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319" r:id="rId3"/>
    <p:sldId id="378" r:id="rId4"/>
    <p:sldId id="353" r:id="rId5"/>
    <p:sldId id="373" r:id="rId6"/>
    <p:sldId id="354" r:id="rId7"/>
    <p:sldId id="374" r:id="rId8"/>
    <p:sldId id="375" r:id="rId9"/>
    <p:sldId id="389" r:id="rId10"/>
    <p:sldId id="365" r:id="rId11"/>
    <p:sldId id="366" r:id="rId12"/>
    <p:sldId id="367" r:id="rId13"/>
    <p:sldId id="368" r:id="rId14"/>
    <p:sldId id="376" r:id="rId15"/>
    <p:sldId id="377" r:id="rId16"/>
    <p:sldId id="379" r:id="rId17"/>
    <p:sldId id="380" r:id="rId18"/>
    <p:sldId id="381" r:id="rId19"/>
    <p:sldId id="384" r:id="rId20"/>
    <p:sldId id="383" r:id="rId21"/>
    <p:sldId id="385" r:id="rId22"/>
    <p:sldId id="388" r:id="rId23"/>
    <p:sldId id="391" r:id="rId24"/>
    <p:sldId id="369" r:id="rId25"/>
    <p:sldId id="371" r:id="rId26"/>
    <p:sldId id="392" r:id="rId27"/>
    <p:sldId id="372" r:id="rId28"/>
    <p:sldId id="386" r:id="rId29"/>
    <p:sldId id="387" r:id="rId30"/>
    <p:sldId id="390" r:id="rId3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CC"/>
    <a:srgbClr val="009999"/>
    <a:srgbClr val="00CC99"/>
    <a:srgbClr val="669900"/>
    <a:srgbClr val="66FFFF"/>
    <a:srgbClr val="3399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7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0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8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9837F-E7D1-4F4C-8132-0EEE26A3D7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966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1705D-C48C-420E-A950-14F10F3C4B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889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9686C-1770-4928-8A8E-DF24E09B26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11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32BE2-6727-4DD2-AC53-07B86B21CA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93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7A005-DDF1-43E7-8403-58260F8486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12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D36DB-7101-4354-B46A-27495188A3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36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16A34-9F65-43BF-94B7-84CD59D86A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59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D0B57-87B9-48B9-A115-763963CB5D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632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340B8-702B-4C84-89FD-6680EFCF7B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43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80FFD-115D-4094-A22E-E5EC26B425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52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CCACE-205A-438D-A05D-DF79D64238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88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3E4916F-3B0E-402C-AA52-F158B079DE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48.wmf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49.wmf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5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5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64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70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6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7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5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2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17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836613"/>
            <a:ext cx="7772400" cy="1470025"/>
          </a:xfrm>
        </p:spPr>
        <p:txBody>
          <a:bodyPr/>
          <a:lstStyle/>
          <a:p>
            <a:pPr eaLnBrk="1" hangingPunct="1"/>
            <a:r>
              <a:rPr lang="cs-CZ" altLang="cs-CZ" sz="4800" b="1" smtClean="0">
                <a:solidFill>
                  <a:srgbClr val="0066FF"/>
                </a:solidFill>
                <a:latin typeface="Times New Roman" pitchFamily="18" charset="0"/>
              </a:rPr>
              <a:t>Radiologická fyzika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2565400"/>
            <a:ext cx="6400800" cy="1774825"/>
          </a:xfrm>
        </p:spPr>
        <p:txBody>
          <a:bodyPr/>
          <a:lstStyle/>
          <a:p>
            <a:pPr eaLnBrk="1" hangingPunct="1"/>
            <a:r>
              <a:rPr lang="cs-CZ" altLang="cs-CZ" smtClean="0">
                <a:latin typeface="Times New Roman" pitchFamily="18" charset="0"/>
              </a:rPr>
              <a:t>Ultrazvuk – </a:t>
            </a:r>
          </a:p>
          <a:p>
            <a:pPr eaLnBrk="1" hangingPunct="1"/>
            <a:r>
              <a:rPr lang="cs-CZ" altLang="cs-CZ" smtClean="0">
                <a:latin typeface="Times New Roman" pitchFamily="18" charset="0"/>
              </a:rPr>
              <a:t>vlnové vlastnosti</a:t>
            </a:r>
            <a:r>
              <a:rPr lang="cs-CZ" altLang="cs-CZ" b="1" smtClean="0">
                <a:latin typeface="Times New Roman" pitchFamily="18" charset="0"/>
              </a:rPr>
              <a:t>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419605" y="5157788"/>
            <a:ext cx="25667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800" dirty="0" smtClean="0"/>
              <a:t>2. prosince </a:t>
            </a:r>
            <a:r>
              <a:rPr lang="cs-CZ" altLang="cs-CZ" sz="2800" dirty="0"/>
              <a:t>20</a:t>
            </a:r>
            <a:r>
              <a:rPr lang="en-US" altLang="cs-CZ" sz="2800" dirty="0" smtClean="0"/>
              <a:t>1</a:t>
            </a:r>
            <a:r>
              <a:rPr lang="cs-CZ" altLang="cs-CZ" sz="2800" dirty="0" smtClean="0"/>
              <a:t>3</a:t>
            </a:r>
            <a:endParaRPr lang="cs-CZ" alt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5334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Obecná kulová vlna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7924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/>
              <a:t>Mějme kouli poloměru </a:t>
            </a:r>
            <a:r>
              <a:rPr lang="cs-CZ" altLang="cs-CZ" sz="2000" i="1"/>
              <a:t>R</a:t>
            </a:r>
            <a:r>
              <a:rPr lang="cs-CZ" altLang="cs-CZ" sz="2000"/>
              <a:t> vykonávající malé pulsace, tj. body na povrchu koule radiálně kmitají rychlostí </a:t>
            </a:r>
            <a:r>
              <a:rPr lang="cs-CZ" altLang="cs-CZ" sz="2000" i="1"/>
              <a:t>u</a:t>
            </a:r>
            <a:r>
              <a:rPr lang="cs-CZ" altLang="cs-CZ" sz="2000"/>
              <a:t>(</a:t>
            </a:r>
            <a:r>
              <a:rPr lang="cs-CZ" altLang="cs-CZ" sz="2000" i="1"/>
              <a:t>t</a:t>
            </a:r>
            <a:r>
              <a:rPr lang="cs-CZ" altLang="cs-CZ" sz="2000"/>
              <a:t>). Řešení úlohy (tedy řešení vlnové rovnice) hledáme ve tvaru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2438400" y="1981200"/>
          <a:ext cx="2817813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3" imgW="3098800" imgH="825500" progId="Equation.DSMT4">
                  <p:embed/>
                </p:oleObj>
              </mc:Choice>
              <mc:Fallback>
                <p:oleObj name="Equation" r:id="rId3" imgW="3098800" imgH="825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981200"/>
                        <a:ext cx="2817813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33400" y="2819400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/>
              <a:t>Na povrchu musí být rychlosti pohybu elementu budící koule i elementu okolního prostředí stejné</a:t>
            </a:r>
          </a:p>
        </p:txBody>
      </p:sp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1233488" y="5186363"/>
          <a:ext cx="5808662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Equation" r:id="rId5" imgW="6388100" imgH="1079500" progId="Equation.DSMT4">
                  <p:embed/>
                </p:oleObj>
              </mc:Choice>
              <mc:Fallback>
                <p:oleObj name="Equation" r:id="rId5" imgW="6388100" imgH="10795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488" y="5186363"/>
                        <a:ext cx="5808662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2286000" y="3581400"/>
          <a:ext cx="3827463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Equation" r:id="rId7" imgW="4203700" imgH="927100" progId="Equation.DSMT4">
                  <p:embed/>
                </p:oleObj>
              </mc:Choice>
              <mc:Fallback>
                <p:oleObj name="Equation" r:id="rId7" imgW="4203700" imgH="927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581400"/>
                        <a:ext cx="3827463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33400" y="4495800"/>
            <a:ext cx="7724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/>
              <a:t>takže řešením 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5334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Harmonická kulová vlna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/>
              <a:t>Předpokládejme teď, že </a:t>
            </a:r>
            <a:r>
              <a:rPr lang="cs-CZ" altLang="cs-CZ" sz="2000" i="1"/>
              <a:t>u</a:t>
            </a:r>
            <a:r>
              <a:rPr lang="cs-CZ" altLang="cs-CZ" sz="2000"/>
              <a:t>(</a:t>
            </a:r>
            <a:r>
              <a:rPr lang="cs-CZ" altLang="cs-CZ" sz="2000" i="1"/>
              <a:t>t</a:t>
            </a:r>
            <a:r>
              <a:rPr lang="cs-CZ" altLang="cs-CZ" sz="2000"/>
              <a:t>)=</a:t>
            </a:r>
            <a:r>
              <a:rPr lang="en-US" altLang="cs-CZ" sz="2000" i="1"/>
              <a:t>v</a:t>
            </a:r>
            <a:r>
              <a:rPr lang="cs-CZ" altLang="cs-CZ" sz="2000" i="1" baseline="-25000"/>
              <a:t>m</a:t>
            </a:r>
            <a:r>
              <a:rPr lang="cs-CZ" altLang="cs-CZ" sz="2000"/>
              <a:t>.sin(</a:t>
            </a:r>
            <a:r>
              <a:rPr lang="cs-CZ" altLang="cs-CZ" sz="2000">
                <a:cs typeface="Times New Roman" pitchFamily="18" charset="0"/>
              </a:rPr>
              <a:t>ω</a:t>
            </a:r>
            <a:r>
              <a:rPr lang="cs-CZ" altLang="cs-CZ" sz="2000" i="1"/>
              <a:t>t</a:t>
            </a:r>
            <a:r>
              <a:rPr lang="cs-CZ" altLang="cs-CZ" sz="2000"/>
              <a:t>). Potom je výraz pro potenciálovou funkci v obecném bodě tvořen relativně jednoduchým vztahem 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2286000" y="1676400"/>
          <a:ext cx="4433888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3" imgW="4876800" imgH="2095500" progId="Equation.DSMT4">
                  <p:embed/>
                </p:oleObj>
              </mc:Choice>
              <mc:Fallback>
                <p:oleObj name="Equation" r:id="rId3" imgW="4876800" imgH="2095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676400"/>
                        <a:ext cx="4433888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3400" y="3733800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/>
              <a:t>Při ultrazvukové diagnostice máme vždy </a:t>
            </a:r>
            <a:r>
              <a:rPr lang="cs-CZ" altLang="cs-CZ" sz="2000">
                <a:cs typeface="Times New Roman" pitchFamily="18" charset="0"/>
              </a:rPr>
              <a:t>ω</a:t>
            </a:r>
            <a:r>
              <a:rPr lang="en-US" altLang="cs-CZ" sz="2000" i="1">
                <a:cs typeface="Times New Roman" pitchFamily="18" charset="0"/>
              </a:rPr>
              <a:t>R&gt;&gt;c</a:t>
            </a:r>
            <a:r>
              <a:rPr lang="en-US" altLang="cs-CZ" sz="2000">
                <a:cs typeface="Times New Roman" pitchFamily="18" charset="0"/>
              </a:rPr>
              <a:t> </a:t>
            </a:r>
            <a:r>
              <a:rPr lang="cs-CZ" altLang="cs-CZ" sz="2000"/>
              <a:t>(jinak zapsáno</a:t>
            </a:r>
            <a:r>
              <a:rPr lang="en-US" altLang="cs-CZ" sz="2000"/>
              <a:t> </a:t>
            </a:r>
            <a:r>
              <a:rPr lang="en-US" altLang="cs-CZ" sz="2000" i="1"/>
              <a:t>R</a:t>
            </a:r>
            <a:r>
              <a:rPr lang="en-US" altLang="cs-CZ" sz="2000"/>
              <a:t>&gt;&gt;</a:t>
            </a:r>
            <a:r>
              <a:rPr lang="en-US" altLang="cs-CZ" sz="2000">
                <a:cs typeface="Times New Roman" pitchFamily="18" charset="0"/>
              </a:rPr>
              <a:t>λ)</a:t>
            </a:r>
            <a:r>
              <a:rPr lang="cs-CZ" altLang="cs-CZ" sz="2000"/>
              <a:t>, takže se vztah pro potenciálovou funkci zjednoduší na</a:t>
            </a:r>
          </a:p>
        </p:txBody>
      </p:sp>
      <p:graphicFrame>
        <p:nvGraphicFramePr>
          <p:cNvPr id="11270" name="Object 9"/>
          <p:cNvGraphicFramePr>
            <a:graphicFrameLocks noChangeAspect="1"/>
          </p:cNvGraphicFramePr>
          <p:nvPr/>
        </p:nvGraphicFramePr>
        <p:xfrm>
          <a:off x="2187575" y="4822825"/>
          <a:ext cx="40767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5" imgW="4483100" imgH="952500" progId="Equation.DSMT4">
                  <p:embed/>
                </p:oleObj>
              </mc:Choice>
              <mc:Fallback>
                <p:oleObj name="Equation" r:id="rId5" imgW="4483100" imgH="9525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575" y="4822825"/>
                        <a:ext cx="407670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5334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Časová střední hodnota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57200" y="838200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/>
              <a:t>Z různých důvodů není zajímavá a mnohdy ani dobře měřitelná okamžitá hodnota fyzikální veličiny </a:t>
            </a:r>
            <a:r>
              <a:rPr lang="cs-CZ" altLang="cs-CZ" sz="2000" i="1"/>
              <a:t>F</a:t>
            </a:r>
            <a:r>
              <a:rPr lang="cs-CZ" altLang="cs-CZ" sz="2000"/>
              <a:t>(</a:t>
            </a:r>
            <a:r>
              <a:rPr lang="cs-CZ" altLang="cs-CZ" sz="2000" i="1"/>
              <a:t>t</a:t>
            </a:r>
            <a:r>
              <a:rPr lang="cs-CZ" altLang="cs-CZ" sz="2000"/>
              <a:t>), ale její střední hodnota za dobu </a:t>
            </a:r>
            <a:r>
              <a:rPr lang="cs-CZ" altLang="cs-CZ" sz="2000" i="1"/>
              <a:t>T</a:t>
            </a:r>
            <a:r>
              <a:rPr lang="cs-CZ" altLang="cs-CZ" sz="2000"/>
              <a:t> , tj.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3200400" y="1600200"/>
          <a:ext cx="219551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Equation" r:id="rId3" imgW="2413000" imgH="876300" progId="Equation.DSMT4">
                  <p:embed/>
                </p:oleObj>
              </mc:Choice>
              <mc:Fallback>
                <p:oleObj name="Equation" r:id="rId3" imgW="2413000" imgH="876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600200"/>
                        <a:ext cx="2195513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33400" y="2362200"/>
            <a:ext cx="7924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/>
              <a:t>Tato doba bývá někdy velmi dlouhá (čekáme, až se nějaký jev ustálí a nezajímá nás přechodový jev). Pro veličinu s periodou </a:t>
            </a:r>
            <a:r>
              <a:rPr lang="cs-CZ" altLang="cs-CZ" sz="2000">
                <a:cs typeface="Times New Roman" pitchFamily="18" charset="0"/>
              </a:rPr>
              <a:t>ω</a:t>
            </a:r>
            <a:r>
              <a:rPr lang="cs-CZ" altLang="cs-CZ" sz="2000"/>
              <a:t>=2</a:t>
            </a:r>
            <a:r>
              <a:rPr lang="cs-CZ" altLang="cs-CZ" sz="2000">
                <a:cs typeface="Times New Roman" pitchFamily="18" charset="0"/>
              </a:rPr>
              <a:t>π</a:t>
            </a:r>
            <a:r>
              <a:rPr lang="cs-CZ" altLang="cs-CZ" sz="2000" i="1"/>
              <a:t>f</a:t>
            </a:r>
            <a:r>
              <a:rPr lang="cs-CZ" altLang="cs-CZ" sz="2000"/>
              <a:t> je touto dobou přirozeně perioda </a:t>
            </a:r>
            <a:r>
              <a:rPr lang="cs-CZ" altLang="cs-CZ" sz="2000" i="1"/>
              <a:t>T</a:t>
            </a:r>
            <a:r>
              <a:rPr lang="cs-CZ" altLang="cs-CZ" sz="2000"/>
              <a:t>=1/</a:t>
            </a:r>
            <a:r>
              <a:rPr lang="cs-CZ" altLang="cs-CZ" sz="2000" i="1"/>
              <a:t>f</a:t>
            </a:r>
            <a:endParaRPr lang="cs-CZ" altLang="cs-CZ" sz="2000"/>
          </a:p>
        </p:txBody>
      </p:sp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2133600" y="3429000"/>
          <a:ext cx="48387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Equation" r:id="rId5" imgW="5321300" imgH="1016000" progId="Equation.DSMT4">
                  <p:embed/>
                </p:oleObj>
              </mc:Choice>
              <mc:Fallback>
                <p:oleObj name="Equation" r:id="rId5" imgW="5321300" imgH="1016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429000"/>
                        <a:ext cx="48387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93725" y="4384675"/>
            <a:ext cx="124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/>
              <a:t>Zejména</a:t>
            </a:r>
          </a:p>
        </p:txBody>
      </p:sp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1447800" y="4800600"/>
          <a:ext cx="5930900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Equation" r:id="rId7" imgW="8039100" imgH="2298700" progId="Equation.DSMT4">
                  <p:embed/>
                </p:oleObj>
              </mc:Choice>
              <mc:Fallback>
                <p:oleObj name="Equation" r:id="rId7" imgW="8039100" imgH="2298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800600"/>
                        <a:ext cx="5930900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5334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Intenzita harmonické kulové vlny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/>
              <a:t>Pro rychlost pohybu elementu prostředí máme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457200" y="2438400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/>
              <a:t>a pro místní změnu tlaku</a:t>
            </a:r>
          </a:p>
        </p:txBody>
      </p:sp>
      <p:graphicFrame>
        <p:nvGraphicFramePr>
          <p:cNvPr id="13317" name="Object 6"/>
          <p:cNvGraphicFramePr>
            <a:graphicFrameLocks noChangeAspect="1"/>
          </p:cNvGraphicFramePr>
          <p:nvPr/>
        </p:nvGraphicFramePr>
        <p:xfrm>
          <a:off x="2195513" y="1470025"/>
          <a:ext cx="360203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Equation" r:id="rId3" imgW="3962400" imgH="952500" progId="Equation.DSMT4">
                  <p:embed/>
                </p:oleObj>
              </mc:Choice>
              <mc:Fallback>
                <p:oleObj name="Equation" r:id="rId3" imgW="3962400" imgH="9525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470025"/>
                        <a:ext cx="3602037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7"/>
          <p:cNvGraphicFramePr>
            <a:graphicFrameLocks noChangeAspect="1"/>
          </p:cNvGraphicFramePr>
          <p:nvPr/>
        </p:nvGraphicFramePr>
        <p:xfrm>
          <a:off x="2085975" y="2873375"/>
          <a:ext cx="42037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Equation" r:id="rId5" imgW="4622800" imgH="952500" progId="Equation.DSMT4">
                  <p:embed/>
                </p:oleObj>
              </mc:Choice>
              <mc:Fallback>
                <p:oleObj name="Equation" r:id="rId5" imgW="4622800" imgH="952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5" y="2873375"/>
                        <a:ext cx="420370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533400" y="3886200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/>
              <a:t>Pro intenzitu zvukové vlny (tok energie jednotkovou ploškou za jednotku času) dostáváme ve střední hodnotě</a:t>
            </a:r>
          </a:p>
        </p:txBody>
      </p:sp>
      <p:graphicFrame>
        <p:nvGraphicFramePr>
          <p:cNvPr id="13320" name="Object 9"/>
          <p:cNvGraphicFramePr>
            <a:graphicFrameLocks noChangeAspect="1"/>
          </p:cNvGraphicFramePr>
          <p:nvPr/>
        </p:nvGraphicFramePr>
        <p:xfrm>
          <a:off x="1985963" y="4724400"/>
          <a:ext cx="447833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Equation" r:id="rId7" imgW="4927600" imgH="901700" progId="Equation.DSMT4">
                  <p:embed/>
                </p:oleObj>
              </mc:Choice>
              <mc:Fallback>
                <p:oleObj name="Equation" r:id="rId7" imgW="4927600" imgH="9017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4724400"/>
                        <a:ext cx="4478337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5334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Odraz a lom na rozhraní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81000" y="3657600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/>
              <a:t>Pro dopadající, odraženou a prošlou vlnu máme</a:t>
            </a: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2566988" y="4191000"/>
          <a:ext cx="3230562" cy="202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name="Equation" r:id="rId3" imgW="4813300" imgH="3022600" progId="Equation.DSMT4">
                  <p:embed/>
                </p:oleObj>
              </mc:Choice>
              <mc:Fallback>
                <p:oleObj name="Equation" r:id="rId3" imgW="4813300" imgH="302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4191000"/>
                        <a:ext cx="3230562" cy="202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1" name="Group 24"/>
          <p:cNvGrpSpPr>
            <a:grpSpLocks/>
          </p:cNvGrpSpPr>
          <p:nvPr/>
        </p:nvGrpSpPr>
        <p:grpSpPr bwMode="auto">
          <a:xfrm>
            <a:off x="1752600" y="1143000"/>
            <a:ext cx="4906963" cy="2362200"/>
            <a:chOff x="1008" y="720"/>
            <a:chExt cx="3091" cy="1488"/>
          </a:xfrm>
        </p:grpSpPr>
        <p:sp>
          <p:nvSpPr>
            <p:cNvPr id="14342" name="Line 6"/>
            <p:cNvSpPr>
              <a:spLocks noChangeShapeType="1"/>
            </p:cNvSpPr>
            <p:nvPr/>
          </p:nvSpPr>
          <p:spPr bwMode="auto">
            <a:xfrm>
              <a:off x="1114" y="1440"/>
              <a:ext cx="29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3" name="Line 7"/>
            <p:cNvSpPr>
              <a:spLocks noChangeShapeType="1"/>
            </p:cNvSpPr>
            <p:nvPr/>
          </p:nvSpPr>
          <p:spPr bwMode="auto">
            <a:xfrm>
              <a:off x="2458" y="720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4" name="Line 8"/>
            <p:cNvSpPr>
              <a:spLocks noChangeShapeType="1"/>
            </p:cNvSpPr>
            <p:nvPr/>
          </p:nvSpPr>
          <p:spPr bwMode="auto">
            <a:xfrm>
              <a:off x="2026" y="816"/>
              <a:ext cx="432" cy="624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 flipV="1">
              <a:off x="2458" y="816"/>
              <a:ext cx="432" cy="624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>
              <a:off x="2458" y="1440"/>
              <a:ext cx="624" cy="384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7" name="Arc 11"/>
            <p:cNvSpPr>
              <a:spLocks/>
            </p:cNvSpPr>
            <p:nvPr/>
          </p:nvSpPr>
          <p:spPr bwMode="auto">
            <a:xfrm flipH="1">
              <a:off x="2160" y="816"/>
              <a:ext cx="288" cy="144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48" name="Arc 12"/>
            <p:cNvSpPr>
              <a:spLocks/>
            </p:cNvSpPr>
            <p:nvPr/>
          </p:nvSpPr>
          <p:spPr bwMode="auto">
            <a:xfrm flipV="1">
              <a:off x="2458" y="1632"/>
              <a:ext cx="336" cy="192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49" name="Arc 13"/>
            <p:cNvSpPr>
              <a:spLocks/>
            </p:cNvSpPr>
            <p:nvPr/>
          </p:nvSpPr>
          <p:spPr bwMode="auto">
            <a:xfrm>
              <a:off x="2458" y="816"/>
              <a:ext cx="336" cy="144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0" name="Text Box 17"/>
            <p:cNvSpPr txBox="1">
              <a:spLocks noChangeArrowheads="1"/>
            </p:cNvSpPr>
            <p:nvPr/>
          </p:nvSpPr>
          <p:spPr bwMode="auto">
            <a:xfrm>
              <a:off x="2506" y="1920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x</a:t>
              </a:r>
            </a:p>
          </p:txBody>
        </p:sp>
        <p:sp>
          <p:nvSpPr>
            <p:cNvPr id="14351" name="Text Box 18"/>
            <p:cNvSpPr txBox="1">
              <a:spLocks noChangeArrowheads="1"/>
            </p:cNvSpPr>
            <p:nvPr/>
          </p:nvSpPr>
          <p:spPr bwMode="auto">
            <a:xfrm>
              <a:off x="3898" y="115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y</a:t>
              </a:r>
            </a:p>
          </p:txBody>
        </p:sp>
        <p:sp>
          <p:nvSpPr>
            <p:cNvPr id="14352" name="Text Box 19"/>
            <p:cNvSpPr txBox="1">
              <a:spLocks noChangeArrowheads="1"/>
            </p:cNvSpPr>
            <p:nvPr/>
          </p:nvSpPr>
          <p:spPr bwMode="auto">
            <a:xfrm>
              <a:off x="1008" y="768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c</a:t>
              </a:r>
              <a:r>
                <a:rPr lang="cs-CZ" altLang="cs-CZ" baseline="-25000"/>
                <a:t>1</a:t>
              </a:r>
            </a:p>
          </p:txBody>
        </p:sp>
        <p:sp>
          <p:nvSpPr>
            <p:cNvPr id="14353" name="Text Box 20"/>
            <p:cNvSpPr txBox="1">
              <a:spLocks noChangeArrowheads="1"/>
            </p:cNvSpPr>
            <p:nvPr/>
          </p:nvSpPr>
          <p:spPr bwMode="auto">
            <a:xfrm>
              <a:off x="1066" y="1680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c</a:t>
              </a:r>
              <a:r>
                <a:rPr lang="cs-CZ" altLang="cs-CZ" baseline="-25000"/>
                <a:t>2</a:t>
              </a:r>
            </a:p>
          </p:txBody>
        </p:sp>
        <p:graphicFrame>
          <p:nvGraphicFramePr>
            <p:cNvPr id="14354" name="Object 21"/>
            <p:cNvGraphicFramePr>
              <a:graphicFrameLocks noChangeAspect="1"/>
            </p:cNvGraphicFramePr>
            <p:nvPr/>
          </p:nvGraphicFramePr>
          <p:xfrm>
            <a:off x="2256" y="864"/>
            <a:ext cx="199" cy="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82" name="Equation" r:id="rId5" imgW="241300" imgH="368300" progId="Equation.DSMT4">
                    <p:embed/>
                  </p:oleObj>
                </mc:Choice>
                <mc:Fallback>
                  <p:oleObj name="Equation" r:id="rId5" imgW="241300" imgH="368300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864"/>
                          <a:ext cx="199" cy="3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55" name="Object 22"/>
            <p:cNvGraphicFramePr>
              <a:graphicFrameLocks noChangeAspect="1"/>
            </p:cNvGraphicFramePr>
            <p:nvPr/>
          </p:nvGraphicFramePr>
          <p:xfrm>
            <a:off x="2496" y="864"/>
            <a:ext cx="178" cy="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83" name="Equation" r:id="rId7" imgW="215806" imgH="368140" progId="Equation.DSMT4">
                    <p:embed/>
                  </p:oleObj>
                </mc:Choice>
                <mc:Fallback>
                  <p:oleObj name="Equation" r:id="rId7" imgW="215806" imgH="368140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864"/>
                          <a:ext cx="178" cy="3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56" name="Object 23"/>
            <p:cNvGraphicFramePr>
              <a:graphicFrameLocks noChangeAspect="1"/>
            </p:cNvGraphicFramePr>
            <p:nvPr/>
          </p:nvGraphicFramePr>
          <p:xfrm>
            <a:off x="2496" y="1488"/>
            <a:ext cx="199" cy="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84" name="Equation" r:id="rId9" imgW="241300" imgH="368300" progId="Equation.DSMT4">
                    <p:embed/>
                  </p:oleObj>
                </mc:Choice>
                <mc:Fallback>
                  <p:oleObj name="Equation" r:id="rId9" imgW="241300" imgH="368300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1488"/>
                          <a:ext cx="199" cy="3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5334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Podmínky spojitosti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28600" y="762000"/>
            <a:ext cx="7924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/>
              <a:t>Na rozhraní (</a:t>
            </a:r>
            <a:r>
              <a:rPr lang="cs-CZ" altLang="cs-CZ" sz="2000" i="1"/>
              <a:t>x</a:t>
            </a:r>
            <a:r>
              <a:rPr lang="cs-CZ" altLang="cs-CZ" sz="2000"/>
              <a:t>=0) musí být u všech vln stejná závislost na souřadnici </a:t>
            </a:r>
            <a:r>
              <a:rPr lang="cs-CZ" altLang="cs-CZ" sz="2000" i="1"/>
              <a:t>y</a:t>
            </a:r>
            <a:r>
              <a:rPr lang="cs-CZ" altLang="cs-CZ" sz="2000"/>
              <a:t> (vlastnosti prostředí se v tomto směru  nemění), což vede k tomu, že úhel odrazu je roven úhlu dopadu a poměr sinů úhlů dopadu a lomu (úhel se měří od kolmice k rozhraní) je roven poměru rychlostí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2960688" y="2133600"/>
          <a:ext cx="25685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Equation" r:id="rId3" imgW="2819400" imgH="812800" progId="Equation.DSMT4">
                  <p:embed/>
                </p:oleObj>
              </mc:Choice>
              <mc:Fallback>
                <p:oleObj name="Equation" r:id="rId3" imgW="2819400" imgH="812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8" y="2133600"/>
                        <a:ext cx="2568575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04800" y="2971800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/>
              <a:t>Dále se musí rovnat tlak a kolmá složka rychlosti na obou stranách rozhraní</a:t>
            </a:r>
          </a:p>
        </p:txBody>
      </p:sp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2590800" y="3505200"/>
          <a:ext cx="2938463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Equation" r:id="rId5" imgW="3225800" imgH="800100" progId="Equation.DSMT4">
                  <p:embed/>
                </p:oleObj>
              </mc:Choice>
              <mc:Fallback>
                <p:oleObj name="Equation" r:id="rId5" imgW="3225800" imgH="800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505200"/>
                        <a:ext cx="2938463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57200" y="4343400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/>
              <a:t>odkud</a:t>
            </a:r>
          </a:p>
        </p:txBody>
      </p:sp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1658938" y="4800600"/>
          <a:ext cx="5494337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Equation" r:id="rId7" imgW="6032500" imgH="812800" progId="Equation.DSMT4">
                  <p:embed/>
                </p:oleObj>
              </mc:Choice>
              <mc:Fallback>
                <p:oleObj name="Equation" r:id="rId7" imgW="6032500" imgH="812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8" y="4800600"/>
                        <a:ext cx="5494337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5334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Intenzita odražené a lomené vlny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28600" y="762000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/>
              <a:t>Řešení rovnic popisujících podmínky na rozhraní dává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685800" y="1219200"/>
          <a:ext cx="645636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Equation" r:id="rId3" imgW="8293100" imgH="812800" progId="Equation.DSMT4">
                  <p:embed/>
                </p:oleObj>
              </mc:Choice>
              <mc:Fallback>
                <p:oleObj name="Equation" r:id="rId3" imgW="8293100" imgH="812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19200"/>
                        <a:ext cx="6456363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04800" y="1828800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/>
              <a:t>Energie dopadající na jednotkovou plošku rozhraní resp. energie odražená jednotkovou ploškou nebo propuštěná jednotkovou ploškou je</a:t>
            </a:r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762000" y="2590800"/>
          <a:ext cx="6615113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Equation" r:id="rId5" imgW="8775700" imgH="495300" progId="Equation.DSMT4">
                  <p:embed/>
                </p:oleObj>
              </mc:Choice>
              <mc:Fallback>
                <p:oleObj name="Equation" r:id="rId5" imgW="8775700" imgH="495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590800"/>
                        <a:ext cx="6615113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81000" y="3048000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/>
              <a:t>Koeficienty propustnosti a odrazivosti jsou definovány jako</a:t>
            </a:r>
          </a:p>
        </p:txBody>
      </p:sp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2667000" y="3429000"/>
          <a:ext cx="321786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" name="Equation" r:id="rId7" imgW="4343400" imgH="850900" progId="Equation.DSMT4">
                  <p:embed/>
                </p:oleObj>
              </mc:Choice>
              <mc:Fallback>
                <p:oleObj name="Equation" r:id="rId7" imgW="4343400" imgH="8509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429000"/>
                        <a:ext cx="3217863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81000" y="4038600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/>
              <a:t>Akustická impedance je definována jako součin hustoty prostředí a  rychlosti zvuku v tomto prostředí</a:t>
            </a:r>
          </a:p>
        </p:txBody>
      </p:sp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3733800" y="4724400"/>
          <a:ext cx="99536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name="Equation" r:id="rId9" imgW="1091726" imgH="495085" progId="Equation.DSMT4">
                  <p:embed/>
                </p:oleObj>
              </mc:Choice>
              <mc:Fallback>
                <p:oleObj name="Equation" r:id="rId9" imgW="1091726" imgH="495085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724400"/>
                        <a:ext cx="995363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57200" y="5181600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/>
              <a:t>Pro kolmý dopad na rozhraní dvou prostředí</a:t>
            </a:r>
          </a:p>
        </p:txBody>
      </p:sp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2466975" y="5638800"/>
          <a:ext cx="376078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1" name="Equation" r:id="rId11" imgW="4635500" imgH="1016000" progId="Equation.DSMT4">
                  <p:embed/>
                </p:oleObj>
              </mc:Choice>
              <mc:Fallback>
                <p:oleObj name="Equation" r:id="rId11" imgW="4635500" imgH="10160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975" y="5638800"/>
                        <a:ext cx="376078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5334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Akustická impedance</a:t>
            </a: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457200" y="914400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/>
              <a:t>Jednotkou akustické impedance je rayleigh: 1 Rayl = 1 kg m</a:t>
            </a:r>
            <a:r>
              <a:rPr lang="cs-CZ" altLang="cs-CZ" sz="2000" baseline="30000"/>
              <a:t>–2</a:t>
            </a:r>
            <a:r>
              <a:rPr lang="cs-CZ" altLang="cs-CZ" sz="2000"/>
              <a:t> s</a:t>
            </a:r>
            <a:r>
              <a:rPr lang="cs-CZ" altLang="cs-CZ" sz="2000" baseline="30000"/>
              <a:t>–1</a:t>
            </a:r>
            <a:r>
              <a:rPr lang="cs-CZ" altLang="cs-CZ" sz="2000"/>
              <a:t> .Tabulka uvádí potřebné hodnoty pro některá prostředí.</a:t>
            </a:r>
          </a:p>
        </p:txBody>
      </p:sp>
      <p:graphicFrame>
        <p:nvGraphicFramePr>
          <p:cNvPr id="272452" name="Group 68"/>
          <p:cNvGraphicFramePr>
            <a:graphicFrameLocks noGrp="1"/>
          </p:cNvGraphicFramePr>
          <p:nvPr/>
        </p:nvGraphicFramePr>
        <p:xfrm>
          <a:off x="1219200" y="1905000"/>
          <a:ext cx="6096000" cy="4073526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prostředí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ρ [kg m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[m s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] 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[Rayl]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vzduch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0,0012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330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0,0004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voda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1430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1,43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měkká tkáň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1,1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1540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1,69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játra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1,05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1570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1,65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tuk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0,95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1450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1,38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kost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1,91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4080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7,8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5334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Dopplerův jev</a:t>
            </a:r>
            <a:r>
              <a:rPr lang="en-US" altLang="cs-CZ" sz="3200" smtClean="0">
                <a:solidFill>
                  <a:srgbClr val="0000CC"/>
                </a:solidFill>
                <a:latin typeface="Times New Roman" pitchFamily="18" charset="0"/>
              </a:rPr>
              <a:t> I</a:t>
            </a:r>
            <a:endParaRPr lang="cs-CZ" altLang="cs-CZ" sz="320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cs-CZ" altLang="cs-CZ" sz="2000"/>
          </a:p>
        </p:txBody>
      </p:sp>
      <p:pic>
        <p:nvPicPr>
          <p:cNvPr id="18436" name="Picture 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6"/>
          <a:stretch>
            <a:fillRect/>
          </a:stretch>
        </p:blipFill>
        <p:spPr bwMode="auto">
          <a:xfrm>
            <a:off x="228600" y="990600"/>
            <a:ext cx="4337050" cy="474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Text Box 82"/>
          <p:cNvSpPr txBox="1">
            <a:spLocks noChangeArrowheads="1"/>
          </p:cNvSpPr>
          <p:nvPr/>
        </p:nvSpPr>
        <p:spPr bwMode="auto">
          <a:xfrm>
            <a:off x="4572000" y="1066800"/>
            <a:ext cx="4022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/>
              <a:t>Do detektoru přicházejí vlny v časech</a:t>
            </a:r>
          </a:p>
        </p:txBody>
      </p:sp>
      <p:graphicFrame>
        <p:nvGraphicFramePr>
          <p:cNvPr id="18438" name="Object 83"/>
          <p:cNvGraphicFramePr>
            <a:graphicFrameLocks noChangeAspect="1"/>
          </p:cNvGraphicFramePr>
          <p:nvPr/>
        </p:nvGraphicFramePr>
        <p:xfrm>
          <a:off x="5181600" y="1524000"/>
          <a:ext cx="2547938" cy="180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Equation" r:id="rId4" imgW="3517900" imgH="2501900" progId="Equation.DSMT4">
                  <p:embed/>
                </p:oleObj>
              </mc:Choice>
              <mc:Fallback>
                <p:oleObj name="Equation" r:id="rId4" imgW="3517900" imgH="2501900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2547938" cy="180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Text Box 84"/>
          <p:cNvSpPr txBox="1">
            <a:spLocks noChangeArrowheads="1"/>
          </p:cNvSpPr>
          <p:nvPr/>
        </p:nvSpPr>
        <p:spPr bwMode="auto">
          <a:xfrm>
            <a:off x="4572000" y="3429000"/>
            <a:ext cx="1987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/>
              <a:t>Frekvence je tedy</a:t>
            </a:r>
          </a:p>
        </p:txBody>
      </p:sp>
      <p:graphicFrame>
        <p:nvGraphicFramePr>
          <p:cNvPr id="18440" name="Object 85"/>
          <p:cNvGraphicFramePr>
            <a:graphicFrameLocks noChangeAspect="1"/>
          </p:cNvGraphicFramePr>
          <p:nvPr/>
        </p:nvGraphicFramePr>
        <p:xfrm>
          <a:off x="4724400" y="3962400"/>
          <a:ext cx="308133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Equation" r:id="rId6" imgW="4254500" imgH="800100" progId="Equation.DSMT4">
                  <p:embed/>
                </p:oleObj>
              </mc:Choice>
              <mc:Fallback>
                <p:oleObj name="Equation" r:id="rId6" imgW="4254500" imgH="800100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962400"/>
                        <a:ext cx="3081338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86"/>
          <p:cNvGraphicFramePr>
            <a:graphicFrameLocks noChangeAspect="1"/>
          </p:cNvGraphicFramePr>
          <p:nvPr/>
        </p:nvGraphicFramePr>
        <p:xfrm>
          <a:off x="5616575" y="5135563"/>
          <a:ext cx="16002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Equation" r:id="rId8" imgW="2209800" imgH="927100" progId="Equation.DSMT4">
                  <p:embed/>
                </p:oleObj>
              </mc:Choice>
              <mc:Fallback>
                <p:oleObj name="Equation" r:id="rId8" imgW="2209800" imgH="927100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6575" y="5135563"/>
                        <a:ext cx="160020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5334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Dopplerův jev</a:t>
            </a:r>
            <a:r>
              <a:rPr lang="en-US" altLang="cs-CZ" sz="3200" smtClean="0">
                <a:solidFill>
                  <a:srgbClr val="0000CC"/>
                </a:solidFill>
                <a:latin typeface="Times New Roman" pitchFamily="18" charset="0"/>
              </a:rPr>
              <a:t> II</a:t>
            </a:r>
            <a:endParaRPr lang="cs-CZ" altLang="cs-CZ" sz="320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cs-CZ" altLang="cs-CZ" sz="2000"/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572000" y="1066800"/>
            <a:ext cx="4022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/>
              <a:t>Do detektoru přicházejí vlny v časech</a:t>
            </a:r>
          </a:p>
        </p:txBody>
      </p:sp>
      <p:graphicFrame>
        <p:nvGraphicFramePr>
          <p:cNvPr id="19461" name="Object 6"/>
          <p:cNvGraphicFramePr>
            <a:graphicFrameLocks noChangeAspect="1"/>
          </p:cNvGraphicFramePr>
          <p:nvPr/>
        </p:nvGraphicFramePr>
        <p:xfrm>
          <a:off x="5176838" y="1524000"/>
          <a:ext cx="2557462" cy="180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Equation" r:id="rId3" imgW="3530600" imgH="2501900" progId="Equation.DSMT4">
                  <p:embed/>
                </p:oleObj>
              </mc:Choice>
              <mc:Fallback>
                <p:oleObj name="Equation" r:id="rId3" imgW="3530600" imgH="25019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6838" y="1524000"/>
                        <a:ext cx="2557462" cy="180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4572000" y="3429000"/>
            <a:ext cx="1987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/>
              <a:t>Frekvence je tedy</a:t>
            </a:r>
          </a:p>
        </p:txBody>
      </p:sp>
      <p:graphicFrame>
        <p:nvGraphicFramePr>
          <p:cNvPr id="19463" name="Object 8"/>
          <p:cNvGraphicFramePr>
            <a:graphicFrameLocks noChangeAspect="1"/>
          </p:cNvGraphicFramePr>
          <p:nvPr/>
        </p:nvGraphicFramePr>
        <p:xfrm>
          <a:off x="4724400" y="3962400"/>
          <a:ext cx="308133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" name="Equation" r:id="rId5" imgW="4254500" imgH="800100" progId="Equation.DSMT4">
                  <p:embed/>
                </p:oleObj>
              </mc:Choice>
              <mc:Fallback>
                <p:oleObj name="Equation" r:id="rId5" imgW="4254500" imgH="8001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962400"/>
                        <a:ext cx="3081338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9"/>
          <p:cNvGraphicFramePr>
            <a:graphicFrameLocks noChangeAspect="1"/>
          </p:cNvGraphicFramePr>
          <p:nvPr/>
        </p:nvGraphicFramePr>
        <p:xfrm>
          <a:off x="5616575" y="5135563"/>
          <a:ext cx="16002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Equation" r:id="rId7" imgW="2209800" imgH="927100" progId="Equation.DSMT4">
                  <p:embed/>
                </p:oleObj>
              </mc:Choice>
              <mc:Fallback>
                <p:oleObj name="Equation" r:id="rId7" imgW="2209800" imgH="927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6575" y="5135563"/>
                        <a:ext cx="160020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5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93065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Ultrazvuk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8077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cs-CZ" altLang="cs-CZ" sz="2800">
                <a:latin typeface="TorontoPlain~33" charset="0"/>
              </a:rPr>
              <a:t>Ultrazvuk je zvukové vlnění s frekvencí</a:t>
            </a:r>
            <a:r>
              <a:rPr lang="en-US" altLang="cs-CZ" sz="2800">
                <a:latin typeface="TorontoPlain~33" charset="0"/>
              </a:rPr>
              <a:t> </a:t>
            </a:r>
            <a:r>
              <a:rPr lang="en-US" altLang="cs-CZ" sz="2800" i="1">
                <a:latin typeface="TorontoPlain~33" charset="0"/>
              </a:rPr>
              <a:t>f</a:t>
            </a:r>
            <a:r>
              <a:rPr lang="en-US" altLang="cs-CZ" sz="2800">
                <a:latin typeface="TorontoPlain~33" charset="0"/>
              </a:rPr>
              <a:t> &gt; </a:t>
            </a:r>
            <a:r>
              <a:rPr lang="cs-CZ" altLang="cs-CZ" sz="2800">
                <a:latin typeface="TorontoPlain~33" charset="0"/>
              </a:rPr>
              <a:t>20 kHZ. Pro ultrazvukovou diagnostiku v medicíně se používají frekvence řádu jednotek až desítek  MHz.</a:t>
            </a:r>
            <a:endParaRPr lang="cs-CZ" altLang="cs-CZ" sz="2800"/>
          </a:p>
        </p:txBody>
      </p:sp>
      <p:grpSp>
        <p:nvGrpSpPr>
          <p:cNvPr id="3077" name="Group 20"/>
          <p:cNvGrpSpPr>
            <a:grpSpLocks/>
          </p:cNvGrpSpPr>
          <p:nvPr/>
        </p:nvGrpSpPr>
        <p:grpSpPr bwMode="auto">
          <a:xfrm>
            <a:off x="4032250" y="3271838"/>
            <a:ext cx="4541838" cy="3078163"/>
            <a:chOff x="2540" y="2061"/>
            <a:chExt cx="2861" cy="1939"/>
          </a:xfrm>
        </p:grpSpPr>
        <p:graphicFrame>
          <p:nvGraphicFramePr>
            <p:cNvPr id="3078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5369945"/>
                </p:ext>
              </p:extLst>
            </p:nvPr>
          </p:nvGraphicFramePr>
          <p:xfrm>
            <a:off x="2540" y="2061"/>
            <a:ext cx="1863" cy="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6" name="Equation" r:id="rId3" imgW="3288960" imgH="1752480" progId="Equation.DSMT4">
                    <p:embed/>
                  </p:oleObj>
                </mc:Choice>
                <mc:Fallback>
                  <p:oleObj name="Equation" r:id="rId3" imgW="3288960" imgH="175248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0" y="2061"/>
                          <a:ext cx="1863" cy="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9" name="Line 16"/>
            <p:cNvSpPr>
              <a:spLocks noChangeShapeType="1"/>
            </p:cNvSpPr>
            <p:nvPr/>
          </p:nvSpPr>
          <p:spPr bwMode="auto">
            <a:xfrm flipH="1" flipV="1">
              <a:off x="3744" y="2736"/>
              <a:ext cx="110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80" name="Line 17"/>
            <p:cNvSpPr>
              <a:spLocks noChangeShapeType="1"/>
            </p:cNvSpPr>
            <p:nvPr/>
          </p:nvSpPr>
          <p:spPr bwMode="auto">
            <a:xfrm flipV="1">
              <a:off x="2736" y="3024"/>
              <a:ext cx="768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81" name="Text Box 18"/>
            <p:cNvSpPr txBox="1">
              <a:spLocks noChangeArrowheads="1"/>
            </p:cNvSpPr>
            <p:nvPr/>
          </p:nvSpPr>
          <p:spPr bwMode="auto">
            <a:xfrm>
              <a:off x="4550" y="3194"/>
              <a:ext cx="851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vlastnosti</a:t>
              </a:r>
            </a:p>
            <a:p>
              <a:pPr eaLnBrk="1" hangingPunct="1"/>
              <a:r>
                <a:rPr lang="cs-CZ" altLang="cs-CZ"/>
                <a:t>prostředí</a:t>
              </a:r>
            </a:p>
          </p:txBody>
        </p:sp>
        <p:sp>
          <p:nvSpPr>
            <p:cNvPr id="3082" name="Text Box 19"/>
            <p:cNvSpPr txBox="1">
              <a:spLocks noChangeArrowheads="1"/>
            </p:cNvSpPr>
            <p:nvPr/>
          </p:nvSpPr>
          <p:spPr bwMode="auto">
            <a:xfrm>
              <a:off x="2966" y="3482"/>
              <a:ext cx="851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vlastnosti</a:t>
              </a:r>
            </a:p>
            <a:p>
              <a:pPr eaLnBrk="1" hangingPunct="1"/>
              <a:r>
                <a:rPr lang="cs-CZ" altLang="cs-CZ"/>
                <a:t>zdroje</a:t>
              </a:r>
            </a:p>
          </p:txBody>
        </p:sp>
      </p:grpSp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18" y="2996952"/>
            <a:ext cx="3339120" cy="34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5334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Dopplerův jev</a:t>
            </a:r>
            <a:r>
              <a:rPr lang="en-US" altLang="cs-CZ" sz="3200" smtClean="0">
                <a:solidFill>
                  <a:srgbClr val="0000CC"/>
                </a:solidFill>
                <a:latin typeface="Times New Roman" pitchFamily="18" charset="0"/>
              </a:rPr>
              <a:t> III</a:t>
            </a:r>
            <a:endParaRPr lang="cs-CZ" altLang="cs-CZ" sz="320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cs-CZ" altLang="cs-CZ" sz="2000"/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0"/>
          <a:stretch>
            <a:fillRect/>
          </a:stretch>
        </p:blipFill>
        <p:spPr bwMode="auto">
          <a:xfrm>
            <a:off x="609600" y="990600"/>
            <a:ext cx="3883025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9" b="1947"/>
          <a:stretch>
            <a:fillRect/>
          </a:stretch>
        </p:blipFill>
        <p:spPr bwMode="auto">
          <a:xfrm>
            <a:off x="5334000" y="1143000"/>
            <a:ext cx="1874838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5334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Absorpce</a:t>
            </a:r>
          </a:p>
        </p:txBody>
      </p:sp>
      <p:sp>
        <p:nvSpPr>
          <p:cNvPr id="21507" name="Text Box 1027"/>
          <p:cNvSpPr txBox="1">
            <a:spLocks noChangeArrowheads="1"/>
          </p:cNvSpPr>
          <p:nvPr/>
        </p:nvSpPr>
        <p:spPr bwMode="auto">
          <a:xfrm>
            <a:off x="457200" y="914400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cs-CZ" altLang="cs-CZ" sz="2000"/>
          </a:p>
        </p:txBody>
      </p:sp>
      <p:sp>
        <p:nvSpPr>
          <p:cNvPr id="21508" name="Text Box 1030"/>
          <p:cNvSpPr txBox="1">
            <a:spLocks noChangeArrowheads="1"/>
          </p:cNvSpPr>
          <p:nvPr/>
        </p:nvSpPr>
        <p:spPr bwMode="auto">
          <a:xfrm>
            <a:off x="593725" y="955675"/>
            <a:ext cx="7712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cs-CZ" altLang="cs-CZ" sz="2000"/>
              <a:t>Ultrazvukové vlnění je při šíření prostředím částečně absorbováno. Jako u jiných druhů vlnění, můžeme pro pokles intenzity psát exponenciální zákon – pokles intenzity je úměrný dráze, kterou paprsek vlnění prochází</a:t>
            </a:r>
            <a:r>
              <a:rPr lang="cs-CZ" altLang="cs-CZ"/>
              <a:t> </a:t>
            </a:r>
          </a:p>
        </p:txBody>
      </p:sp>
      <p:graphicFrame>
        <p:nvGraphicFramePr>
          <p:cNvPr id="21509" name="Object 1031"/>
          <p:cNvGraphicFramePr>
            <a:graphicFrameLocks noChangeAspect="1"/>
          </p:cNvGraphicFramePr>
          <p:nvPr/>
        </p:nvGraphicFramePr>
        <p:xfrm>
          <a:off x="2001838" y="2209800"/>
          <a:ext cx="452278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Equation" r:id="rId3" imgW="4965700" imgH="444500" progId="Equation.DSMT4">
                  <p:embed/>
                </p:oleObj>
              </mc:Choice>
              <mc:Fallback>
                <p:oleObj name="Equation" r:id="rId3" imgW="4965700" imgH="444500" progId="Equation.DSMT4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8" y="2209800"/>
                        <a:ext cx="4522787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Text Box 1032"/>
          <p:cNvSpPr txBox="1">
            <a:spLocks noChangeArrowheads="1"/>
          </p:cNvSpPr>
          <p:nvPr/>
        </p:nvSpPr>
        <p:spPr bwMode="auto">
          <a:xfrm>
            <a:off x="703263" y="2743200"/>
            <a:ext cx="77549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cs-CZ" altLang="cs-CZ" sz="2000"/>
              <a:t>U zvuku je obvyklé charakterizovat útlum nikoliv lineárním koeficientem útlumu s rozměrem </a:t>
            </a:r>
            <a:r>
              <a:rPr lang="en-US" altLang="cs-CZ" sz="2000"/>
              <a:t>[</a:t>
            </a:r>
            <a:r>
              <a:rPr lang="cs-CZ" altLang="cs-CZ" sz="2000"/>
              <a:t>m</a:t>
            </a:r>
            <a:r>
              <a:rPr lang="cs-CZ" altLang="cs-CZ" sz="2000" baseline="30000"/>
              <a:t>–1</a:t>
            </a:r>
            <a:r>
              <a:rPr lang="en-US" altLang="cs-CZ" sz="2000"/>
              <a:t>]</a:t>
            </a:r>
            <a:r>
              <a:rPr lang="cs-CZ" altLang="cs-CZ" sz="2000"/>
              <a:t>, ale koeficientem s rozměrem </a:t>
            </a:r>
            <a:r>
              <a:rPr lang="en-US" altLang="cs-CZ" sz="2000"/>
              <a:t>[dB.</a:t>
            </a:r>
            <a:r>
              <a:rPr lang="cs-CZ" altLang="cs-CZ" sz="2000"/>
              <a:t>m</a:t>
            </a:r>
            <a:r>
              <a:rPr lang="cs-CZ" altLang="cs-CZ" sz="2000" baseline="30000"/>
              <a:t>–1</a:t>
            </a:r>
            <a:r>
              <a:rPr lang="en-US" altLang="cs-CZ" sz="2000"/>
              <a:t>]. </a:t>
            </a:r>
            <a:r>
              <a:rPr lang="cs-CZ" altLang="cs-CZ" sz="2000"/>
              <a:t>Logaritmováním zákona absorpce dostáváme </a:t>
            </a:r>
          </a:p>
        </p:txBody>
      </p:sp>
      <p:graphicFrame>
        <p:nvGraphicFramePr>
          <p:cNvPr id="21511" name="Object 1033"/>
          <p:cNvGraphicFramePr>
            <a:graphicFrameLocks noChangeAspect="1"/>
          </p:cNvGraphicFramePr>
          <p:nvPr/>
        </p:nvGraphicFramePr>
        <p:xfrm>
          <a:off x="1905000" y="3810000"/>
          <a:ext cx="490537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name="Equation" r:id="rId5" imgW="5384800" imgH="889000" progId="Equation.DSMT4">
                  <p:embed/>
                </p:oleObj>
              </mc:Choice>
              <mc:Fallback>
                <p:oleObj name="Equation" r:id="rId5" imgW="5384800" imgH="889000" progId="Equation.DSMT4">
                  <p:embed/>
                  <p:pic>
                    <p:nvPicPr>
                      <p:cNvPr id="0" name="Object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810000"/>
                        <a:ext cx="490537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Text Box 1034"/>
          <p:cNvSpPr txBox="1">
            <a:spLocks noChangeArrowheads="1"/>
          </p:cNvSpPr>
          <p:nvPr/>
        </p:nvSpPr>
        <p:spPr bwMode="auto">
          <a:xfrm>
            <a:off x="746125" y="4662488"/>
            <a:ext cx="71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/>
              <a:t>takže</a:t>
            </a:r>
          </a:p>
        </p:txBody>
      </p:sp>
      <p:graphicFrame>
        <p:nvGraphicFramePr>
          <p:cNvPr id="21513" name="Object 1035"/>
          <p:cNvGraphicFramePr>
            <a:graphicFrameLocks noChangeAspect="1"/>
          </p:cNvGraphicFramePr>
          <p:nvPr/>
        </p:nvGraphicFramePr>
        <p:xfrm>
          <a:off x="1511300" y="5105400"/>
          <a:ext cx="569277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Equation" r:id="rId7" imgW="6248400" imgH="889000" progId="Equation.DSMT4">
                  <p:embed/>
                </p:oleObj>
              </mc:Choice>
              <mc:Fallback>
                <p:oleObj name="Equation" r:id="rId7" imgW="6248400" imgH="889000" progId="Equation.DSMT4">
                  <p:embed/>
                  <p:pic>
                    <p:nvPicPr>
                      <p:cNvPr id="0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5105400"/>
                        <a:ext cx="569277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5334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Koeficient útlumu</a:t>
            </a:r>
            <a:r>
              <a:rPr lang="en-US" altLang="cs-CZ" sz="320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endParaRPr lang="cs-CZ" altLang="cs-CZ" sz="320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cs-CZ" altLang="cs-CZ" sz="2000"/>
          </a:p>
        </p:txBody>
      </p:sp>
      <p:graphicFrame>
        <p:nvGraphicFramePr>
          <p:cNvPr id="280641" name="Group 65"/>
          <p:cNvGraphicFramePr>
            <a:graphicFrameLocks noGrp="1"/>
          </p:cNvGraphicFramePr>
          <p:nvPr/>
        </p:nvGraphicFramePr>
        <p:xfrm>
          <a:off x="1905000" y="1371600"/>
          <a:ext cx="4800600" cy="4073526"/>
        </p:xfrm>
        <a:graphic>
          <a:graphicData uri="http://schemas.openxmlformats.org/drawingml/2006/table">
            <a:tbl>
              <a:tblPr/>
              <a:tblGrid>
                <a:gridCol w="1828800"/>
                <a:gridCol w="2971800"/>
              </a:tblGrid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prostředí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[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dB cm</a:t>
                      </a:r>
                      <a:r>
                        <a:rPr kumimoji="0" lang="cs-CZ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] 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 </a:t>
                      </a:r>
                      <a:r>
                        <a:rPr kumimoji="0" lang="cs-CZ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=1 Mhz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vzduch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1,61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voda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0,0025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měkká tkáň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 – 1,0 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játra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1,1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tuk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0,6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kost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10,0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533400"/>
          </a:xfrm>
        </p:spPr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rgbClr val="0000CC"/>
                </a:solidFill>
                <a:latin typeface="Times New Roman" pitchFamily="18" charset="0"/>
              </a:rPr>
              <a:t>Relativní koeficient útlumu</a:t>
            </a:r>
            <a:endParaRPr lang="cs-CZ" altLang="cs-CZ" sz="320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395536" y="980728"/>
            <a:ext cx="7761381" cy="5764110"/>
            <a:chOff x="395536" y="980728"/>
            <a:chExt cx="7761381" cy="5764110"/>
          </a:xfrm>
        </p:grpSpPr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980728"/>
              <a:ext cx="7185317" cy="53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 rot="-5400000">
              <a:off x="-1781021" y="3166615"/>
              <a:ext cx="47532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cs-CZ" sz="2000" dirty="0"/>
                <a:t>r</a:t>
              </a:r>
              <a:r>
                <a:rPr lang="cs-CZ" altLang="cs-CZ" sz="2000" dirty="0"/>
                <a:t>elativní koeficient útlumu </a:t>
              </a:r>
              <a:r>
                <a:rPr lang="en-US" altLang="cs-CZ" sz="2000" dirty="0"/>
                <a:t>[dB.cm</a:t>
              </a:r>
              <a:r>
                <a:rPr lang="en-US" altLang="cs-CZ" sz="2000" baseline="30000" dirty="0"/>
                <a:t>–1</a:t>
              </a:r>
              <a:r>
                <a:rPr lang="en-US" altLang="cs-CZ" sz="2000" dirty="0"/>
                <a:t>MHz</a:t>
              </a:r>
              <a:r>
                <a:rPr lang="en-US" altLang="cs-CZ" sz="2000" baseline="30000" dirty="0"/>
                <a:t>–1</a:t>
              </a:r>
              <a:r>
                <a:rPr lang="en-US" altLang="cs-CZ" sz="2000" dirty="0"/>
                <a:t> ]</a:t>
              </a:r>
              <a:endParaRPr lang="cs-CZ" sz="2000" dirty="0"/>
            </a:p>
          </p:txBody>
        </p:sp>
        <p:sp>
          <p:nvSpPr>
            <p:cNvPr id="3" name="TextovéPole 2"/>
            <p:cNvSpPr txBox="1"/>
            <p:nvPr/>
          </p:nvSpPr>
          <p:spPr>
            <a:xfrm>
              <a:off x="6012160" y="6344728"/>
              <a:ext cx="17283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frekvence</a:t>
              </a:r>
              <a:r>
                <a:rPr lang="en-US" sz="2000" dirty="0" smtClean="0"/>
                <a:t> [Hz]</a:t>
              </a:r>
              <a:endParaRPr lang="cs-CZ" sz="2000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4148234" y="990058"/>
              <a:ext cx="1224136" cy="400110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</a:t>
              </a:r>
              <a:r>
                <a:rPr lang="cs-CZ" sz="2000" dirty="0" smtClean="0"/>
                <a:t>líce</a:t>
              </a:r>
              <a:endParaRPr lang="cs-CZ" sz="2000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4427984" y="1891678"/>
              <a:ext cx="1224136" cy="400110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kosti</a:t>
              </a:r>
              <a:endParaRPr lang="cs-CZ" sz="2000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4429607" y="2454193"/>
              <a:ext cx="942763" cy="400110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svaly</a:t>
              </a:r>
              <a:endParaRPr lang="cs-CZ" sz="2000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5058511" y="2672287"/>
              <a:ext cx="1709291" cy="400110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m</a:t>
              </a:r>
              <a:r>
                <a:rPr lang="cs-CZ" sz="2000" dirty="0" smtClean="0"/>
                <a:t>ěkké tkáně</a:t>
              </a:r>
              <a:endParaRPr lang="cs-CZ" sz="2000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535639" y="2966560"/>
              <a:ext cx="953041" cy="400110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játra</a:t>
              </a:r>
              <a:endParaRPr lang="cs-CZ" sz="2000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6075954" y="4941168"/>
              <a:ext cx="1224136" cy="400110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voda</a:t>
              </a:r>
              <a:endParaRPr lang="cs-CZ" sz="2000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2917605" y="4155368"/>
              <a:ext cx="1512002" cy="400110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hemoglobin</a:t>
              </a:r>
              <a:endParaRPr lang="cs-CZ" sz="2000" dirty="0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6660232" y="2444188"/>
              <a:ext cx="1224136" cy="400110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ledviny</a:t>
              </a:r>
              <a:endParaRPr lang="cs-CZ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5448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5334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Zápis vln pomocí komplexních čísel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/>
              <a:t>Tento zápis přináší velké zjednodušení, Platí totiž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33400" y="1981200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/>
              <a:t>Můžeme si ověřit například triviální příklad</a:t>
            </a: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1676400" y="1447800"/>
          <a:ext cx="49879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5" name="Equation" r:id="rId3" imgW="5486400" imgH="533160" progId="Equation.DSMT4">
                  <p:embed/>
                </p:oleObj>
              </mc:Choice>
              <mc:Fallback>
                <p:oleObj name="Equation" r:id="rId3" imgW="5486400" imgH="533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47800"/>
                        <a:ext cx="498792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685800" y="2438400"/>
          <a:ext cx="75580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6" name="Equation" r:id="rId5" imgW="9499600" imgH="495300" progId="Equation.DSMT4">
                  <p:embed/>
                </p:oleObj>
              </mc:Choice>
              <mc:Fallback>
                <p:oleObj name="Equation" r:id="rId5" imgW="9499600" imgH="495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438400"/>
                        <a:ext cx="7558088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33400" y="2895600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/>
              <a:t>Pro zjednodušení zápisu vln je důležité, že nedochází při derivování (a integrování) k „přecházení“ od sinu ke kosinu</a:t>
            </a:r>
          </a:p>
        </p:txBody>
      </p:sp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1524000" y="3733800"/>
          <a:ext cx="5851525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7" name="Equation" r:id="rId7" imgW="6438900" imgH="965200" progId="Equation.DSMT4">
                  <p:embed/>
                </p:oleObj>
              </mc:Choice>
              <mc:Fallback>
                <p:oleObj name="Equation" r:id="rId7" imgW="6438900" imgH="965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733800"/>
                        <a:ext cx="5851525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10"/>
          <p:cNvGraphicFramePr>
            <a:graphicFrameLocks noChangeAspect="1"/>
          </p:cNvGraphicFramePr>
          <p:nvPr/>
        </p:nvGraphicFramePr>
        <p:xfrm>
          <a:off x="2133600" y="5562600"/>
          <a:ext cx="42005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8" name="Equation" r:id="rId9" imgW="4622800" imgH="977900" progId="Equation.DSMT4">
                  <p:embed/>
                </p:oleObj>
              </mc:Choice>
              <mc:Fallback>
                <p:oleObj name="Equation" r:id="rId9" imgW="4622800" imgH="9779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562600"/>
                        <a:ext cx="4200525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62" name="Group 13"/>
          <p:cNvGrpSpPr>
            <a:grpSpLocks/>
          </p:cNvGrpSpPr>
          <p:nvPr/>
        </p:nvGrpSpPr>
        <p:grpSpPr bwMode="auto">
          <a:xfrm>
            <a:off x="609600" y="4724400"/>
            <a:ext cx="7923213" cy="701675"/>
            <a:chOff x="384" y="2976"/>
            <a:chExt cx="4991" cy="442"/>
          </a:xfrm>
        </p:grpSpPr>
        <p:sp>
          <p:nvSpPr>
            <p:cNvPr id="23563" name="Text Box 9"/>
            <p:cNvSpPr txBox="1">
              <a:spLocks noChangeArrowheads="1"/>
            </p:cNvSpPr>
            <p:nvPr/>
          </p:nvSpPr>
          <p:spPr bwMode="auto">
            <a:xfrm>
              <a:off x="384" y="2976"/>
              <a:ext cx="489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cs-CZ" altLang="cs-CZ" sz="2000"/>
                <a:t>Monochromatickou kulovou vlnu s frekvencí </a:t>
              </a:r>
              <a:r>
                <a:rPr lang="cs-CZ" altLang="cs-CZ" sz="2000">
                  <a:cs typeface="Times New Roman" pitchFamily="18" charset="0"/>
                </a:rPr>
                <a:t>ω</a:t>
              </a:r>
              <a:r>
                <a:rPr lang="cs-CZ" altLang="cs-CZ" sz="2000"/>
                <a:t>, která vychází z bodu    zapisujeme jako</a:t>
              </a:r>
            </a:p>
          </p:txBody>
        </p:sp>
        <p:graphicFrame>
          <p:nvGraphicFramePr>
            <p:cNvPr id="23564" name="Object 12"/>
            <p:cNvGraphicFramePr>
              <a:graphicFrameLocks noChangeAspect="1"/>
            </p:cNvGraphicFramePr>
            <p:nvPr/>
          </p:nvGraphicFramePr>
          <p:xfrm>
            <a:off x="5232" y="2976"/>
            <a:ext cx="143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99" name="Equation" r:id="rId11" imgW="139700" imgH="228600" progId="Equation.DSMT4">
                    <p:embed/>
                  </p:oleObj>
                </mc:Choice>
                <mc:Fallback>
                  <p:oleObj name="Equation" r:id="rId11" imgW="139700" imgH="2286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2" y="2976"/>
                          <a:ext cx="143" cy="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cs-CZ" sz="3200" smtClean="0">
                <a:solidFill>
                  <a:srgbClr val="0000CC"/>
                </a:solidFill>
                <a:latin typeface="Times New Roman" pitchFamily="18" charset="0"/>
              </a:rPr>
              <a:t>Skl</a:t>
            </a:r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ádání vln – geometrie 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/>
              <a:t>Dva zdroje v různých bodech kmitající ve fázi </a:t>
            </a:r>
          </a:p>
        </p:txBody>
      </p:sp>
      <p:graphicFrame>
        <p:nvGraphicFramePr>
          <p:cNvPr id="24580" name="Object 9"/>
          <p:cNvGraphicFramePr>
            <a:graphicFrameLocks noChangeAspect="1"/>
          </p:cNvGraphicFramePr>
          <p:nvPr/>
        </p:nvGraphicFramePr>
        <p:xfrm>
          <a:off x="533400" y="3657600"/>
          <a:ext cx="77089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" name="Equation" r:id="rId3" imgW="8483600" imgH="482600" progId="Equation.DSMT4">
                  <p:embed/>
                </p:oleObj>
              </mc:Choice>
              <mc:Fallback>
                <p:oleObj name="Equation" r:id="rId3" imgW="8483600" imgH="482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657600"/>
                        <a:ext cx="77089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 Box 27"/>
          <p:cNvSpPr txBox="1">
            <a:spLocks noChangeArrowheads="1"/>
          </p:cNvSpPr>
          <p:nvPr/>
        </p:nvSpPr>
        <p:spPr bwMode="auto">
          <a:xfrm>
            <a:off x="533400" y="4267200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/>
              <a:t>Vhodnou volbou souřadnicového systému (body A a B leží na ose x, počátek půlí jejich vzdálenost) můžeme psát </a:t>
            </a:r>
          </a:p>
        </p:txBody>
      </p:sp>
      <p:graphicFrame>
        <p:nvGraphicFramePr>
          <p:cNvPr id="24582" name="Object 28"/>
          <p:cNvGraphicFramePr>
            <a:graphicFrameLocks noChangeAspect="1"/>
          </p:cNvGraphicFramePr>
          <p:nvPr/>
        </p:nvGraphicFramePr>
        <p:xfrm>
          <a:off x="609600" y="4953000"/>
          <a:ext cx="78359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" name="Equation" r:id="rId5" imgW="8623300" imgH="1041400" progId="Equation.DSMT4">
                  <p:embed/>
                </p:oleObj>
              </mc:Choice>
              <mc:Fallback>
                <p:oleObj name="Equation" r:id="rId5" imgW="8623300" imgH="10414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953000"/>
                        <a:ext cx="783590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3" name="Group 37"/>
          <p:cNvGrpSpPr>
            <a:grpSpLocks/>
          </p:cNvGrpSpPr>
          <p:nvPr/>
        </p:nvGrpSpPr>
        <p:grpSpPr bwMode="auto">
          <a:xfrm>
            <a:off x="2286000" y="1447800"/>
            <a:ext cx="3740150" cy="2057400"/>
            <a:chOff x="1440" y="912"/>
            <a:chExt cx="2356" cy="1296"/>
          </a:xfrm>
        </p:grpSpPr>
        <p:sp>
          <p:nvSpPr>
            <p:cNvPr id="24584" name="Line 13"/>
            <p:cNvSpPr>
              <a:spLocks noChangeShapeType="1"/>
            </p:cNvSpPr>
            <p:nvPr/>
          </p:nvSpPr>
          <p:spPr bwMode="auto">
            <a:xfrm>
              <a:off x="1680" y="1056"/>
              <a:ext cx="1392" cy="100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585" name="Line 14"/>
            <p:cNvSpPr>
              <a:spLocks noChangeShapeType="1"/>
            </p:cNvSpPr>
            <p:nvPr/>
          </p:nvSpPr>
          <p:spPr bwMode="auto">
            <a:xfrm flipH="1">
              <a:off x="3024" y="1056"/>
              <a:ext cx="480" cy="100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586" name="Line 16"/>
            <p:cNvSpPr>
              <a:spLocks noChangeShapeType="1"/>
            </p:cNvSpPr>
            <p:nvPr/>
          </p:nvSpPr>
          <p:spPr bwMode="auto">
            <a:xfrm flipH="1" flipV="1">
              <a:off x="1680" y="1056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587" name="Line 17"/>
            <p:cNvSpPr>
              <a:spLocks noChangeShapeType="1"/>
            </p:cNvSpPr>
            <p:nvPr/>
          </p:nvSpPr>
          <p:spPr bwMode="auto">
            <a:xfrm flipV="1">
              <a:off x="2640" y="105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588" name="Line 18"/>
            <p:cNvSpPr>
              <a:spLocks noChangeShapeType="1"/>
            </p:cNvSpPr>
            <p:nvPr/>
          </p:nvSpPr>
          <p:spPr bwMode="auto">
            <a:xfrm>
              <a:off x="2640" y="1056"/>
              <a:ext cx="384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589" name="Text Box 19"/>
            <p:cNvSpPr txBox="1">
              <a:spLocks noChangeArrowheads="1"/>
            </p:cNvSpPr>
            <p:nvPr/>
          </p:nvSpPr>
          <p:spPr bwMode="auto">
            <a:xfrm>
              <a:off x="1440" y="1008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A</a:t>
              </a:r>
            </a:p>
          </p:txBody>
        </p:sp>
        <p:sp>
          <p:nvSpPr>
            <p:cNvPr id="24590" name="Text Box 20"/>
            <p:cNvSpPr txBox="1">
              <a:spLocks noChangeArrowheads="1"/>
            </p:cNvSpPr>
            <p:nvPr/>
          </p:nvSpPr>
          <p:spPr bwMode="auto">
            <a:xfrm>
              <a:off x="3552" y="912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B</a:t>
              </a:r>
            </a:p>
          </p:txBody>
        </p:sp>
        <p:sp>
          <p:nvSpPr>
            <p:cNvPr id="24591" name="Text Box 23"/>
            <p:cNvSpPr txBox="1">
              <a:spLocks noChangeArrowheads="1"/>
            </p:cNvSpPr>
            <p:nvPr/>
          </p:nvSpPr>
          <p:spPr bwMode="auto">
            <a:xfrm>
              <a:off x="2448" y="1008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O</a:t>
              </a:r>
            </a:p>
          </p:txBody>
        </p:sp>
        <p:sp>
          <p:nvSpPr>
            <p:cNvPr id="24592" name="Text Box 25"/>
            <p:cNvSpPr txBox="1">
              <a:spLocks noChangeArrowheads="1"/>
            </p:cNvSpPr>
            <p:nvPr/>
          </p:nvSpPr>
          <p:spPr bwMode="auto">
            <a:xfrm>
              <a:off x="3120" y="192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P</a:t>
              </a:r>
            </a:p>
          </p:txBody>
        </p:sp>
        <p:sp>
          <p:nvSpPr>
            <p:cNvPr id="24593" name="Arc 30"/>
            <p:cNvSpPr>
              <a:spLocks/>
            </p:cNvSpPr>
            <p:nvPr/>
          </p:nvSpPr>
          <p:spPr bwMode="auto">
            <a:xfrm flipV="1">
              <a:off x="1584" y="912"/>
              <a:ext cx="480" cy="432"/>
            </a:xfrm>
            <a:custGeom>
              <a:avLst/>
              <a:gdLst>
                <a:gd name="T0" fmla="*/ 0 w 21600"/>
                <a:gd name="T1" fmla="*/ 0 h 21600"/>
                <a:gd name="T2" fmla="*/ 11 w 21600"/>
                <a:gd name="T3" fmla="*/ 9 h 21600"/>
                <a:gd name="T4" fmla="*/ 0 w 21600"/>
                <a:gd name="T5" fmla="*/ 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594" name="Arc 31"/>
            <p:cNvSpPr>
              <a:spLocks/>
            </p:cNvSpPr>
            <p:nvPr/>
          </p:nvSpPr>
          <p:spPr bwMode="auto">
            <a:xfrm flipH="1" flipV="1">
              <a:off x="3216" y="1008"/>
              <a:ext cx="491" cy="336"/>
            </a:xfrm>
            <a:custGeom>
              <a:avLst/>
              <a:gdLst>
                <a:gd name="T0" fmla="*/ 0 w 22113"/>
                <a:gd name="T1" fmla="*/ 0 h 21600"/>
                <a:gd name="T2" fmla="*/ 11 w 22113"/>
                <a:gd name="T3" fmla="*/ 5 h 21600"/>
                <a:gd name="T4" fmla="*/ 0 w 22113"/>
                <a:gd name="T5" fmla="*/ 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113" h="21600" fill="none" extrusionOk="0">
                  <a:moveTo>
                    <a:pt x="0" y="6"/>
                  </a:moveTo>
                  <a:cubicBezTo>
                    <a:pt x="170" y="2"/>
                    <a:pt x="341" y="-1"/>
                    <a:pt x="513" y="0"/>
                  </a:cubicBezTo>
                  <a:cubicBezTo>
                    <a:pt x="12442" y="0"/>
                    <a:pt x="22113" y="9670"/>
                    <a:pt x="22113" y="21600"/>
                  </a:cubicBezTo>
                </a:path>
                <a:path w="22113" h="21600" stroke="0" extrusionOk="0">
                  <a:moveTo>
                    <a:pt x="0" y="6"/>
                  </a:moveTo>
                  <a:cubicBezTo>
                    <a:pt x="170" y="2"/>
                    <a:pt x="341" y="-1"/>
                    <a:pt x="513" y="0"/>
                  </a:cubicBezTo>
                  <a:cubicBezTo>
                    <a:pt x="12442" y="0"/>
                    <a:pt x="22113" y="9670"/>
                    <a:pt x="22113" y="21600"/>
                  </a:cubicBezTo>
                  <a:lnTo>
                    <a:pt x="513" y="21600"/>
                  </a:lnTo>
                  <a:lnTo>
                    <a:pt x="0" y="6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595" name="Arc 32"/>
            <p:cNvSpPr>
              <a:spLocks/>
            </p:cNvSpPr>
            <p:nvPr/>
          </p:nvSpPr>
          <p:spPr bwMode="auto">
            <a:xfrm flipV="1">
              <a:off x="1632" y="960"/>
              <a:ext cx="624" cy="576"/>
            </a:xfrm>
            <a:custGeom>
              <a:avLst/>
              <a:gdLst>
                <a:gd name="T0" fmla="*/ 0 w 21600"/>
                <a:gd name="T1" fmla="*/ 0 h 21600"/>
                <a:gd name="T2" fmla="*/ 18 w 21600"/>
                <a:gd name="T3" fmla="*/ 15 h 21600"/>
                <a:gd name="T4" fmla="*/ 0 w 21600"/>
                <a:gd name="T5" fmla="*/ 1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596" name="Arc 36"/>
            <p:cNvSpPr>
              <a:spLocks/>
            </p:cNvSpPr>
            <p:nvPr/>
          </p:nvSpPr>
          <p:spPr bwMode="auto">
            <a:xfrm flipH="1" flipV="1">
              <a:off x="3072" y="1200"/>
              <a:ext cx="528" cy="384"/>
            </a:xfrm>
            <a:custGeom>
              <a:avLst/>
              <a:gdLst>
                <a:gd name="T0" fmla="*/ 0 w 21600"/>
                <a:gd name="T1" fmla="*/ 0 h 21600"/>
                <a:gd name="T2" fmla="*/ 13 w 21600"/>
                <a:gd name="T3" fmla="*/ 7 h 21600"/>
                <a:gd name="T4" fmla="*/ 0 w 21600"/>
                <a:gd name="T5" fmla="*/ 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cs-CZ" sz="3200" dirty="0" err="1" smtClean="0">
                <a:solidFill>
                  <a:srgbClr val="0000CC"/>
                </a:solidFill>
                <a:latin typeface="Times New Roman" pitchFamily="18" charset="0"/>
              </a:rPr>
              <a:t>Skl</a:t>
            </a:r>
            <a:r>
              <a:rPr lang="cs-CZ" altLang="cs-CZ" sz="3200" dirty="0" err="1" smtClean="0">
                <a:solidFill>
                  <a:srgbClr val="0000CC"/>
                </a:solidFill>
                <a:latin typeface="Times New Roman" pitchFamily="18" charset="0"/>
              </a:rPr>
              <a:t>ádání</a:t>
            </a:r>
            <a:r>
              <a:rPr lang="cs-CZ" altLang="cs-CZ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cs-CZ" altLang="cs-CZ" sz="3200" dirty="0" smtClean="0">
                <a:solidFill>
                  <a:srgbClr val="0000CC"/>
                </a:solidFill>
                <a:latin typeface="Times New Roman" pitchFamily="18" charset="0"/>
              </a:rPr>
              <a:t>vln </a:t>
            </a:r>
            <a:endParaRPr lang="cs-CZ" altLang="cs-CZ" sz="320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 dirty="0" smtClean="0"/>
              <a:t>Řada zdrojů kmitajících </a:t>
            </a:r>
            <a:r>
              <a:rPr lang="cs-CZ" altLang="cs-CZ" sz="2000" dirty="0"/>
              <a:t>ve </a:t>
            </a:r>
            <a:r>
              <a:rPr lang="cs-CZ" altLang="cs-CZ" sz="2000" dirty="0" smtClean="0"/>
              <a:t>fázi vytváří šířící se vlnu </a:t>
            </a:r>
            <a:endParaRPr lang="cs-CZ" altLang="cs-CZ" sz="20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4"/>
            <a:ext cx="8379307" cy="48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4023523" y="5661248"/>
            <a:ext cx="3456384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p</a:t>
            </a:r>
            <a:r>
              <a:rPr lang="cs-CZ" dirty="0" smtClean="0"/>
              <a:t>ostupující vlnoplocha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860032" y="1628800"/>
            <a:ext cx="3456384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piezoelektrický element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534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cs-CZ" sz="3200" smtClean="0">
                <a:solidFill>
                  <a:srgbClr val="0000CC"/>
                </a:solidFill>
                <a:latin typeface="Times New Roman" pitchFamily="18" charset="0"/>
              </a:rPr>
              <a:t>Skl</a:t>
            </a:r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ádání vln – aproximace </a:t>
            </a:r>
          </a:p>
        </p:txBody>
      </p:sp>
      <p:sp>
        <p:nvSpPr>
          <p:cNvPr id="25603" name="Text Box 1027"/>
          <p:cNvSpPr txBox="1">
            <a:spLocks noChangeArrowheads="1"/>
          </p:cNvSpPr>
          <p:nvPr/>
        </p:nvSpPr>
        <p:spPr bwMode="auto">
          <a:xfrm>
            <a:off x="457200" y="990600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/>
              <a:t>Pole </a:t>
            </a:r>
            <a:r>
              <a:rPr lang="cs-CZ" altLang="cs-CZ" sz="2000">
                <a:cs typeface="Times New Roman" pitchFamily="18" charset="0"/>
              </a:rPr>
              <a:t>φ</a:t>
            </a:r>
            <a:r>
              <a:rPr lang="cs-CZ" altLang="cs-CZ" sz="2000"/>
              <a:t> v bodě P je součtem polí </a:t>
            </a:r>
            <a:r>
              <a:rPr lang="cs-CZ" altLang="cs-CZ" sz="2000">
                <a:cs typeface="Times New Roman" pitchFamily="18" charset="0"/>
              </a:rPr>
              <a:t>φ</a:t>
            </a:r>
            <a:r>
              <a:rPr lang="cs-CZ" altLang="cs-CZ" sz="2000" baseline="-25000"/>
              <a:t>A</a:t>
            </a:r>
            <a:r>
              <a:rPr lang="cs-CZ" altLang="cs-CZ" sz="2000"/>
              <a:t> a </a:t>
            </a:r>
            <a:r>
              <a:rPr lang="cs-CZ" altLang="cs-CZ" sz="2000">
                <a:cs typeface="Times New Roman" pitchFamily="18" charset="0"/>
              </a:rPr>
              <a:t>φ</a:t>
            </a:r>
            <a:r>
              <a:rPr lang="cs-CZ" altLang="cs-CZ" sz="2000" baseline="-25000"/>
              <a:t>B</a:t>
            </a:r>
            <a:r>
              <a:rPr lang="cs-CZ" altLang="cs-CZ" sz="2000"/>
              <a:t> </a:t>
            </a:r>
          </a:p>
        </p:txBody>
      </p:sp>
      <p:graphicFrame>
        <p:nvGraphicFramePr>
          <p:cNvPr id="25604" name="Object 1028"/>
          <p:cNvGraphicFramePr>
            <a:graphicFrameLocks noChangeAspect="1"/>
          </p:cNvGraphicFramePr>
          <p:nvPr/>
        </p:nvGraphicFramePr>
        <p:xfrm>
          <a:off x="1066800" y="1524000"/>
          <a:ext cx="63357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5" name="Equation" r:id="rId3" imgW="6972300" imgH="1028700" progId="Equation.DSMT4">
                  <p:embed/>
                </p:oleObj>
              </mc:Choice>
              <mc:Fallback>
                <p:oleObj name="Equation" r:id="rId3" imgW="6972300" imgH="1028700" progId="Equation.DSMT4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24000"/>
                        <a:ext cx="633571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 Box 1029"/>
          <p:cNvSpPr txBox="1">
            <a:spLocks noChangeArrowheads="1"/>
          </p:cNvSpPr>
          <p:nvPr/>
        </p:nvSpPr>
        <p:spPr bwMode="auto">
          <a:xfrm>
            <a:off x="457200" y="2438400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/>
              <a:t>Závislost na </a:t>
            </a:r>
            <a:r>
              <a:rPr lang="cs-CZ" altLang="cs-CZ" sz="2000" i="1"/>
              <a:t>d</a:t>
            </a:r>
            <a:r>
              <a:rPr lang="cs-CZ" altLang="cs-CZ" sz="2000"/>
              <a:t> v čitateli zanedbáme, jde o pomalou změnu amplitudy, takže </a:t>
            </a:r>
          </a:p>
        </p:txBody>
      </p:sp>
      <p:graphicFrame>
        <p:nvGraphicFramePr>
          <p:cNvPr id="25606" name="Object 1030"/>
          <p:cNvGraphicFramePr>
            <a:graphicFrameLocks noChangeAspect="1"/>
          </p:cNvGraphicFramePr>
          <p:nvPr/>
        </p:nvGraphicFramePr>
        <p:xfrm>
          <a:off x="2514600" y="2895600"/>
          <a:ext cx="21240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6" name="Equation" r:id="rId5" imgW="2336800" imgH="444500" progId="Equation.DSMT4">
                  <p:embed/>
                </p:oleObj>
              </mc:Choice>
              <mc:Fallback>
                <p:oleObj name="Equation" r:id="rId5" imgW="2336800" imgH="444500" progId="Equation.DSMT4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895600"/>
                        <a:ext cx="21240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Text Box 1045"/>
          <p:cNvSpPr txBox="1">
            <a:spLocks noChangeArrowheads="1"/>
          </p:cNvSpPr>
          <p:nvPr/>
        </p:nvSpPr>
        <p:spPr bwMode="auto">
          <a:xfrm>
            <a:off x="533400" y="3352800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/>
              <a:t>Totéž zanedbání nemůžeme ale provést v exponentu, protože</a:t>
            </a:r>
          </a:p>
        </p:txBody>
      </p:sp>
      <p:graphicFrame>
        <p:nvGraphicFramePr>
          <p:cNvPr id="25608" name="Object 1046"/>
          <p:cNvGraphicFramePr>
            <a:graphicFrameLocks noChangeAspect="1"/>
          </p:cNvGraphicFramePr>
          <p:nvPr/>
        </p:nvGraphicFramePr>
        <p:xfrm>
          <a:off x="1828800" y="3810000"/>
          <a:ext cx="482441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7" name="Equation" r:id="rId7" imgW="5308600" imgH="482600" progId="Equation.DSMT4">
                  <p:embed/>
                </p:oleObj>
              </mc:Choice>
              <mc:Fallback>
                <p:oleObj name="Equation" r:id="rId7" imgW="5308600" imgH="482600" progId="Equation.DSMT4">
                  <p:embed/>
                  <p:pic>
                    <p:nvPicPr>
                      <p:cNvPr id="0" name="Object 10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10000"/>
                        <a:ext cx="4824413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Text Box 1047"/>
          <p:cNvSpPr txBox="1">
            <a:spLocks noChangeArrowheads="1"/>
          </p:cNvSpPr>
          <p:nvPr/>
        </p:nvSpPr>
        <p:spPr bwMode="auto">
          <a:xfrm>
            <a:off x="533400" y="4343400"/>
            <a:ext cx="7924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/>
              <a:t>jako součin velkého (</a:t>
            </a:r>
            <a:r>
              <a:rPr lang="cs-CZ" altLang="cs-CZ" sz="2000" i="1"/>
              <a:t>k</a:t>
            </a:r>
            <a:r>
              <a:rPr lang="cs-CZ" altLang="cs-CZ" sz="2000"/>
              <a:t>=2</a:t>
            </a:r>
            <a:r>
              <a:rPr lang="cs-CZ" altLang="cs-CZ" sz="2000">
                <a:cs typeface="Times New Roman" pitchFamily="18" charset="0"/>
              </a:rPr>
              <a:t>π</a:t>
            </a:r>
            <a:r>
              <a:rPr lang="cs-CZ" altLang="cs-CZ" sz="2000"/>
              <a:t>/</a:t>
            </a:r>
            <a:r>
              <a:rPr lang="cs-CZ" altLang="cs-CZ" sz="2000">
                <a:cs typeface="Times New Roman" pitchFamily="18" charset="0"/>
              </a:rPr>
              <a:t>λ</a:t>
            </a:r>
            <a:r>
              <a:rPr lang="cs-CZ" altLang="cs-CZ" sz="2000"/>
              <a:t>) a malého čísla nemusí být malé (ve srovnání s </a:t>
            </a:r>
            <a:r>
              <a:rPr lang="cs-CZ" altLang="cs-CZ" sz="2000">
                <a:cs typeface="Times New Roman" pitchFamily="18" charset="0"/>
              </a:rPr>
              <a:t>π</a:t>
            </a:r>
            <a:r>
              <a:rPr lang="cs-CZ" altLang="cs-CZ" sz="2000"/>
              <a:t>, kdy při změně o tuto hodnotu se obrátí znaménko celého výrazu pro vlnu). Máme tedy</a:t>
            </a:r>
          </a:p>
        </p:txBody>
      </p:sp>
      <p:graphicFrame>
        <p:nvGraphicFramePr>
          <p:cNvPr id="25610" name="Object 1048"/>
          <p:cNvGraphicFramePr>
            <a:graphicFrameLocks noChangeAspect="1"/>
          </p:cNvGraphicFramePr>
          <p:nvPr/>
        </p:nvGraphicFramePr>
        <p:xfrm>
          <a:off x="1371600" y="5486400"/>
          <a:ext cx="608171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8" name="Equation" r:id="rId9" imgW="6692900" imgH="787400" progId="Equation.DSMT4">
                  <p:embed/>
                </p:oleObj>
              </mc:Choice>
              <mc:Fallback>
                <p:oleObj name="Equation" r:id="rId9" imgW="6692900" imgH="787400" progId="Equation.DSMT4">
                  <p:embed/>
                  <p:pic>
                    <p:nvPicPr>
                      <p:cNvPr id="0" name="Object 1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486400"/>
                        <a:ext cx="6081713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cs-CZ" sz="3200" smtClean="0">
                <a:solidFill>
                  <a:srgbClr val="0000CC"/>
                </a:solidFill>
                <a:latin typeface="Times New Roman" pitchFamily="18" charset="0"/>
              </a:rPr>
              <a:t>Skl</a:t>
            </a:r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ádání vln – rovinný problém 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/>
              <a:t>Pole </a:t>
            </a:r>
            <a:r>
              <a:rPr lang="cs-CZ" altLang="cs-CZ" sz="2000">
                <a:cs typeface="Times New Roman" pitchFamily="18" charset="0"/>
              </a:rPr>
              <a:t>φ</a:t>
            </a:r>
            <a:r>
              <a:rPr lang="cs-CZ" altLang="cs-CZ" sz="2000"/>
              <a:t> je součtem polí od 2</a:t>
            </a:r>
            <a:r>
              <a:rPr lang="cs-CZ" altLang="cs-CZ" sz="2000" i="1"/>
              <a:t>n+</a:t>
            </a:r>
            <a:r>
              <a:rPr lang="cs-CZ" altLang="cs-CZ" sz="2000"/>
              <a:t>1 zdrojů vzájemně fázově posunutých a v poloze (</a:t>
            </a:r>
            <a:r>
              <a:rPr lang="cs-CZ" altLang="cs-CZ" sz="2000" i="1"/>
              <a:t>x</a:t>
            </a:r>
            <a:r>
              <a:rPr lang="cs-CZ" altLang="cs-CZ" sz="2000"/>
              <a:t>=</a:t>
            </a:r>
            <a:r>
              <a:rPr lang="cs-CZ" altLang="cs-CZ" sz="2000" i="1"/>
              <a:t>nd </a:t>
            </a:r>
            <a:r>
              <a:rPr lang="cs-CZ" altLang="cs-CZ" sz="2000"/>
              <a:t>, </a:t>
            </a:r>
            <a:r>
              <a:rPr lang="cs-CZ" altLang="cs-CZ" sz="2000" i="1"/>
              <a:t>z</a:t>
            </a:r>
            <a:r>
              <a:rPr lang="cs-CZ" altLang="cs-CZ" sz="2000"/>
              <a:t>=0)</a:t>
            </a: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1905000" y="1752600"/>
          <a:ext cx="457993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3" name="Equation" r:id="rId3" imgW="3784600" imgH="838200" progId="Equation.DSMT4">
                  <p:embed/>
                </p:oleObj>
              </mc:Choice>
              <mc:Fallback>
                <p:oleObj name="Equation" r:id="rId3" imgW="3784600" imgH="838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752600"/>
                        <a:ext cx="4579938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457200" y="2819400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/>
              <a:t>Fáze je</a:t>
            </a:r>
          </a:p>
        </p:txBody>
      </p:sp>
      <p:graphicFrame>
        <p:nvGraphicFramePr>
          <p:cNvPr id="26630" name="Object 8"/>
          <p:cNvGraphicFramePr>
            <a:graphicFrameLocks noChangeAspect="1"/>
          </p:cNvGraphicFramePr>
          <p:nvPr/>
        </p:nvGraphicFramePr>
        <p:xfrm>
          <a:off x="2330450" y="3160713"/>
          <a:ext cx="3821113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4" name="Equation" r:id="rId5" imgW="4203700" imgH="736600" progId="Equation.DSMT4">
                  <p:embed/>
                </p:oleObj>
              </mc:Choice>
              <mc:Fallback>
                <p:oleObj name="Equation" r:id="rId5" imgW="4203700" imgH="736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3160713"/>
                        <a:ext cx="3821113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457200" y="4114800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/>
              <a:t>Pro </a:t>
            </a:r>
            <a:r>
              <a:rPr lang="cs-CZ" altLang="cs-CZ" sz="2000" i="1"/>
              <a:t>x</a:t>
            </a:r>
            <a:r>
              <a:rPr lang="cs-CZ" altLang="cs-CZ" sz="2000"/>
              <a:t>=</a:t>
            </a:r>
            <a:r>
              <a:rPr lang="cs-CZ" altLang="cs-CZ" sz="2000" i="1"/>
              <a:t>X</a:t>
            </a:r>
            <a:r>
              <a:rPr lang="cs-CZ" altLang="cs-CZ" sz="2000"/>
              <a:t> dostáváme maximum součtu, takže volbou fázového posunutí jednotlivých zdrojů posouváme toto maximum.</a:t>
            </a:r>
          </a:p>
        </p:txBody>
      </p:sp>
      <p:grpSp>
        <p:nvGrpSpPr>
          <p:cNvPr id="26632" name="Group 19"/>
          <p:cNvGrpSpPr>
            <a:grpSpLocks/>
          </p:cNvGrpSpPr>
          <p:nvPr/>
        </p:nvGrpSpPr>
        <p:grpSpPr bwMode="auto">
          <a:xfrm>
            <a:off x="914400" y="5410200"/>
            <a:ext cx="7010400" cy="914400"/>
            <a:chOff x="576" y="3408"/>
            <a:chExt cx="4416" cy="576"/>
          </a:xfrm>
        </p:grpSpPr>
        <p:sp>
          <p:nvSpPr>
            <p:cNvPr id="26633" name="Line 11"/>
            <p:cNvSpPr>
              <a:spLocks noChangeShapeType="1"/>
            </p:cNvSpPr>
            <p:nvPr/>
          </p:nvSpPr>
          <p:spPr bwMode="auto">
            <a:xfrm>
              <a:off x="576" y="3600"/>
              <a:ext cx="4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634" name="Line 12"/>
            <p:cNvSpPr>
              <a:spLocks noChangeShapeType="1"/>
            </p:cNvSpPr>
            <p:nvPr/>
          </p:nvSpPr>
          <p:spPr bwMode="auto">
            <a:xfrm>
              <a:off x="2496" y="3600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635" name="Line 13"/>
            <p:cNvSpPr>
              <a:spLocks noChangeShapeType="1"/>
            </p:cNvSpPr>
            <p:nvPr/>
          </p:nvSpPr>
          <p:spPr bwMode="auto">
            <a:xfrm>
              <a:off x="2832" y="360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636" name="Line 14"/>
            <p:cNvSpPr>
              <a:spLocks noChangeShapeType="1"/>
            </p:cNvSpPr>
            <p:nvPr/>
          </p:nvSpPr>
          <p:spPr bwMode="auto">
            <a:xfrm>
              <a:off x="2208" y="360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637" name="Line 15"/>
            <p:cNvSpPr>
              <a:spLocks noChangeShapeType="1"/>
            </p:cNvSpPr>
            <p:nvPr/>
          </p:nvSpPr>
          <p:spPr bwMode="auto">
            <a:xfrm flipV="1">
              <a:off x="1968" y="340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638" name="Line 16"/>
            <p:cNvSpPr>
              <a:spLocks noChangeShapeType="1"/>
            </p:cNvSpPr>
            <p:nvPr/>
          </p:nvSpPr>
          <p:spPr bwMode="auto">
            <a:xfrm flipV="1">
              <a:off x="3072" y="340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639" name="Line 17"/>
            <p:cNvSpPr>
              <a:spLocks noChangeShapeType="1"/>
            </p:cNvSpPr>
            <p:nvPr/>
          </p:nvSpPr>
          <p:spPr bwMode="auto">
            <a:xfrm>
              <a:off x="3312" y="360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640" name="Line 18"/>
            <p:cNvSpPr>
              <a:spLocks noChangeShapeType="1"/>
            </p:cNvSpPr>
            <p:nvPr/>
          </p:nvSpPr>
          <p:spPr bwMode="auto">
            <a:xfrm>
              <a:off x="1728" y="360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cs-CZ" sz="3200" smtClean="0">
                <a:solidFill>
                  <a:srgbClr val="0000CC"/>
                </a:solidFill>
                <a:latin typeface="Times New Roman" pitchFamily="18" charset="0"/>
              </a:rPr>
              <a:t>Skl</a:t>
            </a:r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ádání vln – rovinný problém 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071866" y="1196322"/>
            <a:ext cx="29626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 dirty="0" smtClean="0"/>
              <a:t>Dvě vlny se stejnou fází</a:t>
            </a:r>
            <a:endParaRPr lang="cs-CZ" altLang="cs-CZ" sz="20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72" y="1772816"/>
            <a:ext cx="3407766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20866"/>
            <a:ext cx="311467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58013" y="1216089"/>
            <a:ext cx="29626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 dirty="0" smtClean="0"/>
              <a:t>Dvě vlny s opačnou fází</a:t>
            </a:r>
            <a:endParaRPr lang="cs-CZ" alt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Základní rovnice</a:t>
            </a:r>
            <a:r>
              <a:rPr lang="cs-CZ" altLang="cs-CZ" sz="320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/>
              <a:t>Základními rovnicemi jsou rovnice kontinuity a Eulerova rovnice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295400" y="1600200"/>
          <a:ext cx="55927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3" imgW="6362700" imgH="800100" progId="Equation.DSMT4">
                  <p:embed/>
                </p:oleObj>
              </mc:Choice>
              <mc:Fallback>
                <p:oleObj name="Equation" r:id="rId3" imgW="6362700" imgH="800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00200"/>
                        <a:ext cx="55927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1905000" y="4114800"/>
          <a:ext cx="4595813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5" imgW="5054600" imgH="800100" progId="Equation.DSMT4">
                  <p:embed/>
                </p:oleObj>
              </mc:Choice>
              <mc:Fallback>
                <p:oleObj name="Equation" r:id="rId5" imgW="5054600" imgH="800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114800"/>
                        <a:ext cx="4595813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57200" y="2438400"/>
            <a:ext cx="7724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/>
              <a:t>Pro malé kmity ponecháme v rovnicích jen členy prvního řádu v malých veličinách </a:t>
            </a:r>
            <a:r>
              <a:rPr lang="cs-CZ" altLang="cs-CZ" sz="2000">
                <a:cs typeface="Times New Roman" pitchFamily="18" charset="0"/>
              </a:rPr>
              <a:t>δρ</a:t>
            </a:r>
            <a:r>
              <a:rPr lang="cs-CZ" altLang="cs-CZ" sz="2000"/>
              <a:t>, </a:t>
            </a:r>
            <a:r>
              <a:rPr lang="cs-CZ" altLang="cs-CZ" sz="2000">
                <a:cs typeface="Times New Roman" pitchFamily="18" charset="0"/>
              </a:rPr>
              <a:t>δ</a:t>
            </a:r>
            <a:r>
              <a:rPr lang="cs-CZ" altLang="cs-CZ" sz="2000" i="1"/>
              <a:t>p</a:t>
            </a:r>
            <a:r>
              <a:rPr lang="cs-CZ" altLang="cs-CZ" sz="2000"/>
              <a:t> a </a:t>
            </a:r>
            <a:r>
              <a:rPr lang="cs-CZ" altLang="cs-CZ" sz="2000" i="1"/>
              <a:t>v</a:t>
            </a:r>
            <a:endParaRPr lang="cs-CZ" altLang="cs-CZ" sz="200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57200" y="4876800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/>
              <a:t>Stejně jako každý pohyb v ideální tekutině je i šíření zvuku děj adiabatický. Proto můžeme psát</a:t>
            </a:r>
            <a:r>
              <a:rPr lang="en-US" altLang="cs-CZ" sz="2000"/>
              <a:t> </a:t>
            </a:r>
            <a:endParaRPr lang="cs-CZ" altLang="cs-CZ" sz="2000"/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3276600" y="5638800"/>
          <a:ext cx="186055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7" imgW="2044700" imgH="889000" progId="Equation.DSMT4">
                  <p:embed/>
                </p:oleObj>
              </mc:Choice>
              <mc:Fallback>
                <p:oleObj name="Equation" r:id="rId7" imgW="2044700" imgH="889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638800"/>
                        <a:ext cx="186055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57200" y="3581400"/>
            <a:ext cx="7724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/>
              <a:t>takže dostáváme rovnici kontinuity a Eulerovu rovnici ve tvaru</a:t>
            </a:r>
          </a:p>
        </p:txBody>
      </p:sp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2362200" y="3200400"/>
          <a:ext cx="320992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quation" r:id="rId9" imgW="3530600" imgH="342900" progId="Equation.DSMT4">
                  <p:embed/>
                </p:oleObj>
              </mc:Choice>
              <mc:Fallback>
                <p:oleObj name="Equation" r:id="rId9" imgW="3530600" imgH="3429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00400"/>
                        <a:ext cx="3209925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cs-CZ" sz="3200" smtClean="0">
                <a:solidFill>
                  <a:srgbClr val="0000CC"/>
                </a:solidFill>
                <a:latin typeface="Times New Roman" pitchFamily="18" charset="0"/>
              </a:rPr>
              <a:t>Skl</a:t>
            </a:r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ádání vln – rovinný problém 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/>
              <a:t>Celkem 21 zdrojů s </a:t>
            </a:r>
            <a:r>
              <a:rPr lang="cs-CZ" altLang="cs-CZ" sz="2000" i="1"/>
              <a:t>d</a:t>
            </a:r>
            <a:r>
              <a:rPr lang="cs-CZ" altLang="cs-CZ" sz="2000"/>
              <a:t>=2, </a:t>
            </a:r>
            <a:r>
              <a:rPr lang="cs-CZ" altLang="cs-CZ" sz="2000">
                <a:cs typeface="Times New Roman" pitchFamily="18" charset="0"/>
              </a:rPr>
              <a:t>λ</a:t>
            </a:r>
            <a:r>
              <a:rPr lang="cs-CZ" altLang="cs-CZ" sz="2000"/>
              <a:t>=2 a </a:t>
            </a:r>
            <a:r>
              <a:rPr lang="cs-CZ" altLang="cs-CZ" sz="2000" i="1"/>
              <a:t>L</a:t>
            </a:r>
            <a:r>
              <a:rPr lang="cs-CZ" altLang="cs-CZ" sz="2000"/>
              <a:t>=100 pro </a:t>
            </a:r>
            <a:r>
              <a:rPr lang="cs-CZ" altLang="cs-CZ" sz="2000" i="1"/>
              <a:t>X</a:t>
            </a:r>
            <a:r>
              <a:rPr lang="cs-CZ" altLang="cs-CZ" sz="2000"/>
              <a:t>=0, 2 a 4 (všechno v mm).</a:t>
            </a:r>
          </a:p>
        </p:txBody>
      </p:sp>
      <p:pic>
        <p:nvPicPr>
          <p:cNvPr id="27652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/>
          <a:stretch>
            <a:fillRect/>
          </a:stretch>
        </p:blipFill>
        <p:spPr bwMode="auto">
          <a:xfrm>
            <a:off x="2034479" y="1628800"/>
            <a:ext cx="4572000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73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5334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Rychlost pohybu elementu prostředí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/>
              <a:t>Elementárními úpravami dvou základních rovnic hydrodynamiky dospějeme k výrazu pro rychlost zvuku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3352800" y="1600200"/>
          <a:ext cx="1357313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3" imgW="1739900" imgH="1117600" progId="Equation.DSMT4">
                  <p:embed/>
                </p:oleObj>
              </mc:Choice>
              <mc:Fallback>
                <p:oleObj name="Equation" r:id="rId3" imgW="1739900" imgH="1117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600200"/>
                        <a:ext cx="1357313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304800" y="2590800"/>
            <a:ext cx="77247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/>
              <a:t>(čtverec rychlosti zvuku je dán změnou tlaku v daném elementu prostředí se změnou hustoty v tomto elementu, aniž si sousední elementy vyměňují teplo). Zapíšeme-li totiž vektor rychlosti daného elementu jako gradient nějaké potenciálové funkce </a:t>
            </a:r>
            <a:r>
              <a:rPr lang="cs-CZ" altLang="cs-CZ" sz="2000">
                <a:cs typeface="Times New Roman" pitchFamily="18" charset="0"/>
              </a:rPr>
              <a:t>φ</a:t>
            </a:r>
            <a:r>
              <a:rPr lang="cs-CZ" altLang="cs-CZ" sz="2000"/>
              <a:t> a místní změnu tlaku jako záporně vzatou derivaci podle času této funkce násobenou hustotou, je tato funkce řešením vlnové rovnice (</a:t>
            </a:r>
            <a:r>
              <a:rPr lang="cs-CZ" altLang="cs-CZ" sz="2000">
                <a:cs typeface="Times New Roman" pitchFamily="18" charset="0"/>
              </a:rPr>
              <a:t>Δ</a:t>
            </a:r>
            <a:r>
              <a:rPr lang="cs-CZ" altLang="cs-CZ" sz="2000"/>
              <a:t> je Laplaceův operátor)</a:t>
            </a:r>
          </a:p>
        </p:txBody>
      </p:sp>
      <p:graphicFrame>
        <p:nvGraphicFramePr>
          <p:cNvPr id="5126" name="Object 8"/>
          <p:cNvGraphicFramePr>
            <a:graphicFrameLocks noChangeAspect="1"/>
          </p:cNvGraphicFramePr>
          <p:nvPr/>
        </p:nvGraphicFramePr>
        <p:xfrm>
          <a:off x="3200400" y="4648200"/>
          <a:ext cx="18161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5" imgW="2171700" imgH="965200" progId="Equation.DSMT4">
                  <p:embed/>
                </p:oleObj>
              </mc:Choice>
              <mc:Fallback>
                <p:oleObj name="Equation" r:id="rId5" imgW="2171700" imgH="965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648200"/>
                        <a:ext cx="18161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10"/>
          <p:cNvGraphicFramePr>
            <a:graphicFrameLocks noChangeAspect="1"/>
          </p:cNvGraphicFramePr>
          <p:nvPr/>
        </p:nvGraphicFramePr>
        <p:xfrm>
          <a:off x="2976563" y="5562600"/>
          <a:ext cx="26130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7" imgW="3124200" imgH="800100" progId="Equation.DSMT4">
                  <p:embed/>
                </p:oleObj>
              </mc:Choice>
              <mc:Fallback>
                <p:oleObj name="Equation" r:id="rId7" imgW="3124200" imgH="8001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563" y="5562600"/>
                        <a:ext cx="26130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5334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Potenciálová funkce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/>
              <a:t>Obecný tvar vlnové rovnice pro potenciálovou funkci je</a:t>
            </a:r>
          </a:p>
        </p:txBody>
      </p:sp>
      <p:graphicFrame>
        <p:nvGraphicFramePr>
          <p:cNvPr id="6148" name="Object 6"/>
          <p:cNvGraphicFramePr>
            <a:graphicFrameLocks noChangeAspect="1"/>
          </p:cNvGraphicFramePr>
          <p:nvPr/>
        </p:nvGraphicFramePr>
        <p:xfrm>
          <a:off x="3124200" y="1295400"/>
          <a:ext cx="18161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3" imgW="2171700" imgH="965200" progId="Equation.DSMT4">
                  <p:embed/>
                </p:oleObj>
              </mc:Choice>
              <mc:Fallback>
                <p:oleObj name="Equation" r:id="rId3" imgW="2171700" imgH="965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295400"/>
                        <a:ext cx="18161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457200" y="2133600"/>
            <a:ext cx="807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cs-CZ" altLang="cs-CZ" sz="2000"/>
              <a:t>V kartézských souřadnicích je </a:t>
            </a:r>
            <a:r>
              <a:rPr lang="cs-CZ" altLang="cs-CZ" sz="2000">
                <a:cs typeface="Times New Roman" pitchFamily="18" charset="0"/>
              </a:rPr>
              <a:t>φ</a:t>
            </a:r>
            <a:r>
              <a:rPr lang="cs-CZ" altLang="cs-CZ" sz="2000"/>
              <a:t>=</a:t>
            </a:r>
            <a:r>
              <a:rPr lang="cs-CZ" altLang="cs-CZ" sz="2000">
                <a:cs typeface="Times New Roman" pitchFamily="18" charset="0"/>
              </a:rPr>
              <a:t>φ</a:t>
            </a:r>
            <a:r>
              <a:rPr lang="cs-CZ" altLang="cs-CZ" sz="2000"/>
              <a:t>(</a:t>
            </a:r>
            <a:r>
              <a:rPr lang="cs-CZ" altLang="cs-CZ" sz="2000" i="1"/>
              <a:t>x</a:t>
            </a:r>
            <a:r>
              <a:rPr lang="cs-CZ" altLang="cs-CZ" sz="2000"/>
              <a:t>,</a:t>
            </a:r>
            <a:r>
              <a:rPr lang="cs-CZ" altLang="cs-CZ" sz="2000" i="1"/>
              <a:t>y</a:t>
            </a:r>
            <a:r>
              <a:rPr lang="cs-CZ" altLang="cs-CZ" sz="2000"/>
              <a:t>,</a:t>
            </a:r>
            <a:r>
              <a:rPr lang="cs-CZ" altLang="cs-CZ" sz="2000" i="1"/>
              <a:t>z</a:t>
            </a:r>
            <a:r>
              <a:rPr lang="cs-CZ" altLang="cs-CZ" sz="2000"/>
              <a:t>) a gradient a laplacián mají jednoduché vyjádření</a:t>
            </a:r>
            <a:endParaRPr lang="cs-CZ" altLang="cs-CZ"/>
          </a:p>
        </p:txBody>
      </p:sp>
      <p:graphicFrame>
        <p:nvGraphicFramePr>
          <p:cNvPr id="6150" name="Object 8"/>
          <p:cNvGraphicFramePr>
            <a:graphicFrameLocks noChangeAspect="1"/>
          </p:cNvGraphicFramePr>
          <p:nvPr/>
        </p:nvGraphicFramePr>
        <p:xfrm>
          <a:off x="1524000" y="2895600"/>
          <a:ext cx="56689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5" imgW="6781800" imgH="825500" progId="Equation.DSMT4">
                  <p:embed/>
                </p:oleObj>
              </mc:Choice>
              <mc:Fallback>
                <p:oleObj name="Equation" r:id="rId5" imgW="6781800" imgH="8255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95600"/>
                        <a:ext cx="566896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533400" y="3733800"/>
            <a:ext cx="524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/>
              <a:t>Pokud jde o rozměr potenciálové funkce </a:t>
            </a:r>
            <a:r>
              <a:rPr lang="cs-CZ" altLang="cs-CZ" sz="2000">
                <a:cs typeface="Times New Roman" pitchFamily="18" charset="0"/>
              </a:rPr>
              <a:t>φ</a:t>
            </a:r>
            <a:r>
              <a:rPr lang="cs-CZ" altLang="cs-CZ" sz="2000"/>
              <a:t>, máme</a:t>
            </a:r>
          </a:p>
        </p:txBody>
      </p:sp>
      <p:graphicFrame>
        <p:nvGraphicFramePr>
          <p:cNvPr id="6152" name="Object 10"/>
          <p:cNvGraphicFramePr>
            <a:graphicFrameLocks noChangeAspect="1"/>
          </p:cNvGraphicFramePr>
          <p:nvPr/>
        </p:nvGraphicFramePr>
        <p:xfrm>
          <a:off x="1681163" y="4241800"/>
          <a:ext cx="565785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7" imgW="6769100" imgH="889000" progId="Equation.DSMT4">
                  <p:embed/>
                </p:oleObj>
              </mc:Choice>
              <mc:Fallback>
                <p:oleObj name="Equation" r:id="rId7" imgW="6769100" imgH="889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163" y="4241800"/>
                        <a:ext cx="5657850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Text Box 11"/>
          <p:cNvSpPr txBox="1">
            <a:spLocks noChangeArrowheads="1"/>
          </p:cNvSpPr>
          <p:nvPr/>
        </p:nvSpPr>
        <p:spPr bwMode="auto">
          <a:xfrm>
            <a:off x="533400" y="4953000"/>
            <a:ext cx="1163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/>
              <a:t>nebo také</a:t>
            </a:r>
          </a:p>
        </p:txBody>
      </p:sp>
      <p:graphicFrame>
        <p:nvGraphicFramePr>
          <p:cNvPr id="6154" name="Object 12"/>
          <p:cNvGraphicFramePr>
            <a:graphicFrameLocks noChangeAspect="1"/>
          </p:cNvGraphicFramePr>
          <p:nvPr/>
        </p:nvGraphicFramePr>
        <p:xfrm>
          <a:off x="688975" y="5486400"/>
          <a:ext cx="7542213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9" imgW="10198100" imgH="889000" progId="Equation.DSMT4">
                  <p:embed/>
                </p:oleObj>
              </mc:Choice>
              <mc:Fallback>
                <p:oleObj name="Equation" r:id="rId9" imgW="10198100" imgH="8890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5486400"/>
                        <a:ext cx="7542213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533400"/>
          </a:xfrm>
        </p:spPr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rgbClr val="0000CC"/>
                </a:solidFill>
                <a:latin typeface="Times New Roman" pitchFamily="18" charset="0"/>
              </a:rPr>
              <a:t>Pohyb pístu jako zdroj</a:t>
            </a:r>
            <a:endParaRPr lang="cs-CZ" altLang="cs-CZ" sz="320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7924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 dirty="0" smtClean="0"/>
              <a:t>Píst (a) při pohybu vzhůru stlačuje </a:t>
            </a:r>
            <a:r>
              <a:rPr lang="cs-CZ" altLang="cs-CZ" sz="2000" dirty="0" smtClean="0"/>
              <a:t>vzduch (b) a </a:t>
            </a:r>
            <a:r>
              <a:rPr lang="cs-CZ" altLang="cs-CZ" sz="2000" dirty="0" err="1" smtClean="0"/>
              <a:t>posuvá</a:t>
            </a:r>
            <a:r>
              <a:rPr lang="cs-CZ" altLang="cs-CZ" sz="2000" dirty="0" smtClean="0"/>
              <a:t> jej dopředu, při zpětném pohybu dolů zůstává na jeho místě zředění (c). Periodické opakování (d) vede ke vzniku postupující vlny zhuštění a zředění.</a:t>
            </a:r>
            <a:endParaRPr lang="cs-CZ" altLang="cs-CZ" sz="2000" dirty="0"/>
          </a:p>
        </p:txBody>
      </p:sp>
      <p:grpSp>
        <p:nvGrpSpPr>
          <p:cNvPr id="3" name="Skupina 2"/>
          <p:cNvGrpSpPr/>
          <p:nvPr/>
        </p:nvGrpSpPr>
        <p:grpSpPr>
          <a:xfrm>
            <a:off x="298215" y="2376491"/>
            <a:ext cx="8176587" cy="3914775"/>
            <a:chOff x="611560" y="2492896"/>
            <a:chExt cx="8176587" cy="3914775"/>
          </a:xfrm>
        </p:grpSpPr>
        <p:pic>
          <p:nvPicPr>
            <p:cNvPr id="9229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645147" y="459309"/>
              <a:ext cx="3914775" cy="798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2267744" y="4256761"/>
              <a:ext cx="526106" cy="46166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(a)</a:t>
              </a:r>
              <a:endParaRPr lang="cs-CZ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8244408" y="4261873"/>
              <a:ext cx="543739" cy="46166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(d)</a:t>
              </a:r>
              <a:endParaRPr lang="cs-CZ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6444208" y="4219450"/>
              <a:ext cx="526106" cy="46166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(c)</a:t>
              </a:r>
              <a:endParaRPr lang="cs-CZ" dirty="0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4211960" y="4219451"/>
              <a:ext cx="543739" cy="46166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(b)</a:t>
              </a:r>
              <a:endParaRPr lang="cs-CZ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5334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Rovinná vlna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/>
              <a:t>Vlnová rovnice pro potenciálovou funkci, která závisí jen na čase a jedné kartézské souřadnici (třeba </a:t>
            </a:r>
            <a:r>
              <a:rPr lang="cs-CZ" altLang="cs-CZ" sz="2000" i="1"/>
              <a:t>x</a:t>
            </a:r>
            <a:r>
              <a:rPr lang="cs-CZ" altLang="cs-CZ" sz="2000"/>
              <a:t>) je</a:t>
            </a: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2667000" y="1600200"/>
          <a:ext cx="30273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Equation" r:id="rId3" imgW="3619500" imgH="863600" progId="Equation.DSMT4">
                  <p:embed/>
                </p:oleObj>
              </mc:Choice>
              <mc:Fallback>
                <p:oleObj name="Equation" r:id="rId3" imgW="3619500" imgH="863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600200"/>
                        <a:ext cx="302736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6"/>
          <p:cNvGraphicFramePr>
            <a:graphicFrameLocks noChangeAspect="1"/>
          </p:cNvGraphicFramePr>
          <p:nvPr/>
        </p:nvGraphicFramePr>
        <p:xfrm>
          <a:off x="2646363" y="2819400"/>
          <a:ext cx="337661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Equation" r:id="rId5" imgW="4038600" imgH="444500" progId="Equation.DSMT4">
                  <p:embed/>
                </p:oleObj>
              </mc:Choice>
              <mc:Fallback>
                <p:oleObj name="Equation" r:id="rId5" imgW="4038600" imgH="4445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2819400"/>
                        <a:ext cx="3376612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609600" y="3276600"/>
            <a:ext cx="807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cs-CZ" altLang="cs-CZ" sz="2000"/>
              <a:t>Nejjednodušším příkladem je rovinná monochromatická vlna postupující v kladném směru osy </a:t>
            </a:r>
            <a:r>
              <a:rPr lang="cs-CZ" altLang="cs-CZ" sz="2000" i="1"/>
              <a:t>x</a:t>
            </a:r>
          </a:p>
        </p:txBody>
      </p:sp>
      <p:graphicFrame>
        <p:nvGraphicFramePr>
          <p:cNvPr id="7175" name="Object 8"/>
          <p:cNvGraphicFramePr>
            <a:graphicFrameLocks noChangeAspect="1"/>
          </p:cNvGraphicFramePr>
          <p:nvPr/>
        </p:nvGraphicFramePr>
        <p:xfrm>
          <a:off x="1263650" y="4038600"/>
          <a:ext cx="66802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Equation" r:id="rId7" imgW="7988300" imgH="863600" progId="Equation.DSMT4">
                  <p:embed/>
                </p:oleObj>
              </mc:Choice>
              <mc:Fallback>
                <p:oleObj name="Equation" r:id="rId7" imgW="7988300" imgH="863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4038600"/>
                        <a:ext cx="66802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609600" y="4800600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cs-CZ" altLang="cs-CZ" sz="2000"/>
              <a:t>kde konstanta </a:t>
            </a:r>
            <a:r>
              <a:rPr lang="cs-CZ" altLang="cs-CZ" sz="2000">
                <a:cs typeface="Times New Roman" pitchFamily="18" charset="0"/>
              </a:rPr>
              <a:t>φ</a:t>
            </a:r>
            <a:r>
              <a:rPr lang="cs-CZ" altLang="cs-CZ" sz="2000" i="1" baseline="-25000"/>
              <a:t>m</a:t>
            </a:r>
            <a:r>
              <a:rPr lang="cs-CZ" altLang="cs-CZ" sz="2000"/>
              <a:t> je amplituda a konstanta </a:t>
            </a:r>
            <a:r>
              <a:rPr lang="cs-CZ" altLang="cs-CZ" sz="2000">
                <a:cs typeface="Times New Roman" pitchFamily="18" charset="0"/>
              </a:rPr>
              <a:t>α</a:t>
            </a:r>
            <a:r>
              <a:rPr lang="cs-CZ" altLang="cs-CZ" sz="2000"/>
              <a:t> značí fázi při </a:t>
            </a:r>
            <a:r>
              <a:rPr lang="cs-CZ" altLang="cs-CZ" sz="2000" i="1"/>
              <a:t>x</a:t>
            </a:r>
            <a:r>
              <a:rPr lang="cs-CZ" altLang="cs-CZ" sz="2000"/>
              <a:t>=</a:t>
            </a:r>
            <a:r>
              <a:rPr lang="cs-CZ" altLang="cs-CZ" sz="2000" i="1"/>
              <a:t>c</a:t>
            </a:r>
            <a:r>
              <a:rPr lang="cs-CZ" altLang="cs-CZ" sz="2000"/>
              <a:t>.</a:t>
            </a:r>
            <a:r>
              <a:rPr lang="cs-CZ" altLang="cs-CZ" sz="2000" i="1"/>
              <a:t>t</a:t>
            </a:r>
            <a:r>
              <a:rPr lang="cs-CZ" altLang="cs-CZ" sz="2000"/>
              <a:t>. Frekvence a vlnová délka spolu souvisí vztahem</a:t>
            </a:r>
          </a:p>
        </p:txBody>
      </p:sp>
      <p:graphicFrame>
        <p:nvGraphicFramePr>
          <p:cNvPr id="7177" name="Object 10"/>
          <p:cNvGraphicFramePr>
            <a:graphicFrameLocks noChangeAspect="1"/>
          </p:cNvGraphicFramePr>
          <p:nvPr/>
        </p:nvGraphicFramePr>
        <p:xfrm>
          <a:off x="2895600" y="5638800"/>
          <a:ext cx="31369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Equation" r:id="rId9" imgW="4241800" imgH="736600" progId="Equation.DSMT4">
                  <p:embed/>
                </p:oleObj>
              </mc:Choice>
              <mc:Fallback>
                <p:oleObj name="Equation" r:id="rId9" imgW="4241800" imgH="736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638800"/>
                        <a:ext cx="31369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533400" y="2362200"/>
            <a:ext cx="822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/>
              <a:t>Přímým derivováním se přesvědčíme, že řešením jsou libovolné funkce tvaru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5334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Kulová vlna</a:t>
            </a:r>
          </a:p>
        </p:txBody>
      </p:sp>
      <p:sp>
        <p:nvSpPr>
          <p:cNvPr id="8195" name="Text Box 1027"/>
          <p:cNvSpPr txBox="1">
            <a:spLocks noChangeArrowheads="1"/>
          </p:cNvSpPr>
          <p:nvPr/>
        </p:nvSpPr>
        <p:spPr bwMode="auto">
          <a:xfrm>
            <a:off x="457200" y="762000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/>
              <a:t>Vlnová rovnice pro potenciálovou funkci, která závisí jen na čase a radiální sférické souřadnici (značíme ji </a:t>
            </a:r>
            <a:r>
              <a:rPr lang="cs-CZ" altLang="cs-CZ" sz="2000" i="1"/>
              <a:t>r</a:t>
            </a:r>
            <a:r>
              <a:rPr lang="cs-CZ" altLang="cs-CZ" sz="2000"/>
              <a:t>)</a:t>
            </a:r>
            <a:r>
              <a:rPr lang="cs-CZ" altLang="cs-CZ" sz="2000" i="1"/>
              <a:t> </a:t>
            </a:r>
            <a:r>
              <a:rPr lang="cs-CZ" altLang="cs-CZ" sz="2000"/>
              <a:t>je</a:t>
            </a:r>
          </a:p>
        </p:txBody>
      </p:sp>
      <p:graphicFrame>
        <p:nvGraphicFramePr>
          <p:cNvPr id="8196" name="Object 1028"/>
          <p:cNvGraphicFramePr>
            <a:graphicFrameLocks noChangeAspect="1"/>
          </p:cNvGraphicFramePr>
          <p:nvPr/>
        </p:nvGraphicFramePr>
        <p:xfrm>
          <a:off x="2216150" y="1574800"/>
          <a:ext cx="393065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Equation" r:id="rId3" imgW="4699000" imgH="927100" progId="Equation.DSMT4">
                  <p:embed/>
                </p:oleObj>
              </mc:Choice>
              <mc:Fallback>
                <p:oleObj name="Equation" r:id="rId3" imgW="4699000" imgH="927100" progId="Equation.DSMT4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6150" y="1574800"/>
                        <a:ext cx="393065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1029"/>
          <p:cNvGraphicFramePr>
            <a:graphicFrameLocks noChangeAspect="1"/>
          </p:cNvGraphicFramePr>
          <p:nvPr/>
        </p:nvGraphicFramePr>
        <p:xfrm>
          <a:off x="2667000" y="2676525"/>
          <a:ext cx="3335338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Equation" r:id="rId5" imgW="3987800" imgH="787400" progId="Equation.DSMT4">
                  <p:embed/>
                </p:oleObj>
              </mc:Choice>
              <mc:Fallback>
                <p:oleObj name="Equation" r:id="rId5" imgW="3987800" imgH="787400" progId="Equation.DSMT4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676525"/>
                        <a:ext cx="3335338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1030"/>
          <p:cNvSpPr txBox="1">
            <a:spLocks noChangeArrowheads="1"/>
          </p:cNvSpPr>
          <p:nvPr/>
        </p:nvSpPr>
        <p:spPr bwMode="auto">
          <a:xfrm>
            <a:off x="609600" y="3276600"/>
            <a:ext cx="807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cs-CZ" altLang="cs-CZ" sz="2000"/>
              <a:t>Nejjednodušším příkladem je kulová monochromatická vlna šířící se z počátku </a:t>
            </a:r>
            <a:r>
              <a:rPr lang="cs-CZ" altLang="cs-CZ" sz="2000" i="1"/>
              <a:t>r</a:t>
            </a:r>
            <a:r>
              <a:rPr lang="cs-CZ" altLang="cs-CZ" sz="2000"/>
              <a:t>=0</a:t>
            </a:r>
            <a:endParaRPr lang="cs-CZ" altLang="cs-CZ" sz="2000" i="1"/>
          </a:p>
        </p:txBody>
      </p:sp>
      <p:graphicFrame>
        <p:nvGraphicFramePr>
          <p:cNvPr id="8199" name="Object 1031"/>
          <p:cNvGraphicFramePr>
            <a:graphicFrameLocks noChangeAspect="1"/>
          </p:cNvGraphicFramePr>
          <p:nvPr/>
        </p:nvGraphicFramePr>
        <p:xfrm>
          <a:off x="1258888" y="4038600"/>
          <a:ext cx="66897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Equation" r:id="rId7" imgW="8001000" imgH="863600" progId="Equation.DSMT4">
                  <p:embed/>
                </p:oleObj>
              </mc:Choice>
              <mc:Fallback>
                <p:oleObj name="Equation" r:id="rId7" imgW="8001000" imgH="863600" progId="Equation.DSMT4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038600"/>
                        <a:ext cx="66897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 Box 1032"/>
          <p:cNvSpPr txBox="1">
            <a:spLocks noChangeArrowheads="1"/>
          </p:cNvSpPr>
          <p:nvPr/>
        </p:nvSpPr>
        <p:spPr bwMode="auto">
          <a:xfrm>
            <a:off x="609600" y="4953000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cs-CZ" altLang="cs-CZ" sz="2000"/>
              <a:t>kde konstanta </a:t>
            </a:r>
            <a:r>
              <a:rPr lang="cs-CZ" altLang="cs-CZ" sz="2000">
                <a:cs typeface="Times New Roman" pitchFamily="18" charset="0"/>
              </a:rPr>
              <a:t>φ</a:t>
            </a:r>
            <a:r>
              <a:rPr lang="cs-CZ" altLang="cs-CZ" sz="2000" i="1" baseline="-25000"/>
              <a:t>m</a:t>
            </a:r>
            <a:r>
              <a:rPr lang="cs-CZ" altLang="cs-CZ" sz="2000"/>
              <a:t> je amplituda a konstanta </a:t>
            </a:r>
            <a:r>
              <a:rPr lang="cs-CZ" altLang="cs-CZ" sz="2000">
                <a:cs typeface="Times New Roman" pitchFamily="18" charset="0"/>
              </a:rPr>
              <a:t>α</a:t>
            </a:r>
            <a:r>
              <a:rPr lang="cs-CZ" altLang="cs-CZ" sz="2000"/>
              <a:t> značí fázi při </a:t>
            </a:r>
            <a:r>
              <a:rPr lang="cs-CZ" altLang="cs-CZ" sz="2000" i="1"/>
              <a:t>x</a:t>
            </a:r>
            <a:r>
              <a:rPr lang="cs-CZ" altLang="cs-CZ" sz="2000"/>
              <a:t>=</a:t>
            </a:r>
            <a:r>
              <a:rPr lang="cs-CZ" altLang="cs-CZ" sz="2000" i="1"/>
              <a:t>c</a:t>
            </a:r>
            <a:r>
              <a:rPr lang="cs-CZ" altLang="cs-CZ" sz="2000"/>
              <a:t>.</a:t>
            </a:r>
            <a:r>
              <a:rPr lang="cs-CZ" altLang="cs-CZ" sz="2000" i="1"/>
              <a:t>t</a:t>
            </a:r>
            <a:r>
              <a:rPr lang="cs-CZ" altLang="cs-CZ" sz="2000"/>
              <a:t>. Frekvence a vlnová délka spolu souvisí vztahem</a:t>
            </a:r>
          </a:p>
        </p:txBody>
      </p:sp>
      <p:graphicFrame>
        <p:nvGraphicFramePr>
          <p:cNvPr id="8201" name="Object 1033"/>
          <p:cNvGraphicFramePr>
            <a:graphicFrameLocks noChangeAspect="1"/>
          </p:cNvGraphicFramePr>
          <p:nvPr/>
        </p:nvGraphicFramePr>
        <p:xfrm>
          <a:off x="2895600" y="5791200"/>
          <a:ext cx="31369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Equation" r:id="rId9" imgW="4241800" imgH="736600" progId="Equation.DSMT4">
                  <p:embed/>
                </p:oleObj>
              </mc:Choice>
              <mc:Fallback>
                <p:oleObj name="Equation" r:id="rId9" imgW="4241800" imgH="736600" progId="Equation.DSMT4">
                  <p:embed/>
                  <p:pic>
                    <p:nvPicPr>
                      <p:cNvPr id="0" name="Object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791200"/>
                        <a:ext cx="31369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Text Box 1034"/>
          <p:cNvSpPr txBox="1">
            <a:spLocks noChangeArrowheads="1"/>
          </p:cNvSpPr>
          <p:nvPr/>
        </p:nvSpPr>
        <p:spPr bwMode="auto">
          <a:xfrm>
            <a:off x="533400" y="2362200"/>
            <a:ext cx="822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000"/>
              <a:t>Přímým derivováním se přesvědčíme, že řešením jsou libovolné funkce tvaru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5334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Kmitající koule jako zdroj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/>
              <a:t>Mějme kouli poloměru </a:t>
            </a:r>
            <a:r>
              <a:rPr lang="cs-CZ" altLang="cs-CZ" sz="2000" i="1"/>
              <a:t>R</a:t>
            </a:r>
            <a:r>
              <a:rPr lang="cs-CZ" altLang="cs-CZ" sz="2000"/>
              <a:t> vykonávající malé pulsace, tj. body na povrchu koule radiálně kmitají rychlostí </a:t>
            </a:r>
            <a:r>
              <a:rPr lang="cs-CZ" altLang="cs-CZ" sz="2000" i="1"/>
              <a:t>u</a:t>
            </a:r>
            <a:r>
              <a:rPr lang="cs-CZ" altLang="cs-CZ" sz="2000"/>
              <a:t>(</a:t>
            </a:r>
            <a:r>
              <a:rPr lang="cs-CZ" altLang="cs-CZ" sz="2000" i="1"/>
              <a:t>t</a:t>
            </a:r>
            <a:r>
              <a:rPr lang="cs-CZ" altLang="cs-CZ" sz="2000"/>
              <a:t>)</a:t>
            </a:r>
          </a:p>
        </p:txBody>
      </p:sp>
      <p:grpSp>
        <p:nvGrpSpPr>
          <p:cNvPr id="9220" name="Group 18"/>
          <p:cNvGrpSpPr>
            <a:grpSpLocks/>
          </p:cNvGrpSpPr>
          <p:nvPr/>
        </p:nvGrpSpPr>
        <p:grpSpPr bwMode="auto">
          <a:xfrm>
            <a:off x="2133600" y="2438400"/>
            <a:ext cx="4727575" cy="2894013"/>
            <a:chOff x="1584" y="1248"/>
            <a:chExt cx="2978" cy="1823"/>
          </a:xfrm>
        </p:grpSpPr>
        <p:sp>
          <p:nvSpPr>
            <p:cNvPr id="9221" name="Oval 11"/>
            <p:cNvSpPr>
              <a:spLocks noChangeAspect="1" noChangeArrowheads="1"/>
            </p:cNvSpPr>
            <p:nvPr/>
          </p:nvSpPr>
          <p:spPr bwMode="auto">
            <a:xfrm>
              <a:off x="2064" y="1728"/>
              <a:ext cx="916" cy="916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9222" name="Oval 12"/>
            <p:cNvSpPr>
              <a:spLocks noChangeAspect="1" noChangeArrowheads="1"/>
            </p:cNvSpPr>
            <p:nvPr/>
          </p:nvSpPr>
          <p:spPr bwMode="auto">
            <a:xfrm>
              <a:off x="1824" y="1488"/>
              <a:ext cx="1369" cy="136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9223" name="Oval 13"/>
            <p:cNvSpPr>
              <a:spLocks noChangeAspect="1" noChangeArrowheads="1"/>
            </p:cNvSpPr>
            <p:nvPr/>
          </p:nvSpPr>
          <p:spPr bwMode="auto">
            <a:xfrm>
              <a:off x="1584" y="1248"/>
              <a:ext cx="1823" cy="1823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9224" name="Line 14"/>
            <p:cNvSpPr>
              <a:spLocks noChangeShapeType="1"/>
            </p:cNvSpPr>
            <p:nvPr/>
          </p:nvSpPr>
          <p:spPr bwMode="auto">
            <a:xfrm flipV="1">
              <a:off x="2880" y="1728"/>
              <a:ext cx="43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25" name="Line 15"/>
            <p:cNvSpPr>
              <a:spLocks noChangeShapeType="1"/>
            </p:cNvSpPr>
            <p:nvPr/>
          </p:nvSpPr>
          <p:spPr bwMode="auto">
            <a:xfrm>
              <a:off x="2544" y="2208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26" name="Text Box 16"/>
            <p:cNvSpPr txBox="1">
              <a:spLocks noChangeArrowheads="1"/>
            </p:cNvSpPr>
            <p:nvPr/>
          </p:nvSpPr>
          <p:spPr bwMode="auto">
            <a:xfrm>
              <a:off x="2592" y="2208"/>
              <a:ext cx="2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i="1"/>
                <a:t>R</a:t>
              </a:r>
              <a:endParaRPr lang="cs-CZ" altLang="cs-CZ" i="1"/>
            </a:p>
          </p:txBody>
        </p:sp>
        <p:graphicFrame>
          <p:nvGraphicFramePr>
            <p:cNvPr id="9227" name="Object 17"/>
            <p:cNvGraphicFramePr>
              <a:graphicFrameLocks noChangeAspect="1"/>
            </p:cNvGraphicFramePr>
            <p:nvPr/>
          </p:nvGraphicFramePr>
          <p:xfrm>
            <a:off x="3408" y="1584"/>
            <a:ext cx="1154" cy="6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5" name="Equation" r:id="rId3" imgW="863225" imgH="482391" progId="Equation.DSMT4">
                    <p:embed/>
                  </p:oleObj>
                </mc:Choice>
                <mc:Fallback>
                  <p:oleObj name="Equation" r:id="rId3" imgW="863225" imgH="48239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1584"/>
                          <a:ext cx="1154" cy="6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7992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7475</TotalTime>
  <Words>1234</Words>
  <Application>Microsoft Office PowerPoint</Application>
  <PresentationFormat>Předvádění na obrazovce (4:3)</PresentationFormat>
  <Paragraphs>170</Paragraphs>
  <Slides>30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30</vt:i4>
      </vt:variant>
    </vt:vector>
  </HeadingPairs>
  <TitlesOfParts>
    <vt:vector size="33" baseType="lpstr">
      <vt:lpstr>Výchozí návrh</vt:lpstr>
      <vt:lpstr>MathType 6.0 Equation</vt:lpstr>
      <vt:lpstr>Equation</vt:lpstr>
      <vt:lpstr>Radiologická fyzika</vt:lpstr>
      <vt:lpstr>Ultrazvuk</vt:lpstr>
      <vt:lpstr>Základní rovnice </vt:lpstr>
      <vt:lpstr>Rychlost pohybu elementu prostředí</vt:lpstr>
      <vt:lpstr>Potenciálová funkce</vt:lpstr>
      <vt:lpstr>Pohyb pístu jako zdroj</vt:lpstr>
      <vt:lpstr>Rovinná vlna</vt:lpstr>
      <vt:lpstr>Kulová vlna</vt:lpstr>
      <vt:lpstr>Kmitající koule jako zdroj</vt:lpstr>
      <vt:lpstr>Obecná kulová vlna</vt:lpstr>
      <vt:lpstr>Harmonická kulová vlna</vt:lpstr>
      <vt:lpstr>Časová střední hodnota</vt:lpstr>
      <vt:lpstr>Intenzita harmonické kulové vlny</vt:lpstr>
      <vt:lpstr>Odraz a lom na rozhraní</vt:lpstr>
      <vt:lpstr>Podmínky spojitosti</vt:lpstr>
      <vt:lpstr>Intenzita odražené a lomené vlny</vt:lpstr>
      <vt:lpstr>Akustická impedance</vt:lpstr>
      <vt:lpstr>Dopplerův jev I</vt:lpstr>
      <vt:lpstr>Dopplerův jev II</vt:lpstr>
      <vt:lpstr>Dopplerův jev III</vt:lpstr>
      <vt:lpstr>Absorpce</vt:lpstr>
      <vt:lpstr>Koeficient útlumu </vt:lpstr>
      <vt:lpstr>Relativní koeficient útlumu</vt:lpstr>
      <vt:lpstr>Zápis vln pomocí komplexních čísel</vt:lpstr>
      <vt:lpstr>Skládání vln – geometrie </vt:lpstr>
      <vt:lpstr>Skládání vln </vt:lpstr>
      <vt:lpstr>Skládání vln – aproximace </vt:lpstr>
      <vt:lpstr>Skládání vln – rovinný problém </vt:lpstr>
      <vt:lpstr>Skládání vln – rovinný problém </vt:lpstr>
      <vt:lpstr>Skládání vln – rovinný problém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Radiologická fyzika</dc:title>
  <dc:creator>Jana Musilová</dc:creator>
  <cp:lastModifiedBy>Michal</cp:lastModifiedBy>
  <cp:revision>434</cp:revision>
  <dcterms:created xsi:type="dcterms:W3CDTF">2008-10-16T21:19:55Z</dcterms:created>
  <dcterms:modified xsi:type="dcterms:W3CDTF">2013-11-30T09:49:25Z</dcterms:modified>
</cp:coreProperties>
</file>