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172D8-0481-4613-B9AD-B8A93EE47DC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38669-7617-4FA2-A286-6B8315A98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8669-7617-4FA2-A286-6B8315A98DF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8669-7617-4FA2-A286-6B8315A98DF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8669-7617-4FA2-A286-6B8315A98DF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8669-7617-4FA2-A286-6B8315A98DF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8669-7617-4FA2-A286-6B8315A98DF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8669-7617-4FA2-A286-6B8315A98DF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8669-7617-4FA2-A286-6B8315A98DF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8669-7617-4FA2-A286-6B8315A98DF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8669-7617-4FA2-A286-6B8315A98DF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8669-7617-4FA2-A286-6B8315A98DF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38669-7617-4FA2-A286-6B8315A98DF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630E-FE31-4C70-929D-4E1A9556637C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4F1EE-D3E6-4724-B4F4-5F625EE60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SfqFsHTLt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nakdetem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abywearinginternational.org/" TargetMode="External"/><Relationship Id="rId5" Type="http://schemas.openxmlformats.org/officeDocument/2006/relationships/hyperlink" Target="http://www.pediatriepropraxi.cz/" TargetMode="External"/><Relationship Id="rId4" Type="http://schemas.openxmlformats.org/officeDocument/2006/relationships/hyperlink" Target="http://www.didymos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sjCOWXVhi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ibw2014_horiz.jpg"/>
          <p:cNvPicPr>
            <a:picLocks noChangeAspect="1"/>
          </p:cNvPicPr>
          <p:nvPr/>
        </p:nvPicPr>
        <p:blipFill>
          <a:blip r:embed="rId3" cstate="print"/>
          <a:srcRect t="3150" r="66648"/>
          <a:stretch>
            <a:fillRect/>
          </a:stretch>
        </p:blipFill>
        <p:spPr>
          <a:xfrm>
            <a:off x="971600" y="0"/>
            <a:ext cx="7632848" cy="651897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5300" b="1" dirty="0" smtClean="0"/>
              <a:t>Šátkování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nošení dětí v šátku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Iva Naušová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Světový týden nošení dětí 5. – 11. 10.</a:t>
            </a:r>
          </a:p>
          <a:p>
            <a:r>
              <a:rPr lang="cs-CZ" sz="2400" dirty="0" smtClean="0"/>
              <a:t>Den nošení dětí v Brně 8.10.  - Orlí </a:t>
            </a:r>
            <a:r>
              <a:rPr lang="cs-CZ" sz="2400" dirty="0" smtClean="0"/>
              <a:t>17 </a:t>
            </a:r>
          </a:p>
          <a:p>
            <a:r>
              <a:rPr lang="cs-CZ" sz="2400" dirty="0" smtClean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</a:t>
            </a:r>
            <a:r>
              <a:rPr lang="cs-CZ" sz="2400" dirty="0" err="1" smtClean="0">
                <a:hlinkClick r:id="rId3"/>
              </a:rPr>
              <a:t>youtube.com</a:t>
            </a:r>
            <a:r>
              <a:rPr lang="cs-CZ" sz="2400" dirty="0" smtClean="0">
                <a:hlinkClick r:id="rId3"/>
              </a:rPr>
              <a:t>/</a:t>
            </a:r>
            <a:r>
              <a:rPr lang="cs-CZ" sz="2400" dirty="0" err="1" smtClean="0">
                <a:hlinkClick r:id="rId3"/>
              </a:rPr>
              <a:t>watch</a:t>
            </a:r>
            <a:r>
              <a:rPr lang="cs-CZ" sz="2400" dirty="0" smtClean="0">
                <a:hlinkClick r:id="rId3"/>
              </a:rPr>
              <a:t>?v=</a:t>
            </a:r>
            <a:r>
              <a:rPr lang="cs-CZ" sz="2400" dirty="0" err="1" smtClean="0">
                <a:hlinkClick r:id="rId3"/>
              </a:rPr>
              <a:t>gSfqFsHTLtI</a:t>
            </a:r>
            <a:endParaRPr lang="cs-CZ" sz="2400" dirty="0" smtClean="0"/>
          </a:p>
          <a:p>
            <a:pPr lvl="1"/>
            <a:r>
              <a:rPr lang="cs-CZ" sz="2000" dirty="0" smtClean="0"/>
              <a:t>Krátký film o nošení děti od Unie porodních asistentek</a:t>
            </a:r>
            <a:endParaRPr lang="cs-CZ" sz="2000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Obrázek 3" descr="ibw2014_horiz.jpg"/>
          <p:cNvPicPr>
            <a:picLocks noChangeAspect="1"/>
          </p:cNvPicPr>
          <p:nvPr/>
        </p:nvPicPr>
        <p:blipFill>
          <a:blip r:embed="rId4" cstate="print"/>
          <a:srcRect t="3150" r="66648"/>
          <a:stretch>
            <a:fillRect/>
          </a:stretch>
        </p:blipFill>
        <p:spPr>
          <a:xfrm>
            <a:off x="1979712" y="3475512"/>
            <a:ext cx="3960440" cy="338248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hlinkClick r:id="rId3"/>
              </a:rPr>
              <a:t>www.</a:t>
            </a:r>
            <a:r>
              <a:rPr lang="cs-CZ" sz="2400" dirty="0" err="1" smtClean="0">
                <a:hlinkClick r:id="rId3"/>
              </a:rPr>
              <a:t>branakdetem.cz</a:t>
            </a:r>
            <a:r>
              <a:rPr lang="cs-CZ" sz="2400" dirty="0" smtClean="0"/>
              <a:t>	</a:t>
            </a:r>
          </a:p>
          <a:p>
            <a:r>
              <a:rPr lang="cs-CZ" sz="2400" dirty="0" smtClean="0">
                <a:hlinkClick r:id="rId4"/>
              </a:rPr>
              <a:t>www.</a:t>
            </a:r>
            <a:r>
              <a:rPr lang="cs-CZ" sz="2400" dirty="0" err="1" smtClean="0">
                <a:hlinkClick r:id="rId4"/>
              </a:rPr>
              <a:t>didymos.cz</a:t>
            </a:r>
            <a:endParaRPr lang="cs-CZ" sz="2400" dirty="0" smtClean="0"/>
          </a:p>
          <a:p>
            <a:r>
              <a:rPr lang="cs-CZ" sz="2400" dirty="0" smtClean="0">
                <a:hlinkClick r:id="rId5"/>
              </a:rPr>
              <a:t>www.</a:t>
            </a:r>
            <a:r>
              <a:rPr lang="cs-CZ" sz="2400" dirty="0" err="1" smtClean="0">
                <a:hlinkClick r:id="rId5"/>
              </a:rPr>
              <a:t>pediatriepropraxi.cz</a:t>
            </a:r>
            <a:endParaRPr lang="cs-CZ" sz="2400" dirty="0" smtClean="0"/>
          </a:p>
          <a:p>
            <a:r>
              <a:rPr lang="cs-CZ" sz="2400" dirty="0" smtClean="0">
                <a:hlinkClick r:id="rId6"/>
              </a:rPr>
              <a:t>http://www.</a:t>
            </a:r>
            <a:r>
              <a:rPr lang="cs-CZ" sz="2400" dirty="0" err="1" smtClean="0">
                <a:hlinkClick r:id="rId6"/>
              </a:rPr>
              <a:t>babywearinginternational.org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mládě – matka	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Bernard </a:t>
            </a:r>
            <a:r>
              <a:rPr lang="cs-CZ" sz="2000" dirty="0" err="1" smtClean="0"/>
              <a:t>Hassenstein</a:t>
            </a:r>
            <a:r>
              <a:rPr lang="cs-CZ" sz="2000" dirty="0" smtClean="0"/>
              <a:t> – etolog a biolog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Mláďata </a:t>
            </a:r>
            <a:r>
              <a:rPr lang="cs-CZ" sz="2000" dirty="0" err="1" smtClean="0"/>
              <a:t>nidikolní</a:t>
            </a:r>
            <a:r>
              <a:rPr lang="cs-CZ" sz="2000" dirty="0" smtClean="0"/>
              <a:t> – vázána na hnízdo</a:t>
            </a:r>
          </a:p>
          <a:p>
            <a:r>
              <a:rPr lang="cs-CZ" sz="2000" dirty="0" smtClean="0"/>
              <a:t>„</a:t>
            </a:r>
            <a:r>
              <a:rPr lang="cs-CZ" sz="2000" dirty="0" err="1" smtClean="0"/>
              <a:t>Nestflüchter</a:t>
            </a:r>
            <a:r>
              <a:rPr lang="cs-CZ" sz="2000" dirty="0" smtClean="0"/>
              <a:t>“ – hříbě, tele</a:t>
            </a:r>
          </a:p>
          <a:p>
            <a:r>
              <a:rPr lang="cs-CZ" sz="2000" dirty="0" smtClean="0"/>
              <a:t>„</a:t>
            </a:r>
            <a:r>
              <a:rPr lang="cs-CZ" sz="2000" dirty="0" err="1" smtClean="0"/>
              <a:t>Tragling</a:t>
            </a:r>
            <a:r>
              <a:rPr lang="cs-CZ" sz="2000" dirty="0" smtClean="0"/>
              <a:t>“ (</a:t>
            </a:r>
            <a:r>
              <a:rPr lang="cs-CZ" sz="2000" dirty="0" err="1" smtClean="0"/>
              <a:t>nošenec</a:t>
            </a:r>
            <a:r>
              <a:rPr lang="cs-CZ" sz="2000" dirty="0" smtClean="0"/>
              <a:t>) – opice</a:t>
            </a:r>
          </a:p>
          <a:p>
            <a:r>
              <a:rPr lang="cs-CZ" sz="2000" dirty="0" smtClean="0"/>
              <a:t>Novorozenec – pasivní </a:t>
            </a:r>
            <a:r>
              <a:rPr lang="cs-CZ" sz="2000" dirty="0" err="1" smtClean="0"/>
              <a:t>nošenec</a:t>
            </a:r>
            <a:endParaRPr lang="cs-CZ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Šátkování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Klokánkování</a:t>
            </a:r>
            <a:r>
              <a:rPr lang="cs-CZ" sz="2000" dirty="0" smtClean="0"/>
              <a:t> - </a:t>
            </a:r>
            <a:r>
              <a:rPr lang="cs-CZ" sz="2000" b="1" dirty="0" err="1"/>
              <a:t>kangaroo</a:t>
            </a:r>
            <a:r>
              <a:rPr lang="cs-CZ" sz="2000" b="1" dirty="0"/>
              <a:t> </a:t>
            </a:r>
            <a:r>
              <a:rPr lang="cs-CZ" sz="2000" b="1" dirty="0" err="1"/>
              <a:t>mother</a:t>
            </a:r>
            <a:r>
              <a:rPr lang="cs-CZ" sz="2000" b="1" dirty="0"/>
              <a:t> care (KMC</a:t>
            </a:r>
            <a:r>
              <a:rPr lang="cs-CZ" sz="2000" b="1" dirty="0" smtClean="0"/>
              <a:t>)</a:t>
            </a:r>
          </a:p>
          <a:p>
            <a:pPr lvl="1"/>
            <a:r>
              <a:rPr lang="cs-CZ" sz="2000" dirty="0" smtClean="0"/>
              <a:t>Standardizovaná metoda využívající v péči o předčasně narozené děti s nízkou porodní hmotností těsný kontakt s matkou</a:t>
            </a:r>
          </a:p>
          <a:p>
            <a:r>
              <a:rPr lang="cs-CZ" sz="2000" dirty="0" smtClean="0"/>
              <a:t>Nošení dětí v šátku – </a:t>
            </a:r>
            <a:r>
              <a:rPr lang="cs-CZ" sz="2000" dirty="0" err="1" smtClean="0"/>
              <a:t>babywearing</a:t>
            </a:r>
            <a:r>
              <a:rPr lang="cs-CZ" sz="2000" dirty="0" smtClean="0"/>
              <a:t>, </a:t>
            </a:r>
            <a:r>
              <a:rPr lang="cs-CZ" sz="2000" dirty="0" err="1" smtClean="0"/>
              <a:t>Babytragen</a:t>
            </a:r>
            <a:endParaRPr lang="cs-CZ" sz="20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Příznivé skutečnosti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Úzká psychická vazba</a:t>
            </a:r>
          </a:p>
          <a:p>
            <a:r>
              <a:rPr lang="cs-CZ" sz="2000" dirty="0" smtClean="0"/>
              <a:t>Lepší hmotnostní přírůstky</a:t>
            </a:r>
          </a:p>
          <a:p>
            <a:r>
              <a:rPr lang="cs-CZ" sz="2000" dirty="0" smtClean="0"/>
              <a:t>Prevence laktační psychózy a poporodní deprese matky</a:t>
            </a:r>
          </a:p>
          <a:p>
            <a:r>
              <a:rPr lang="cs-CZ" sz="2000" dirty="0" smtClean="0"/>
              <a:t>Bezprostřední ukojení potřeb  - děti jsou klidnější</a:t>
            </a:r>
          </a:p>
          <a:p>
            <a:r>
              <a:rPr lang="cs-CZ" sz="2000" dirty="0" smtClean="0"/>
              <a:t>Prevence kojeneckých kolik – tlak na bříško a poloha v šátku zlepšují peristaltiku dítěte</a:t>
            </a:r>
          </a:p>
          <a:p>
            <a:r>
              <a:rPr lang="cs-CZ" sz="2000" dirty="0" smtClean="0"/>
              <a:t>Obdoba s obdobím před narozením</a:t>
            </a:r>
          </a:p>
          <a:p>
            <a:r>
              <a:rPr lang="cs-CZ" sz="2000" dirty="0" smtClean="0"/>
              <a:t>Časná „socializace“ dítěte</a:t>
            </a:r>
          </a:p>
          <a:p>
            <a:r>
              <a:rPr lang="cs-CZ" sz="2000" dirty="0" smtClean="0"/>
              <a:t>Časnější psychický vývoj dítěte</a:t>
            </a:r>
          </a:p>
          <a:p>
            <a:r>
              <a:rPr lang="cs-CZ" sz="2000" dirty="0" smtClean="0"/>
              <a:t>Prevence </a:t>
            </a:r>
            <a:r>
              <a:rPr lang="cs-CZ" sz="2000" dirty="0" err="1" smtClean="0"/>
              <a:t>plagocefalie</a:t>
            </a:r>
            <a:endParaRPr lang="cs-CZ" sz="2000" dirty="0" smtClean="0"/>
          </a:p>
          <a:p>
            <a:r>
              <a:rPr lang="cs-CZ" sz="2000" dirty="0" smtClean="0"/>
              <a:t>Prevence rizika SIDS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Nepříznivý dopad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Předčasná </a:t>
            </a:r>
            <a:r>
              <a:rPr lang="cs-CZ" sz="2000" dirty="0" err="1" smtClean="0"/>
              <a:t>vertikalizace</a:t>
            </a:r>
            <a:r>
              <a:rPr lang="cs-CZ" sz="2000" dirty="0" smtClean="0"/>
              <a:t> – obavy z deformity páteře a nevyváženého svalového napětí</a:t>
            </a:r>
          </a:p>
          <a:p>
            <a:r>
              <a:rPr lang="cs-CZ" sz="2000" dirty="0" smtClean="0"/>
              <a:t>Riziko tendence k možnosti luxace kyčlí – pozice s těsnou addukcí kyčlí</a:t>
            </a:r>
          </a:p>
          <a:p>
            <a:r>
              <a:rPr lang="cs-CZ" sz="2000" dirty="0" smtClean="0"/>
              <a:t>Riziko časných úrazů</a:t>
            </a:r>
          </a:p>
          <a:p>
            <a:r>
              <a:rPr lang="cs-CZ" sz="2000" dirty="0" smtClean="0"/>
              <a:t>Riziko asfyxie v nevhodném závěsu – ucpání úst a nosu tělem matky, předklon hlavičky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Omezení rizik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Vertikální poloha až v půl roce – do té doby poloha šikmá</a:t>
            </a:r>
          </a:p>
          <a:p>
            <a:r>
              <a:rPr lang="cs-CZ" sz="2000" dirty="0" smtClean="0"/>
              <a:t>Vertikální poloha se širokou oporou hýždí a stehen</a:t>
            </a:r>
          </a:p>
          <a:p>
            <a:r>
              <a:rPr lang="cs-CZ" sz="2000" dirty="0" smtClean="0"/>
              <a:t>„žabí“ poloha s abdukcí kyčlí (roznožení – poloha mezi prsy, na boku matky)</a:t>
            </a:r>
          </a:p>
          <a:p>
            <a:r>
              <a:rPr lang="cs-CZ" sz="2000" dirty="0" smtClean="0"/>
              <a:t>Střídání stran, na kterých je dítě nošeno</a:t>
            </a:r>
          </a:p>
          <a:p>
            <a:r>
              <a:rPr lang="cs-CZ" sz="2000" dirty="0" smtClean="0"/>
              <a:t>Pevná fixace v šátku – správná technika používání</a:t>
            </a:r>
          </a:p>
          <a:p>
            <a:r>
              <a:rPr lang="cs-CZ" sz="2000" dirty="0" smtClean="0"/>
              <a:t>Certifikované pomůcky – musí umožnit dostatek prostoru k dýchání a volný přístup k dýchacím cestám</a:t>
            </a:r>
          </a:p>
          <a:p>
            <a:r>
              <a:rPr lang="cs-CZ" sz="2000" dirty="0" smtClean="0"/>
              <a:t>Přiměřená doba nošení v řádu několika hodin denně – </a:t>
            </a:r>
            <a:r>
              <a:rPr lang="cs-CZ" sz="2000" b="1" dirty="0" smtClean="0"/>
              <a:t>nelze doporučit celodenní nošení</a:t>
            </a:r>
            <a:endParaRPr lang="en-US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Úvazy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5373216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Kolébka</a:t>
            </a:r>
            <a:r>
              <a:rPr lang="cs-CZ" sz="2000" dirty="0" smtClean="0"/>
              <a:t> – vhodná pro prvních pár týdnů od narození</a:t>
            </a:r>
          </a:p>
          <a:p>
            <a:pPr lvl="1"/>
            <a:r>
              <a:rPr lang="cs-CZ" sz="2000" dirty="0" smtClean="0"/>
              <a:t>Umožňuje snadné nakojení</a:t>
            </a:r>
          </a:p>
          <a:p>
            <a:pPr lvl="1"/>
            <a:r>
              <a:rPr lang="cs-CZ" sz="2000" dirty="0" smtClean="0"/>
              <a:t>Pomáhá při problémech s nadýmáním</a:t>
            </a:r>
          </a:p>
          <a:p>
            <a:pPr lvl="1"/>
            <a:r>
              <a:rPr lang="cs-CZ" sz="2000" dirty="0" smtClean="0"/>
              <a:t>Nevhodná pro děti s dysplazií kyčelního </a:t>
            </a:r>
            <a:r>
              <a:rPr lang="cs-CZ" sz="2000" dirty="0" smtClean="0"/>
              <a:t>kloubu, </a:t>
            </a:r>
            <a:r>
              <a:rPr lang="cs-CZ" sz="2000" dirty="0" err="1" smtClean="0"/>
              <a:t>refluxem</a:t>
            </a:r>
            <a:endParaRPr lang="cs-CZ" sz="2000" dirty="0" smtClean="0"/>
          </a:p>
          <a:p>
            <a:r>
              <a:rPr lang="cs-CZ" sz="2400" dirty="0" smtClean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</a:t>
            </a:r>
            <a:r>
              <a:rPr lang="cs-CZ" sz="2400" dirty="0" err="1" smtClean="0">
                <a:hlinkClick r:id="rId3"/>
              </a:rPr>
              <a:t>youtube.com</a:t>
            </a:r>
            <a:r>
              <a:rPr lang="cs-CZ" sz="2400" dirty="0" smtClean="0">
                <a:hlinkClick r:id="rId3"/>
              </a:rPr>
              <a:t>/</a:t>
            </a:r>
            <a:r>
              <a:rPr lang="cs-CZ" sz="2400" dirty="0" err="1" smtClean="0">
                <a:hlinkClick r:id="rId3"/>
              </a:rPr>
              <a:t>watch</a:t>
            </a:r>
            <a:r>
              <a:rPr lang="cs-CZ" sz="2400" dirty="0" smtClean="0">
                <a:hlinkClick r:id="rId3"/>
              </a:rPr>
              <a:t>?v=</a:t>
            </a:r>
            <a:r>
              <a:rPr lang="cs-CZ" sz="2400" dirty="0" err="1" smtClean="0">
                <a:hlinkClick r:id="rId3"/>
              </a:rPr>
              <a:t>NsjCOWXVhiw</a:t>
            </a:r>
            <a:r>
              <a:rPr lang="cs-CZ" sz="2400" dirty="0" smtClean="0">
                <a:hlinkClick r:id="rId3"/>
              </a:rPr>
              <a:t>#t=19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 lvl="1">
              <a:buNone/>
            </a:pPr>
            <a:endParaRPr lang="en-US" sz="2000" dirty="0"/>
          </a:p>
        </p:txBody>
      </p:sp>
      <p:pic>
        <p:nvPicPr>
          <p:cNvPr id="4" name="Obrázek 3" descr="koleb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3501008"/>
            <a:ext cx="26670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Úvazy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Nošení na boku </a:t>
            </a:r>
            <a:r>
              <a:rPr lang="cs-CZ" sz="2000" dirty="0" smtClean="0"/>
              <a:t>– od třetího měsíce a na kratší cesty</a:t>
            </a:r>
          </a:p>
          <a:p>
            <a:pPr lvl="1"/>
            <a:r>
              <a:rPr lang="cs-CZ" sz="2000" dirty="0" smtClean="0"/>
              <a:t>Patrně nejstarší metoda nošení dětí</a:t>
            </a:r>
          </a:p>
          <a:p>
            <a:pPr lvl="1">
              <a:buNone/>
            </a:pPr>
            <a:endParaRPr lang="en-US" sz="2000" dirty="0"/>
          </a:p>
        </p:txBody>
      </p:sp>
      <p:pic>
        <p:nvPicPr>
          <p:cNvPr id="4" name="Obrázek 3" descr="na-bo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2708920"/>
            <a:ext cx="2903364" cy="345638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Úvazy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Nošení na zádech </a:t>
            </a:r>
            <a:r>
              <a:rPr lang="cs-CZ" sz="2000" dirty="0" smtClean="0"/>
              <a:t>– od třech měsíců do třech let</a:t>
            </a:r>
          </a:p>
          <a:p>
            <a:pPr lvl="1"/>
            <a:r>
              <a:rPr lang="cs-CZ" sz="2000" dirty="0" smtClean="0"/>
              <a:t>Pro děti, které již samy bezpečně drží hlavičku</a:t>
            </a:r>
          </a:p>
          <a:p>
            <a:pPr lvl="1"/>
            <a:r>
              <a:rPr lang="cs-CZ" sz="2000" dirty="0" smtClean="0"/>
              <a:t>Pro delší nošení, např. delší túry – dítě má výhled do okolí</a:t>
            </a:r>
          </a:p>
          <a:p>
            <a:pPr lvl="1">
              <a:buNone/>
            </a:pPr>
            <a:endParaRPr lang="en-US" sz="1600" dirty="0"/>
          </a:p>
        </p:txBody>
      </p:sp>
      <p:pic>
        <p:nvPicPr>
          <p:cNvPr id="4" name="Obrázek 3" descr="ruksa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924944"/>
            <a:ext cx="2842876" cy="33843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381</Words>
  <Application>Microsoft Office PowerPoint</Application>
  <PresentationFormat>Předvádění na obrazovce (4:3)</PresentationFormat>
  <Paragraphs>70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Šátkování nošení dětí v šátku</vt:lpstr>
      <vt:lpstr>Vztahy mládě – matka </vt:lpstr>
      <vt:lpstr>Šátkování</vt:lpstr>
      <vt:lpstr>Příznivé skutečnosti</vt:lpstr>
      <vt:lpstr>Nepříznivý dopad</vt:lpstr>
      <vt:lpstr>Omezení rizik</vt:lpstr>
      <vt:lpstr>Úvazy</vt:lpstr>
      <vt:lpstr>Úvazy</vt:lpstr>
      <vt:lpstr>Úvazy</vt:lpstr>
      <vt:lpstr>Snímek 10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Šátkování</dc:title>
  <dc:creator>Iva Naušová</dc:creator>
  <cp:lastModifiedBy>Iva Naušová</cp:lastModifiedBy>
  <cp:revision>16</cp:revision>
  <dcterms:created xsi:type="dcterms:W3CDTF">2014-10-06T09:09:55Z</dcterms:created>
  <dcterms:modified xsi:type="dcterms:W3CDTF">2014-10-13T07:54:16Z</dcterms:modified>
</cp:coreProperties>
</file>