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5" r:id="rId4"/>
    <p:sldId id="264" r:id="rId5"/>
    <p:sldId id="258" r:id="rId6"/>
    <p:sldId id="259" r:id="rId7"/>
    <p:sldId id="260" r:id="rId8"/>
    <p:sldId id="261" r:id="rId9"/>
    <p:sldId id="266" r:id="rId10"/>
    <p:sldId id="268" r:id="rId11"/>
    <p:sldId id="267" r:id="rId12"/>
    <p:sldId id="27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86868C1-AD9F-4CD5-A2A0-D074812059E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6868C1-AD9F-4CD5-A2A0-D074812059E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86868C1-AD9F-4CD5-A2A0-D074812059E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86868C1-AD9F-4CD5-A2A0-D074812059E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868C1-AD9F-4CD5-A2A0-D074812059E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86868C1-AD9F-4CD5-A2A0-D074812059E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86868C1-AD9F-4CD5-A2A0-D074812059E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86868C1-AD9F-4CD5-A2A0-D074812059E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DDEE85D-330D-4988-90E4-9E93C5BD592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katelevize.cz/porady/10267754387-ptacata-aneb-nejsme-zadna-becka/210572231010001-sami-spol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10. Seminář </a:t>
            </a:r>
            <a:br>
              <a:rPr lang="cs-CZ" dirty="0" smtClean="0"/>
            </a:br>
            <a:r>
              <a:rPr lang="cs-CZ" dirty="0" smtClean="0"/>
              <a:t>Rodina, problémová rodina, </a:t>
            </a:r>
            <a:r>
              <a:rPr lang="cs-CZ" dirty="0" err="1" smtClean="0"/>
              <a:t>rodina</a:t>
            </a:r>
            <a:r>
              <a:rPr lang="cs-CZ" dirty="0" smtClean="0"/>
              <a:t> a škola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Ptáčata: analýza rodinného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http://www.ceskatelevize.cz/porady/10267754387-ptacata-aneb-nejsme-zadna-becka/210572231010001-sami-spolu/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36895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Ptáčata: analýza rodinného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1) Jaké děti jsou v dokumentu? Co to znamená „děti z okraje společnosti“?</a:t>
            </a:r>
          </a:p>
          <a:p>
            <a:r>
              <a:rPr lang="cs-CZ" dirty="0" smtClean="0"/>
              <a:t>2) Co to znamená být Rom?</a:t>
            </a:r>
          </a:p>
          <a:p>
            <a:r>
              <a:rPr lang="cs-CZ" dirty="0" smtClean="0"/>
              <a:t>3) Jaké jsou výhody a nevýhody zahájení školního roku školou v přírodě?</a:t>
            </a:r>
          </a:p>
          <a:p>
            <a:r>
              <a:rPr lang="cs-CZ" dirty="0" smtClean="0"/>
              <a:t>4) Na základě videa zkuste charakterizovat rodinné prostředí žáků z hlediska</a:t>
            </a:r>
          </a:p>
          <a:p>
            <a:pPr lvl="1"/>
            <a:r>
              <a:rPr lang="cs-CZ" dirty="0" smtClean="0"/>
              <a:t>struktury rodiny</a:t>
            </a:r>
          </a:p>
          <a:p>
            <a:pPr lvl="1"/>
            <a:r>
              <a:rPr lang="cs-CZ" dirty="0" smtClean="0"/>
              <a:t>zaměstnanosti rodičů</a:t>
            </a:r>
          </a:p>
          <a:p>
            <a:pPr lvl="1"/>
            <a:r>
              <a:rPr lang="cs-CZ" dirty="0" smtClean="0"/>
              <a:t>hodnotové orientace</a:t>
            </a:r>
          </a:p>
          <a:p>
            <a:pPr lvl="1"/>
            <a:r>
              <a:rPr lang="cs-CZ" dirty="0" smtClean="0"/>
              <a:t>kulturního kapitálu </a:t>
            </a:r>
            <a:r>
              <a:rPr lang="cs-CZ" dirty="0" smtClean="0"/>
              <a:t>– knihy, ICT, kultura ve volném </a:t>
            </a:r>
            <a:r>
              <a:rPr lang="cs-CZ" dirty="0" smtClean="0"/>
              <a:t>čase</a:t>
            </a:r>
            <a:endParaRPr lang="cs-CZ" dirty="0" smtClean="0"/>
          </a:p>
          <a:p>
            <a:pPr lvl="1"/>
            <a:r>
              <a:rPr lang="cs-CZ" dirty="0" smtClean="0"/>
              <a:t>jazykového kódu</a:t>
            </a:r>
          </a:p>
          <a:p>
            <a:pPr lvl="1"/>
            <a:r>
              <a:rPr lang="cs-CZ" dirty="0" smtClean="0"/>
              <a:t>finanční gramotnosti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818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cs-CZ" dirty="0" smtClean="0"/>
              <a:t>Definujte </a:t>
            </a:r>
            <a:r>
              <a:rPr lang="cs-CZ" dirty="0" smtClean="0"/>
              <a:t>rodinu</a:t>
            </a:r>
            <a:r>
              <a:rPr lang="cs-CZ" dirty="0" smtClean="0"/>
              <a:t>.</a:t>
            </a:r>
          </a:p>
          <a:p>
            <a:pPr marL="457200" indent="-457200">
              <a:buAutoNum type="arabicParenR"/>
            </a:pPr>
            <a:r>
              <a:rPr lang="cs-CZ" dirty="0" smtClean="0"/>
              <a:t>Jak byste popsali proměny rodiny v posledních desetiletích?</a:t>
            </a:r>
            <a:endParaRPr lang="cs-CZ" dirty="0" smtClean="0"/>
          </a:p>
          <a:p>
            <a:pPr marL="457200" indent="-457200">
              <a:buAutoNum type="arabicParenR"/>
            </a:pPr>
            <a:r>
              <a:rPr lang="cs-CZ" dirty="0" smtClean="0"/>
              <a:t>Jaká </a:t>
            </a:r>
            <a:r>
              <a:rPr lang="cs-CZ" dirty="0" smtClean="0"/>
              <a:t>jsou pásma funkčnosti rodiny dle </a:t>
            </a:r>
            <a:r>
              <a:rPr lang="cs-CZ" dirty="0" err="1" smtClean="0"/>
              <a:t>Dunovského</a:t>
            </a:r>
            <a:r>
              <a:rPr lang="cs-CZ" dirty="0" smtClean="0"/>
              <a:t>?</a:t>
            </a:r>
          </a:p>
          <a:p>
            <a:pPr marL="457200" indent="-457200">
              <a:buAutoNum type="arabicParenR"/>
            </a:pPr>
            <a:r>
              <a:rPr lang="cs-CZ" dirty="0" smtClean="0"/>
              <a:t>Je </a:t>
            </a:r>
            <a:r>
              <a:rPr lang="cs-CZ" dirty="0" smtClean="0"/>
              <a:t>funkčnost rodiny vždy ke všem dětem v rodině stejná? Uveďte příklad. </a:t>
            </a:r>
            <a:endParaRPr lang="cs-CZ" dirty="0" smtClean="0"/>
          </a:p>
          <a:p>
            <a:pPr marL="457200" indent="-457200">
              <a:buAutoNum type="arabicParenR"/>
            </a:pPr>
            <a:r>
              <a:rPr lang="cs-CZ" dirty="0" smtClean="0"/>
              <a:t>Jaké </a:t>
            </a:r>
            <a:r>
              <a:rPr lang="cs-CZ" dirty="0" smtClean="0"/>
              <a:t>jsou výhody a jaká rizika diagnostiky rodiny skrze projektivní techniku dětské kresby rodiny</a:t>
            </a:r>
            <a:r>
              <a:rPr lang="cs-CZ" dirty="0" smtClean="0"/>
              <a:t>?</a:t>
            </a:r>
          </a:p>
          <a:p>
            <a:pPr marL="457200" indent="-457200">
              <a:buAutoNum type="arabicParenR"/>
            </a:pPr>
            <a:r>
              <a:rPr lang="cs-CZ" dirty="0" smtClean="0"/>
              <a:t>Na základě dokumentu Ptáčata zkuste popsat, co charakterizuje „děti z okraje společnosti“.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</a:p>
          <a:p>
            <a:r>
              <a:rPr lang="cs-CZ" dirty="0" smtClean="0"/>
              <a:t>Přirozené prostředí</a:t>
            </a:r>
          </a:p>
          <a:p>
            <a:r>
              <a:rPr lang="cs-CZ" dirty="0" smtClean="0"/>
              <a:t>Základní tabu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Proměny rodiny</a:t>
            </a:r>
            <a:endParaRPr lang="cs-CZ" dirty="0"/>
          </a:p>
        </p:txBody>
      </p:sp>
      <p:sp>
        <p:nvSpPr>
          <p:cNvPr id="2050" name="AutoShape 2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2" name="AutoShape 4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4" name="AutoShape 6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6" name="AutoShape 8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60" name="AutoShape 12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62" name="AutoShape 14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64" name="AutoShape 16" descr="data:image/jpeg;base64,/9j/4AAQSkZJRgABAQAAAQABAAD/2wCEAAkGBhQSERUUExQWFBQVGBoaFxgXGR4dHxocGBgaHBwaFxoYHSYgGBwjGhcfHy8gIycpLCwsFx4xNTAqNSYsLCkBCQoKDgwOGg8PGiokHyQpLCwpLCwsLCwpLCksLCwpLCwsLCwsLCksLCksLCwpLCksLCwsKSksKSwpLCwpKSwsLP/AABEIALcBEwMBIgACEQEDEQH/xAAcAAACAgMBAQAAAAAAAAAAAAAFBgMEAAIHAQj/xABJEAABAgMEBgYGBQkIAwEAAAABAhEAAyEEBRIxBkFRYXGBEyKRobHRBzJCcsHwFCNSsuEVJDNUYnOS0vEWFzRDU4KTomODwtP/xAAaAQACAwEBAAAAAAAAAAAAAAABAgADBAUG/8QAKxEAAgIBBAICAQMEAwAAAAAAAAECEQMEEiExE1EiQWEFMuEUcYHwUpGh/9oADAMBAAIRAxEAPwC3oJ6J5C5CZ1oKlFblKUqIADsHbM0hrT6L7AP8pX8avOCmh/8AgbP7g8TBiDQBWR6M7AP8k/xq84kHo4sH+j/3V5wyx7AALg9Hdh/0P+6vONh6O7D/AKH/AHV/NEul2lSbDKC8PSLUoASwoAka1AZkDcNkc/vb0vWguJSEygdqXUnmoseyBaGSbH0ejyw/6A/iV/NAq9Ljuezj64IBHs41KVTUwLjnHM7dp7aZ9FziHocJoeKceEchAm04gKJxlqDpAac6cnhdw20lv2zWRSyZMt0lSikDE7OWd8qcYEpueUpglAD06xL9xpF2WshOJaCKswBLbi7DsjQWlJGFirF7WBIA5gmEuh+ypPuGWgspBxbiw7qRTm3MhNWbnibvgmLG3tYhvBzHztiYS05hCk7SAa7MzB3EopIuuSwxSwo7XIB7DSIFXXKTmjEMs9u0u/Nouz6EghZ40840C8k4RuBL79kS2SkV/wAiygoOlg+aVP8AxOaR7PuSWDRNOLiLSrap2KVFqNgJfgx72jcW8FNUlxlt/wCzDviWyUgcu5pepPefAmIV3UgFingztwOs9sE04MTuzjWX7W84xRZqhjrB+axLZKRQFyy88Khu1eLiJEXNKbJ3LCte2LvRjMOWOeZrGTTXIne/bSkC2CiEXZIoOjba+fKsFLo6Oz1EuSsEuUzQTqycMRA/E2YoBRyK9uRj1M9w9GObl/6RLYaHy7tLLA4Fou9KRrVKmFTf7FMe+HG6Z1yTmCRLSolgmYVJL6sy3fHEVWkJYAanpq5VHfFlNqGs1amUFSBtPolOhVhIcSEEbQT5xorQWxfq6O/zjgthv2dJfopkyWNZSopfjhMM1g9LFuTmpMz94gdoKGMMmhXFnU/7D2L9XR3+cbf2HsX6ujv84XNGPSgu1KUg2d1JQVfVrDqw6koUBWuTkwNtnpemnF0UhKAKArdRG8gMOUFyiLtkO39h7F+rS+/zjw6FWEBzZ5bDW34xy20eki2Tipp/RjZLSBlvIJHbC7bdIJs0kzZqpidk1ZPPCVNwELuQ2xnYLxst0Wd+kTZwQHwjrKb3UuYWp+lV0iZLSixYkqIxLUkJCQcyASSptlNcc5UtLYmpvo2+pfsEVZZSXW7nVio43MXgbxth3uw3ddU44ZSbMpTPhDOBvSawQOh1jb/DSv4Y+cZt5AJPSBMwKLBwSpPuuwgjdOlFplJBs9pmJSk/owo011RkRB3IVwYoXnZgmdMSMgtQ7FGMinabYVLUpVSpRJ4kkmMi6xKPq/Q0fmNn9z4mCRt6BNErEOkKcQTrwij8HhB0R9J1kl2WTLm45ZQMOLCVA1z6jnuiO/8ATNUyeiZZT0QTLUkzJiesQopLpQr1Ww5q25RW5JIKj7Hi2X1Ks6VqnTAkBbDWT1EnClIqTuEJ95aeT5jiSkSEOwWplLI24fVRzeEu8dIEhSpiiZ00mqi1TlqoMskjVAq0XsuZrZJ9kfNYqc2NSQw2m9JaFKUpRmzTmonEo8VHVu1bIFW6/VzDQBA2D8fhA+XIJyEXVXStLFaSMWT+UIBs1sVsUhTqSJg2Kr35iKa5T5pSeKE+UHZNioIsWW6ekUEJZ1Fg8EFi7Z0SwhSVSUkkHCU0AO8ChEVBYkjJAHAqHgqHw6EzNsv+L8IgnaJLT6xQCeJ8BDUycird6JKVOtKxrBClGrbFKI5xApYJJwEE5sfgUmGtWiytqO/+WNDosv8AY/i84FMlsWpUiWp8UyZLIBb1VA7B6kQAJcFi7M+FL03hoaTojNZwjENoI84rWnRmagFSpZAGZp8Ig1sDSLrQsFSZ6krcZJAWeaS5bPOOh6KWLHLwzkSpw1Kw4TwIqDxpChYOikK6SYMRFEJ2nadwfKGm7PSOvGEdACnJqf8AXZ2QPLtZbHE5q0GLRoJY1itnA91vgQYFT/RXYz6ilyzvJ/8At4aJGkCWeYBKcOkLUBQZkqqA3xiI6VyCtMsTkFa1BKQgKXUlg6gMI5xcpRkrRXKMoOmIlq9Dyv8AJng7B/QwFtvoxtsvI4huPwJEdRtF5oFrRZ1omFUx2WyQmiSqjV1QI0ovpdhw9ZakLKgGOTN9p9RgN0BM5OvR62DOWrkU9/WeI13Ra6kyJh/2AvxbOOlTLWPoxtMxKko2FnLnVtr4GBMvTGzgu6g21LxVvfoaxCm2W0JBxSpr0r0S6f8AWNJdvUkMZak+8CPgI6AdKrMcppB91XwEXJF8yWLzBXWQoEcHETf+CWc0FvCjmFcWflhrEk68gWZ6cD8Y6LNtUhWcyUr3sPxEQTbps00uiXJWwqAEqyGZbtg7l6JuEu6L/XZ5yJspSgpBBHkRsIpDRpXeFmnYLTIWhJnfpZJNUL1nD9k8w/GJf7NWZYP1SCf2CR24VbIgRopI1SyOExdO0mI5IKkB0WtLHB1jrIUAPw5RhsiikYXD+2XD+6GeL1o0LkhXU6VO9wX5KSWira9B5dD0kxRNS4SWrrYB4HAd5RKGBxrlKbaxL7sRAJ5RAAhKsXTAqIyQ6iN3UcBt0EbRoYCgnpW1AYTTeQF+MD1aEzEjEiekanZSTXVreGVewOZTtVqCQyFEKcuslKSOHWxRa+kJkpBUAsrAwErGLicCctziKq9C54GJ5RD/AGiK80iJLHo4pK0haMzQhQI1QzquxdzFiYanjGRvakMtQ2KI7DGRaIdCuebLlSEKCcUwpzOrg+XKNps5c4hL+sWYUz3xNdCJkyzyRMAwJScDJALa3U1chnFuwSQrAsDCCxZ3bnrjM7saynbbhTJklJmJVNd8ALlsVS+eZGqNbFZOqDwgxpDda/pM1YQrBgLqYsKoauUR3dIdCYjQGEbtQUSZq0+slLg8AYoXdbFzworViIVsAbg3DXB+wyXlTh/4z4Hzha0VcmcDkClu1cMlwRsMS5NIvXKGny/fHfEBQ0W7tpNln9tP3hEF+xqwws6bSg8kn7K/FPnDWRnCr6Qrmm2iTLEmWZihjyIo+GteEXIL5QuJZmDB89sQ2iyhIIy2MT8IGHQO3YwroFNgbNOfRtt2xdk6IWz2pCvaGadYSNu4w9le2jpNnR9Unl4GKl6yvqJvu/8A0IvWJBElAUGUEpBGwgVHbEF4J+pm+4YpaLvo57MukTVoU/qElTmmVH5tBC75doxq6sqiSUsNeoZ5GJbPYpqkqwIWoEakkuQR5xF+TZ7hSpa0NtBB5uRSOflTs7GjlDavZHf6ps2zdJPwy1oxBOA0UFYWBBO0ZjaIRrXa1JmqAUQxpWHG/JyuiEtuqVGrZ4dQ4E1HCBVl0TnWu1LElAKU4calFkpcUJPblF+B0rZk1e15KidK0Rtn0yy2aesvNkqwqVrJS4c8UqB5xc0muEWlchJ9VKlFXBh8Y10R0URYipCbQpalMVpYBOIaxv1UPHdb0hmTRglySypqsOJqoDOVJ2ZHMRp3JoxbWmc006lzbTaTKkS1rlWdpaUy0lQCm63q69XLjCTbLqmSyy0KQTkFJINOIjvNp0jRZCmzyJZmGWOsBSpaqle0o5nXWLNiv+VbkTJVok4WbEhbF0qoFJO1+yKfJG6sv8M1HdXB87SEdaGqXd6yCQlTbiIt6XaDqsU8FPWkTCejXyfCreO8B+EtkvAIWQpwkFyKVIFG5gQ/DM8rKM2xTEgkpXTONrovFUialQ1kAg632wctd4y1oUU1DORrypr58oWl2pBINWKgkU1nL+sRoU6Bd1wJRPmFI+rmyitHNnHI+IhXtsn6HY0DCOltQJP7KA2Wwl3eHTQu8itJlLGLo0khWtjmmOeaTaRC1zekPVSlLIS2SQe8174LSGsCm0KdgpYzyWrzgdeOkVolqwpmqHVBqXPfBGSUqVQ5g9w/GF7SFLTR7ifjEiuSE6dK7U/6ZXMJPimGrRy9FWgqkrU83A6VMM2o4A205xz2VmOI8Ya7qHQTkTU5gB33s/g/KGkkRF61WdRmdbNg42HX4QQu6QcSa6x47zFu+1JVNxAFOIBRG8hzlEdgSMaaE9YajtEU0KzmV6Bp00f+Rf3jGRtfA/OJ37xf3jGRqCdY0Zso+jyi2Yr2mJLql/VJ3OOwkRto0n82lcPiYuWaxhAIckYiRRvWLtnFBClpPOX9NSnErAqSSEuWdl1bJ6CN7nQ6OBPjBNOlFnROCbRZkzOqwWwJSAzviLtXVvpHQ7nTZ1y0rkIlhCg4wpA8Bt21izbuBYl3Qk9ans/EQFuO12uctaZyVYAOqOjwh3ajDZHXhJGyPcEFQpUTcc1VdkzVLX/CfKJrNdc0LSejXRQPqnUY6JgEehETYiWBlSVOaGFH0j3VOmyZPRIWpSVqfAC7FOttTiOj4RHhaGJZ89y7gtSSp5M8Ok+wvNqPSB86wT0jrJmp94KHjH0oVpGsdsaG0I1rT/EIhBK0fmgWGSVEAdGipLeyNsbS72s6iodIlYA6wFaHbyB7IU/TNeqTPlS5ZHUluopNOuXamfqiEq4rzwiYhiVTAMO9ncdh7opyN02jRjSb5OrytPFYuqlKZIOFLu6twwmlNgMWpl7Sp5EzplGUlWFcpYrnmk84RLJZMM0S1FWxLClcw+qDSbJ00mYlCFIWn1VHamgps1c457m3wdSGn+O77LukM2WiSy5OOzpm0mAsR0qdQahBQBUkHFFA2hMsoEvGmUtPSzCQQVeyNgow7YYbquHpbB0M1eMrUFKU71SsENySIF3regFqZLYUpwJTuDU74vy8QRnwxvK79liRfSUpTh6qVOAGpTPLfF669K0TDMQsfWyQcJ2uGcbHBygYq1pUOslwn1QpIHPOFuVPTMtClId6uRQFqUY1FNcZYyafBuzYotKy6q1zCta0JCsS+scWTMk94i8hU1M1SmRhSn7VSM6htzjhCjIdKlBRIQpZwl6OasQYYFSwJZKSCvAQAC7UbVCM0447ohq33p9Ju5fVLJKDVnDLwkcXpweEy1WBWNRAUQTVkmr7+ENGiNoCHkzQwUgpI3M0BLVYwZi6AsW7cvj3Rr08ricXWYXCfXZVk2MpSpJC8mok6znFAXarGkMpnHslnBd34iCarGMJLAFsOXzqpFMyAFoLBysJPL5HYY1IwUPWiEsiZMbMy45jNsgxgBQZmyOsHd8tHU9DU9f/ANCfCOcKs7pf/b4n8OUM10RA+7ZA6QkFw2TGj0GY3wC0sltNR+6T8YbLHK64P2gDzxo+ecLWmqGmyv3KfEwY9kAEkdYcR4w8plslGvqJ8IRkJqBD3JSBLl5/o07dkSaF+gze4PSDL1E+EZd6TjRl6w8RGXy3SjP1E7dm6NbvCekRn6ydu0RX9is5lff+JnfvV/fMZHl8H84nfvF/eMZGgc6/o2n81lcPiYKy0GBuj8+VLs0hySMLrLmhJNAHanx3RNeUm1meTZ04pGF0FLMQ1STmC9KtUCkV7bFsHWeSJs+cV9YIOBPaVH4CHvQhOBKgksMQpqqKwhWPSJFjkELkYpyitYKicKwTQhtmRGcO3o7vRdos5mrShJMwgBCcIYAcXrrMaKpIpim5N/RbteklpJXhwISlRAZBUWGskluTRDKvaaosq0L5YQD/AApgdfa5iLRNShRCXGRbNCctsL8u2zQScagTmcVdm2LIxVdCTlK+zoNnWD60yaTr+tX4BQEWk2VB1E8VKPiY52L4nOGWot+3+MFLFf7qwzVtvDFX4jjEcEDe/Y4/Q5etCeYB8Y9Nnlj/AC0fwDyheVekkkdaceAA+MX0XpI2TO7zhXAbewuhKB7KewROFoAJISAA5oICKt6CwTibfFsL6iiXAwlycstsJJUrLINtpHIPSdKmKtc2coAIK+jQxGSEjVsIq++E+7rX0c1C88KgSNoBqOYeH7TWzGbLlpR1lTJ6QOJQUgPspyjyX6JsCEqmWhJmHrFCEunCDVluCdmIChjFHKpQtnXnp5Y8ijH8BeReomBMyWzGoycbjvGUFJdqVmfaFRv5QvS7sMhASgBFSQkHEA59XESX7dcFbtmKV6xcilNUc1umd3nZyuaC9mtUyTZyVB1LLsCKUA5UEKUyxrmLxkM5JH9fjBxazKX0Uwj9knIj4c4y1WJZHVUrC3qpIB5KFX5x6CGixyV3Z5HJq8kZNNU7AluC+iIUpXztjXRazAKUmjPTg34wfl2ETJRq6QKkjZqLa2hdk2ooxLDEgaqOR8Y5M9PPHafs6/8AUwyOMl6AGkltlptKkpJUlJq2WLIgaqVETXFfQCiE5DINq+J7oW7JYZs4nACqtTvhss2gE3BjxgTWfDtbVBlHHFUwxnlnLfH+A1ZLUlKgtiX1s7vXveGGUqVakEdFLQsiikhqtR2zq2fKEe67YBJUMjL9nZu7YP6NzHwl9hhsTqW09FPFj1enWSS5oHTCQoJbUQW+0T8Cw5RGLOTMTSgIrqGFy/DMc4B6biZItk1LkJUQtPBYCtmpTjlCyq81/aMaYpniskHGTR3HRa1y0TA60D6hOahv2mEEpGIpcMzGozqXz+XhHVeyvtGIl3goj1jurDO2VUx7sqglWJRSA4brA+0lxQnIJhc0wkmbNlmWMQEpIJGoh6VgBMtan9Y9sRLnnf2wUmTknl3fMCgSlq6yPOGk3mhKEDElwhIPECsJapm8vGoXEaslHQbx0nkrW4VTCkVzoNxi7ct5JmrSUKSWWl86VEcxVOrB7RZSxiKVlNRk1WG8GA4/YrQGvT9PN/eL+8YyI7Z+kW5frKrzMZFgx1q7LCv6LJXJGNgcYzKamrawQO0QRue/VySFBxLXQpOp8xXX4jkRFoZNVKXIoyVydQzZagSeDJrvEMN7IXhKAXkgeqQG6zthLOCKkVhb5Ecfs0vHQyXaZZXKViriwChGIZpfIu/HXUQS0Eu4yLNgU5ImL9YMamjvC5cd9qs8wJU6UjJRGQdqg5pPw2iH5AEz6yWQFnMeytvDj4xbdiRYs6ToAtCiQ7sa8x4AQr2lAxKYDv1x068LlE4hSk1Ya/i2XLbtin/ZND7OY/lMWQkq5Kpwd8HNrOhWEkpDv3QQl3UScYzbZSOgS9FJYz8T8CIuSrhlJ9kd58YbehfHI55KTMH9IvyEr21h8RdcsZJT2DyiwiQkZCF8q9DLE/YmSJc3YTwePL5t06VZ1qWFdGlndJoFEA1I3w8ADZGlos6ZiFIUAUqBCgdYIiuctyaouxxcJKSfRxq9b7WgDCUpDYkqHtPsYsQRq1gwp22+FlROIpcEEJJAY6gNQ3R0n+z9nsIMqcTaVJJKOr6qFFwFAnP5pCvprZLGuzqmyBgmIKHSzOFKCcsqO9Nkc2GeGOSxbf8AJ3J6fNlh57dVf4FKbaFAUUQOOW+J7Bec5J6s1SVDYe+BqJ2qNrNNyOsU8vKOj44PtHPWfLBVGT/7Ga1X0rACtWJRzKq1gpo9fVQkvubW5yNacYUrHd821TEy5QKlHPcAczszhzToHaZCekOEhFSEmrCCtVjxSULopngyZYubVh5FoKSSgYcfVUHfFv4wBvVNHAwnJsgKnZQQTMx2ar6hroT8IGXhOxMhKSpZ1CN2bGpxaMGOcotMEaKWYFU1OMoKTi6uv5aH6wIl9IiZUqKQKnYNkJd3aOTZU3pVnA/VAFaHbthkl3z0aMAlnEzOKpDVodXNmePP6nTZIvdR6XSarHKG19o8s94yennSTJSZZWcT+2datxBp8iDF1aOyELCpajg/01HuCs+3tgJZ7iK1qPra3SaY1dY4aVZwl9eF4IWG1YF4S5GpTcmVsLwk8bjzB3XftF+HVypxbcb69P8AkXvTaiWJtnKUgFUo1GwKyPAl+Zjk82H/ANKt7InWlCJZBEmXhLFxiKiSBwDRz+cRrMa8TbjbOXn4lRCY1eJkh6AEsdXwiRN0TiaS1n/aYssor0U8MakwQVc05wMBBpmQPjEg0bnE+yOJ8gYm5ewNMFGPCjlB+Xoksiq0jgCfFolToltmE8Egd5Jib4gFgwx6MUTzf57IlVokliylPvanIecSStH1I9RbcoDmhG17Fi1eur3j4xka2hLLUDUgnxj2LBj6F0fsI/J0pYQ60BZB3FbrTwIT2gQQKAtOF/ZDcM0nsfsMR6G3ilNhlOftffVA6y3mmZMmyk0XZySkD2pR+zvAIpu3wnfAWq5I72mLmgomYSRkrCMQO0qDFVNrxJonpAuznBNBMsluG8fNeUTW4BYcZ5gjWIEWiy4wz1GR3xEymXDs6sFhQBSXBqCNkaKfiNY8vn8UnRTSMyz0U09Xb9knXwOvth9SIsTsi5NUBxSNwmPMDVHMbfxjdJiDUYExsBGR6IgT2Mj2MgEFu22sS5swNmqp15UflSFrSDRyTbAylKQX9ZIDncXzhj0nsUwL6RCSpJHWarEbdzeELKb0SfaHIxycrlGZ6HTVLHafapi3M9Ew9m003y69yotWH0USB+ktCyf2UhPi8GzeyWorFwr/AEiI2lS9eAbBU9urlE/qpoZaKDBEzRJdinY7PNxiYMHWACk63JFDlmwg3Z7ntQSVGe5aqSSQdxendFmz2hgKAtkTU9pi3OtrIUX1RU2sktz7NMZPBj2RSr8oVzM8H7Hi5cslJOICqtf7Nf684DmcQATRkkdpH4wZuEgdEBl0YbsDR65Pg8PVu0EHCykK9ZAY8Sfw74qoufpJiklghWZ8hEtolEzT1iklmSGKi2b7Bzi8iYE1+S9BHKz6uV+OC7+ztafRx2+Sb/wbzyJY6OWz78hxO2BN+XIoyFKTMUkhsYBzB2Nkz5DU8X7qS5WCM6vv1/CLyLF0qJuwJIGuqTs4ph1p444N/ddmTLqZZHS6Oby7glgBpSBxA+dUYi5gHwpSnkG+aQ3/AJEUz0LjI6teXKPE3Rt4sP6RzHmE+ViibocZAAdnhujb8lkimUOP5MT/AE8XJ+XidFypdw/CE8w2yT+xGN2HjGJu07IfE3GDXM7C8SJuM7GGqn4xPKDwyEL8l7j2RIm6DlhPZDybpUCXUGGzLnHn5OTQvXY/y0DzMHhkJabhUw6sbDR/aWrDqu79gd9VBERuvMkEZbIXzMnhZ84XtJwz5o2LV4mPYIX5J/OZ37xf3jGR1Iy4QaOsaNr/ADKX/u+8YDzrOqTa02mWSFAuoalDIjmIOaJoJsMt8nV3KMRXhZXiPgs+gzOlskLQD0cxlS92IYsO7Nxucb4pWqXkRr+e+LOi9rEyWqzrJ6odB3DZ7p7uEZOkkOlVCKEb86ccxBq1ZS+OAJbAcxDpoXfiiTZ5rhSHYnUxYpPw7NkLUqYlCsSqsxGt6jLVltpF7RZBVNmLqpRo+9R/CDHllf7To7RqU1ft3/jAFU3D605KN2IluyKVovqzJ9a0kn9kP8YdteyxbvQ0qtaAKqT2xVnaQSEZr7AT8ITk6Q2RiAZq2JAFBShDlt7coG3lpZKl52XPIrWsjuwiBuQakONo08kJyTMVyA8TAu0ekurS5BUfe+CRCidK5qj9XKkSxqIlJJ7ZmKKt96cWqzHAbR1il2ASCkGopLAAhHL0MosPXx6R7VgUlUlMlKkkOpKwahuqS1Y41apvWMM9t0nnzZEwrmzJgUQ6VLVhb3XYZahCXMmvqh0rXIybTLdlvFcsuhakH9ks/HbBuy6dT0DrYZnEMe1MKwVEyBCywQl2i6GecP2seLDp8tagnokgn9o+UGjfa5iSlgHz8o51dH6ZHvBodyGIMWYdHiXyroq1GuzP47uGbWu0llBz6oHjTw7oLaLWrHLlNmkYTyDQCtyyUq4v3CLfo+toSZgUQ2KnPV4xt3VLkwRTa4GuYQFgEBK5iS5euBLFu1UWbOnGh9quw7G2BmeI7YmWZ8sgkKUlYAwkAgs9WzcDtiSzpUlPM69/lFMceOUvIjW8uSMfE+DyYoycRH2SrsEGNFC6MKs83fN84A3zeGFBIzUGHE5j8IJ3HMSTimKSkbFFhyctFs62uzMrtBJckMSKttGW+kDJ0xIzA5vz3wWm2xVUnCQDQsDR889lcoE2mWN1fs+WXyY8q6s3S64N5SpZ9rDsevZSLKQEkdYF8svA63gd0BIyLDePBw0TixHC4Umm1+4gbIDBFv0WzNOopPONkTjrI3N4F4F4mzLP80jDaVoLhQY0alOzXAVj+WuwqUhQ9bso/dGi7sJAr2K8YoIvbE6VBztoP6RckWtA6qieZS9Nw8oe19jb4zPE2NSSKcCGPz/SNxPKSxNfd+Ip2xuLYhjhJPH8KnlFUT0l6gbqjxgNpdBuK6ZwLSE/nU/96v7xjI8v9Q+lTv3i/vGMjqRfCM77OraIWkfQpYwqNV6v2zrLRLbJhOSG4nyePdC5b2GXxX98xcnyjFjHS4Fb6TMlTEzEsCkvx3cCKQ32y0JmIRaEeqoALGsbDxBp2bYX7fZok0ZvHAtUhdUTMn26+0d4ECLpiTjaJ7dKcEjPW2/WNxz7oKaMgosloWHfrAEZjEEpflUwPnyTLWUKqB6p2pPxB7xFJV6zES58hKsIUkkClS1QNbl4fplSVgc3gHmzVv0aHLDZQJQnYSVAecQWq8FFWE9AlYf6pAXiGEOpPSElClgZp2gjOgI6H3SLTKny10xMx1v+BY8hBazejxphmKqVFRJqwKvWUkGgJ2uc4Ta2aU1RWua6FVWagYVcX2dkJV53qufhVMUtc1YBAxEJSFEsiUhNAdrue8nrIWiUsJxy0pKSDiWkDq1GvY8Jl7z7vlzSpKgo1JEtbiubMNe6GUQbqRvcFlBlyyvYH3gH4jxhMvfpukMqiVKmzFKUSE4iVOFLUr1kYcgKZ0doNWzTRAHUTyY/FoAW3Staz6g5EeRhtvoTc/svWKxpVLmJNE4uqcmDkhnypqMB7xuvD6pfs+HlDDozaemlTDkrGBhFaYRUu7lydQyi1bJB38mPdGuGL4pmaWRqQg9CqnVVXKhziZEotkeyGmTLUFIKc8acxtUIkmS5i5pxsK5AUg+Pknl4Atz3dMUtJCCwZy1KVzh8m3ZMCQShQpG1kspCRWHm1y3kH3T4QZSeLoVLy9iELlUpLlw4MUbusXR1HsqJ76w4prLG8Rzm02pYnTClRFSM9QMY8mS4vd9mnFCppr6Oh3hP+qlLGpTdo/CJ0qC0BTtiildw6eylKGKigKQ5YYhUA7K05wvybwtQARgCVIopKydWYZNc9bNFegzRjDazX+oYn5Ny6YyTZZUMPjSo36o00fnhRGKpO35ygBJm2mcFdIWp6oQUudWZ1ZwYuWwr6rJJII1HLXFOunKT2q6Oh+mYcXhlKTW6/wDwcLbakYlDAwYZEjIAUGTFooz7UVhslDLv9r4RPeHVVUCqRn2auECpqTifX86wIwd9nHycSaPTaziZ88ya5eESm8HHrAAfNWHwiGa4DsDl/Tsj1Ky9Rupt74VxKtzRfss1IYBYej4hT4t+EeWm1NQJSraoP3lsqxS16trRGtdXBw8Rnz1RKG3tKi99IDEYQrKlO1jU9sSGTllvSzFq8O7bFCXOIAYNXV5bYsotYclQKjtc7oDRFJEU0AuQpq+0DxbaDR+DRvPkmWn13SrWA4ftOusSflE6wkjKvkeyNLXPCUOSEjOhLGFGqNNnB76P5xN/eK8TGRl/KH0mc1frFfeMZHYivihTs+gh/MJfvL++YJ2hMCtA6WCX70z75gnPJfX87YdlyBNtRAOdJZQq2p9jhn74YrWkwGtssEEZwgGEpl7y5lkC56wibKWELKesy6PQHWDj3RSvXRG2FYWlJxMMHRgkmmbgMmm1uEK932XoJi0qrKmFJBNcCkKdJI1ijGOsy9JZFolfnLSmU7JWagZHEkAjWGixNfZU43yhXuzQ68wMInJkBWYxBJP8AJMEUeiuYus+2LVuAJ71K+ELE7Tk2eev6IiVLl4lB0pK1LGp1rrvADAbC0eI9KFtYgFJJLusO24AMAKbNZg2g1+RzleiSxJqtUxW11AfdAaBdqsF0WcqCyQxolI6QkbesFUdxXZChatOLcvOeU+6APAQJtttmLC1zJy5ixQKKideQJ1VzgOYUgwqbJVap2BKk2ZSCZeJCElKk4VBmUhIchSWJAOIPCve9rQJuOUK6+kMtTbMAkjC3MvSsSCxJbrMo6yanviGchIhd/I1IZtEldJZ5iyoKX0gfqMzJyAfrCrvTOLFskFWqm6jcmL9sV9CZoMmcA1FpPak+UHFy6R0sTuCMGVfJipPmdG7hR3+dY2sLlVC9ddYLXld2JC3ZPVPWU9KUyD5wLuWXQQra3cMO1qPKG6wrLCvdDoEPJ5Ql2eX1N7Q7XecUkbWYxVldstxLgWZCyEco5tNT11+8fGOlEeunYTHOFn6xfvHxjDm6Rqw9sZ9ELxbCkOGoQdu5jlDHMsHSLE9xUMvg/VJJ1gUjnFmvJUhWNIelRti/c2nC0vhQQCchNUG3GjK7NmyOesbcrTpHVlmXjSq2dSslmEsN1FZEau5zBOyOfsAbg8c6s+mi1AkhYABP6VWrgBDPooubbHIZKR7SytYfYxmDVuixRbdKRS1LY51wv7GabWS0goXJVKw4WXjITV6NiNc91e5Wue2WqdNCVJAAcKartrDlucdEs+hAVNxWjoZqWIZMrCXIDE1OWYO+IbboZ0bqsxct6kxRY/7qngO+LXgajwuTE5Rk+RfKsJbN+7tFc+2NkpxMyTrrl864gmdJKWenlGW+QbM+/k3MxLZ7Qg9YnOgB/GMzjKPZVSN12RWpt7EHtrwjTARz+co2XOS9GfUR/SI02lTtr4a831QOQNRRoLO5pR8+qx4ViZVnNQVPu88+2NEzyPWTSpoc+/lWNJiwX8G8jqiNFfB7MQwy3H5GuNbPPaoYpcZvt1jdGfSA1AWbt4P80iFK6VSaCmWvUCDAFON6QK/Op9P8xf3jGRHfh/OZzf6ivGMjqRl8UPZ23QCt3o95f3jBOcIGejhT3en35n3jsgvNgyNEQfOQ+UB7bKaDc0ZwPny3gEYuWmU++ILSoGSoEdZIpv2c4LzrPrgXaJYiCCxgKakRVtF4LTkBB20yDsgVaLGTuiEX5A0285h1tEZvOZhwvrB7Is2mwRSVI3QVQ1Hi7bMVms8qeEaBya14xumXEqZEHdRNtnQNBbxkCydCnq2jEpSzhqoYxhZTZBJbU1dsNEkPm54l/GOW6P2noZ6FanY8DT8eUdNs84RztVOe7vg7n6fDG4u0rItI0/m62pkH5iBN0YFhBUCkv1inkxA2u7wT0imj6Mvigdq0j4wCuctR4qxZZwVxZbnw48mTbNXwOVjsYxMTiQxLpOY+QRDZdsrCkjUcoVdFGK1IOwHkX8ocbInD1dWryjrwk5xUmedyxUJuK+mKFvl4Zixv8Y53bJbTVe8oc3jouks1pyjw8G+Ec46QKK1EUUSSNjmK89Ug4P3Mhtg6hgfdamNcjn5xfty3l0qzP2xTl2bAog5pUQfngYyLpm5jAiW0tR1UHaR+MdS9Fq0iVMctVPxjlYtDSFa/V5dYCOjejK8sEpdRVizOSwOVYXG6mmWTV4Wl/vJ0sMajZEa4Ezb8xUAKCHJyNAogPnQgPwMELOp0JLu4dzrffG6M1J0jlyg4q2ezZIUCFAKBzBDg8QYXLboFJUSqWTKP2c0fwvTkRDLHrwzin2Kc0vG5bRIUDMQ6Pto6ya7aYk7XLDfFNSQrIg4sm6p7tkdYEAr30NkT3UAZUz7cunan1TxZ98USwf8ScMR6gs9RqcHtrqizJI9os4+HwBiW3aK2qSXCUz05YkABQAydBz4B4FptYxEMX1pUMKssik9rRmljkuxXwXl2UCodi200BdjrPE5dkQTVKIAIorea8tlH5bo9mTXAGLCSQT2MG3xuE9VlHEoOHFD3gPxpCfXIr5fBxG/UtaZwOqYrxOyMjbSH/FTqf5ivGMjcugnY/Rra0/QQCWImL1H7R2QdtNpRt7j5RkZDyZoSKM21o2jsPlFSdapf2u4+UZGQqGYOtFql7e4+UDp1rlnX3HyjIyGK2UJ1oRt7j5RRnzUfa7j5RkZBoQoTFoOZ7j5RTnSUHX3GPYyBQbKy5UsZHuPlGiZqQc/GPIyBQ6kywmajb3GHKy35JKUus5DUdnCMjIz5oJpG7SZZQk2jNIL2kmQlKV/5ksqorIKB2bop2C9pAVVXcfKPYyKliW00y1EvJfAeunSqzy7SFmYwYJPVVx+zDkNPbEG+u/6L/ljIyN+H4wSOTqHuyNsUtLtLLKuaFImuCmvUWNe9MIpvizu4XhO5KvKPIyJkju7Bh4bKt439KUggKq41GteEZb7/kzJ8yYkkBeEkMcwhIJFKdYFt0ZGQiwxoteWV0W033JMtSekB6qm6qtlNTZwy6Iac2WzpadNwOB7Cjy6qTQxkZFTwRboujmkk/7DHJ9Jd3vW0Hd9VM7C6dwhgT6ZbpAA+lZBv0M7V/64yMi3HjUXwV55OSVnv99N0/rR/wCGd/8AnGf31XT+tH/hm/yRkZF1GQ8/vqur9aP/AAzf5I9/vrun9ZP/AAzf5IyMiUQz++y6f1k/8M3+SKV5elW5J4abNx7D0M0EcFBII5GMjIJBZt+m12pCjZ7Ypb5S5kqY/wDtX0fiOcDz6RbGfbWBm2BTP2UfdvyjIyKJYINkfJza+bcmbPmTE+qpRI5xkZGRZtSEo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66" name="Picture 18" descr="http://www-personal.umich.edu/~kpearce/wonderyears/wyma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260648"/>
            <a:ext cx="3816424" cy="3783712"/>
          </a:xfrm>
          <a:prstGeom prst="rect">
            <a:avLst/>
          </a:prstGeom>
          <a:noFill/>
        </p:spPr>
      </p:pic>
      <p:pic>
        <p:nvPicPr>
          <p:cNvPr id="2068" name="Picture 20" descr="http://ducksswiminbubbles.edublogs.org/files/2012/10/1-1vlv1c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628800"/>
            <a:ext cx="4483958" cy="3456384"/>
          </a:xfrm>
          <a:prstGeom prst="rect">
            <a:avLst/>
          </a:prstGeom>
          <a:noFill/>
        </p:spPr>
      </p:pic>
      <p:pic>
        <p:nvPicPr>
          <p:cNvPr id="2070" name="Picture 22" descr="http://img.ct24.cz/cache/616x411/article/46/4526/45253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365104"/>
            <a:ext cx="4011335" cy="22596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Proměny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Tradiční rodina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patriarchální, </a:t>
            </a:r>
            <a:r>
              <a:rPr lang="cs-CZ" dirty="0" err="1" smtClean="0"/>
              <a:t>vícegenerační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soběstačná z hlediska produkce statků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náboženský charakter</a:t>
            </a:r>
          </a:p>
          <a:p>
            <a:r>
              <a:rPr lang="cs-CZ" b="1" dirty="0" smtClean="0"/>
              <a:t>Moderní rodina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1. demografická revoluce: od vysoké porodnosti a úmrtnosti k nízké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komplementární role muže a ženy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nukleární manželská rodina</a:t>
            </a:r>
          </a:p>
          <a:p>
            <a:r>
              <a:rPr lang="cs-CZ" b="1" dirty="0" smtClean="0"/>
              <a:t>Postmoderní rodina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2. demografická revoluce: pokles porodnosti, kohabitace,  růst rozvodovosti, děti mimo manželství</a:t>
            </a:r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Nnvé</a:t>
            </a:r>
            <a:r>
              <a:rPr lang="cs-CZ" dirty="0" smtClean="0"/>
              <a:t> typy nerodinných uspořádání</a:t>
            </a:r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legitimizace</a:t>
            </a:r>
            <a:r>
              <a:rPr lang="cs-CZ" dirty="0" smtClean="0"/>
              <a:t> sexu mimo manželství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proměny mužských a ženských rolí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 a její proměny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se v posledních desetiletích proměnila česká rodina? Zformulujte alespoň 5 </a:t>
            </a:r>
            <a:r>
              <a:rPr lang="cs-CZ" dirty="0" err="1" smtClean="0"/>
              <a:t>demografickcýh</a:t>
            </a:r>
            <a:r>
              <a:rPr lang="cs-CZ" dirty="0" smtClean="0"/>
              <a:t> trendů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356992"/>
            <a:ext cx="57245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Proměna funkcí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Ekonomicko-zabezpečovací</a:t>
            </a:r>
          </a:p>
          <a:p>
            <a:r>
              <a:rPr lang="cs-CZ" dirty="0" smtClean="0"/>
              <a:t>Biologicko-reprodukční</a:t>
            </a:r>
          </a:p>
          <a:p>
            <a:r>
              <a:rPr lang="cs-CZ" dirty="0" smtClean="0"/>
              <a:t>Výchovně-socializační</a:t>
            </a:r>
          </a:p>
          <a:p>
            <a:r>
              <a:rPr lang="cs-CZ" dirty="0" smtClean="0"/>
              <a:t>Emocionálně-ochranná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Konec rodiny?</a:t>
            </a:r>
          </a:p>
          <a:p>
            <a:r>
              <a:rPr lang="cs-CZ" dirty="0" smtClean="0"/>
              <a:t>- už v Platónových úvahách</a:t>
            </a:r>
          </a:p>
          <a:p>
            <a:r>
              <a:rPr lang="cs-CZ" dirty="0" smtClean="0"/>
              <a:t>- komunistická avantgarda (např. S.K. Neumann)</a:t>
            </a:r>
          </a:p>
          <a:p>
            <a:r>
              <a:rPr lang="cs-CZ" dirty="0" smtClean="0"/>
              <a:t>- postmoderní individualismus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Pásma funkčnosti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Funkční rodina</a:t>
            </a:r>
          </a:p>
          <a:p>
            <a:r>
              <a:rPr lang="cs-CZ" dirty="0" smtClean="0"/>
              <a:t>Problémová rodina</a:t>
            </a:r>
          </a:p>
          <a:p>
            <a:r>
              <a:rPr lang="cs-CZ" dirty="0" smtClean="0"/>
              <a:t>Dysfunkční rodina </a:t>
            </a:r>
          </a:p>
          <a:p>
            <a:r>
              <a:rPr lang="cs-CZ" dirty="0" err="1" smtClean="0"/>
              <a:t>Afunkční</a:t>
            </a:r>
            <a:r>
              <a:rPr lang="cs-CZ" dirty="0" smtClean="0"/>
              <a:t> rodina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Interpretace funkčnosti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Analýza dětské kresby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 a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J. </a:t>
            </a:r>
            <a:r>
              <a:rPr lang="cs-CZ" dirty="0" err="1" smtClean="0"/>
              <a:t>Coleman</a:t>
            </a:r>
            <a:r>
              <a:rPr lang="cs-CZ" dirty="0" smtClean="0"/>
              <a:t> (60. léta 20. stol.): sociální a rodinné zázemí má hlavní vliv na výsledky dítěte ve škole i na jeho profesní kariéru</a:t>
            </a:r>
          </a:p>
          <a:p>
            <a:r>
              <a:rPr lang="cs-CZ" dirty="0" err="1" smtClean="0"/>
              <a:t>Coleman</a:t>
            </a:r>
            <a:r>
              <a:rPr lang="cs-CZ" dirty="0" smtClean="0"/>
              <a:t> srovnával různé typy škol a zjistil, že nejúspěšnější jsou katolické školy</a:t>
            </a:r>
          </a:p>
          <a:p>
            <a:r>
              <a:rPr lang="cs-CZ" dirty="0" smtClean="0"/>
              <a:t>PISA: závislost výsledků dětí v čtenářské, matematické a přírodovědné gramotnosti na charakteristikách rodiny</a:t>
            </a:r>
          </a:p>
          <a:p>
            <a:pPr lvl="1"/>
            <a:r>
              <a:rPr lang="cs-CZ" dirty="0" smtClean="0"/>
              <a:t>ČR: vzdělání matky predikuje školní úspěšnost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Teoretické explanace:</a:t>
            </a:r>
          </a:p>
          <a:p>
            <a:pPr lvl="1">
              <a:buNone/>
            </a:pPr>
            <a:r>
              <a:rPr lang="cs-CZ" dirty="0" smtClean="0"/>
              <a:t>Sociální kapitál (</a:t>
            </a:r>
            <a:r>
              <a:rPr lang="cs-CZ" dirty="0" err="1" smtClean="0"/>
              <a:t>Coleman</a:t>
            </a:r>
            <a:r>
              <a:rPr lang="cs-CZ" dirty="0" smtClean="0"/>
              <a:t>)</a:t>
            </a:r>
          </a:p>
          <a:p>
            <a:pPr lvl="1">
              <a:buNone/>
            </a:pPr>
            <a:r>
              <a:rPr lang="cs-CZ" dirty="0" smtClean="0"/>
              <a:t>Kulturní kapitál (</a:t>
            </a:r>
            <a:r>
              <a:rPr lang="cs-CZ" dirty="0" err="1" smtClean="0"/>
              <a:t>Bourdieu</a:t>
            </a:r>
            <a:r>
              <a:rPr lang="cs-CZ" dirty="0" smtClean="0"/>
              <a:t>)</a:t>
            </a:r>
          </a:p>
          <a:p>
            <a:pPr lvl="1">
              <a:buNone/>
            </a:pPr>
            <a:r>
              <a:rPr lang="cs-CZ" dirty="0" smtClean="0"/>
              <a:t>Jazyková socializace (</a:t>
            </a:r>
            <a:r>
              <a:rPr lang="cs-CZ" dirty="0" err="1" smtClean="0"/>
              <a:t>Bernstein</a:t>
            </a:r>
            <a:r>
              <a:rPr lang="cs-CZ" dirty="0" smtClean="0"/>
              <a:t>)</a:t>
            </a:r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188</TotalTime>
  <Words>376</Words>
  <Application>Microsoft Office PowerPoint</Application>
  <PresentationFormat>Předvádění na obrazovce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Arkýř</vt:lpstr>
      <vt:lpstr>10. Seminář  Rodina, problémová rodina, rodina a škola</vt:lpstr>
      <vt:lpstr>Rodina</vt:lpstr>
      <vt:lpstr>Proměny rodiny</vt:lpstr>
      <vt:lpstr>Proměny rodiny</vt:lpstr>
      <vt:lpstr>Rodina a její proměny</vt:lpstr>
      <vt:lpstr>Proměna funkcí rodiny</vt:lpstr>
      <vt:lpstr>Pásma funkčnosti rodiny</vt:lpstr>
      <vt:lpstr>Interpretace funkčnosti rodiny</vt:lpstr>
      <vt:lpstr>Rodina a škola</vt:lpstr>
      <vt:lpstr>Ptáčata: analýza rodinného prostředí</vt:lpstr>
      <vt:lpstr>Ptáčata: analýza rodinného prostředí</vt:lpstr>
      <vt:lpstr>Otázky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Seminář  Rodina, problémová rodina, rodina a škola</dc:title>
  <dc:creator>lektor</dc:creator>
  <cp:lastModifiedBy>lektor</cp:lastModifiedBy>
  <cp:revision>17</cp:revision>
  <dcterms:created xsi:type="dcterms:W3CDTF">2013-11-15T09:21:14Z</dcterms:created>
  <dcterms:modified xsi:type="dcterms:W3CDTF">2013-12-02T09:11:06Z</dcterms:modified>
</cp:coreProperties>
</file>