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2"/>
  </p:notesMasterIdLst>
  <p:handoutMasterIdLst>
    <p:handoutMasterId r:id="rId63"/>
  </p:handoutMasterIdLst>
  <p:sldIdLst>
    <p:sldId id="375" r:id="rId2"/>
    <p:sldId id="376" r:id="rId3"/>
    <p:sldId id="377" r:id="rId4"/>
    <p:sldId id="378" r:id="rId5"/>
    <p:sldId id="379" r:id="rId6"/>
    <p:sldId id="380" r:id="rId7"/>
    <p:sldId id="381" r:id="rId8"/>
    <p:sldId id="382" r:id="rId9"/>
    <p:sldId id="383" r:id="rId10"/>
    <p:sldId id="384" r:id="rId11"/>
    <p:sldId id="385" r:id="rId12"/>
    <p:sldId id="386" r:id="rId13"/>
    <p:sldId id="387" r:id="rId14"/>
    <p:sldId id="388" r:id="rId15"/>
    <p:sldId id="389" r:id="rId16"/>
    <p:sldId id="390" r:id="rId17"/>
    <p:sldId id="391" r:id="rId18"/>
    <p:sldId id="392" r:id="rId19"/>
    <p:sldId id="393" r:id="rId20"/>
    <p:sldId id="394" r:id="rId21"/>
    <p:sldId id="395" r:id="rId22"/>
    <p:sldId id="396" r:id="rId23"/>
    <p:sldId id="397" r:id="rId24"/>
    <p:sldId id="398" r:id="rId25"/>
    <p:sldId id="399" r:id="rId26"/>
    <p:sldId id="400" r:id="rId27"/>
    <p:sldId id="401" r:id="rId28"/>
    <p:sldId id="526" r:id="rId29"/>
    <p:sldId id="527" r:id="rId30"/>
    <p:sldId id="528" r:id="rId31"/>
    <p:sldId id="402" r:id="rId32"/>
    <p:sldId id="403" r:id="rId33"/>
    <p:sldId id="404" r:id="rId34"/>
    <p:sldId id="405" r:id="rId35"/>
    <p:sldId id="406" r:id="rId36"/>
    <p:sldId id="407" r:id="rId37"/>
    <p:sldId id="408" r:id="rId38"/>
    <p:sldId id="409" r:id="rId39"/>
    <p:sldId id="410" r:id="rId40"/>
    <p:sldId id="411" r:id="rId41"/>
    <p:sldId id="412" r:id="rId42"/>
    <p:sldId id="413" r:id="rId43"/>
    <p:sldId id="414" r:id="rId44"/>
    <p:sldId id="415" r:id="rId45"/>
    <p:sldId id="416" r:id="rId46"/>
    <p:sldId id="417" r:id="rId47"/>
    <p:sldId id="418" r:id="rId48"/>
    <p:sldId id="419" r:id="rId49"/>
    <p:sldId id="420" r:id="rId50"/>
    <p:sldId id="421" r:id="rId51"/>
    <p:sldId id="422" r:id="rId52"/>
    <p:sldId id="423" r:id="rId53"/>
    <p:sldId id="424" r:id="rId54"/>
    <p:sldId id="425" r:id="rId55"/>
    <p:sldId id="426" r:id="rId56"/>
    <p:sldId id="427" r:id="rId57"/>
    <p:sldId id="428" r:id="rId58"/>
    <p:sldId id="429" r:id="rId59"/>
    <p:sldId id="430" r:id="rId60"/>
    <p:sldId id="431" r:id="rId61"/>
  </p:sldIdLst>
  <p:sldSz cx="9144000" cy="6858000" type="screen4x3"/>
  <p:notesSz cx="6808788" cy="9823450"/>
  <p:defaultTextStyle>
    <a:defPPr>
      <a:defRPr lang="cs-CZ"/>
    </a:defPPr>
    <a:lvl1pPr algn="l" rtl="0" fontAlgn="base">
      <a:spcBef>
        <a:spcPct val="0"/>
      </a:spcBef>
      <a:spcAft>
        <a:spcPct val="0"/>
      </a:spcAft>
      <a:defRPr sz="3200" kern="1200">
        <a:solidFill>
          <a:schemeClr val="bg1"/>
        </a:solidFill>
        <a:latin typeface="Arial" charset="0"/>
        <a:ea typeface="+mn-ea"/>
        <a:cs typeface="Arial" charset="0"/>
      </a:defRPr>
    </a:lvl1pPr>
    <a:lvl2pPr marL="457200" algn="l" rtl="0" fontAlgn="base">
      <a:spcBef>
        <a:spcPct val="0"/>
      </a:spcBef>
      <a:spcAft>
        <a:spcPct val="0"/>
      </a:spcAft>
      <a:defRPr sz="3200" kern="1200">
        <a:solidFill>
          <a:schemeClr val="bg1"/>
        </a:solidFill>
        <a:latin typeface="Arial" charset="0"/>
        <a:ea typeface="+mn-ea"/>
        <a:cs typeface="Arial" charset="0"/>
      </a:defRPr>
    </a:lvl2pPr>
    <a:lvl3pPr marL="914400" algn="l" rtl="0" fontAlgn="base">
      <a:spcBef>
        <a:spcPct val="0"/>
      </a:spcBef>
      <a:spcAft>
        <a:spcPct val="0"/>
      </a:spcAft>
      <a:defRPr sz="3200" kern="1200">
        <a:solidFill>
          <a:schemeClr val="bg1"/>
        </a:solidFill>
        <a:latin typeface="Arial" charset="0"/>
        <a:ea typeface="+mn-ea"/>
        <a:cs typeface="Arial" charset="0"/>
      </a:defRPr>
    </a:lvl3pPr>
    <a:lvl4pPr marL="1371600" algn="l" rtl="0" fontAlgn="base">
      <a:spcBef>
        <a:spcPct val="0"/>
      </a:spcBef>
      <a:spcAft>
        <a:spcPct val="0"/>
      </a:spcAft>
      <a:defRPr sz="3200" kern="1200">
        <a:solidFill>
          <a:schemeClr val="bg1"/>
        </a:solidFill>
        <a:latin typeface="Arial" charset="0"/>
        <a:ea typeface="+mn-ea"/>
        <a:cs typeface="Arial" charset="0"/>
      </a:defRPr>
    </a:lvl4pPr>
    <a:lvl5pPr marL="1828800" algn="l" rtl="0" fontAlgn="base">
      <a:spcBef>
        <a:spcPct val="0"/>
      </a:spcBef>
      <a:spcAft>
        <a:spcPct val="0"/>
      </a:spcAft>
      <a:defRPr sz="3200" kern="1200">
        <a:solidFill>
          <a:schemeClr val="bg1"/>
        </a:solidFill>
        <a:latin typeface="Arial" charset="0"/>
        <a:ea typeface="+mn-ea"/>
        <a:cs typeface="Arial" charset="0"/>
      </a:defRPr>
    </a:lvl5pPr>
    <a:lvl6pPr marL="2286000" algn="l" defTabSz="914400" rtl="0" eaLnBrk="1" latinLnBrk="0" hangingPunct="1">
      <a:defRPr sz="3200" kern="1200">
        <a:solidFill>
          <a:schemeClr val="bg1"/>
        </a:solidFill>
        <a:latin typeface="Arial" charset="0"/>
        <a:ea typeface="+mn-ea"/>
        <a:cs typeface="Arial" charset="0"/>
      </a:defRPr>
    </a:lvl6pPr>
    <a:lvl7pPr marL="2743200" algn="l" defTabSz="914400" rtl="0" eaLnBrk="1" latinLnBrk="0" hangingPunct="1">
      <a:defRPr sz="3200" kern="1200">
        <a:solidFill>
          <a:schemeClr val="bg1"/>
        </a:solidFill>
        <a:latin typeface="Arial" charset="0"/>
        <a:ea typeface="+mn-ea"/>
        <a:cs typeface="Arial" charset="0"/>
      </a:defRPr>
    </a:lvl7pPr>
    <a:lvl8pPr marL="3200400" algn="l" defTabSz="914400" rtl="0" eaLnBrk="1" latinLnBrk="0" hangingPunct="1">
      <a:defRPr sz="3200" kern="1200">
        <a:solidFill>
          <a:schemeClr val="bg1"/>
        </a:solidFill>
        <a:latin typeface="Arial" charset="0"/>
        <a:ea typeface="+mn-ea"/>
        <a:cs typeface="Arial" charset="0"/>
      </a:defRPr>
    </a:lvl8pPr>
    <a:lvl9pPr marL="3657600" algn="l" defTabSz="914400" rtl="0" eaLnBrk="1" latinLnBrk="0" hangingPunct="1">
      <a:defRPr sz="3200"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FFFF99"/>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1163" cy="490538"/>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sz="quarter" idx="1"/>
          </p:nvPr>
        </p:nvSpPr>
        <p:spPr>
          <a:xfrm>
            <a:off x="3856038" y="0"/>
            <a:ext cx="2951162" cy="490538"/>
          </a:xfrm>
          <a:prstGeom prst="rect">
            <a:avLst/>
          </a:prstGeom>
        </p:spPr>
        <p:txBody>
          <a:bodyPr vert="horz" lIns="91440" tIns="45720" rIns="91440" bIns="45720" rtlCol="0"/>
          <a:lstStyle>
            <a:lvl1pPr algn="r">
              <a:defRPr sz="1200"/>
            </a:lvl1pPr>
          </a:lstStyle>
          <a:p>
            <a:pPr>
              <a:defRPr/>
            </a:pPr>
            <a:fld id="{0DE43082-0B19-43FA-9518-F99F4EA31BF8}" type="datetimeFigureOut">
              <a:rPr lang="cs-CZ"/>
              <a:pPr>
                <a:defRPr/>
              </a:pPr>
              <a:t>10.12.2013</a:t>
            </a:fld>
            <a:endParaRPr lang="cs-CZ"/>
          </a:p>
        </p:txBody>
      </p:sp>
      <p:sp>
        <p:nvSpPr>
          <p:cNvPr id="4" name="Zástupný symbol pro zápatí 3"/>
          <p:cNvSpPr>
            <a:spLocks noGrp="1"/>
          </p:cNvSpPr>
          <p:nvPr>
            <p:ph type="ftr" sz="quarter" idx="2"/>
          </p:nvPr>
        </p:nvSpPr>
        <p:spPr>
          <a:xfrm>
            <a:off x="0" y="9331325"/>
            <a:ext cx="2951163" cy="490538"/>
          </a:xfrm>
          <a:prstGeom prst="rect">
            <a:avLst/>
          </a:prstGeom>
        </p:spPr>
        <p:txBody>
          <a:bodyPr vert="horz" lIns="91440" tIns="45720" rIns="91440" bIns="45720" rtlCol="0" anchor="b"/>
          <a:lstStyle>
            <a:lvl1pPr algn="l">
              <a:defRPr sz="1200"/>
            </a:lvl1pPr>
          </a:lstStyle>
          <a:p>
            <a:pPr>
              <a:defRPr/>
            </a:pPr>
            <a:endParaRPr lang="cs-CZ"/>
          </a:p>
        </p:txBody>
      </p:sp>
      <p:sp>
        <p:nvSpPr>
          <p:cNvPr id="5" name="Zástupný symbol pro číslo snímku 4"/>
          <p:cNvSpPr>
            <a:spLocks noGrp="1"/>
          </p:cNvSpPr>
          <p:nvPr>
            <p:ph type="sldNum" sz="quarter" idx="3"/>
          </p:nvPr>
        </p:nvSpPr>
        <p:spPr>
          <a:xfrm>
            <a:off x="3856038" y="9331325"/>
            <a:ext cx="2951162" cy="490538"/>
          </a:xfrm>
          <a:prstGeom prst="rect">
            <a:avLst/>
          </a:prstGeom>
        </p:spPr>
        <p:txBody>
          <a:bodyPr vert="horz" lIns="91440" tIns="45720" rIns="91440" bIns="45720" rtlCol="0" anchor="b"/>
          <a:lstStyle>
            <a:lvl1pPr algn="r">
              <a:defRPr sz="1200"/>
            </a:lvl1pPr>
          </a:lstStyle>
          <a:p>
            <a:pPr>
              <a:defRPr/>
            </a:pPr>
            <a:fld id="{4FB107F3-9DBF-4877-8197-35D91147D2C5}"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51163"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cs-CZ"/>
          </a:p>
        </p:txBody>
      </p:sp>
      <p:sp>
        <p:nvSpPr>
          <p:cNvPr id="66563" name="Rectangle 3"/>
          <p:cNvSpPr>
            <a:spLocks noGrp="1" noChangeArrowheads="1"/>
          </p:cNvSpPr>
          <p:nvPr>
            <p:ph type="dt" idx="1"/>
          </p:nvPr>
        </p:nvSpPr>
        <p:spPr bwMode="auto">
          <a:xfrm>
            <a:off x="3856038" y="0"/>
            <a:ext cx="2951162"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cs-CZ"/>
          </a:p>
        </p:txBody>
      </p:sp>
      <p:sp>
        <p:nvSpPr>
          <p:cNvPr id="186372" name="Rectangle 4"/>
          <p:cNvSpPr>
            <a:spLocks noGrp="1" noRot="1" noChangeAspect="1" noChangeArrowheads="1" noTextEdit="1"/>
          </p:cNvSpPr>
          <p:nvPr>
            <p:ph type="sldImg" idx="2"/>
          </p:nvPr>
        </p:nvSpPr>
        <p:spPr bwMode="auto">
          <a:xfrm>
            <a:off x="949325" y="736600"/>
            <a:ext cx="4910138" cy="3684588"/>
          </a:xfrm>
          <a:prstGeom prst="rect">
            <a:avLst/>
          </a:prstGeom>
          <a:noFill/>
          <a:ln w="9525">
            <a:solidFill>
              <a:srgbClr val="000000"/>
            </a:solidFill>
            <a:miter lim="800000"/>
            <a:headEnd/>
            <a:tailEnd/>
          </a:ln>
        </p:spPr>
      </p:sp>
      <p:sp>
        <p:nvSpPr>
          <p:cNvPr id="66565" name="Rectangle 5"/>
          <p:cNvSpPr>
            <a:spLocks noGrp="1" noChangeArrowheads="1"/>
          </p:cNvSpPr>
          <p:nvPr>
            <p:ph type="body" sz="quarter" idx="3"/>
          </p:nvPr>
        </p:nvSpPr>
        <p:spPr bwMode="auto">
          <a:xfrm>
            <a:off x="681038" y="4665663"/>
            <a:ext cx="5446712" cy="4421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6566" name="Rectangle 6"/>
          <p:cNvSpPr>
            <a:spLocks noGrp="1" noChangeArrowheads="1"/>
          </p:cNvSpPr>
          <p:nvPr>
            <p:ph type="ftr" sz="quarter" idx="4"/>
          </p:nvPr>
        </p:nvSpPr>
        <p:spPr bwMode="auto">
          <a:xfrm>
            <a:off x="0" y="9331325"/>
            <a:ext cx="2951163" cy="4905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cs-CZ"/>
          </a:p>
        </p:txBody>
      </p:sp>
      <p:sp>
        <p:nvSpPr>
          <p:cNvPr id="66567" name="Rectangle 7"/>
          <p:cNvSpPr>
            <a:spLocks noGrp="1" noChangeArrowheads="1"/>
          </p:cNvSpPr>
          <p:nvPr>
            <p:ph type="sldNum" sz="quarter" idx="5"/>
          </p:nvPr>
        </p:nvSpPr>
        <p:spPr bwMode="auto">
          <a:xfrm>
            <a:off x="3856038" y="9331325"/>
            <a:ext cx="2951162" cy="4905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5BB25B8B-8900-4084-BD0B-8A51D86A1829}"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6" name="Rectangle 6"/>
          <p:cNvSpPr>
            <a:spLocks noGrp="1" noChangeArrowheads="1"/>
          </p:cNvSpPr>
          <p:nvPr>
            <p:ph type="sldNum" sz="quarter" idx="12"/>
          </p:nvPr>
        </p:nvSpPr>
        <p:spPr>
          <a:ln/>
        </p:spPr>
        <p:txBody>
          <a:bodyPr/>
          <a:lstStyle>
            <a:lvl1pPr>
              <a:defRPr/>
            </a:lvl1pPr>
          </a:lstStyle>
          <a:p>
            <a:pPr>
              <a:defRPr/>
            </a:pPr>
            <a:fld id="{2C4B8109-DBC2-4DEB-B490-72C5F13EE0B1}" type="slidenum">
              <a:rPr lang="cs-CZ"/>
              <a:pPr>
                <a:defRPr/>
              </a:pPr>
              <a:t>‹#›</a:t>
            </a:fld>
            <a:endParaRPr lang="cs-CZ"/>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6" name="Rectangle 6"/>
          <p:cNvSpPr>
            <a:spLocks noGrp="1" noChangeArrowheads="1"/>
          </p:cNvSpPr>
          <p:nvPr>
            <p:ph type="sldNum" sz="quarter" idx="12"/>
          </p:nvPr>
        </p:nvSpPr>
        <p:spPr>
          <a:ln/>
        </p:spPr>
        <p:txBody>
          <a:bodyPr/>
          <a:lstStyle>
            <a:lvl1pPr>
              <a:defRPr/>
            </a:lvl1pPr>
          </a:lstStyle>
          <a:p>
            <a:pPr>
              <a:defRPr/>
            </a:pPr>
            <a:fld id="{CDECD301-4274-43ED-A088-F51A77288EF1}" type="slidenum">
              <a:rPr lang="cs-CZ"/>
              <a:pPr>
                <a:defRPr/>
              </a:pPr>
              <a:t>‹#›</a:t>
            </a:fld>
            <a:endParaRPr lang="cs-CZ"/>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6" name="Rectangle 6"/>
          <p:cNvSpPr>
            <a:spLocks noGrp="1" noChangeArrowheads="1"/>
          </p:cNvSpPr>
          <p:nvPr>
            <p:ph type="sldNum" sz="quarter" idx="12"/>
          </p:nvPr>
        </p:nvSpPr>
        <p:spPr>
          <a:ln/>
        </p:spPr>
        <p:txBody>
          <a:bodyPr/>
          <a:lstStyle>
            <a:lvl1pPr>
              <a:defRPr/>
            </a:lvl1pPr>
          </a:lstStyle>
          <a:p>
            <a:pPr>
              <a:defRPr/>
            </a:pPr>
            <a:fld id="{DDB0BACB-A71F-422D-9A67-A418744A0024}" type="slidenum">
              <a:rPr lang="cs-CZ"/>
              <a:pPr>
                <a:defRPr/>
              </a:pPr>
              <a:t>‹#›</a:t>
            </a:fld>
            <a:endParaRPr lang="cs-CZ"/>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6" name="Rectangle 6"/>
          <p:cNvSpPr>
            <a:spLocks noGrp="1" noChangeArrowheads="1"/>
          </p:cNvSpPr>
          <p:nvPr>
            <p:ph type="sldNum" sz="quarter" idx="12"/>
          </p:nvPr>
        </p:nvSpPr>
        <p:spPr>
          <a:ln/>
        </p:spPr>
        <p:txBody>
          <a:bodyPr/>
          <a:lstStyle>
            <a:lvl1pPr>
              <a:defRPr/>
            </a:lvl1pPr>
          </a:lstStyle>
          <a:p>
            <a:pPr>
              <a:defRPr/>
            </a:pPr>
            <a:fld id="{DA2C82BA-DC1E-4BFE-830B-7615E5222CD2}" type="slidenum">
              <a:rPr lang="cs-CZ"/>
              <a:pPr>
                <a:defRPr/>
              </a:pPr>
              <a:t>‹#›</a:t>
            </a:fld>
            <a:endParaRPr lang="cs-CZ"/>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6" name="Rectangle 6"/>
          <p:cNvSpPr>
            <a:spLocks noGrp="1" noChangeArrowheads="1"/>
          </p:cNvSpPr>
          <p:nvPr>
            <p:ph type="sldNum" sz="quarter" idx="12"/>
          </p:nvPr>
        </p:nvSpPr>
        <p:spPr>
          <a:ln/>
        </p:spPr>
        <p:txBody>
          <a:bodyPr/>
          <a:lstStyle>
            <a:lvl1pPr>
              <a:defRPr/>
            </a:lvl1pPr>
          </a:lstStyle>
          <a:p>
            <a:pPr>
              <a:defRPr/>
            </a:pPr>
            <a:fld id="{E8CF1E2F-349E-47A0-9FF3-ABE2189265E4}" type="slidenum">
              <a:rPr lang="cs-CZ"/>
              <a:pPr>
                <a:defRPr/>
              </a:pPr>
              <a:t>‹#›</a:t>
            </a:fld>
            <a:endParaRPr lang="cs-CZ"/>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7" name="Rectangle 6"/>
          <p:cNvSpPr>
            <a:spLocks noGrp="1" noChangeArrowheads="1"/>
          </p:cNvSpPr>
          <p:nvPr>
            <p:ph type="sldNum" sz="quarter" idx="12"/>
          </p:nvPr>
        </p:nvSpPr>
        <p:spPr>
          <a:ln/>
        </p:spPr>
        <p:txBody>
          <a:bodyPr/>
          <a:lstStyle>
            <a:lvl1pPr>
              <a:defRPr/>
            </a:lvl1pPr>
          </a:lstStyle>
          <a:p>
            <a:pPr>
              <a:defRPr/>
            </a:pPr>
            <a:fld id="{D03BE375-08DA-41FB-BA4C-5A73F9391276}" type="slidenum">
              <a:rPr lang="cs-CZ"/>
              <a:pPr>
                <a:defRPr/>
              </a:pPr>
              <a:t>‹#›</a:t>
            </a:fld>
            <a:endParaRPr lang="cs-CZ"/>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8"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9" name="Rectangle 6"/>
          <p:cNvSpPr>
            <a:spLocks noGrp="1" noChangeArrowheads="1"/>
          </p:cNvSpPr>
          <p:nvPr>
            <p:ph type="sldNum" sz="quarter" idx="12"/>
          </p:nvPr>
        </p:nvSpPr>
        <p:spPr>
          <a:ln/>
        </p:spPr>
        <p:txBody>
          <a:bodyPr/>
          <a:lstStyle>
            <a:lvl1pPr>
              <a:defRPr/>
            </a:lvl1pPr>
          </a:lstStyle>
          <a:p>
            <a:pPr>
              <a:defRPr/>
            </a:pPr>
            <a:fld id="{31690E14-4917-4DC2-AB76-C6320F28ED5E}" type="slidenum">
              <a:rPr lang="cs-CZ"/>
              <a:pPr>
                <a:defRPr/>
              </a:pPr>
              <a:t>‹#›</a:t>
            </a:fld>
            <a:endParaRPr lang="cs-CZ"/>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4"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5" name="Rectangle 6"/>
          <p:cNvSpPr>
            <a:spLocks noGrp="1" noChangeArrowheads="1"/>
          </p:cNvSpPr>
          <p:nvPr>
            <p:ph type="sldNum" sz="quarter" idx="12"/>
          </p:nvPr>
        </p:nvSpPr>
        <p:spPr>
          <a:ln/>
        </p:spPr>
        <p:txBody>
          <a:bodyPr/>
          <a:lstStyle>
            <a:lvl1pPr>
              <a:defRPr/>
            </a:lvl1pPr>
          </a:lstStyle>
          <a:p>
            <a:pPr>
              <a:defRPr/>
            </a:pPr>
            <a:fld id="{0937EDF8-4072-4292-B50F-AC5F1E7C86E1}" type="slidenum">
              <a:rPr lang="cs-CZ"/>
              <a:pPr>
                <a:defRPr/>
              </a:pPr>
              <a:t>‹#›</a:t>
            </a:fld>
            <a:endParaRPr lang="cs-CZ"/>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3"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4" name="Rectangle 6"/>
          <p:cNvSpPr>
            <a:spLocks noGrp="1" noChangeArrowheads="1"/>
          </p:cNvSpPr>
          <p:nvPr>
            <p:ph type="sldNum" sz="quarter" idx="12"/>
          </p:nvPr>
        </p:nvSpPr>
        <p:spPr>
          <a:ln/>
        </p:spPr>
        <p:txBody>
          <a:bodyPr/>
          <a:lstStyle>
            <a:lvl1pPr>
              <a:defRPr/>
            </a:lvl1pPr>
          </a:lstStyle>
          <a:p>
            <a:pPr>
              <a:defRPr/>
            </a:pPr>
            <a:fld id="{2C78A297-468A-461F-AFF0-D720FEBD6FD6}" type="slidenum">
              <a:rPr lang="cs-CZ"/>
              <a:pPr>
                <a:defRPr/>
              </a:pPr>
              <a:t>‹#›</a:t>
            </a:fld>
            <a:endParaRPr lang="cs-CZ"/>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7" name="Rectangle 6"/>
          <p:cNvSpPr>
            <a:spLocks noGrp="1" noChangeArrowheads="1"/>
          </p:cNvSpPr>
          <p:nvPr>
            <p:ph type="sldNum" sz="quarter" idx="12"/>
          </p:nvPr>
        </p:nvSpPr>
        <p:spPr>
          <a:ln/>
        </p:spPr>
        <p:txBody>
          <a:bodyPr/>
          <a:lstStyle>
            <a:lvl1pPr>
              <a:defRPr/>
            </a:lvl1pPr>
          </a:lstStyle>
          <a:p>
            <a:pPr>
              <a:defRPr/>
            </a:pPr>
            <a:fld id="{862BF9E7-E885-4227-ADF2-4B836E992656}" type="slidenum">
              <a:rPr lang="cs-CZ"/>
              <a:pPr>
                <a:defRPr/>
              </a:pPr>
              <a:t>‹#›</a:t>
            </a:fld>
            <a:endParaRPr lang="cs-CZ"/>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r>
              <a:rPr lang="cs-CZ" smtClean="0"/>
              <a:t>4.12.2013</a:t>
            </a:r>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 Radek Policar</a:t>
            </a:r>
          </a:p>
        </p:txBody>
      </p:sp>
      <p:sp>
        <p:nvSpPr>
          <p:cNvPr id="7" name="Rectangle 6"/>
          <p:cNvSpPr>
            <a:spLocks noGrp="1" noChangeArrowheads="1"/>
          </p:cNvSpPr>
          <p:nvPr>
            <p:ph type="sldNum" sz="quarter" idx="12"/>
          </p:nvPr>
        </p:nvSpPr>
        <p:spPr>
          <a:ln/>
        </p:spPr>
        <p:txBody>
          <a:bodyPr/>
          <a:lstStyle>
            <a:lvl1pPr>
              <a:defRPr/>
            </a:lvl1pPr>
          </a:lstStyle>
          <a:p>
            <a:pPr>
              <a:defRPr/>
            </a:pPr>
            <a:fld id="{C8C49F77-C3A8-4D08-B7C7-E69CC5CBB10A}" type="slidenum">
              <a:rPr lang="cs-CZ"/>
              <a:pPr>
                <a:defRPr/>
              </a:pPr>
              <a:t>‹#›</a:t>
            </a:fld>
            <a:endParaRPr lang="cs-CZ"/>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a:defRPr/>
            </a:pPr>
            <a:r>
              <a:rPr lang="cs-CZ" smtClean="0"/>
              <a:t>4.12.2013</a:t>
            </a: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pPr>
              <a:defRPr/>
            </a:pPr>
            <a:r>
              <a:rPr lang="cs-CZ"/>
              <a:t>© Radek Policar</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a:defRPr/>
            </a:pPr>
            <a:fld id="{D6031A43-0539-4B1A-B488-1A932E4DDE74}"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
  </p:transition>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číslo snímku 5"/>
          <p:cNvSpPr>
            <a:spLocks noGrp="1"/>
          </p:cNvSpPr>
          <p:nvPr>
            <p:ph type="sldNum" sz="quarter" idx="12"/>
          </p:nvPr>
        </p:nvSpPr>
        <p:spPr>
          <a:noFill/>
        </p:spPr>
        <p:txBody>
          <a:bodyPr/>
          <a:lstStyle/>
          <a:p>
            <a:fld id="{E5B51679-BBC5-4D24-A86F-7CB442D29BC1}" type="slidenum">
              <a:rPr lang="cs-CZ" smtClean="0"/>
              <a:pPr/>
              <a:t>1</a:t>
            </a:fld>
            <a:endParaRPr lang="cs-CZ" smtClean="0"/>
          </a:p>
        </p:txBody>
      </p:sp>
      <p:sp>
        <p:nvSpPr>
          <p:cNvPr id="106499" name="Rectangle 2"/>
          <p:cNvSpPr>
            <a:spLocks noGrp="1" noChangeArrowheads="1"/>
          </p:cNvSpPr>
          <p:nvPr>
            <p:ph type="title"/>
          </p:nvPr>
        </p:nvSpPr>
        <p:spPr>
          <a:xfrm>
            <a:off x="395288" y="2349500"/>
            <a:ext cx="8229600" cy="1143000"/>
          </a:xfrm>
        </p:spPr>
        <p:txBody>
          <a:bodyPr/>
          <a:lstStyle/>
          <a:p>
            <a:pPr eaLnBrk="1" hangingPunct="1"/>
            <a:r>
              <a:rPr lang="cs-CZ" sz="4000" dirty="0" smtClean="0"/>
              <a:t>Právní odpovědnost</a:t>
            </a:r>
            <a:br>
              <a:rPr lang="cs-CZ" sz="4000" dirty="0" smtClean="0"/>
            </a:br>
            <a:r>
              <a:rPr lang="cs-CZ" sz="4000" dirty="0" smtClean="0"/>
              <a:t>zdravotnických pracovníků</a:t>
            </a:r>
            <a:br>
              <a:rPr lang="cs-CZ" sz="4000" dirty="0" smtClean="0"/>
            </a:br>
            <a:r>
              <a:rPr lang="cs-CZ" sz="4000" dirty="0" smtClean="0"/>
              <a:t>a </a:t>
            </a:r>
            <a:r>
              <a:rPr lang="cs-CZ" sz="4000" dirty="0" smtClean="0"/>
              <a:t>poskytovatelů zdravotních služeb</a:t>
            </a:r>
            <a:endParaRPr lang="cs-CZ" sz="4000" dirty="0" smtClean="0"/>
          </a:p>
        </p:txBody>
      </p:sp>
      <p:sp>
        <p:nvSpPr>
          <p:cNvPr id="106500" name="Zástupný symbol pro datum 3"/>
          <p:cNvSpPr>
            <a:spLocks noGrp="1"/>
          </p:cNvSpPr>
          <p:nvPr>
            <p:ph type="dt" sz="quarter" idx="10"/>
          </p:nvPr>
        </p:nvSpPr>
        <p:spPr>
          <a:noFill/>
        </p:spPr>
        <p:txBody>
          <a:bodyPr/>
          <a:lstStyle/>
          <a:p>
            <a:r>
              <a:rPr lang="cs-CZ" smtClean="0"/>
              <a:t>4.12.2013</a:t>
            </a:r>
            <a:endParaRPr lang="cs-CZ" smtClean="0"/>
          </a:p>
        </p:txBody>
      </p:sp>
      <p:sp>
        <p:nvSpPr>
          <p:cNvPr id="106501" name="Zástupný symbol pro zápatí 4"/>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Zástupný symbol pro číslo snímku 5"/>
          <p:cNvSpPr>
            <a:spLocks noGrp="1"/>
          </p:cNvSpPr>
          <p:nvPr>
            <p:ph type="sldNum" sz="quarter" idx="12"/>
          </p:nvPr>
        </p:nvSpPr>
        <p:spPr>
          <a:noFill/>
        </p:spPr>
        <p:txBody>
          <a:bodyPr/>
          <a:lstStyle/>
          <a:p>
            <a:fld id="{017ED4DF-BD01-47F2-B7EC-43EECA497CB8}" type="slidenum">
              <a:rPr lang="cs-CZ" smtClean="0"/>
              <a:pPr/>
              <a:t>10</a:t>
            </a:fld>
            <a:endParaRPr lang="cs-CZ" smtClean="0"/>
          </a:p>
        </p:txBody>
      </p:sp>
      <p:sp>
        <p:nvSpPr>
          <p:cNvPr id="115715" name="Rectangle 2"/>
          <p:cNvSpPr>
            <a:spLocks noGrp="1" noChangeArrowheads="1"/>
          </p:cNvSpPr>
          <p:nvPr>
            <p:ph type="title"/>
          </p:nvPr>
        </p:nvSpPr>
        <p:spPr/>
        <p:txBody>
          <a:bodyPr/>
          <a:lstStyle/>
          <a:p>
            <a:pPr eaLnBrk="1" hangingPunct="1"/>
            <a:r>
              <a:rPr lang="cs-CZ" sz="4000" smtClean="0">
                <a:latin typeface="Verdana" pitchFamily="34" charset="0"/>
              </a:rPr>
              <a:t>Předcházení hrozícím škodám</a:t>
            </a:r>
          </a:p>
        </p:txBody>
      </p:sp>
      <p:sp>
        <p:nvSpPr>
          <p:cNvPr id="115716" name="Rectangle 3"/>
          <p:cNvSpPr>
            <a:spLocks noGrp="1" noChangeArrowheads="1"/>
          </p:cNvSpPr>
          <p:nvPr>
            <p:ph type="body" idx="1"/>
          </p:nvPr>
        </p:nvSpPr>
        <p:spPr/>
        <p:txBody>
          <a:bodyPr/>
          <a:lstStyle/>
          <a:p>
            <a:pPr eaLnBrk="1" hangingPunct="1">
              <a:buFontTx/>
              <a:buNone/>
            </a:pPr>
            <a:r>
              <a:rPr lang="cs-CZ" b="1" smtClean="0"/>
              <a:t>§ 415</a:t>
            </a:r>
            <a:r>
              <a:rPr lang="cs-CZ" smtClean="0"/>
              <a:t>:</a:t>
            </a:r>
          </a:p>
          <a:p>
            <a:pPr eaLnBrk="1" hangingPunct="1">
              <a:buFontTx/>
              <a:buNone/>
            </a:pPr>
            <a:r>
              <a:rPr lang="cs-CZ" smtClean="0"/>
              <a:t>Každý je povinen počínat si tak, aby nedocházelo ke škodám na zdraví,</a:t>
            </a:r>
            <a:br>
              <a:rPr lang="cs-CZ" smtClean="0"/>
            </a:br>
            <a:r>
              <a:rPr lang="cs-CZ" smtClean="0"/>
              <a:t>na majetku, na přírodě a životním prostředí.</a:t>
            </a:r>
          </a:p>
        </p:txBody>
      </p:sp>
      <p:sp>
        <p:nvSpPr>
          <p:cNvPr id="115717" name="Zástupný symbol pro datum 4"/>
          <p:cNvSpPr>
            <a:spLocks noGrp="1"/>
          </p:cNvSpPr>
          <p:nvPr>
            <p:ph type="dt" sz="quarter" idx="10"/>
          </p:nvPr>
        </p:nvSpPr>
        <p:spPr>
          <a:noFill/>
        </p:spPr>
        <p:txBody>
          <a:bodyPr/>
          <a:lstStyle/>
          <a:p>
            <a:r>
              <a:rPr lang="cs-CZ" smtClean="0"/>
              <a:t>4.12.2013</a:t>
            </a:r>
            <a:endParaRPr lang="cs-CZ" smtClean="0"/>
          </a:p>
        </p:txBody>
      </p:sp>
      <p:sp>
        <p:nvSpPr>
          <p:cNvPr id="11571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Zástupný symbol pro číslo snímku 5"/>
          <p:cNvSpPr>
            <a:spLocks noGrp="1"/>
          </p:cNvSpPr>
          <p:nvPr>
            <p:ph type="sldNum" sz="quarter" idx="12"/>
          </p:nvPr>
        </p:nvSpPr>
        <p:spPr>
          <a:noFill/>
        </p:spPr>
        <p:txBody>
          <a:bodyPr/>
          <a:lstStyle/>
          <a:p>
            <a:fld id="{A0438895-35C5-48F5-B1FA-05CD0694FD04}" type="slidenum">
              <a:rPr lang="cs-CZ" smtClean="0"/>
              <a:pPr/>
              <a:t>11</a:t>
            </a:fld>
            <a:endParaRPr lang="cs-CZ" smtClean="0"/>
          </a:p>
        </p:txBody>
      </p:sp>
      <p:sp>
        <p:nvSpPr>
          <p:cNvPr id="116739" name="Rectangle 2"/>
          <p:cNvSpPr>
            <a:spLocks noGrp="1" noChangeArrowheads="1"/>
          </p:cNvSpPr>
          <p:nvPr>
            <p:ph type="title"/>
          </p:nvPr>
        </p:nvSpPr>
        <p:spPr/>
        <p:txBody>
          <a:bodyPr/>
          <a:lstStyle/>
          <a:p>
            <a:pPr eaLnBrk="1" hangingPunct="1"/>
            <a:r>
              <a:rPr lang="cs-CZ" sz="3600" smtClean="0">
                <a:latin typeface="Verdana" pitchFamily="34" charset="0"/>
              </a:rPr>
              <a:t>Případy zvláštní odpovědnosti</a:t>
            </a:r>
          </a:p>
        </p:txBody>
      </p:sp>
      <p:sp>
        <p:nvSpPr>
          <p:cNvPr id="116740" name="Rectangle 3"/>
          <p:cNvSpPr>
            <a:spLocks noGrp="1" noChangeArrowheads="1"/>
          </p:cNvSpPr>
          <p:nvPr>
            <p:ph type="body" idx="1"/>
          </p:nvPr>
        </p:nvSpPr>
        <p:spPr/>
        <p:txBody>
          <a:bodyPr/>
          <a:lstStyle/>
          <a:p>
            <a:pPr eaLnBrk="1" hangingPunct="1">
              <a:buFontTx/>
              <a:buNone/>
            </a:pPr>
            <a:r>
              <a:rPr lang="cs-CZ" b="1" smtClean="0"/>
              <a:t>odpovědnost za škodu způsobenou okolnostmi, které mají původ v povaze přístroje (§ 421a)</a:t>
            </a:r>
            <a:r>
              <a:rPr lang="cs-CZ" smtClean="0"/>
              <a:t>:</a:t>
            </a:r>
          </a:p>
          <a:p>
            <a:pPr eaLnBrk="1" hangingPunct="1">
              <a:buFontTx/>
              <a:buNone/>
            </a:pPr>
            <a:r>
              <a:rPr lang="cs-CZ" smtClean="0"/>
              <a:t>Každý odpovídá i za škodu způsobenou okolnostmi, které mají původ v povaze přístroje nebo jiné věci, jichž bylo při plnění závazku použito. Této odpovědnosti se nemůže zprostit.</a:t>
            </a:r>
          </a:p>
        </p:txBody>
      </p:sp>
      <p:sp>
        <p:nvSpPr>
          <p:cNvPr id="116741" name="Zástupný symbol pro datum 4"/>
          <p:cNvSpPr>
            <a:spLocks noGrp="1"/>
          </p:cNvSpPr>
          <p:nvPr>
            <p:ph type="dt" sz="quarter" idx="10"/>
          </p:nvPr>
        </p:nvSpPr>
        <p:spPr>
          <a:noFill/>
        </p:spPr>
        <p:txBody>
          <a:bodyPr/>
          <a:lstStyle/>
          <a:p>
            <a:r>
              <a:rPr lang="cs-CZ" smtClean="0"/>
              <a:t>4.12.2013</a:t>
            </a:r>
            <a:endParaRPr lang="cs-CZ" smtClean="0"/>
          </a:p>
        </p:txBody>
      </p:sp>
      <p:sp>
        <p:nvSpPr>
          <p:cNvPr id="116742"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Zástupný symbol pro číslo snímku 5"/>
          <p:cNvSpPr>
            <a:spLocks noGrp="1"/>
          </p:cNvSpPr>
          <p:nvPr>
            <p:ph type="sldNum" sz="quarter" idx="12"/>
          </p:nvPr>
        </p:nvSpPr>
        <p:spPr>
          <a:noFill/>
        </p:spPr>
        <p:txBody>
          <a:bodyPr/>
          <a:lstStyle/>
          <a:p>
            <a:fld id="{F3F702E9-E4D5-49BD-AE4C-6E51667C11D4}" type="slidenum">
              <a:rPr lang="cs-CZ" smtClean="0"/>
              <a:pPr/>
              <a:t>12</a:t>
            </a:fld>
            <a:endParaRPr lang="cs-CZ" smtClean="0"/>
          </a:p>
        </p:txBody>
      </p:sp>
      <p:sp>
        <p:nvSpPr>
          <p:cNvPr id="117763" name="Rectangle 2"/>
          <p:cNvSpPr>
            <a:spLocks noGrp="1" noChangeArrowheads="1"/>
          </p:cNvSpPr>
          <p:nvPr>
            <p:ph type="title"/>
          </p:nvPr>
        </p:nvSpPr>
        <p:spPr/>
        <p:txBody>
          <a:bodyPr/>
          <a:lstStyle/>
          <a:p>
            <a:pPr eaLnBrk="1" hangingPunct="1"/>
            <a:r>
              <a:rPr lang="cs-CZ" sz="3600" smtClean="0">
                <a:latin typeface="Verdana" pitchFamily="34" charset="0"/>
              </a:rPr>
              <a:t>Případy zvláštní odpovědnosti</a:t>
            </a:r>
          </a:p>
        </p:txBody>
      </p:sp>
      <p:sp>
        <p:nvSpPr>
          <p:cNvPr id="117764" name="Rectangle 3"/>
          <p:cNvSpPr>
            <a:spLocks noGrp="1" noChangeArrowheads="1"/>
          </p:cNvSpPr>
          <p:nvPr>
            <p:ph type="body" idx="1"/>
          </p:nvPr>
        </p:nvSpPr>
        <p:spPr/>
        <p:txBody>
          <a:bodyPr/>
          <a:lstStyle/>
          <a:p>
            <a:pPr eaLnBrk="1" hangingPunct="1"/>
            <a:r>
              <a:rPr lang="cs-CZ" smtClean="0"/>
              <a:t>Tato odpovědnost se vztahuje</a:t>
            </a:r>
            <a:br>
              <a:rPr lang="cs-CZ" smtClean="0"/>
            </a:br>
            <a:r>
              <a:rPr lang="cs-CZ" smtClean="0"/>
              <a:t>i na poskytování zdravotnických, sociálních, veterinárních a jiných biologických služeb.</a:t>
            </a:r>
          </a:p>
        </p:txBody>
      </p:sp>
      <p:sp>
        <p:nvSpPr>
          <p:cNvPr id="117765" name="Zástupný symbol pro datum 4"/>
          <p:cNvSpPr>
            <a:spLocks noGrp="1"/>
          </p:cNvSpPr>
          <p:nvPr>
            <p:ph type="dt" sz="quarter" idx="10"/>
          </p:nvPr>
        </p:nvSpPr>
        <p:spPr>
          <a:noFill/>
        </p:spPr>
        <p:txBody>
          <a:bodyPr/>
          <a:lstStyle/>
          <a:p>
            <a:r>
              <a:rPr lang="cs-CZ" smtClean="0"/>
              <a:t>4.12.2013</a:t>
            </a:r>
            <a:endParaRPr lang="cs-CZ" smtClean="0"/>
          </a:p>
        </p:txBody>
      </p:sp>
      <p:sp>
        <p:nvSpPr>
          <p:cNvPr id="11776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Zástupný symbol pro číslo snímku 5"/>
          <p:cNvSpPr>
            <a:spLocks noGrp="1"/>
          </p:cNvSpPr>
          <p:nvPr>
            <p:ph type="sldNum" sz="quarter" idx="12"/>
          </p:nvPr>
        </p:nvSpPr>
        <p:spPr>
          <a:noFill/>
        </p:spPr>
        <p:txBody>
          <a:bodyPr/>
          <a:lstStyle/>
          <a:p>
            <a:fld id="{4DE22ECC-9C62-4900-95C7-FFEB6980F0D3}" type="slidenum">
              <a:rPr lang="cs-CZ" smtClean="0"/>
              <a:pPr/>
              <a:t>13</a:t>
            </a:fld>
            <a:endParaRPr lang="cs-CZ" smtClean="0"/>
          </a:p>
        </p:txBody>
      </p:sp>
      <p:sp>
        <p:nvSpPr>
          <p:cNvPr id="118787" name="Rectangle 2"/>
          <p:cNvSpPr>
            <a:spLocks noGrp="1" noChangeArrowheads="1"/>
          </p:cNvSpPr>
          <p:nvPr>
            <p:ph type="title"/>
          </p:nvPr>
        </p:nvSpPr>
        <p:spPr/>
        <p:txBody>
          <a:bodyPr/>
          <a:lstStyle/>
          <a:p>
            <a:pPr eaLnBrk="1" hangingPunct="1"/>
            <a:r>
              <a:rPr lang="cs-CZ" sz="3600" smtClean="0">
                <a:latin typeface="Verdana" pitchFamily="34" charset="0"/>
              </a:rPr>
              <a:t>Případy zvláštní odpovědnosti</a:t>
            </a:r>
          </a:p>
        </p:txBody>
      </p:sp>
      <p:sp>
        <p:nvSpPr>
          <p:cNvPr id="118788" name="Rectangle 3"/>
          <p:cNvSpPr>
            <a:spLocks noGrp="1" noChangeArrowheads="1"/>
          </p:cNvSpPr>
          <p:nvPr>
            <p:ph type="body" idx="1"/>
          </p:nvPr>
        </p:nvSpPr>
        <p:spPr/>
        <p:txBody>
          <a:bodyPr/>
          <a:lstStyle/>
          <a:p>
            <a:pPr eaLnBrk="1" hangingPunct="1">
              <a:buFontTx/>
              <a:buNone/>
            </a:pPr>
            <a:r>
              <a:rPr lang="cs-CZ" sz="2800" b="1" smtClean="0"/>
              <a:t>§ 433/2</a:t>
            </a:r>
            <a:r>
              <a:rPr lang="cs-CZ" sz="2800" smtClean="0"/>
              <a:t>:</a:t>
            </a:r>
          </a:p>
          <a:p>
            <a:pPr eaLnBrk="1" hangingPunct="1"/>
            <a:r>
              <a:rPr lang="cs-CZ" smtClean="0"/>
              <a:t>Je-li s provozováním nějaké činnosti zpravidla spojeno odkládání věcí, odpovídá ten, kdo ji provozuje, občanovi za škodu na věcech odložených na místě k tomu určeném nebo na místě, kam se obvykle odkládají, ledaže by ke škodě došlo i jinak.</a:t>
            </a:r>
          </a:p>
        </p:txBody>
      </p:sp>
      <p:sp>
        <p:nvSpPr>
          <p:cNvPr id="118789" name="Zástupný symbol pro datum 4"/>
          <p:cNvSpPr>
            <a:spLocks noGrp="1"/>
          </p:cNvSpPr>
          <p:nvPr>
            <p:ph type="dt" sz="quarter" idx="10"/>
          </p:nvPr>
        </p:nvSpPr>
        <p:spPr>
          <a:noFill/>
        </p:spPr>
        <p:txBody>
          <a:bodyPr/>
          <a:lstStyle/>
          <a:p>
            <a:r>
              <a:rPr lang="cs-CZ" smtClean="0"/>
              <a:t>4.12.2013</a:t>
            </a:r>
            <a:endParaRPr lang="cs-CZ" smtClean="0"/>
          </a:p>
        </p:txBody>
      </p:sp>
      <p:sp>
        <p:nvSpPr>
          <p:cNvPr id="11879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Zástupný symbol pro číslo snímku 5"/>
          <p:cNvSpPr>
            <a:spLocks noGrp="1"/>
          </p:cNvSpPr>
          <p:nvPr>
            <p:ph type="sldNum" sz="quarter" idx="12"/>
          </p:nvPr>
        </p:nvSpPr>
        <p:spPr>
          <a:noFill/>
        </p:spPr>
        <p:txBody>
          <a:bodyPr/>
          <a:lstStyle/>
          <a:p>
            <a:fld id="{544525CF-1746-4DF3-9141-0C1C947FE25A}" type="slidenum">
              <a:rPr lang="cs-CZ" smtClean="0"/>
              <a:pPr/>
              <a:t>14</a:t>
            </a:fld>
            <a:endParaRPr lang="cs-CZ" smtClean="0"/>
          </a:p>
        </p:txBody>
      </p:sp>
      <p:sp>
        <p:nvSpPr>
          <p:cNvPr id="119811" name="Rectangle 2"/>
          <p:cNvSpPr>
            <a:spLocks noGrp="1" noChangeArrowheads="1"/>
          </p:cNvSpPr>
          <p:nvPr>
            <p:ph type="title"/>
          </p:nvPr>
        </p:nvSpPr>
        <p:spPr/>
        <p:txBody>
          <a:bodyPr/>
          <a:lstStyle/>
          <a:p>
            <a:pPr eaLnBrk="1" hangingPunct="1"/>
            <a:r>
              <a:rPr lang="cs-CZ" sz="3600" smtClean="0">
                <a:latin typeface="Verdana" pitchFamily="34" charset="0"/>
              </a:rPr>
              <a:t>Případy zvláštní odpovědnosti</a:t>
            </a:r>
          </a:p>
        </p:txBody>
      </p:sp>
      <p:sp>
        <p:nvSpPr>
          <p:cNvPr id="119812" name="Rectangle 3"/>
          <p:cNvSpPr>
            <a:spLocks noGrp="1" noChangeArrowheads="1"/>
          </p:cNvSpPr>
          <p:nvPr>
            <p:ph type="body" idx="1"/>
          </p:nvPr>
        </p:nvSpPr>
        <p:spPr/>
        <p:txBody>
          <a:bodyPr/>
          <a:lstStyle/>
          <a:p>
            <a:pPr eaLnBrk="1" hangingPunct="1">
              <a:buFontTx/>
              <a:buNone/>
            </a:pPr>
            <a:r>
              <a:rPr lang="cs-CZ" sz="2800" b="1" smtClean="0"/>
              <a:t>§ 433/3</a:t>
            </a:r>
            <a:r>
              <a:rPr lang="cs-CZ" sz="2800" smtClean="0"/>
              <a:t>:</a:t>
            </a:r>
          </a:p>
          <a:p>
            <a:pPr eaLnBrk="1" hangingPunct="1"/>
            <a:r>
              <a:rPr lang="cs-CZ" smtClean="0"/>
              <a:t>Odpovědnosti </a:t>
            </a:r>
            <a:r>
              <a:rPr lang="cs-CZ" smtClean="0">
                <a:cs typeface="Times New Roman" pitchFamily="18" charset="0"/>
              </a:rPr>
              <a:t>se nelze zprostit jednostranným prohlášením ani dohodou.</a:t>
            </a:r>
          </a:p>
        </p:txBody>
      </p:sp>
      <p:sp>
        <p:nvSpPr>
          <p:cNvPr id="119813" name="Zástupný symbol pro datum 4"/>
          <p:cNvSpPr>
            <a:spLocks noGrp="1"/>
          </p:cNvSpPr>
          <p:nvPr>
            <p:ph type="dt" sz="quarter" idx="10"/>
          </p:nvPr>
        </p:nvSpPr>
        <p:spPr>
          <a:noFill/>
        </p:spPr>
        <p:txBody>
          <a:bodyPr/>
          <a:lstStyle/>
          <a:p>
            <a:r>
              <a:rPr lang="cs-CZ" smtClean="0"/>
              <a:t>4.12.2013</a:t>
            </a:r>
            <a:endParaRPr lang="cs-CZ" smtClean="0"/>
          </a:p>
        </p:txBody>
      </p:sp>
      <p:sp>
        <p:nvSpPr>
          <p:cNvPr id="11981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Zástupný symbol pro číslo snímku 5"/>
          <p:cNvSpPr>
            <a:spLocks noGrp="1"/>
          </p:cNvSpPr>
          <p:nvPr>
            <p:ph type="sldNum" sz="quarter" idx="12"/>
          </p:nvPr>
        </p:nvSpPr>
        <p:spPr>
          <a:noFill/>
        </p:spPr>
        <p:txBody>
          <a:bodyPr/>
          <a:lstStyle/>
          <a:p>
            <a:fld id="{4B17203A-94E6-4AE8-B40B-920CC672AC94}" type="slidenum">
              <a:rPr lang="cs-CZ" smtClean="0"/>
              <a:pPr/>
              <a:t>15</a:t>
            </a:fld>
            <a:endParaRPr lang="cs-CZ" smtClean="0"/>
          </a:p>
        </p:txBody>
      </p:sp>
      <p:sp>
        <p:nvSpPr>
          <p:cNvPr id="120835" name="Rectangle 2"/>
          <p:cNvSpPr>
            <a:spLocks noGrp="1" noChangeArrowheads="1"/>
          </p:cNvSpPr>
          <p:nvPr>
            <p:ph type="title"/>
          </p:nvPr>
        </p:nvSpPr>
        <p:spPr/>
        <p:txBody>
          <a:bodyPr/>
          <a:lstStyle/>
          <a:p>
            <a:pPr eaLnBrk="1" hangingPunct="1"/>
            <a:r>
              <a:rPr lang="cs-CZ" sz="3600" smtClean="0">
                <a:latin typeface="Verdana" pitchFamily="34" charset="0"/>
              </a:rPr>
              <a:t>Případy zvláštní odpovědnosti</a:t>
            </a:r>
          </a:p>
        </p:txBody>
      </p:sp>
      <p:sp>
        <p:nvSpPr>
          <p:cNvPr id="120836" name="Rectangle 3"/>
          <p:cNvSpPr>
            <a:spLocks noGrp="1" noChangeArrowheads="1"/>
          </p:cNvSpPr>
          <p:nvPr>
            <p:ph type="body" idx="1"/>
          </p:nvPr>
        </p:nvSpPr>
        <p:spPr/>
        <p:txBody>
          <a:bodyPr/>
          <a:lstStyle/>
          <a:p>
            <a:pPr eaLnBrk="1" hangingPunct="1">
              <a:buFontTx/>
              <a:buNone/>
            </a:pPr>
            <a:r>
              <a:rPr lang="cs-CZ" sz="2800" b="1" smtClean="0"/>
              <a:t>§ 434</a:t>
            </a:r>
            <a:r>
              <a:rPr lang="cs-CZ" sz="2800" smtClean="0"/>
              <a:t>:</a:t>
            </a:r>
          </a:p>
          <a:p>
            <a:pPr eaLnBrk="1" hangingPunct="1"/>
            <a:r>
              <a:rPr lang="cs-CZ" smtClean="0"/>
              <a:t>Za klenoty, peníze a jiné cennosti se takto odpovídá jen do výše stanovené prováděcím předpisem (5.000,- Kč).</a:t>
            </a:r>
            <a:br>
              <a:rPr lang="cs-CZ" smtClean="0"/>
            </a:br>
            <a:r>
              <a:rPr lang="cs-CZ" smtClean="0"/>
              <a:t>Byla-li však škoda na těchto věcech způsobena těmi, kteří v provozu pracují, hradí se bez omezení.</a:t>
            </a:r>
          </a:p>
          <a:p>
            <a:pPr eaLnBrk="1" hangingPunct="1"/>
            <a:r>
              <a:rPr lang="cs-CZ" smtClean="0"/>
              <a:t>Bez omezení se hradí škoda i tehdy, jestliže byly věci převzaty do úschovy.</a:t>
            </a:r>
          </a:p>
        </p:txBody>
      </p:sp>
      <p:sp>
        <p:nvSpPr>
          <p:cNvPr id="120837" name="Zástupný symbol pro datum 4"/>
          <p:cNvSpPr>
            <a:spLocks noGrp="1"/>
          </p:cNvSpPr>
          <p:nvPr>
            <p:ph type="dt" sz="quarter" idx="10"/>
          </p:nvPr>
        </p:nvSpPr>
        <p:spPr>
          <a:noFill/>
        </p:spPr>
        <p:txBody>
          <a:bodyPr/>
          <a:lstStyle/>
          <a:p>
            <a:r>
              <a:rPr lang="cs-CZ" smtClean="0"/>
              <a:t>4.12.2013</a:t>
            </a:r>
            <a:endParaRPr lang="cs-CZ" smtClean="0"/>
          </a:p>
        </p:txBody>
      </p:sp>
      <p:sp>
        <p:nvSpPr>
          <p:cNvPr id="12083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Zástupný symbol pro číslo snímku 5"/>
          <p:cNvSpPr>
            <a:spLocks noGrp="1"/>
          </p:cNvSpPr>
          <p:nvPr>
            <p:ph type="sldNum" sz="quarter" idx="12"/>
          </p:nvPr>
        </p:nvSpPr>
        <p:spPr>
          <a:noFill/>
        </p:spPr>
        <p:txBody>
          <a:bodyPr/>
          <a:lstStyle/>
          <a:p>
            <a:fld id="{3E1F6EC5-AF56-467E-BCD2-29EAADF7C303}" type="slidenum">
              <a:rPr lang="cs-CZ" smtClean="0"/>
              <a:pPr/>
              <a:t>16</a:t>
            </a:fld>
            <a:endParaRPr lang="cs-CZ" smtClean="0"/>
          </a:p>
        </p:txBody>
      </p:sp>
      <p:sp>
        <p:nvSpPr>
          <p:cNvPr id="121859" name="Rectangle 2"/>
          <p:cNvSpPr>
            <a:spLocks noGrp="1" noChangeArrowheads="1"/>
          </p:cNvSpPr>
          <p:nvPr>
            <p:ph type="title"/>
          </p:nvPr>
        </p:nvSpPr>
        <p:spPr/>
        <p:txBody>
          <a:bodyPr/>
          <a:lstStyle/>
          <a:p>
            <a:pPr eaLnBrk="1" hangingPunct="1"/>
            <a:r>
              <a:rPr lang="cs-CZ" sz="3600" smtClean="0">
                <a:latin typeface="Verdana" pitchFamily="34" charset="0"/>
              </a:rPr>
              <a:t>Případy zvláštní odpovědnosti</a:t>
            </a:r>
          </a:p>
        </p:txBody>
      </p:sp>
      <p:sp>
        <p:nvSpPr>
          <p:cNvPr id="121860" name="Rectangle 3"/>
          <p:cNvSpPr>
            <a:spLocks noGrp="1" noChangeArrowheads="1"/>
          </p:cNvSpPr>
          <p:nvPr>
            <p:ph type="body" idx="1"/>
          </p:nvPr>
        </p:nvSpPr>
        <p:spPr/>
        <p:txBody>
          <a:bodyPr/>
          <a:lstStyle/>
          <a:p>
            <a:pPr eaLnBrk="1" hangingPunct="1">
              <a:buFontTx/>
              <a:buNone/>
            </a:pPr>
            <a:r>
              <a:rPr lang="cs-CZ" sz="2800" b="1" smtClean="0"/>
              <a:t>§ 436</a:t>
            </a:r>
            <a:r>
              <a:rPr lang="cs-CZ" sz="2800" smtClean="0"/>
              <a:t>:</a:t>
            </a:r>
          </a:p>
          <a:p>
            <a:pPr eaLnBrk="1" hangingPunct="1"/>
            <a:r>
              <a:rPr lang="cs-CZ" smtClean="0"/>
              <a:t>Právo na náhradu škody musí být uplatněno u provozovatele</a:t>
            </a:r>
            <a:br>
              <a:rPr lang="cs-CZ" smtClean="0"/>
            </a:br>
            <a:r>
              <a:rPr lang="cs-CZ" smtClean="0"/>
              <a:t>bez zbytečného odkladu.</a:t>
            </a:r>
          </a:p>
          <a:p>
            <a:pPr eaLnBrk="1" hangingPunct="1"/>
            <a:r>
              <a:rPr lang="cs-CZ" smtClean="0"/>
              <a:t>Právo zanikne, nebylo-li uplatněno nejpozději patnáctého dne po dni, kdy se poškozený o škodě dozvěděl.</a:t>
            </a:r>
          </a:p>
        </p:txBody>
      </p:sp>
      <p:sp>
        <p:nvSpPr>
          <p:cNvPr id="121861" name="Zástupný symbol pro datum 4"/>
          <p:cNvSpPr>
            <a:spLocks noGrp="1"/>
          </p:cNvSpPr>
          <p:nvPr>
            <p:ph type="dt" sz="quarter" idx="10"/>
          </p:nvPr>
        </p:nvSpPr>
        <p:spPr>
          <a:noFill/>
        </p:spPr>
        <p:txBody>
          <a:bodyPr/>
          <a:lstStyle/>
          <a:p>
            <a:r>
              <a:rPr lang="cs-CZ" smtClean="0"/>
              <a:t>4.12.2013</a:t>
            </a:r>
            <a:endParaRPr lang="cs-CZ" smtClean="0"/>
          </a:p>
        </p:txBody>
      </p:sp>
      <p:sp>
        <p:nvSpPr>
          <p:cNvPr id="121862"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Zástupný symbol pro číslo snímku 5"/>
          <p:cNvSpPr>
            <a:spLocks noGrp="1"/>
          </p:cNvSpPr>
          <p:nvPr>
            <p:ph type="sldNum" sz="quarter" idx="12"/>
          </p:nvPr>
        </p:nvSpPr>
        <p:spPr>
          <a:noFill/>
        </p:spPr>
        <p:txBody>
          <a:bodyPr/>
          <a:lstStyle/>
          <a:p>
            <a:fld id="{D22374EC-AC67-4EC2-8058-6681F983C5FC}" type="slidenum">
              <a:rPr lang="cs-CZ" smtClean="0"/>
              <a:pPr/>
              <a:t>17</a:t>
            </a:fld>
            <a:endParaRPr lang="cs-CZ" smtClean="0"/>
          </a:p>
        </p:txBody>
      </p:sp>
      <p:sp>
        <p:nvSpPr>
          <p:cNvPr id="122883"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22884" name="Rectangle 3"/>
          <p:cNvSpPr>
            <a:spLocks noGrp="1" noChangeArrowheads="1"/>
          </p:cNvSpPr>
          <p:nvPr>
            <p:ph type="body" idx="1"/>
          </p:nvPr>
        </p:nvSpPr>
        <p:spPr/>
        <p:txBody>
          <a:bodyPr/>
          <a:lstStyle/>
          <a:p>
            <a:pPr eaLnBrk="1" hangingPunct="1">
              <a:buFontTx/>
              <a:buNone/>
            </a:pPr>
            <a:r>
              <a:rPr lang="cs-CZ" b="1" smtClean="0"/>
              <a:t>zavinění poškozeného (§ 441)</a:t>
            </a:r>
            <a:r>
              <a:rPr lang="cs-CZ" smtClean="0"/>
              <a:t>:</a:t>
            </a:r>
          </a:p>
          <a:p>
            <a:pPr eaLnBrk="1" hangingPunct="1"/>
            <a:r>
              <a:rPr lang="cs-CZ" smtClean="0"/>
              <a:t>Byla-li škoda způsobena také zaviněním poškozeného, nese škodu poměrně.</a:t>
            </a:r>
          </a:p>
          <a:p>
            <a:pPr eaLnBrk="1" hangingPunct="1"/>
            <a:r>
              <a:rPr lang="cs-CZ" smtClean="0"/>
              <a:t>Byla-li škoda způsobena výlučně jeho zaviněním, nese ji sám.</a:t>
            </a:r>
          </a:p>
        </p:txBody>
      </p:sp>
      <p:sp>
        <p:nvSpPr>
          <p:cNvPr id="122885" name="Zástupný symbol pro datum 4"/>
          <p:cNvSpPr>
            <a:spLocks noGrp="1"/>
          </p:cNvSpPr>
          <p:nvPr>
            <p:ph type="dt" sz="quarter" idx="10"/>
          </p:nvPr>
        </p:nvSpPr>
        <p:spPr>
          <a:noFill/>
        </p:spPr>
        <p:txBody>
          <a:bodyPr/>
          <a:lstStyle/>
          <a:p>
            <a:r>
              <a:rPr lang="cs-CZ" smtClean="0"/>
              <a:t>4.12.2013</a:t>
            </a:r>
            <a:endParaRPr lang="cs-CZ" smtClean="0"/>
          </a:p>
        </p:txBody>
      </p:sp>
      <p:sp>
        <p:nvSpPr>
          <p:cNvPr id="12288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Zástupný symbol pro číslo snímku 5"/>
          <p:cNvSpPr>
            <a:spLocks noGrp="1"/>
          </p:cNvSpPr>
          <p:nvPr>
            <p:ph type="sldNum" sz="quarter" idx="12"/>
          </p:nvPr>
        </p:nvSpPr>
        <p:spPr>
          <a:noFill/>
        </p:spPr>
        <p:txBody>
          <a:bodyPr/>
          <a:lstStyle/>
          <a:p>
            <a:fld id="{08D19CA2-8D0D-483D-B44C-367EEC40C457}" type="slidenum">
              <a:rPr lang="cs-CZ" smtClean="0"/>
              <a:pPr/>
              <a:t>18</a:t>
            </a:fld>
            <a:endParaRPr lang="cs-CZ" smtClean="0"/>
          </a:p>
        </p:txBody>
      </p:sp>
      <p:sp>
        <p:nvSpPr>
          <p:cNvPr id="123907"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23908" name="Rectangle 3"/>
          <p:cNvSpPr>
            <a:spLocks noGrp="1" noChangeArrowheads="1"/>
          </p:cNvSpPr>
          <p:nvPr>
            <p:ph type="body" idx="1"/>
          </p:nvPr>
        </p:nvSpPr>
        <p:spPr/>
        <p:txBody>
          <a:bodyPr/>
          <a:lstStyle/>
          <a:p>
            <a:pPr eaLnBrk="1" hangingPunct="1">
              <a:buFontTx/>
              <a:buNone/>
            </a:pPr>
            <a:r>
              <a:rPr lang="cs-CZ" b="1" smtClean="0"/>
              <a:t>způsob a rozsah náhrady škody (§ 442)</a:t>
            </a:r>
            <a:r>
              <a:rPr lang="cs-CZ" smtClean="0"/>
              <a:t>:</a:t>
            </a:r>
          </a:p>
          <a:p>
            <a:pPr eaLnBrk="1" hangingPunct="1"/>
            <a:r>
              <a:rPr lang="cs-CZ" smtClean="0"/>
              <a:t>Hradí se skutečná škoda a to, co poškozenému ušlo (ušlý zisk).</a:t>
            </a:r>
          </a:p>
          <a:p>
            <a:pPr eaLnBrk="1" hangingPunct="1"/>
            <a:r>
              <a:rPr lang="cs-CZ" smtClean="0"/>
              <a:t>Škoda se hradí v penězích; požádá-li však o to poškozený a je-li to možné a účelné, hradí se škoda uvedením do předešlého stavu.</a:t>
            </a:r>
          </a:p>
        </p:txBody>
      </p:sp>
      <p:sp>
        <p:nvSpPr>
          <p:cNvPr id="123909" name="Zástupný symbol pro datum 4"/>
          <p:cNvSpPr>
            <a:spLocks noGrp="1"/>
          </p:cNvSpPr>
          <p:nvPr>
            <p:ph type="dt" sz="quarter" idx="10"/>
          </p:nvPr>
        </p:nvSpPr>
        <p:spPr>
          <a:noFill/>
        </p:spPr>
        <p:txBody>
          <a:bodyPr/>
          <a:lstStyle/>
          <a:p>
            <a:r>
              <a:rPr lang="cs-CZ" smtClean="0"/>
              <a:t>4.12.2013</a:t>
            </a:r>
            <a:endParaRPr lang="cs-CZ" smtClean="0"/>
          </a:p>
        </p:txBody>
      </p:sp>
      <p:sp>
        <p:nvSpPr>
          <p:cNvPr id="12391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Zástupný symbol pro číslo snímku 5"/>
          <p:cNvSpPr>
            <a:spLocks noGrp="1"/>
          </p:cNvSpPr>
          <p:nvPr>
            <p:ph type="sldNum" sz="quarter" idx="12"/>
          </p:nvPr>
        </p:nvSpPr>
        <p:spPr>
          <a:noFill/>
        </p:spPr>
        <p:txBody>
          <a:bodyPr/>
          <a:lstStyle/>
          <a:p>
            <a:fld id="{178F88D2-2787-44B4-B989-3AFD86EC5E29}" type="slidenum">
              <a:rPr lang="cs-CZ" smtClean="0"/>
              <a:pPr/>
              <a:t>19</a:t>
            </a:fld>
            <a:endParaRPr lang="cs-CZ" smtClean="0"/>
          </a:p>
        </p:txBody>
      </p:sp>
      <p:sp>
        <p:nvSpPr>
          <p:cNvPr id="124931"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24932" name="Rectangle 3"/>
          <p:cNvSpPr>
            <a:spLocks noGrp="1" noChangeArrowheads="1"/>
          </p:cNvSpPr>
          <p:nvPr>
            <p:ph type="body" idx="1"/>
          </p:nvPr>
        </p:nvSpPr>
        <p:spPr/>
        <p:txBody>
          <a:bodyPr/>
          <a:lstStyle/>
          <a:p>
            <a:pPr eaLnBrk="1" hangingPunct="1">
              <a:buFontTx/>
              <a:buNone/>
            </a:pPr>
            <a:r>
              <a:rPr lang="cs-CZ" b="1" smtClean="0"/>
              <a:t>§ 443</a:t>
            </a:r>
            <a:r>
              <a:rPr lang="cs-CZ" smtClean="0"/>
              <a:t>:</a:t>
            </a:r>
          </a:p>
          <a:p>
            <a:pPr eaLnBrk="1" hangingPunct="1"/>
            <a:r>
              <a:rPr lang="cs-CZ" smtClean="0"/>
              <a:t>Při určení výše škody na věci se vychází</a:t>
            </a:r>
            <a:br>
              <a:rPr lang="cs-CZ" smtClean="0"/>
            </a:br>
            <a:r>
              <a:rPr lang="cs-CZ" smtClean="0"/>
              <a:t>z ceny v době poškození.</a:t>
            </a:r>
          </a:p>
        </p:txBody>
      </p:sp>
      <p:sp>
        <p:nvSpPr>
          <p:cNvPr id="124933" name="Zástupný symbol pro datum 4"/>
          <p:cNvSpPr>
            <a:spLocks noGrp="1"/>
          </p:cNvSpPr>
          <p:nvPr>
            <p:ph type="dt" sz="quarter" idx="10"/>
          </p:nvPr>
        </p:nvSpPr>
        <p:spPr>
          <a:noFill/>
        </p:spPr>
        <p:txBody>
          <a:bodyPr/>
          <a:lstStyle/>
          <a:p>
            <a:r>
              <a:rPr lang="cs-CZ" smtClean="0"/>
              <a:t>4.12.2013</a:t>
            </a:r>
            <a:endParaRPr lang="cs-CZ" smtClean="0"/>
          </a:p>
        </p:txBody>
      </p:sp>
      <p:sp>
        <p:nvSpPr>
          <p:cNvPr id="12493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číslo snímku 5"/>
          <p:cNvSpPr>
            <a:spLocks noGrp="1"/>
          </p:cNvSpPr>
          <p:nvPr>
            <p:ph type="sldNum" sz="quarter" idx="12"/>
          </p:nvPr>
        </p:nvSpPr>
        <p:spPr>
          <a:noFill/>
        </p:spPr>
        <p:txBody>
          <a:bodyPr/>
          <a:lstStyle/>
          <a:p>
            <a:fld id="{414C0C73-0812-4479-9F06-3C20EE5DFED7}" type="slidenum">
              <a:rPr lang="cs-CZ" smtClean="0"/>
              <a:pPr/>
              <a:t>2</a:t>
            </a:fld>
            <a:endParaRPr lang="cs-CZ" smtClean="0"/>
          </a:p>
        </p:txBody>
      </p:sp>
      <p:sp>
        <p:nvSpPr>
          <p:cNvPr id="107523" name="Rectangle 2"/>
          <p:cNvSpPr>
            <a:spLocks noGrp="1" noChangeArrowheads="1"/>
          </p:cNvSpPr>
          <p:nvPr>
            <p:ph type="title"/>
          </p:nvPr>
        </p:nvSpPr>
        <p:spPr>
          <a:xfrm>
            <a:off x="609600" y="381000"/>
            <a:ext cx="7772400" cy="1143000"/>
          </a:xfrm>
        </p:spPr>
        <p:txBody>
          <a:bodyPr/>
          <a:lstStyle/>
          <a:p>
            <a:pPr eaLnBrk="1" hangingPunct="1"/>
            <a:r>
              <a:rPr lang="cs-CZ" smtClean="0"/>
              <a:t> Druhy odpovědnosti</a:t>
            </a:r>
            <a:endParaRPr lang="cs-CZ" smtClean="0">
              <a:solidFill>
                <a:schemeClr val="tx1"/>
              </a:solidFill>
            </a:endParaRPr>
          </a:p>
        </p:txBody>
      </p:sp>
      <p:sp>
        <p:nvSpPr>
          <p:cNvPr id="107524" name="Rectangle 3"/>
          <p:cNvSpPr>
            <a:spLocks noGrp="1" noChangeArrowheads="1"/>
          </p:cNvSpPr>
          <p:nvPr>
            <p:ph type="body" idx="1"/>
          </p:nvPr>
        </p:nvSpPr>
        <p:spPr>
          <a:xfrm>
            <a:off x="609600" y="1905000"/>
            <a:ext cx="8001000" cy="4114800"/>
          </a:xfrm>
        </p:spPr>
        <p:txBody>
          <a:bodyPr/>
          <a:lstStyle/>
          <a:p>
            <a:pPr eaLnBrk="1" hangingPunct="1"/>
            <a:r>
              <a:rPr lang="cs-CZ" smtClean="0"/>
              <a:t>občanskoprávní odpovědnost</a:t>
            </a:r>
          </a:p>
          <a:p>
            <a:pPr eaLnBrk="1" hangingPunct="1"/>
            <a:r>
              <a:rPr lang="cs-CZ" smtClean="0"/>
              <a:t>pracovněprávní odpovědnost</a:t>
            </a:r>
          </a:p>
          <a:p>
            <a:pPr eaLnBrk="1" hangingPunct="1"/>
            <a:r>
              <a:rPr lang="cs-CZ" smtClean="0"/>
              <a:t>trestněprávní odpovědnost</a:t>
            </a:r>
          </a:p>
          <a:p>
            <a:pPr eaLnBrk="1" hangingPunct="1"/>
            <a:r>
              <a:rPr lang="cs-CZ" smtClean="0"/>
              <a:t>odpovědnost za přestupky</a:t>
            </a:r>
          </a:p>
          <a:p>
            <a:pPr eaLnBrk="1" hangingPunct="1"/>
            <a:r>
              <a:rPr lang="cs-CZ" smtClean="0"/>
              <a:t>disciplinární odpovědnost</a:t>
            </a:r>
          </a:p>
        </p:txBody>
      </p:sp>
      <p:sp>
        <p:nvSpPr>
          <p:cNvPr id="107525" name="Zástupný symbol pro datum 4"/>
          <p:cNvSpPr>
            <a:spLocks noGrp="1"/>
          </p:cNvSpPr>
          <p:nvPr>
            <p:ph type="dt" sz="quarter" idx="10"/>
          </p:nvPr>
        </p:nvSpPr>
        <p:spPr>
          <a:noFill/>
        </p:spPr>
        <p:txBody>
          <a:bodyPr/>
          <a:lstStyle/>
          <a:p>
            <a:r>
              <a:rPr lang="cs-CZ" smtClean="0"/>
              <a:t>4.12.2013</a:t>
            </a:r>
            <a:endParaRPr lang="cs-CZ" smtClean="0"/>
          </a:p>
        </p:txBody>
      </p:sp>
      <p:sp>
        <p:nvSpPr>
          <p:cNvPr id="10752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Zástupný symbol pro číslo snímku 5"/>
          <p:cNvSpPr>
            <a:spLocks noGrp="1"/>
          </p:cNvSpPr>
          <p:nvPr>
            <p:ph type="sldNum" sz="quarter" idx="12"/>
          </p:nvPr>
        </p:nvSpPr>
        <p:spPr>
          <a:noFill/>
        </p:spPr>
        <p:txBody>
          <a:bodyPr/>
          <a:lstStyle/>
          <a:p>
            <a:fld id="{908D9A04-5130-4A64-8B50-8A351B2B149B}" type="slidenum">
              <a:rPr lang="cs-CZ" smtClean="0"/>
              <a:pPr/>
              <a:t>20</a:t>
            </a:fld>
            <a:endParaRPr lang="cs-CZ" smtClean="0"/>
          </a:p>
        </p:txBody>
      </p:sp>
      <p:sp>
        <p:nvSpPr>
          <p:cNvPr id="125955"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25956" name="Rectangle 3"/>
          <p:cNvSpPr>
            <a:spLocks noGrp="1" noChangeArrowheads="1"/>
          </p:cNvSpPr>
          <p:nvPr>
            <p:ph type="body" idx="1"/>
          </p:nvPr>
        </p:nvSpPr>
        <p:spPr/>
        <p:txBody>
          <a:bodyPr/>
          <a:lstStyle/>
          <a:p>
            <a:pPr eaLnBrk="1" hangingPunct="1">
              <a:buFontTx/>
              <a:buNone/>
            </a:pPr>
            <a:r>
              <a:rPr lang="cs-CZ" b="1" smtClean="0"/>
              <a:t>§ 444/1</a:t>
            </a:r>
            <a:r>
              <a:rPr lang="cs-CZ" smtClean="0"/>
              <a:t>:</a:t>
            </a:r>
          </a:p>
          <a:p>
            <a:pPr eaLnBrk="1" hangingPunct="1"/>
            <a:r>
              <a:rPr lang="cs-CZ" smtClean="0"/>
              <a:t>Při škodě na zdraví se jednorázově odškodňují bolesti poškozeného a ztížení jeho společenského uplatnění.</a:t>
            </a:r>
          </a:p>
        </p:txBody>
      </p:sp>
      <p:sp>
        <p:nvSpPr>
          <p:cNvPr id="125957" name="Zástupný symbol pro datum 4"/>
          <p:cNvSpPr>
            <a:spLocks noGrp="1"/>
          </p:cNvSpPr>
          <p:nvPr>
            <p:ph type="dt" sz="quarter" idx="10"/>
          </p:nvPr>
        </p:nvSpPr>
        <p:spPr>
          <a:noFill/>
        </p:spPr>
        <p:txBody>
          <a:bodyPr/>
          <a:lstStyle/>
          <a:p>
            <a:r>
              <a:rPr lang="cs-CZ" smtClean="0"/>
              <a:t>4.12.2013</a:t>
            </a:r>
            <a:endParaRPr lang="cs-CZ" smtClean="0"/>
          </a:p>
        </p:txBody>
      </p:sp>
      <p:sp>
        <p:nvSpPr>
          <p:cNvPr id="12595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Zástupný symbol pro číslo snímku 5"/>
          <p:cNvSpPr>
            <a:spLocks noGrp="1"/>
          </p:cNvSpPr>
          <p:nvPr>
            <p:ph type="sldNum" sz="quarter" idx="12"/>
          </p:nvPr>
        </p:nvSpPr>
        <p:spPr>
          <a:noFill/>
        </p:spPr>
        <p:txBody>
          <a:bodyPr/>
          <a:lstStyle/>
          <a:p>
            <a:fld id="{F6D4E075-DBD3-479F-8845-54F0E8ECFB1C}" type="slidenum">
              <a:rPr lang="cs-CZ" smtClean="0"/>
              <a:pPr/>
              <a:t>21</a:t>
            </a:fld>
            <a:endParaRPr lang="cs-CZ" smtClean="0"/>
          </a:p>
        </p:txBody>
      </p:sp>
      <p:sp>
        <p:nvSpPr>
          <p:cNvPr id="126979"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26980" name="Rectangle 3"/>
          <p:cNvSpPr>
            <a:spLocks noGrp="1" noChangeArrowheads="1"/>
          </p:cNvSpPr>
          <p:nvPr>
            <p:ph type="body" idx="1"/>
          </p:nvPr>
        </p:nvSpPr>
        <p:spPr/>
        <p:txBody>
          <a:bodyPr/>
          <a:lstStyle/>
          <a:p>
            <a:pPr eaLnBrk="1" hangingPunct="1">
              <a:buFontTx/>
              <a:buNone/>
            </a:pPr>
            <a:r>
              <a:rPr lang="cs-CZ" b="1" smtClean="0"/>
              <a:t>Vyhláška č. 440/2001 Sb., o odškodnění bolesti a ztížení společenského uplatnění:</a:t>
            </a:r>
          </a:p>
          <a:p>
            <a:pPr eaLnBrk="1" hangingPunct="1"/>
            <a:r>
              <a:rPr lang="cs-CZ" smtClean="0"/>
              <a:t>lékařský posudek</a:t>
            </a:r>
          </a:p>
          <a:p>
            <a:pPr eaLnBrk="1" hangingPunct="1"/>
            <a:r>
              <a:rPr lang="cs-CZ" smtClean="0"/>
              <a:t>bodové hodnocení (podle příloh)</a:t>
            </a:r>
          </a:p>
          <a:p>
            <a:pPr eaLnBrk="1" hangingPunct="1"/>
            <a:r>
              <a:rPr lang="cs-CZ" smtClean="0"/>
              <a:t>1 bod = 120 Kč</a:t>
            </a:r>
          </a:p>
        </p:txBody>
      </p:sp>
      <p:sp>
        <p:nvSpPr>
          <p:cNvPr id="126981" name="Zástupný symbol pro datum 4"/>
          <p:cNvSpPr>
            <a:spLocks noGrp="1"/>
          </p:cNvSpPr>
          <p:nvPr>
            <p:ph type="dt" sz="quarter" idx="10"/>
          </p:nvPr>
        </p:nvSpPr>
        <p:spPr>
          <a:noFill/>
        </p:spPr>
        <p:txBody>
          <a:bodyPr/>
          <a:lstStyle/>
          <a:p>
            <a:r>
              <a:rPr lang="cs-CZ" smtClean="0"/>
              <a:t>4.12.2013</a:t>
            </a:r>
            <a:endParaRPr lang="cs-CZ" smtClean="0"/>
          </a:p>
        </p:txBody>
      </p:sp>
      <p:sp>
        <p:nvSpPr>
          <p:cNvPr id="126982"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Zástupný symbol pro číslo snímku 5"/>
          <p:cNvSpPr>
            <a:spLocks noGrp="1"/>
          </p:cNvSpPr>
          <p:nvPr>
            <p:ph type="sldNum" sz="quarter" idx="12"/>
          </p:nvPr>
        </p:nvSpPr>
        <p:spPr>
          <a:noFill/>
        </p:spPr>
        <p:txBody>
          <a:bodyPr/>
          <a:lstStyle/>
          <a:p>
            <a:fld id="{A9F28F4E-5925-40E0-B80C-CDBC6C545629}" type="slidenum">
              <a:rPr lang="cs-CZ" smtClean="0"/>
              <a:pPr/>
              <a:t>22</a:t>
            </a:fld>
            <a:endParaRPr lang="cs-CZ" smtClean="0"/>
          </a:p>
        </p:txBody>
      </p:sp>
      <p:sp>
        <p:nvSpPr>
          <p:cNvPr id="128003"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28004" name="Rectangle 3"/>
          <p:cNvSpPr>
            <a:spLocks noGrp="1" noChangeArrowheads="1"/>
          </p:cNvSpPr>
          <p:nvPr>
            <p:ph type="body" idx="1"/>
          </p:nvPr>
        </p:nvSpPr>
        <p:spPr/>
        <p:txBody>
          <a:bodyPr/>
          <a:lstStyle/>
          <a:p>
            <a:pPr eaLnBrk="1" hangingPunct="1">
              <a:lnSpc>
                <a:spcPct val="90000"/>
              </a:lnSpc>
              <a:buFontTx/>
              <a:buNone/>
            </a:pPr>
            <a:r>
              <a:rPr lang="cs-CZ" sz="2800" b="1" smtClean="0"/>
              <a:t>§ 444/3</a:t>
            </a:r>
            <a:r>
              <a:rPr lang="cs-CZ" sz="2800" smtClean="0"/>
              <a:t>:</a:t>
            </a:r>
          </a:p>
          <a:p>
            <a:pPr eaLnBrk="1" hangingPunct="1">
              <a:lnSpc>
                <a:spcPct val="90000"/>
              </a:lnSpc>
            </a:pPr>
            <a:r>
              <a:rPr lang="cs-CZ" sz="2400" smtClean="0"/>
              <a:t>Za škodu usmrcením náleží pozůstalým jednorázové odškodnění, a to</a:t>
            </a:r>
          </a:p>
          <a:p>
            <a:pPr lvl="1" eaLnBrk="1" hangingPunct="1">
              <a:lnSpc>
                <a:spcPct val="90000"/>
              </a:lnSpc>
            </a:pPr>
            <a:r>
              <a:rPr lang="cs-CZ" sz="2000" smtClean="0"/>
              <a:t>manželovi nebo manželce 240 000 Kč</a:t>
            </a:r>
          </a:p>
          <a:p>
            <a:pPr lvl="1" eaLnBrk="1" hangingPunct="1">
              <a:lnSpc>
                <a:spcPct val="90000"/>
              </a:lnSpc>
            </a:pPr>
            <a:r>
              <a:rPr lang="cs-CZ" sz="2000" smtClean="0"/>
              <a:t>každému dítěti 240 000 Kč</a:t>
            </a:r>
          </a:p>
          <a:p>
            <a:pPr lvl="1" eaLnBrk="1" hangingPunct="1">
              <a:lnSpc>
                <a:spcPct val="90000"/>
              </a:lnSpc>
            </a:pPr>
            <a:r>
              <a:rPr lang="cs-CZ" sz="2000" smtClean="0"/>
              <a:t>každému rodiči 240 000 Kč</a:t>
            </a:r>
          </a:p>
          <a:p>
            <a:pPr lvl="1" eaLnBrk="1" hangingPunct="1">
              <a:lnSpc>
                <a:spcPct val="90000"/>
              </a:lnSpc>
            </a:pPr>
            <a:r>
              <a:rPr lang="cs-CZ" sz="2000" smtClean="0"/>
              <a:t>každému rodiči při ztrátě dosud nenarozeného počatého dítěte</a:t>
            </a:r>
            <a:br>
              <a:rPr lang="cs-CZ" sz="2000" smtClean="0"/>
            </a:br>
            <a:r>
              <a:rPr lang="cs-CZ" sz="2000" smtClean="0"/>
              <a:t>85 000 Kč</a:t>
            </a:r>
          </a:p>
          <a:p>
            <a:pPr lvl="1" eaLnBrk="1" hangingPunct="1">
              <a:lnSpc>
                <a:spcPct val="90000"/>
              </a:lnSpc>
            </a:pPr>
            <a:r>
              <a:rPr lang="cs-CZ" sz="2000" smtClean="0"/>
              <a:t>každému sourozenci zesnulého 175 000 Kč</a:t>
            </a:r>
          </a:p>
          <a:p>
            <a:pPr lvl="1" eaLnBrk="1" hangingPunct="1">
              <a:lnSpc>
                <a:spcPct val="90000"/>
              </a:lnSpc>
            </a:pPr>
            <a:r>
              <a:rPr lang="cs-CZ" sz="2000" smtClean="0"/>
              <a:t>každé další blízké osobě žijící ve společné domácnosti</a:t>
            </a:r>
            <a:br>
              <a:rPr lang="cs-CZ" sz="2000" smtClean="0"/>
            </a:br>
            <a:r>
              <a:rPr lang="cs-CZ" sz="2000" smtClean="0"/>
              <a:t>s usmrceným v době vzniku události, která byla příčinou škody na zdraví s následkem jeho smrti, 240 000 Kč</a:t>
            </a:r>
          </a:p>
        </p:txBody>
      </p:sp>
      <p:sp>
        <p:nvSpPr>
          <p:cNvPr id="128005" name="Zástupný symbol pro datum 4"/>
          <p:cNvSpPr>
            <a:spLocks noGrp="1"/>
          </p:cNvSpPr>
          <p:nvPr>
            <p:ph type="dt" sz="quarter" idx="10"/>
          </p:nvPr>
        </p:nvSpPr>
        <p:spPr>
          <a:noFill/>
        </p:spPr>
        <p:txBody>
          <a:bodyPr/>
          <a:lstStyle/>
          <a:p>
            <a:r>
              <a:rPr lang="cs-CZ" smtClean="0"/>
              <a:t>4.12.2013</a:t>
            </a:r>
            <a:endParaRPr lang="cs-CZ" smtClean="0"/>
          </a:p>
        </p:txBody>
      </p:sp>
      <p:sp>
        <p:nvSpPr>
          <p:cNvPr id="12800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Zástupný symbol pro číslo snímku 5"/>
          <p:cNvSpPr>
            <a:spLocks noGrp="1"/>
          </p:cNvSpPr>
          <p:nvPr>
            <p:ph type="sldNum" sz="quarter" idx="12"/>
          </p:nvPr>
        </p:nvSpPr>
        <p:spPr>
          <a:noFill/>
        </p:spPr>
        <p:txBody>
          <a:bodyPr/>
          <a:lstStyle/>
          <a:p>
            <a:fld id="{575A1D78-080E-4983-B3C2-30F8A845AB97}" type="slidenum">
              <a:rPr lang="cs-CZ" smtClean="0"/>
              <a:pPr/>
              <a:t>23</a:t>
            </a:fld>
            <a:endParaRPr lang="cs-CZ" smtClean="0"/>
          </a:p>
        </p:txBody>
      </p:sp>
      <p:sp>
        <p:nvSpPr>
          <p:cNvPr id="129027"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29028" name="Rectangle 3"/>
          <p:cNvSpPr>
            <a:spLocks noGrp="1" noChangeArrowheads="1"/>
          </p:cNvSpPr>
          <p:nvPr>
            <p:ph type="body" idx="1"/>
          </p:nvPr>
        </p:nvSpPr>
        <p:spPr/>
        <p:txBody>
          <a:bodyPr/>
          <a:lstStyle/>
          <a:p>
            <a:pPr eaLnBrk="1" hangingPunct="1">
              <a:buFontTx/>
              <a:buNone/>
            </a:pPr>
            <a:r>
              <a:rPr lang="cs-CZ" b="1" smtClean="0"/>
              <a:t>§ 446</a:t>
            </a:r>
            <a:r>
              <a:rPr lang="cs-CZ" smtClean="0"/>
              <a:t>:</a:t>
            </a:r>
          </a:p>
          <a:p>
            <a:pPr eaLnBrk="1" hangingPunct="1"/>
            <a:r>
              <a:rPr lang="cs-CZ" smtClean="0"/>
              <a:t>Náhrada za ztrátu na výdělku po dobu pracovní neschopnosti poškozeného činí rozdíl mezi jeho průměrným výdělkem před poškozením a nemocenským.</a:t>
            </a:r>
          </a:p>
        </p:txBody>
      </p:sp>
      <p:sp>
        <p:nvSpPr>
          <p:cNvPr id="129029" name="Zástupný symbol pro datum 4"/>
          <p:cNvSpPr>
            <a:spLocks noGrp="1"/>
          </p:cNvSpPr>
          <p:nvPr>
            <p:ph type="dt" sz="quarter" idx="10"/>
          </p:nvPr>
        </p:nvSpPr>
        <p:spPr>
          <a:noFill/>
        </p:spPr>
        <p:txBody>
          <a:bodyPr/>
          <a:lstStyle/>
          <a:p>
            <a:r>
              <a:rPr lang="cs-CZ" smtClean="0"/>
              <a:t>4.12.2013</a:t>
            </a:r>
            <a:endParaRPr lang="cs-CZ" smtClean="0"/>
          </a:p>
        </p:txBody>
      </p:sp>
      <p:sp>
        <p:nvSpPr>
          <p:cNvPr id="12903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Zástupný symbol pro číslo snímku 5"/>
          <p:cNvSpPr>
            <a:spLocks noGrp="1"/>
          </p:cNvSpPr>
          <p:nvPr>
            <p:ph type="sldNum" sz="quarter" idx="12"/>
          </p:nvPr>
        </p:nvSpPr>
        <p:spPr>
          <a:noFill/>
        </p:spPr>
        <p:txBody>
          <a:bodyPr/>
          <a:lstStyle/>
          <a:p>
            <a:fld id="{716DC219-FFF3-4096-9748-89AC445A0121}" type="slidenum">
              <a:rPr lang="cs-CZ" smtClean="0"/>
              <a:pPr/>
              <a:t>24</a:t>
            </a:fld>
            <a:endParaRPr lang="cs-CZ" smtClean="0"/>
          </a:p>
        </p:txBody>
      </p:sp>
      <p:sp>
        <p:nvSpPr>
          <p:cNvPr id="130051"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30052" name="Rectangle 3"/>
          <p:cNvSpPr>
            <a:spLocks noGrp="1" noChangeArrowheads="1"/>
          </p:cNvSpPr>
          <p:nvPr>
            <p:ph type="body" idx="1"/>
          </p:nvPr>
        </p:nvSpPr>
        <p:spPr/>
        <p:txBody>
          <a:bodyPr/>
          <a:lstStyle/>
          <a:p>
            <a:pPr eaLnBrk="1" hangingPunct="1">
              <a:buFontTx/>
              <a:buNone/>
            </a:pPr>
            <a:r>
              <a:rPr lang="cs-CZ" b="1" smtClean="0"/>
              <a:t>§ 447/1</a:t>
            </a:r>
            <a:r>
              <a:rPr lang="cs-CZ" smtClean="0"/>
              <a:t>:</a:t>
            </a:r>
          </a:p>
          <a:p>
            <a:pPr eaLnBrk="1" hangingPunct="1"/>
            <a:r>
              <a:rPr lang="cs-CZ" smtClean="0"/>
              <a:t>Náhrada za ztrátu na výdělku po skončení pracovní neschopnosti nebo při invaliditě činí rozdíl mezi průměrným výdělkem</a:t>
            </a:r>
            <a:br>
              <a:rPr lang="cs-CZ" smtClean="0"/>
            </a:br>
            <a:r>
              <a:rPr lang="cs-CZ" smtClean="0"/>
              <a:t>před poškozením a výdělkem dosahovaným po poškození s připočtením případného invalidního důchodu</a:t>
            </a:r>
            <a:br>
              <a:rPr lang="cs-CZ" smtClean="0"/>
            </a:br>
            <a:r>
              <a:rPr lang="cs-CZ" smtClean="0"/>
              <a:t>nebo částečného invalidního důchodu.</a:t>
            </a:r>
          </a:p>
        </p:txBody>
      </p:sp>
      <p:sp>
        <p:nvSpPr>
          <p:cNvPr id="130053" name="Zástupný symbol pro datum 4"/>
          <p:cNvSpPr>
            <a:spLocks noGrp="1"/>
          </p:cNvSpPr>
          <p:nvPr>
            <p:ph type="dt" sz="quarter" idx="10"/>
          </p:nvPr>
        </p:nvSpPr>
        <p:spPr>
          <a:noFill/>
        </p:spPr>
        <p:txBody>
          <a:bodyPr/>
          <a:lstStyle/>
          <a:p>
            <a:r>
              <a:rPr lang="cs-CZ" smtClean="0"/>
              <a:t>4.12.2013</a:t>
            </a:r>
            <a:endParaRPr lang="cs-CZ" smtClean="0"/>
          </a:p>
        </p:txBody>
      </p:sp>
      <p:sp>
        <p:nvSpPr>
          <p:cNvPr id="13005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Zástupný symbol pro číslo snímku 5"/>
          <p:cNvSpPr>
            <a:spLocks noGrp="1"/>
          </p:cNvSpPr>
          <p:nvPr>
            <p:ph type="sldNum" sz="quarter" idx="12"/>
          </p:nvPr>
        </p:nvSpPr>
        <p:spPr>
          <a:noFill/>
        </p:spPr>
        <p:txBody>
          <a:bodyPr/>
          <a:lstStyle/>
          <a:p>
            <a:fld id="{5EC54232-53F8-4963-BEC1-1B2E4EC7EEAC}" type="slidenum">
              <a:rPr lang="cs-CZ" smtClean="0"/>
              <a:pPr/>
              <a:t>25</a:t>
            </a:fld>
            <a:endParaRPr lang="cs-CZ" smtClean="0"/>
          </a:p>
        </p:txBody>
      </p:sp>
      <p:sp>
        <p:nvSpPr>
          <p:cNvPr id="131075"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31076" name="Rectangle 3"/>
          <p:cNvSpPr>
            <a:spLocks noGrp="1" noChangeArrowheads="1"/>
          </p:cNvSpPr>
          <p:nvPr>
            <p:ph type="body" idx="1"/>
          </p:nvPr>
        </p:nvSpPr>
        <p:spPr/>
        <p:txBody>
          <a:bodyPr/>
          <a:lstStyle/>
          <a:p>
            <a:pPr eaLnBrk="1" hangingPunct="1">
              <a:buFontTx/>
              <a:buNone/>
            </a:pPr>
            <a:r>
              <a:rPr lang="cs-CZ" sz="2800" b="1" smtClean="0"/>
              <a:t>§ 448/1</a:t>
            </a:r>
            <a:r>
              <a:rPr lang="cs-CZ" sz="2800" smtClean="0"/>
              <a:t>:</a:t>
            </a:r>
          </a:p>
          <a:p>
            <a:pPr eaLnBrk="1" hangingPunct="1"/>
            <a:r>
              <a:rPr lang="cs-CZ" sz="2800" smtClean="0"/>
              <a:t>Při usmrcení se hradí peněžitým důchodem náklady na výživu pozůstalým, kterým zemřelý výživu poskytoval nebo byl povinen poskytovat.</a:t>
            </a:r>
          </a:p>
          <a:p>
            <a:pPr eaLnBrk="1" hangingPunct="1"/>
            <a:r>
              <a:rPr lang="cs-CZ" sz="2800" smtClean="0"/>
              <a:t>Náhrada nákladů na výživu náleží pozůstalým, pokud tyto náklady nejsou hrazeny dávkami důchodového zabezpečení poskytovanými</a:t>
            </a:r>
            <a:br>
              <a:rPr lang="cs-CZ" sz="2800" smtClean="0"/>
            </a:br>
            <a:r>
              <a:rPr lang="cs-CZ" sz="2800" smtClean="0"/>
              <a:t>z téhož důvodu.</a:t>
            </a:r>
          </a:p>
        </p:txBody>
      </p:sp>
      <p:sp>
        <p:nvSpPr>
          <p:cNvPr id="131077" name="Zástupný symbol pro datum 4"/>
          <p:cNvSpPr>
            <a:spLocks noGrp="1"/>
          </p:cNvSpPr>
          <p:nvPr>
            <p:ph type="dt" sz="quarter" idx="10"/>
          </p:nvPr>
        </p:nvSpPr>
        <p:spPr>
          <a:noFill/>
        </p:spPr>
        <p:txBody>
          <a:bodyPr/>
          <a:lstStyle/>
          <a:p>
            <a:r>
              <a:rPr lang="cs-CZ" smtClean="0"/>
              <a:t>4.12.2013</a:t>
            </a:r>
            <a:endParaRPr lang="cs-CZ" smtClean="0"/>
          </a:p>
        </p:txBody>
      </p:sp>
      <p:sp>
        <p:nvSpPr>
          <p:cNvPr id="13107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Zástupný symbol pro číslo snímku 5"/>
          <p:cNvSpPr>
            <a:spLocks noGrp="1"/>
          </p:cNvSpPr>
          <p:nvPr>
            <p:ph type="sldNum" sz="quarter" idx="12"/>
          </p:nvPr>
        </p:nvSpPr>
        <p:spPr>
          <a:noFill/>
        </p:spPr>
        <p:txBody>
          <a:bodyPr/>
          <a:lstStyle/>
          <a:p>
            <a:fld id="{20B51FA8-EA90-487D-880F-3D12A4D77223}" type="slidenum">
              <a:rPr lang="cs-CZ" smtClean="0"/>
              <a:pPr/>
              <a:t>26</a:t>
            </a:fld>
            <a:endParaRPr lang="cs-CZ" smtClean="0"/>
          </a:p>
        </p:txBody>
      </p:sp>
      <p:sp>
        <p:nvSpPr>
          <p:cNvPr id="132099"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32100" name="Rectangle 3"/>
          <p:cNvSpPr>
            <a:spLocks noGrp="1" noChangeArrowheads="1"/>
          </p:cNvSpPr>
          <p:nvPr>
            <p:ph type="body" idx="1"/>
          </p:nvPr>
        </p:nvSpPr>
        <p:spPr/>
        <p:txBody>
          <a:bodyPr/>
          <a:lstStyle/>
          <a:p>
            <a:pPr eaLnBrk="1" hangingPunct="1">
              <a:buFontTx/>
              <a:buNone/>
            </a:pPr>
            <a:r>
              <a:rPr lang="cs-CZ" b="1" smtClean="0"/>
              <a:t>§ 449</a:t>
            </a:r>
            <a:r>
              <a:rPr lang="cs-CZ" smtClean="0"/>
              <a:t>:</a:t>
            </a:r>
          </a:p>
          <a:p>
            <a:pPr eaLnBrk="1" hangingPunct="1"/>
            <a:r>
              <a:rPr lang="cs-CZ" smtClean="0"/>
              <a:t>Při škodě na zdraví se hradí též účelné náklady spojené s léčením.</a:t>
            </a:r>
          </a:p>
          <a:p>
            <a:pPr eaLnBrk="1" hangingPunct="1"/>
            <a:r>
              <a:rPr lang="cs-CZ" smtClean="0"/>
              <a:t>Při usmrcení se hradí též přiměřené náklady spojené s pohřbem, pokud nebyly uhrazeny pohřebným poskytnutým</a:t>
            </a:r>
            <a:br>
              <a:rPr lang="cs-CZ" smtClean="0"/>
            </a:br>
            <a:r>
              <a:rPr lang="cs-CZ" smtClean="0"/>
              <a:t>podle zákona o státní sociální podpoře.</a:t>
            </a:r>
          </a:p>
        </p:txBody>
      </p:sp>
      <p:sp>
        <p:nvSpPr>
          <p:cNvPr id="132101" name="Zástupný symbol pro datum 4"/>
          <p:cNvSpPr>
            <a:spLocks noGrp="1"/>
          </p:cNvSpPr>
          <p:nvPr>
            <p:ph type="dt" sz="quarter" idx="10"/>
          </p:nvPr>
        </p:nvSpPr>
        <p:spPr>
          <a:noFill/>
        </p:spPr>
        <p:txBody>
          <a:bodyPr/>
          <a:lstStyle/>
          <a:p>
            <a:r>
              <a:rPr lang="cs-CZ" smtClean="0"/>
              <a:t>4.12.2013</a:t>
            </a:r>
            <a:endParaRPr lang="cs-CZ" smtClean="0"/>
          </a:p>
        </p:txBody>
      </p:sp>
      <p:sp>
        <p:nvSpPr>
          <p:cNvPr id="132102"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Zástupný symbol pro číslo snímku 5"/>
          <p:cNvSpPr>
            <a:spLocks noGrp="1"/>
          </p:cNvSpPr>
          <p:nvPr>
            <p:ph type="sldNum" sz="quarter" idx="12"/>
          </p:nvPr>
        </p:nvSpPr>
        <p:spPr>
          <a:noFill/>
        </p:spPr>
        <p:txBody>
          <a:bodyPr/>
          <a:lstStyle/>
          <a:p>
            <a:fld id="{7842EE80-92A5-458E-9409-53E1756D3C61}" type="slidenum">
              <a:rPr lang="cs-CZ" smtClean="0"/>
              <a:pPr/>
              <a:t>27</a:t>
            </a:fld>
            <a:endParaRPr lang="cs-CZ" smtClean="0"/>
          </a:p>
        </p:txBody>
      </p:sp>
      <p:sp>
        <p:nvSpPr>
          <p:cNvPr id="133123"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33124" name="Rectangle 3"/>
          <p:cNvSpPr>
            <a:spLocks noGrp="1" noChangeArrowheads="1"/>
          </p:cNvSpPr>
          <p:nvPr>
            <p:ph type="body" idx="1"/>
          </p:nvPr>
        </p:nvSpPr>
        <p:spPr/>
        <p:txBody>
          <a:bodyPr/>
          <a:lstStyle/>
          <a:p>
            <a:pPr eaLnBrk="1" hangingPunct="1">
              <a:lnSpc>
                <a:spcPct val="90000"/>
              </a:lnSpc>
              <a:buFontTx/>
              <a:buNone/>
            </a:pPr>
            <a:r>
              <a:rPr lang="cs-CZ" sz="2800" b="1" smtClean="0"/>
              <a:t>§ 450</a:t>
            </a:r>
            <a:r>
              <a:rPr lang="cs-CZ" sz="2800" smtClean="0"/>
              <a:t>:</a:t>
            </a:r>
          </a:p>
          <a:p>
            <a:pPr eaLnBrk="1" hangingPunct="1">
              <a:lnSpc>
                <a:spcPct val="90000"/>
              </a:lnSpc>
            </a:pPr>
            <a:r>
              <a:rPr lang="cs-CZ" sz="2800" smtClean="0"/>
              <a:t>Z důvodů zvláštního zřetele hodných soud náhradu škody přiměřeně sníží.</a:t>
            </a:r>
          </a:p>
          <a:p>
            <a:pPr eaLnBrk="1" hangingPunct="1">
              <a:lnSpc>
                <a:spcPct val="90000"/>
              </a:lnSpc>
            </a:pPr>
            <a:r>
              <a:rPr lang="cs-CZ" sz="2800" smtClean="0"/>
              <a:t>Vezme přitom zřetel zejména k tomu, jak</a:t>
            </a:r>
            <a:br>
              <a:rPr lang="cs-CZ" sz="2800" smtClean="0"/>
            </a:br>
            <a:r>
              <a:rPr lang="cs-CZ" sz="2800" smtClean="0"/>
              <a:t>ke škodě došlo, jakož i k osobním a majetkovým poměrům fyzické osoby, která ji způsobila; přihlédne přitom také k poměrům fyzické osoby, která byla poškozena.</a:t>
            </a:r>
          </a:p>
          <a:p>
            <a:pPr eaLnBrk="1" hangingPunct="1">
              <a:lnSpc>
                <a:spcPct val="90000"/>
              </a:lnSpc>
            </a:pPr>
            <a:r>
              <a:rPr lang="cs-CZ" sz="2800" smtClean="0"/>
              <a:t>Snížení nelze provést, jde-li o škodu způsobenou úmyslně.</a:t>
            </a:r>
          </a:p>
        </p:txBody>
      </p:sp>
      <p:sp>
        <p:nvSpPr>
          <p:cNvPr id="133125" name="Zástupný symbol pro datum 4"/>
          <p:cNvSpPr>
            <a:spLocks noGrp="1"/>
          </p:cNvSpPr>
          <p:nvPr>
            <p:ph type="dt" sz="quarter" idx="10"/>
          </p:nvPr>
        </p:nvSpPr>
        <p:spPr>
          <a:noFill/>
        </p:spPr>
        <p:txBody>
          <a:bodyPr/>
          <a:lstStyle/>
          <a:p>
            <a:r>
              <a:rPr lang="cs-CZ" smtClean="0"/>
              <a:t>4.12.2013</a:t>
            </a:r>
            <a:endParaRPr lang="cs-CZ" smtClean="0"/>
          </a:p>
        </p:txBody>
      </p:sp>
      <p:sp>
        <p:nvSpPr>
          <p:cNvPr id="13312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Zástupný symbol pro číslo snímku 5"/>
          <p:cNvSpPr>
            <a:spLocks noGrp="1"/>
          </p:cNvSpPr>
          <p:nvPr>
            <p:ph type="sldNum" sz="quarter" idx="12"/>
          </p:nvPr>
        </p:nvSpPr>
        <p:spPr>
          <a:noFill/>
        </p:spPr>
        <p:txBody>
          <a:bodyPr/>
          <a:lstStyle/>
          <a:p>
            <a:fld id="{08E1C0C3-21EE-493C-8CE5-0EF514AC312F}" type="slidenum">
              <a:rPr lang="cs-CZ" smtClean="0"/>
              <a:pPr/>
              <a:t>28</a:t>
            </a:fld>
            <a:endParaRPr lang="cs-CZ" smtClean="0"/>
          </a:p>
        </p:txBody>
      </p:sp>
      <p:sp>
        <p:nvSpPr>
          <p:cNvPr id="134147" name="Rectangle 2"/>
          <p:cNvSpPr>
            <a:spLocks noGrp="1" noChangeArrowheads="1"/>
          </p:cNvSpPr>
          <p:nvPr>
            <p:ph type="title"/>
          </p:nvPr>
        </p:nvSpPr>
        <p:spPr/>
        <p:txBody>
          <a:bodyPr/>
          <a:lstStyle/>
          <a:p>
            <a:pPr eaLnBrk="1" hangingPunct="1"/>
            <a:r>
              <a:rPr lang="cs-CZ" smtClean="0"/>
              <a:t>Ochrana osobnosti</a:t>
            </a:r>
          </a:p>
        </p:txBody>
      </p:sp>
      <p:sp>
        <p:nvSpPr>
          <p:cNvPr id="134148" name="Rectangle 3"/>
          <p:cNvSpPr>
            <a:spLocks noGrp="1" noChangeArrowheads="1"/>
          </p:cNvSpPr>
          <p:nvPr>
            <p:ph type="body" idx="1"/>
          </p:nvPr>
        </p:nvSpPr>
        <p:spPr/>
        <p:txBody>
          <a:bodyPr/>
          <a:lstStyle/>
          <a:p>
            <a:pPr eaLnBrk="1" hangingPunct="1"/>
            <a:r>
              <a:rPr lang="cs-CZ" smtClean="0"/>
              <a:t>Fyzická osoba má právo na ochranu své osobnosti, zejména života a zdraví, občanské cti a lidské důstojnosti, jakož i soukromí, svého jména a projevů osobní povahy.</a:t>
            </a:r>
          </a:p>
        </p:txBody>
      </p:sp>
      <p:sp>
        <p:nvSpPr>
          <p:cNvPr id="134149" name="Zástupný symbol pro datum 4"/>
          <p:cNvSpPr>
            <a:spLocks noGrp="1"/>
          </p:cNvSpPr>
          <p:nvPr>
            <p:ph type="dt" sz="quarter" idx="10"/>
          </p:nvPr>
        </p:nvSpPr>
        <p:spPr>
          <a:noFill/>
        </p:spPr>
        <p:txBody>
          <a:bodyPr/>
          <a:lstStyle/>
          <a:p>
            <a:r>
              <a:rPr lang="cs-CZ" smtClean="0"/>
              <a:t>4.12.2013</a:t>
            </a:r>
            <a:endParaRPr lang="cs-CZ" smtClean="0"/>
          </a:p>
        </p:txBody>
      </p:sp>
      <p:sp>
        <p:nvSpPr>
          <p:cNvPr id="13415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Zástupný symbol pro číslo snímku 5"/>
          <p:cNvSpPr>
            <a:spLocks noGrp="1"/>
          </p:cNvSpPr>
          <p:nvPr>
            <p:ph type="sldNum" sz="quarter" idx="12"/>
          </p:nvPr>
        </p:nvSpPr>
        <p:spPr>
          <a:noFill/>
        </p:spPr>
        <p:txBody>
          <a:bodyPr/>
          <a:lstStyle/>
          <a:p>
            <a:fld id="{0233D2A0-BEFF-435A-A28A-28C394F18A50}" type="slidenum">
              <a:rPr lang="cs-CZ" smtClean="0"/>
              <a:pPr/>
              <a:t>29</a:t>
            </a:fld>
            <a:endParaRPr lang="cs-CZ" smtClean="0"/>
          </a:p>
        </p:txBody>
      </p:sp>
      <p:sp>
        <p:nvSpPr>
          <p:cNvPr id="135171" name="Rectangle 2"/>
          <p:cNvSpPr>
            <a:spLocks noGrp="1" noChangeArrowheads="1"/>
          </p:cNvSpPr>
          <p:nvPr>
            <p:ph type="title"/>
          </p:nvPr>
        </p:nvSpPr>
        <p:spPr/>
        <p:txBody>
          <a:bodyPr/>
          <a:lstStyle/>
          <a:p>
            <a:pPr eaLnBrk="1" hangingPunct="1"/>
            <a:r>
              <a:rPr lang="cs-CZ" smtClean="0"/>
              <a:t>Ochrana osobnosti</a:t>
            </a:r>
          </a:p>
        </p:txBody>
      </p:sp>
      <p:sp>
        <p:nvSpPr>
          <p:cNvPr id="135172" name="Rectangle 3"/>
          <p:cNvSpPr>
            <a:spLocks noGrp="1" noChangeArrowheads="1"/>
          </p:cNvSpPr>
          <p:nvPr>
            <p:ph type="body" idx="1"/>
          </p:nvPr>
        </p:nvSpPr>
        <p:spPr/>
        <p:txBody>
          <a:bodyPr/>
          <a:lstStyle/>
          <a:p>
            <a:pPr eaLnBrk="1" hangingPunct="1"/>
            <a:r>
              <a:rPr lang="cs-CZ" smtClean="0"/>
              <a:t>Fyzická osoba má právo se zejména domáhat, aby bylo upuštěno</a:t>
            </a:r>
            <a:br>
              <a:rPr lang="cs-CZ" smtClean="0"/>
            </a:br>
            <a:r>
              <a:rPr lang="cs-CZ" smtClean="0"/>
              <a:t>od neoprávněných zásahů do práva</a:t>
            </a:r>
            <a:br>
              <a:rPr lang="cs-CZ" smtClean="0"/>
            </a:br>
            <a:r>
              <a:rPr lang="cs-CZ" smtClean="0"/>
              <a:t>na ochranu její osobnosti, aby byly odstraněny následky těchto zásahů a aby jí bylo dáno přiměřené zadostiučinění.</a:t>
            </a:r>
          </a:p>
        </p:txBody>
      </p:sp>
      <p:sp>
        <p:nvSpPr>
          <p:cNvPr id="135173" name="Zástupný symbol pro datum 4"/>
          <p:cNvSpPr>
            <a:spLocks noGrp="1"/>
          </p:cNvSpPr>
          <p:nvPr>
            <p:ph type="dt" sz="quarter" idx="10"/>
          </p:nvPr>
        </p:nvSpPr>
        <p:spPr>
          <a:noFill/>
        </p:spPr>
        <p:txBody>
          <a:bodyPr/>
          <a:lstStyle/>
          <a:p>
            <a:r>
              <a:rPr lang="cs-CZ" smtClean="0"/>
              <a:t>4.12.2013</a:t>
            </a:r>
            <a:endParaRPr lang="cs-CZ" smtClean="0"/>
          </a:p>
        </p:txBody>
      </p:sp>
      <p:sp>
        <p:nvSpPr>
          <p:cNvPr id="13517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číslo snímku 5"/>
          <p:cNvSpPr>
            <a:spLocks noGrp="1"/>
          </p:cNvSpPr>
          <p:nvPr>
            <p:ph type="sldNum" sz="quarter" idx="12"/>
          </p:nvPr>
        </p:nvSpPr>
        <p:spPr>
          <a:noFill/>
        </p:spPr>
        <p:txBody>
          <a:bodyPr/>
          <a:lstStyle/>
          <a:p>
            <a:fld id="{C54DFB4B-CEAE-4937-BC65-5A399CE540E9}" type="slidenum">
              <a:rPr lang="cs-CZ" smtClean="0"/>
              <a:pPr/>
              <a:t>3</a:t>
            </a:fld>
            <a:endParaRPr lang="cs-CZ" smtClean="0"/>
          </a:p>
        </p:txBody>
      </p:sp>
      <p:sp>
        <p:nvSpPr>
          <p:cNvPr id="108547" name="Rectangle 2"/>
          <p:cNvSpPr>
            <a:spLocks noGrp="1" noChangeArrowheads="1"/>
          </p:cNvSpPr>
          <p:nvPr>
            <p:ph type="title"/>
          </p:nvPr>
        </p:nvSpPr>
        <p:spPr>
          <a:xfrm>
            <a:off x="395288" y="2349500"/>
            <a:ext cx="8229600" cy="1143000"/>
          </a:xfrm>
        </p:spPr>
        <p:txBody>
          <a:bodyPr/>
          <a:lstStyle/>
          <a:p>
            <a:pPr eaLnBrk="1" hangingPunct="1"/>
            <a:r>
              <a:rPr lang="cs-CZ" smtClean="0"/>
              <a:t>Občanskoprávní odpovědnost</a:t>
            </a:r>
          </a:p>
        </p:txBody>
      </p:sp>
      <p:sp>
        <p:nvSpPr>
          <p:cNvPr id="108548" name="Zástupný symbol pro datum 3"/>
          <p:cNvSpPr>
            <a:spLocks noGrp="1"/>
          </p:cNvSpPr>
          <p:nvPr>
            <p:ph type="dt" sz="quarter" idx="10"/>
          </p:nvPr>
        </p:nvSpPr>
        <p:spPr>
          <a:noFill/>
        </p:spPr>
        <p:txBody>
          <a:bodyPr/>
          <a:lstStyle/>
          <a:p>
            <a:r>
              <a:rPr lang="cs-CZ" smtClean="0"/>
              <a:t>4.12.2013</a:t>
            </a:r>
            <a:endParaRPr lang="cs-CZ" smtClean="0"/>
          </a:p>
        </p:txBody>
      </p:sp>
      <p:sp>
        <p:nvSpPr>
          <p:cNvPr id="108549" name="Zástupný symbol pro zápatí 4"/>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Zástupný symbol pro číslo snímku 5"/>
          <p:cNvSpPr>
            <a:spLocks noGrp="1"/>
          </p:cNvSpPr>
          <p:nvPr>
            <p:ph type="sldNum" sz="quarter" idx="12"/>
          </p:nvPr>
        </p:nvSpPr>
        <p:spPr>
          <a:noFill/>
        </p:spPr>
        <p:txBody>
          <a:bodyPr/>
          <a:lstStyle/>
          <a:p>
            <a:fld id="{AFEF6CA5-F6AA-47F3-92AB-1C7CDA61C250}" type="slidenum">
              <a:rPr lang="cs-CZ" smtClean="0"/>
              <a:pPr/>
              <a:t>30</a:t>
            </a:fld>
            <a:endParaRPr lang="cs-CZ" smtClean="0"/>
          </a:p>
        </p:txBody>
      </p:sp>
      <p:sp>
        <p:nvSpPr>
          <p:cNvPr id="136195" name="Rectangle 2"/>
          <p:cNvSpPr>
            <a:spLocks noGrp="1" noChangeArrowheads="1"/>
          </p:cNvSpPr>
          <p:nvPr>
            <p:ph type="title"/>
          </p:nvPr>
        </p:nvSpPr>
        <p:spPr/>
        <p:txBody>
          <a:bodyPr/>
          <a:lstStyle/>
          <a:p>
            <a:pPr eaLnBrk="1" hangingPunct="1"/>
            <a:r>
              <a:rPr lang="cs-CZ" smtClean="0"/>
              <a:t>Ochrana osobnosti</a:t>
            </a:r>
          </a:p>
        </p:txBody>
      </p:sp>
      <p:sp>
        <p:nvSpPr>
          <p:cNvPr id="136196" name="Rectangle 3"/>
          <p:cNvSpPr>
            <a:spLocks noGrp="1" noChangeArrowheads="1"/>
          </p:cNvSpPr>
          <p:nvPr>
            <p:ph type="body" idx="1"/>
          </p:nvPr>
        </p:nvSpPr>
        <p:spPr/>
        <p:txBody>
          <a:bodyPr/>
          <a:lstStyle/>
          <a:p>
            <a:pPr eaLnBrk="1" hangingPunct="1">
              <a:lnSpc>
                <a:spcPct val="90000"/>
              </a:lnSpc>
            </a:pPr>
            <a:r>
              <a:rPr lang="cs-CZ" smtClean="0"/>
              <a:t>Pokud by se nejevilo postačujícím zadostiučinění zejména proto, že byla</a:t>
            </a:r>
            <a:br>
              <a:rPr lang="cs-CZ" smtClean="0"/>
            </a:br>
            <a:r>
              <a:rPr lang="cs-CZ" smtClean="0"/>
              <a:t>ve značné míře snížena důstojnost fyzické osoby nebo její vážnost ve společnosti, má fyzická osoba též právo na náhradu nemajetkové újmy v penězích.</a:t>
            </a:r>
          </a:p>
          <a:p>
            <a:pPr eaLnBrk="1" hangingPunct="1">
              <a:lnSpc>
                <a:spcPct val="90000"/>
              </a:lnSpc>
            </a:pPr>
            <a:r>
              <a:rPr lang="cs-CZ" smtClean="0"/>
              <a:t>Výši náhrady určí soud s přihlédnutím</a:t>
            </a:r>
            <a:br>
              <a:rPr lang="cs-CZ" smtClean="0"/>
            </a:br>
            <a:r>
              <a:rPr lang="cs-CZ" smtClean="0"/>
              <a:t>k závažnosti vzniklé újmy a k okolnostem, za nichž k porušení práva došlo.</a:t>
            </a:r>
          </a:p>
        </p:txBody>
      </p:sp>
      <p:sp>
        <p:nvSpPr>
          <p:cNvPr id="136197" name="Zástupný symbol pro datum 4"/>
          <p:cNvSpPr>
            <a:spLocks noGrp="1"/>
          </p:cNvSpPr>
          <p:nvPr>
            <p:ph type="dt" sz="quarter" idx="10"/>
          </p:nvPr>
        </p:nvSpPr>
        <p:spPr>
          <a:noFill/>
        </p:spPr>
        <p:txBody>
          <a:bodyPr/>
          <a:lstStyle/>
          <a:p>
            <a:r>
              <a:rPr lang="cs-CZ" smtClean="0"/>
              <a:t>4.12.2013</a:t>
            </a:r>
            <a:endParaRPr lang="cs-CZ" smtClean="0"/>
          </a:p>
        </p:txBody>
      </p:sp>
      <p:sp>
        <p:nvSpPr>
          <p:cNvPr id="13619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Zástupný symbol pro číslo snímku 5"/>
          <p:cNvSpPr>
            <a:spLocks noGrp="1"/>
          </p:cNvSpPr>
          <p:nvPr>
            <p:ph type="sldNum" sz="quarter" idx="12"/>
          </p:nvPr>
        </p:nvSpPr>
        <p:spPr>
          <a:noFill/>
        </p:spPr>
        <p:txBody>
          <a:bodyPr/>
          <a:lstStyle/>
          <a:p>
            <a:fld id="{2E80AB43-5305-4F9D-934F-08BFF49AD641}" type="slidenum">
              <a:rPr lang="cs-CZ" smtClean="0"/>
              <a:pPr/>
              <a:t>31</a:t>
            </a:fld>
            <a:endParaRPr lang="cs-CZ" smtClean="0"/>
          </a:p>
        </p:txBody>
      </p:sp>
      <p:sp>
        <p:nvSpPr>
          <p:cNvPr id="137219" name="Rectangle 2"/>
          <p:cNvSpPr>
            <a:spLocks noGrp="1" noChangeArrowheads="1"/>
          </p:cNvSpPr>
          <p:nvPr>
            <p:ph type="title"/>
          </p:nvPr>
        </p:nvSpPr>
        <p:spPr>
          <a:xfrm>
            <a:off x="395288" y="2349500"/>
            <a:ext cx="8229600" cy="1143000"/>
          </a:xfrm>
        </p:spPr>
        <p:txBody>
          <a:bodyPr/>
          <a:lstStyle/>
          <a:p>
            <a:pPr eaLnBrk="1" hangingPunct="1"/>
            <a:r>
              <a:rPr lang="cs-CZ" smtClean="0"/>
              <a:t>Pracovněprávní odpovědnost</a:t>
            </a:r>
          </a:p>
        </p:txBody>
      </p:sp>
      <p:sp>
        <p:nvSpPr>
          <p:cNvPr id="137220" name="Zástupný symbol pro datum 3"/>
          <p:cNvSpPr>
            <a:spLocks noGrp="1"/>
          </p:cNvSpPr>
          <p:nvPr>
            <p:ph type="dt" sz="quarter" idx="10"/>
          </p:nvPr>
        </p:nvSpPr>
        <p:spPr>
          <a:noFill/>
        </p:spPr>
        <p:txBody>
          <a:bodyPr/>
          <a:lstStyle/>
          <a:p>
            <a:r>
              <a:rPr lang="cs-CZ" smtClean="0"/>
              <a:t>4.12.2013</a:t>
            </a:r>
            <a:endParaRPr lang="cs-CZ" smtClean="0"/>
          </a:p>
        </p:txBody>
      </p:sp>
      <p:sp>
        <p:nvSpPr>
          <p:cNvPr id="137221" name="Zástupný symbol pro zápatí 4"/>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Zástupný symbol pro číslo snímku 5"/>
          <p:cNvSpPr>
            <a:spLocks noGrp="1"/>
          </p:cNvSpPr>
          <p:nvPr>
            <p:ph type="sldNum" sz="quarter" idx="12"/>
          </p:nvPr>
        </p:nvSpPr>
        <p:spPr>
          <a:noFill/>
        </p:spPr>
        <p:txBody>
          <a:bodyPr/>
          <a:lstStyle/>
          <a:p>
            <a:fld id="{E4BE0A90-10F6-43C9-BEAE-85AEA0EE5636}" type="slidenum">
              <a:rPr lang="cs-CZ" smtClean="0"/>
              <a:pPr/>
              <a:t>32</a:t>
            </a:fld>
            <a:endParaRPr lang="cs-CZ" smtClean="0"/>
          </a:p>
        </p:txBody>
      </p:sp>
      <p:sp>
        <p:nvSpPr>
          <p:cNvPr id="138243" name="Rectangle 2"/>
          <p:cNvSpPr>
            <a:spLocks noGrp="1" noChangeArrowheads="1"/>
          </p:cNvSpPr>
          <p:nvPr>
            <p:ph type="title"/>
          </p:nvPr>
        </p:nvSpPr>
        <p:spPr/>
        <p:txBody>
          <a:bodyPr/>
          <a:lstStyle/>
          <a:p>
            <a:pPr eaLnBrk="1" hangingPunct="1"/>
            <a:r>
              <a:rPr lang="cs-CZ" smtClean="0">
                <a:latin typeface="Verdana" pitchFamily="34" charset="0"/>
              </a:rPr>
              <a:t>Předcházení škodám</a:t>
            </a:r>
          </a:p>
        </p:txBody>
      </p:sp>
      <p:sp>
        <p:nvSpPr>
          <p:cNvPr id="138244" name="Rectangle 3"/>
          <p:cNvSpPr>
            <a:spLocks noGrp="1" noChangeArrowheads="1"/>
          </p:cNvSpPr>
          <p:nvPr>
            <p:ph type="body" idx="1"/>
          </p:nvPr>
        </p:nvSpPr>
        <p:spPr/>
        <p:txBody>
          <a:bodyPr/>
          <a:lstStyle/>
          <a:p>
            <a:pPr eaLnBrk="1" hangingPunct="1">
              <a:buFontTx/>
              <a:buNone/>
            </a:pPr>
            <a:r>
              <a:rPr lang="cs-CZ" b="1" smtClean="0"/>
              <a:t>§ 249</a:t>
            </a:r>
            <a:r>
              <a:rPr lang="cs-CZ" smtClean="0"/>
              <a:t>:</a:t>
            </a:r>
          </a:p>
          <a:p>
            <a:pPr eaLnBrk="1" hangingPunct="1"/>
            <a:r>
              <a:rPr lang="cs-CZ" smtClean="0"/>
              <a:t>Zaměstnanec je povinen počínat si tak, aby nedocházelo ke škodám na zdraví, majetku ani k bezdůvodnému obohacení.</a:t>
            </a:r>
          </a:p>
          <a:p>
            <a:pPr eaLnBrk="1" hangingPunct="1"/>
            <a:r>
              <a:rPr lang="cs-CZ" smtClean="0"/>
              <a:t>Hrozí-li škoda, je povinen na ni upozornit nadřízeného vedoucího zaměstnance.</a:t>
            </a:r>
          </a:p>
        </p:txBody>
      </p:sp>
      <p:sp>
        <p:nvSpPr>
          <p:cNvPr id="138245" name="Zástupný symbol pro datum 4"/>
          <p:cNvSpPr>
            <a:spLocks noGrp="1"/>
          </p:cNvSpPr>
          <p:nvPr>
            <p:ph type="dt" sz="quarter" idx="10"/>
          </p:nvPr>
        </p:nvSpPr>
        <p:spPr>
          <a:noFill/>
        </p:spPr>
        <p:txBody>
          <a:bodyPr/>
          <a:lstStyle/>
          <a:p>
            <a:r>
              <a:rPr lang="cs-CZ" smtClean="0"/>
              <a:t>4.12.2013</a:t>
            </a:r>
            <a:endParaRPr lang="cs-CZ" smtClean="0"/>
          </a:p>
        </p:txBody>
      </p:sp>
      <p:sp>
        <p:nvSpPr>
          <p:cNvPr id="13824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Zástupný symbol pro číslo snímku 5"/>
          <p:cNvSpPr>
            <a:spLocks noGrp="1"/>
          </p:cNvSpPr>
          <p:nvPr>
            <p:ph type="sldNum" sz="quarter" idx="12"/>
          </p:nvPr>
        </p:nvSpPr>
        <p:spPr>
          <a:noFill/>
        </p:spPr>
        <p:txBody>
          <a:bodyPr/>
          <a:lstStyle/>
          <a:p>
            <a:fld id="{A8DD18D5-396E-4E09-90EE-7A344C414CC8}" type="slidenum">
              <a:rPr lang="cs-CZ" smtClean="0"/>
              <a:pPr/>
              <a:t>33</a:t>
            </a:fld>
            <a:endParaRPr lang="cs-CZ" smtClean="0"/>
          </a:p>
        </p:txBody>
      </p:sp>
      <p:sp>
        <p:nvSpPr>
          <p:cNvPr id="139267" name="Rectangle 2"/>
          <p:cNvSpPr>
            <a:spLocks noGrp="1" noChangeArrowheads="1"/>
          </p:cNvSpPr>
          <p:nvPr>
            <p:ph type="title"/>
          </p:nvPr>
        </p:nvSpPr>
        <p:spPr/>
        <p:txBody>
          <a:bodyPr/>
          <a:lstStyle/>
          <a:p>
            <a:pPr eaLnBrk="1" hangingPunct="1"/>
            <a:r>
              <a:rPr lang="cs-CZ" smtClean="0">
                <a:latin typeface="Verdana" pitchFamily="34" charset="0"/>
              </a:rPr>
              <a:t>Předcházení škodám</a:t>
            </a:r>
          </a:p>
        </p:txBody>
      </p:sp>
      <p:sp>
        <p:nvSpPr>
          <p:cNvPr id="139268" name="Rectangle 3"/>
          <p:cNvSpPr>
            <a:spLocks noGrp="1" noChangeArrowheads="1"/>
          </p:cNvSpPr>
          <p:nvPr>
            <p:ph type="body" idx="1"/>
          </p:nvPr>
        </p:nvSpPr>
        <p:spPr/>
        <p:txBody>
          <a:bodyPr/>
          <a:lstStyle/>
          <a:p>
            <a:pPr eaLnBrk="1" hangingPunct="1">
              <a:buFontTx/>
              <a:buNone/>
            </a:pPr>
            <a:r>
              <a:rPr lang="cs-CZ" sz="2800" b="1" smtClean="0"/>
              <a:t>§ 249</a:t>
            </a:r>
            <a:r>
              <a:rPr lang="cs-CZ" sz="2800" smtClean="0"/>
              <a:t>:</a:t>
            </a:r>
          </a:p>
          <a:p>
            <a:pPr eaLnBrk="1" hangingPunct="1"/>
            <a:r>
              <a:rPr lang="cs-CZ" smtClean="0"/>
              <a:t>Je-li k odvrácení škody hrozící zaměstnavateli neodkladně třeba zákroku, je zaměstnanec povinen zakročit.</a:t>
            </a:r>
          </a:p>
          <a:p>
            <a:pPr eaLnBrk="1" hangingPunct="1"/>
            <a:r>
              <a:rPr lang="cs-CZ" smtClean="0"/>
              <a:t>Nemusí tak učinit, brání-li mu v tom důležitá okolnost nebo jestliže by tím vystavil vážnému ohrožení sebe nebo ostatní zaměstnance, popřípadě osoby blízké.</a:t>
            </a:r>
          </a:p>
        </p:txBody>
      </p:sp>
      <p:sp>
        <p:nvSpPr>
          <p:cNvPr id="139269" name="Zástupný symbol pro datum 4"/>
          <p:cNvSpPr>
            <a:spLocks noGrp="1"/>
          </p:cNvSpPr>
          <p:nvPr>
            <p:ph type="dt" sz="quarter" idx="10"/>
          </p:nvPr>
        </p:nvSpPr>
        <p:spPr>
          <a:noFill/>
        </p:spPr>
        <p:txBody>
          <a:bodyPr/>
          <a:lstStyle/>
          <a:p>
            <a:r>
              <a:rPr lang="cs-CZ" smtClean="0"/>
              <a:t>4.12.2013</a:t>
            </a:r>
            <a:endParaRPr lang="cs-CZ" smtClean="0"/>
          </a:p>
        </p:txBody>
      </p:sp>
      <p:sp>
        <p:nvSpPr>
          <p:cNvPr id="13927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Zástupný symbol pro číslo snímku 5"/>
          <p:cNvSpPr>
            <a:spLocks noGrp="1"/>
          </p:cNvSpPr>
          <p:nvPr>
            <p:ph type="sldNum" sz="quarter" idx="12"/>
          </p:nvPr>
        </p:nvSpPr>
        <p:spPr>
          <a:noFill/>
        </p:spPr>
        <p:txBody>
          <a:bodyPr/>
          <a:lstStyle/>
          <a:p>
            <a:fld id="{324BB27C-C4D3-4A9D-80DC-9A99C324A1AC}" type="slidenum">
              <a:rPr lang="cs-CZ" smtClean="0"/>
              <a:pPr/>
              <a:t>34</a:t>
            </a:fld>
            <a:endParaRPr lang="cs-CZ" smtClean="0"/>
          </a:p>
        </p:txBody>
      </p:sp>
      <p:sp>
        <p:nvSpPr>
          <p:cNvPr id="140291" name="Rectangle 2"/>
          <p:cNvSpPr>
            <a:spLocks noGrp="1" noChangeArrowheads="1"/>
          </p:cNvSpPr>
          <p:nvPr>
            <p:ph type="title"/>
          </p:nvPr>
        </p:nvSpPr>
        <p:spPr/>
        <p:txBody>
          <a:bodyPr/>
          <a:lstStyle/>
          <a:p>
            <a:pPr eaLnBrk="1" hangingPunct="1"/>
            <a:r>
              <a:rPr lang="cs-CZ" smtClean="0">
                <a:latin typeface="Verdana" pitchFamily="34" charset="0"/>
              </a:rPr>
              <a:t>Předcházení škodám</a:t>
            </a:r>
          </a:p>
        </p:txBody>
      </p:sp>
      <p:sp>
        <p:nvSpPr>
          <p:cNvPr id="140292" name="Rectangle 3"/>
          <p:cNvSpPr>
            <a:spLocks noGrp="1" noChangeArrowheads="1"/>
          </p:cNvSpPr>
          <p:nvPr>
            <p:ph type="body" idx="1"/>
          </p:nvPr>
        </p:nvSpPr>
        <p:spPr/>
        <p:txBody>
          <a:bodyPr/>
          <a:lstStyle/>
          <a:p>
            <a:pPr eaLnBrk="1" hangingPunct="1">
              <a:buFontTx/>
              <a:buNone/>
            </a:pPr>
            <a:r>
              <a:rPr lang="cs-CZ" b="1" smtClean="0"/>
              <a:t>§ 249</a:t>
            </a:r>
            <a:r>
              <a:rPr lang="cs-CZ" smtClean="0"/>
              <a:t>:</a:t>
            </a:r>
          </a:p>
          <a:p>
            <a:pPr eaLnBrk="1" hangingPunct="1">
              <a:buFontTx/>
              <a:buNone/>
            </a:pPr>
            <a:r>
              <a:rPr lang="cs-CZ" smtClean="0"/>
              <a:t>Zjistí-li zaměstnanec, že nemá vytvořeny potřebné pracovní podmínky, je povinen oznámit tuto skutečnost nadřízenému vedoucímu zaměstnanci.</a:t>
            </a:r>
          </a:p>
        </p:txBody>
      </p:sp>
      <p:sp>
        <p:nvSpPr>
          <p:cNvPr id="140293" name="Zástupný symbol pro datum 4"/>
          <p:cNvSpPr>
            <a:spLocks noGrp="1"/>
          </p:cNvSpPr>
          <p:nvPr>
            <p:ph type="dt" sz="quarter" idx="10"/>
          </p:nvPr>
        </p:nvSpPr>
        <p:spPr>
          <a:noFill/>
        </p:spPr>
        <p:txBody>
          <a:bodyPr/>
          <a:lstStyle/>
          <a:p>
            <a:r>
              <a:rPr lang="cs-CZ" smtClean="0"/>
              <a:t>4.12.2013</a:t>
            </a:r>
            <a:endParaRPr lang="cs-CZ" smtClean="0"/>
          </a:p>
        </p:txBody>
      </p:sp>
      <p:sp>
        <p:nvSpPr>
          <p:cNvPr id="14029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Zástupný symbol pro číslo snímku 5"/>
          <p:cNvSpPr>
            <a:spLocks noGrp="1"/>
          </p:cNvSpPr>
          <p:nvPr>
            <p:ph type="sldNum" sz="quarter" idx="12"/>
          </p:nvPr>
        </p:nvSpPr>
        <p:spPr>
          <a:noFill/>
        </p:spPr>
        <p:txBody>
          <a:bodyPr/>
          <a:lstStyle/>
          <a:p>
            <a:fld id="{DE8FEA45-1ADD-4B8F-8A42-4890B564D93A}" type="slidenum">
              <a:rPr lang="cs-CZ" smtClean="0"/>
              <a:pPr/>
              <a:t>35</a:t>
            </a:fld>
            <a:endParaRPr lang="cs-CZ" smtClean="0"/>
          </a:p>
        </p:txBody>
      </p:sp>
      <p:sp>
        <p:nvSpPr>
          <p:cNvPr id="141315" name="Rectangle 2"/>
          <p:cNvSpPr>
            <a:spLocks noGrp="1" noChangeArrowheads="1"/>
          </p:cNvSpPr>
          <p:nvPr>
            <p:ph type="title"/>
          </p:nvPr>
        </p:nvSpPr>
        <p:spPr/>
        <p:txBody>
          <a:bodyPr/>
          <a:lstStyle/>
          <a:p>
            <a:pPr eaLnBrk="1" hangingPunct="1"/>
            <a:r>
              <a:rPr lang="cs-CZ" smtClean="0">
                <a:latin typeface="Verdana" pitchFamily="34" charset="0"/>
              </a:rPr>
              <a:t>Obecná odpovědnost</a:t>
            </a:r>
          </a:p>
        </p:txBody>
      </p:sp>
      <p:sp>
        <p:nvSpPr>
          <p:cNvPr id="141316" name="Rectangle 3"/>
          <p:cNvSpPr>
            <a:spLocks noGrp="1" noChangeArrowheads="1"/>
          </p:cNvSpPr>
          <p:nvPr>
            <p:ph type="body" idx="1"/>
          </p:nvPr>
        </p:nvSpPr>
        <p:spPr/>
        <p:txBody>
          <a:bodyPr/>
          <a:lstStyle/>
          <a:p>
            <a:pPr eaLnBrk="1" hangingPunct="1">
              <a:buFontTx/>
              <a:buNone/>
            </a:pPr>
            <a:r>
              <a:rPr lang="cs-CZ" b="1" smtClean="0"/>
              <a:t>§ 250</a:t>
            </a:r>
            <a:r>
              <a:rPr lang="cs-CZ" smtClean="0"/>
              <a:t>:</a:t>
            </a:r>
          </a:p>
          <a:p>
            <a:pPr eaLnBrk="1" hangingPunct="1">
              <a:buFontTx/>
              <a:buNone/>
            </a:pPr>
            <a:r>
              <a:rPr lang="cs-CZ" smtClean="0"/>
              <a:t>Zaměstnanec odpovídá zaměstnavateli</a:t>
            </a:r>
            <a:br>
              <a:rPr lang="cs-CZ" smtClean="0"/>
            </a:br>
            <a:r>
              <a:rPr lang="cs-CZ" smtClean="0"/>
              <a:t>za škodu, kterou mu způsobil zaviněným porušením povinností při plnění pracovních úkolů nebo v přímé souvislosti s ním.</a:t>
            </a:r>
          </a:p>
        </p:txBody>
      </p:sp>
      <p:sp>
        <p:nvSpPr>
          <p:cNvPr id="141317" name="Zástupný symbol pro datum 4"/>
          <p:cNvSpPr>
            <a:spLocks noGrp="1"/>
          </p:cNvSpPr>
          <p:nvPr>
            <p:ph type="dt" sz="quarter" idx="10"/>
          </p:nvPr>
        </p:nvSpPr>
        <p:spPr>
          <a:noFill/>
        </p:spPr>
        <p:txBody>
          <a:bodyPr/>
          <a:lstStyle/>
          <a:p>
            <a:r>
              <a:rPr lang="cs-CZ" smtClean="0"/>
              <a:t>4.12.2013</a:t>
            </a:r>
            <a:endParaRPr lang="cs-CZ" smtClean="0"/>
          </a:p>
        </p:txBody>
      </p:sp>
      <p:sp>
        <p:nvSpPr>
          <p:cNvPr id="14131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Zástupný symbol pro číslo snímku 5"/>
          <p:cNvSpPr>
            <a:spLocks noGrp="1"/>
          </p:cNvSpPr>
          <p:nvPr>
            <p:ph type="sldNum" sz="quarter" idx="12"/>
          </p:nvPr>
        </p:nvSpPr>
        <p:spPr>
          <a:noFill/>
        </p:spPr>
        <p:txBody>
          <a:bodyPr/>
          <a:lstStyle/>
          <a:p>
            <a:fld id="{5C9CA140-889F-4CCC-AFBC-962B35DEA931}" type="slidenum">
              <a:rPr lang="cs-CZ" smtClean="0"/>
              <a:pPr/>
              <a:t>36</a:t>
            </a:fld>
            <a:endParaRPr lang="cs-CZ" smtClean="0"/>
          </a:p>
        </p:txBody>
      </p:sp>
      <p:sp>
        <p:nvSpPr>
          <p:cNvPr id="142339" name="Rectangle 2"/>
          <p:cNvSpPr>
            <a:spLocks noGrp="1" noChangeArrowheads="1"/>
          </p:cNvSpPr>
          <p:nvPr>
            <p:ph type="title"/>
          </p:nvPr>
        </p:nvSpPr>
        <p:spPr/>
        <p:txBody>
          <a:bodyPr/>
          <a:lstStyle/>
          <a:p>
            <a:pPr eaLnBrk="1" hangingPunct="1"/>
            <a:r>
              <a:rPr lang="cs-CZ" smtClean="0">
                <a:latin typeface="Verdana" pitchFamily="34" charset="0"/>
              </a:rPr>
              <a:t>Obecná odpovědnost</a:t>
            </a:r>
          </a:p>
        </p:txBody>
      </p:sp>
      <p:sp>
        <p:nvSpPr>
          <p:cNvPr id="142340" name="Rectangle 3"/>
          <p:cNvSpPr>
            <a:spLocks noGrp="1" noChangeArrowheads="1"/>
          </p:cNvSpPr>
          <p:nvPr>
            <p:ph type="body" idx="1"/>
          </p:nvPr>
        </p:nvSpPr>
        <p:spPr/>
        <p:txBody>
          <a:bodyPr/>
          <a:lstStyle/>
          <a:p>
            <a:pPr eaLnBrk="1" hangingPunct="1">
              <a:buFontTx/>
              <a:buNone/>
            </a:pPr>
            <a:r>
              <a:rPr lang="cs-CZ" b="1" smtClean="0"/>
              <a:t>§ 250</a:t>
            </a:r>
            <a:r>
              <a:rPr lang="cs-CZ" smtClean="0"/>
              <a:t>:</a:t>
            </a:r>
          </a:p>
          <a:p>
            <a:pPr eaLnBrk="1" hangingPunct="1"/>
            <a:r>
              <a:rPr lang="cs-CZ" smtClean="0"/>
              <a:t>Zaměstnavatel je povinen prokázat zavinění zaměstnance, s výjimkou případů uvedených v § 252 a 255.</a:t>
            </a:r>
          </a:p>
        </p:txBody>
      </p:sp>
      <p:sp>
        <p:nvSpPr>
          <p:cNvPr id="142341" name="Zástupný symbol pro datum 4"/>
          <p:cNvSpPr>
            <a:spLocks noGrp="1"/>
          </p:cNvSpPr>
          <p:nvPr>
            <p:ph type="dt" sz="quarter" idx="10"/>
          </p:nvPr>
        </p:nvSpPr>
        <p:spPr>
          <a:noFill/>
        </p:spPr>
        <p:txBody>
          <a:bodyPr/>
          <a:lstStyle/>
          <a:p>
            <a:r>
              <a:rPr lang="cs-CZ" smtClean="0"/>
              <a:t>4.12.2013</a:t>
            </a:r>
            <a:endParaRPr lang="cs-CZ" smtClean="0"/>
          </a:p>
        </p:txBody>
      </p:sp>
      <p:sp>
        <p:nvSpPr>
          <p:cNvPr id="142342"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Zástupný symbol pro číslo snímku 5"/>
          <p:cNvSpPr>
            <a:spLocks noGrp="1"/>
          </p:cNvSpPr>
          <p:nvPr>
            <p:ph type="sldNum" sz="quarter" idx="12"/>
          </p:nvPr>
        </p:nvSpPr>
        <p:spPr>
          <a:noFill/>
        </p:spPr>
        <p:txBody>
          <a:bodyPr/>
          <a:lstStyle/>
          <a:p>
            <a:fld id="{1049755E-F596-4884-B9F4-5318ADED88AD}" type="slidenum">
              <a:rPr lang="cs-CZ" smtClean="0"/>
              <a:pPr/>
              <a:t>37</a:t>
            </a:fld>
            <a:endParaRPr lang="cs-CZ" smtClean="0"/>
          </a:p>
        </p:txBody>
      </p:sp>
      <p:sp>
        <p:nvSpPr>
          <p:cNvPr id="143363" name="Rectangle 2"/>
          <p:cNvSpPr>
            <a:spLocks noGrp="1" noChangeArrowheads="1"/>
          </p:cNvSpPr>
          <p:nvPr>
            <p:ph type="title"/>
          </p:nvPr>
        </p:nvSpPr>
        <p:spPr/>
        <p:txBody>
          <a:bodyPr/>
          <a:lstStyle/>
          <a:p>
            <a:pPr eaLnBrk="1" hangingPunct="1"/>
            <a:r>
              <a:rPr lang="cs-CZ" sz="3000" smtClean="0">
                <a:latin typeface="Verdana" pitchFamily="34" charset="0"/>
                <a:cs typeface="Times New Roman" pitchFamily="18" charset="0"/>
              </a:rPr>
              <a:t>Odpov</a:t>
            </a:r>
            <a:r>
              <a:rPr lang="cs-CZ" sz="3000" smtClean="0">
                <a:latin typeface="Verdana" pitchFamily="34" charset="0"/>
              </a:rPr>
              <a:t>ě</a:t>
            </a:r>
            <a:r>
              <a:rPr lang="cs-CZ" sz="3000" smtClean="0">
                <a:latin typeface="Verdana" pitchFamily="34" charset="0"/>
                <a:cs typeface="Times New Roman" pitchFamily="18" charset="0"/>
              </a:rPr>
              <a:t>dnost za nespln</a:t>
            </a:r>
            <a:r>
              <a:rPr lang="cs-CZ" sz="3000" smtClean="0">
                <a:latin typeface="Verdana" pitchFamily="34" charset="0"/>
              </a:rPr>
              <a:t>ě</a:t>
            </a:r>
            <a:r>
              <a:rPr lang="cs-CZ" sz="3000" smtClean="0">
                <a:latin typeface="Verdana" pitchFamily="34" charset="0"/>
                <a:cs typeface="Times New Roman" pitchFamily="18" charset="0"/>
              </a:rPr>
              <a:t>ní povinnosti k odvrácení škody</a:t>
            </a:r>
            <a:endParaRPr lang="cs-CZ" sz="3000" smtClean="0">
              <a:latin typeface="Verdana" pitchFamily="34" charset="0"/>
            </a:endParaRPr>
          </a:p>
        </p:txBody>
      </p:sp>
      <p:sp>
        <p:nvSpPr>
          <p:cNvPr id="143364" name="Rectangle 3"/>
          <p:cNvSpPr>
            <a:spLocks noGrp="1" noChangeArrowheads="1"/>
          </p:cNvSpPr>
          <p:nvPr>
            <p:ph type="body" idx="1"/>
          </p:nvPr>
        </p:nvSpPr>
        <p:spPr/>
        <p:txBody>
          <a:bodyPr/>
          <a:lstStyle/>
          <a:p>
            <a:pPr eaLnBrk="1" hangingPunct="1">
              <a:lnSpc>
                <a:spcPct val="90000"/>
              </a:lnSpc>
              <a:buFontTx/>
              <a:buNone/>
            </a:pPr>
            <a:r>
              <a:rPr lang="cs-CZ" sz="2800" b="1" smtClean="0"/>
              <a:t>§ 251</a:t>
            </a:r>
            <a:r>
              <a:rPr lang="cs-CZ" sz="2800" smtClean="0"/>
              <a:t>:</a:t>
            </a:r>
          </a:p>
          <a:p>
            <a:pPr eaLnBrk="1" hangingPunct="1">
              <a:lnSpc>
                <a:spcPct val="90000"/>
              </a:lnSpc>
            </a:pPr>
            <a:r>
              <a:rPr lang="cs-CZ" sz="2800" smtClean="0"/>
              <a:t>Na zaměstnanci, který vědomě neupozornil nadřízeného vedoucího zaměstnance na škodu hrozící zaměstnavateli nebo nezakročil proti hrozící škodě, ačkoliv by tím bylo zabráněno bezprostřednímu vzniku škody, může zaměstnavatel požadovat, aby se podílel</a:t>
            </a:r>
            <a:br>
              <a:rPr lang="cs-CZ" sz="2800" smtClean="0"/>
            </a:br>
            <a:r>
              <a:rPr lang="cs-CZ" sz="2800" smtClean="0"/>
              <a:t>na náhradě škody, která byla zaměstnavateli způsobena, a to v rozsahu přiměřeném okolnostem případu, pokud ji není možné nahradit jinak.</a:t>
            </a:r>
          </a:p>
        </p:txBody>
      </p:sp>
      <p:sp>
        <p:nvSpPr>
          <p:cNvPr id="143365" name="Zástupný symbol pro datum 4"/>
          <p:cNvSpPr>
            <a:spLocks noGrp="1"/>
          </p:cNvSpPr>
          <p:nvPr>
            <p:ph type="dt" sz="quarter" idx="10"/>
          </p:nvPr>
        </p:nvSpPr>
        <p:spPr>
          <a:noFill/>
        </p:spPr>
        <p:txBody>
          <a:bodyPr/>
          <a:lstStyle/>
          <a:p>
            <a:r>
              <a:rPr lang="cs-CZ" smtClean="0"/>
              <a:t>4.12.2013</a:t>
            </a:r>
            <a:endParaRPr lang="cs-CZ" smtClean="0"/>
          </a:p>
        </p:txBody>
      </p:sp>
      <p:sp>
        <p:nvSpPr>
          <p:cNvPr id="14336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Zástupný symbol pro číslo snímku 5"/>
          <p:cNvSpPr>
            <a:spLocks noGrp="1"/>
          </p:cNvSpPr>
          <p:nvPr>
            <p:ph type="sldNum" sz="quarter" idx="12"/>
          </p:nvPr>
        </p:nvSpPr>
        <p:spPr>
          <a:noFill/>
        </p:spPr>
        <p:txBody>
          <a:bodyPr/>
          <a:lstStyle/>
          <a:p>
            <a:fld id="{FF7FA89F-B93E-4717-80CA-225311AB4F60}" type="slidenum">
              <a:rPr lang="cs-CZ" smtClean="0"/>
              <a:pPr/>
              <a:t>38</a:t>
            </a:fld>
            <a:endParaRPr lang="cs-CZ" smtClean="0"/>
          </a:p>
        </p:txBody>
      </p:sp>
      <p:sp>
        <p:nvSpPr>
          <p:cNvPr id="144387" name="Rectangle 2"/>
          <p:cNvSpPr>
            <a:spLocks noGrp="1" noChangeArrowheads="1"/>
          </p:cNvSpPr>
          <p:nvPr>
            <p:ph type="title"/>
          </p:nvPr>
        </p:nvSpPr>
        <p:spPr/>
        <p:txBody>
          <a:bodyPr/>
          <a:lstStyle/>
          <a:p>
            <a:pPr eaLnBrk="1" hangingPunct="1"/>
            <a:r>
              <a:rPr lang="cs-CZ" smtClean="0">
                <a:latin typeface="Verdana" pitchFamily="34" charset="0"/>
                <a:cs typeface="Times New Roman" pitchFamily="18" charset="0"/>
              </a:rPr>
              <a:t>Odpov</a:t>
            </a:r>
            <a:r>
              <a:rPr lang="cs-CZ" smtClean="0">
                <a:latin typeface="Verdana" pitchFamily="34" charset="0"/>
              </a:rPr>
              <a:t>ě</a:t>
            </a:r>
            <a:r>
              <a:rPr lang="cs-CZ" smtClean="0">
                <a:latin typeface="Verdana" pitchFamily="34" charset="0"/>
                <a:cs typeface="Times New Roman" pitchFamily="18" charset="0"/>
              </a:rPr>
              <a:t>dnost za schodek</a:t>
            </a:r>
          </a:p>
        </p:txBody>
      </p:sp>
      <p:sp>
        <p:nvSpPr>
          <p:cNvPr id="144388" name="Rectangle 3"/>
          <p:cNvSpPr>
            <a:spLocks noGrp="1" noChangeArrowheads="1"/>
          </p:cNvSpPr>
          <p:nvPr>
            <p:ph type="body" idx="1"/>
          </p:nvPr>
        </p:nvSpPr>
        <p:spPr/>
        <p:txBody>
          <a:bodyPr/>
          <a:lstStyle/>
          <a:p>
            <a:pPr eaLnBrk="1" hangingPunct="1">
              <a:lnSpc>
                <a:spcPct val="90000"/>
              </a:lnSpc>
              <a:buFontTx/>
              <a:buNone/>
            </a:pPr>
            <a:r>
              <a:rPr lang="cs-CZ" sz="2800" b="1" smtClean="0"/>
              <a:t>§ 252</a:t>
            </a:r>
            <a:r>
              <a:rPr lang="cs-CZ" sz="2800" smtClean="0"/>
              <a:t>:</a:t>
            </a:r>
          </a:p>
          <a:p>
            <a:pPr eaLnBrk="1" hangingPunct="1">
              <a:lnSpc>
                <a:spcPct val="90000"/>
              </a:lnSpc>
            </a:pPr>
            <a:r>
              <a:rPr lang="cs-CZ" sz="2800" smtClean="0"/>
              <a:t>Byla-li se zaměstnancem uzavřena dohoda o odpovědnosti k ochraně hodnot svěřených zaměstnanci k vyúčtování, za které se považují hotovost, ceniny, zboží, zásoby materiálu</a:t>
            </a:r>
            <a:br>
              <a:rPr lang="cs-CZ" sz="2800" smtClean="0"/>
            </a:br>
            <a:r>
              <a:rPr lang="cs-CZ" sz="2800" smtClean="0"/>
              <a:t>nebo jiné hodnoty, které jsou předmětem obratu nebo oběhu, s nimiž má zaměstnanec možnost osobně disponovat po celou dobu, po kterou mu byly svěřeny, odpovídá za schodek vzniklý</a:t>
            </a:r>
            <a:br>
              <a:rPr lang="cs-CZ" sz="2800" smtClean="0"/>
            </a:br>
            <a:r>
              <a:rPr lang="cs-CZ" sz="2800" smtClean="0"/>
              <a:t>na těchto hodnotách.</a:t>
            </a:r>
          </a:p>
        </p:txBody>
      </p:sp>
      <p:sp>
        <p:nvSpPr>
          <p:cNvPr id="144389" name="Zástupný symbol pro datum 4"/>
          <p:cNvSpPr>
            <a:spLocks noGrp="1"/>
          </p:cNvSpPr>
          <p:nvPr>
            <p:ph type="dt" sz="quarter" idx="10"/>
          </p:nvPr>
        </p:nvSpPr>
        <p:spPr>
          <a:noFill/>
        </p:spPr>
        <p:txBody>
          <a:bodyPr/>
          <a:lstStyle/>
          <a:p>
            <a:r>
              <a:rPr lang="cs-CZ" smtClean="0"/>
              <a:t>4.12.2013</a:t>
            </a:r>
            <a:endParaRPr lang="cs-CZ" smtClean="0"/>
          </a:p>
        </p:txBody>
      </p:sp>
      <p:sp>
        <p:nvSpPr>
          <p:cNvPr id="14439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Zástupný symbol pro číslo snímku 5"/>
          <p:cNvSpPr>
            <a:spLocks noGrp="1"/>
          </p:cNvSpPr>
          <p:nvPr>
            <p:ph type="sldNum" sz="quarter" idx="12"/>
          </p:nvPr>
        </p:nvSpPr>
        <p:spPr>
          <a:noFill/>
        </p:spPr>
        <p:txBody>
          <a:bodyPr/>
          <a:lstStyle/>
          <a:p>
            <a:fld id="{2DA0014A-673A-47F6-B71B-52203296AC8D}" type="slidenum">
              <a:rPr lang="cs-CZ" smtClean="0"/>
              <a:pPr/>
              <a:t>39</a:t>
            </a:fld>
            <a:endParaRPr lang="cs-CZ" smtClean="0"/>
          </a:p>
        </p:txBody>
      </p:sp>
      <p:sp>
        <p:nvSpPr>
          <p:cNvPr id="145411" name="Rectangle 2"/>
          <p:cNvSpPr>
            <a:spLocks noGrp="1" noChangeArrowheads="1"/>
          </p:cNvSpPr>
          <p:nvPr>
            <p:ph type="title"/>
          </p:nvPr>
        </p:nvSpPr>
        <p:spPr/>
        <p:txBody>
          <a:bodyPr/>
          <a:lstStyle/>
          <a:p>
            <a:pPr eaLnBrk="1" hangingPunct="1"/>
            <a:r>
              <a:rPr lang="cs-CZ" sz="3000" smtClean="0">
                <a:latin typeface="Verdana" pitchFamily="34" charset="0"/>
                <a:cs typeface="Times New Roman" pitchFamily="18" charset="0"/>
              </a:rPr>
              <a:t>Odpov</a:t>
            </a:r>
            <a:r>
              <a:rPr lang="cs-CZ" sz="3000" smtClean="0">
                <a:latin typeface="Verdana" pitchFamily="34" charset="0"/>
              </a:rPr>
              <a:t>ě</a:t>
            </a:r>
            <a:r>
              <a:rPr lang="cs-CZ" sz="3000" smtClean="0">
                <a:latin typeface="Verdana" pitchFamily="34" charset="0"/>
                <a:cs typeface="Times New Roman" pitchFamily="18" charset="0"/>
              </a:rPr>
              <a:t>dnost za </a:t>
            </a:r>
            <a:r>
              <a:rPr lang="cs-CZ" sz="3000" smtClean="0">
                <a:latin typeface="Verdana" pitchFamily="34" charset="0"/>
              </a:rPr>
              <a:t>ztrátu</a:t>
            </a:r>
            <a:br>
              <a:rPr lang="cs-CZ" sz="3000" smtClean="0">
                <a:latin typeface="Verdana" pitchFamily="34" charset="0"/>
              </a:rPr>
            </a:br>
            <a:r>
              <a:rPr lang="cs-CZ" sz="3000" smtClean="0">
                <a:latin typeface="Verdana" pitchFamily="34" charset="0"/>
              </a:rPr>
              <a:t>svěřených předmětů</a:t>
            </a:r>
          </a:p>
        </p:txBody>
      </p:sp>
      <p:sp>
        <p:nvSpPr>
          <p:cNvPr id="145412" name="Rectangle 3"/>
          <p:cNvSpPr>
            <a:spLocks noGrp="1" noChangeArrowheads="1"/>
          </p:cNvSpPr>
          <p:nvPr>
            <p:ph type="body" idx="1"/>
          </p:nvPr>
        </p:nvSpPr>
        <p:spPr/>
        <p:txBody>
          <a:bodyPr/>
          <a:lstStyle/>
          <a:p>
            <a:pPr eaLnBrk="1" hangingPunct="1">
              <a:buFontTx/>
              <a:buNone/>
            </a:pPr>
            <a:r>
              <a:rPr lang="cs-CZ" sz="2800" b="1" smtClean="0"/>
              <a:t>§ 255</a:t>
            </a:r>
            <a:r>
              <a:rPr lang="cs-CZ" sz="2800" smtClean="0"/>
              <a:t>:</a:t>
            </a:r>
          </a:p>
          <a:p>
            <a:pPr eaLnBrk="1" hangingPunct="1"/>
            <a:r>
              <a:rPr lang="cs-CZ" sz="2800" smtClean="0"/>
              <a:t>Zaměstnanec odpovídá za ztrátu nástrojů, ochranných pracovních prostředků a jiných podobných předmětů, které mu zaměstnavatel svěřil na písemné potvrzení.</a:t>
            </a:r>
          </a:p>
          <a:p>
            <a:pPr eaLnBrk="1" hangingPunct="1"/>
            <a:r>
              <a:rPr lang="cs-CZ" sz="2800" smtClean="0"/>
              <a:t>Předměty, jejichž cena převyšuje 50 000 Kč, mohou být zaměstnanci svěřeny jen na základě dohody o odpovědnosti za ztrátu svěřených předmětů.</a:t>
            </a:r>
          </a:p>
        </p:txBody>
      </p:sp>
      <p:sp>
        <p:nvSpPr>
          <p:cNvPr id="145413" name="Zástupný symbol pro datum 4"/>
          <p:cNvSpPr>
            <a:spLocks noGrp="1"/>
          </p:cNvSpPr>
          <p:nvPr>
            <p:ph type="dt" sz="quarter" idx="10"/>
          </p:nvPr>
        </p:nvSpPr>
        <p:spPr>
          <a:noFill/>
        </p:spPr>
        <p:txBody>
          <a:bodyPr/>
          <a:lstStyle/>
          <a:p>
            <a:r>
              <a:rPr lang="cs-CZ" smtClean="0"/>
              <a:t>4.12.2013</a:t>
            </a:r>
            <a:endParaRPr lang="cs-CZ" smtClean="0"/>
          </a:p>
        </p:txBody>
      </p:sp>
      <p:sp>
        <p:nvSpPr>
          <p:cNvPr id="14541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číslo snímku 5"/>
          <p:cNvSpPr>
            <a:spLocks noGrp="1"/>
          </p:cNvSpPr>
          <p:nvPr>
            <p:ph type="sldNum" sz="quarter" idx="12"/>
          </p:nvPr>
        </p:nvSpPr>
        <p:spPr>
          <a:noFill/>
        </p:spPr>
        <p:txBody>
          <a:bodyPr/>
          <a:lstStyle/>
          <a:p>
            <a:fld id="{D251E15E-D250-47FF-94EE-7E6659C60A5C}" type="slidenum">
              <a:rPr lang="cs-CZ" smtClean="0"/>
              <a:pPr/>
              <a:t>4</a:t>
            </a:fld>
            <a:endParaRPr lang="cs-CZ" smtClean="0"/>
          </a:p>
        </p:txBody>
      </p:sp>
      <p:sp>
        <p:nvSpPr>
          <p:cNvPr id="109571" name="Rectangle 2"/>
          <p:cNvSpPr>
            <a:spLocks noGrp="1" noChangeArrowheads="1"/>
          </p:cNvSpPr>
          <p:nvPr>
            <p:ph type="title"/>
          </p:nvPr>
        </p:nvSpPr>
        <p:spPr/>
        <p:txBody>
          <a:bodyPr/>
          <a:lstStyle/>
          <a:p>
            <a:pPr eaLnBrk="1" hangingPunct="1"/>
            <a:r>
              <a:rPr lang="cs-CZ" smtClean="0"/>
              <a:t>Obecná odpovědnost za škodu</a:t>
            </a:r>
          </a:p>
        </p:txBody>
      </p:sp>
      <p:sp>
        <p:nvSpPr>
          <p:cNvPr id="109572" name="Rectangle 3"/>
          <p:cNvSpPr>
            <a:spLocks noGrp="1" noChangeArrowheads="1"/>
          </p:cNvSpPr>
          <p:nvPr>
            <p:ph type="body" idx="1"/>
          </p:nvPr>
        </p:nvSpPr>
        <p:spPr/>
        <p:txBody>
          <a:bodyPr/>
          <a:lstStyle/>
          <a:p>
            <a:pPr eaLnBrk="1" hangingPunct="1">
              <a:buFontTx/>
              <a:buNone/>
            </a:pPr>
            <a:r>
              <a:rPr lang="cs-CZ" b="1" smtClean="0"/>
              <a:t>§ 420/1</a:t>
            </a:r>
            <a:r>
              <a:rPr lang="cs-CZ" smtClean="0"/>
              <a:t>:</a:t>
            </a:r>
          </a:p>
          <a:p>
            <a:pPr eaLnBrk="1" hangingPunct="1"/>
            <a:r>
              <a:rPr lang="cs-CZ" smtClean="0"/>
              <a:t>Každý</a:t>
            </a:r>
            <a:r>
              <a:rPr lang="cs-CZ" smtClean="0">
                <a:cs typeface="Times New Roman" pitchFamily="18" charset="0"/>
              </a:rPr>
              <a:t> odpovídá za škodu, kterou </a:t>
            </a:r>
            <a:r>
              <a:rPr lang="cs-CZ" smtClean="0"/>
              <a:t>způsobil </a:t>
            </a:r>
            <a:r>
              <a:rPr lang="cs-CZ" smtClean="0">
                <a:cs typeface="Times New Roman" pitchFamily="18" charset="0"/>
              </a:rPr>
              <a:t> porušením právní povinnosti.</a:t>
            </a:r>
          </a:p>
        </p:txBody>
      </p:sp>
      <p:sp>
        <p:nvSpPr>
          <p:cNvPr id="109573" name="Zástupný symbol pro datum 4"/>
          <p:cNvSpPr>
            <a:spLocks noGrp="1"/>
          </p:cNvSpPr>
          <p:nvPr>
            <p:ph type="dt" sz="quarter" idx="10"/>
          </p:nvPr>
        </p:nvSpPr>
        <p:spPr>
          <a:noFill/>
        </p:spPr>
        <p:txBody>
          <a:bodyPr/>
          <a:lstStyle/>
          <a:p>
            <a:r>
              <a:rPr lang="cs-CZ" smtClean="0"/>
              <a:t>4.12.2013</a:t>
            </a:r>
            <a:endParaRPr lang="cs-CZ" smtClean="0"/>
          </a:p>
        </p:txBody>
      </p:sp>
      <p:sp>
        <p:nvSpPr>
          <p:cNvPr id="10957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Zástupný symbol pro číslo snímku 5"/>
          <p:cNvSpPr>
            <a:spLocks noGrp="1"/>
          </p:cNvSpPr>
          <p:nvPr>
            <p:ph type="sldNum" sz="quarter" idx="12"/>
          </p:nvPr>
        </p:nvSpPr>
        <p:spPr>
          <a:noFill/>
        </p:spPr>
        <p:txBody>
          <a:bodyPr/>
          <a:lstStyle/>
          <a:p>
            <a:fld id="{7AE7C8B3-6A92-46A1-A44E-DEA6F4865D3D}" type="slidenum">
              <a:rPr lang="cs-CZ" smtClean="0"/>
              <a:pPr/>
              <a:t>40</a:t>
            </a:fld>
            <a:endParaRPr lang="cs-CZ" smtClean="0"/>
          </a:p>
        </p:txBody>
      </p:sp>
      <p:sp>
        <p:nvSpPr>
          <p:cNvPr id="146435"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46436" name="Rectangle 3"/>
          <p:cNvSpPr>
            <a:spLocks noGrp="1" noChangeArrowheads="1"/>
          </p:cNvSpPr>
          <p:nvPr>
            <p:ph type="body" idx="1"/>
          </p:nvPr>
        </p:nvSpPr>
        <p:spPr/>
        <p:txBody>
          <a:bodyPr/>
          <a:lstStyle/>
          <a:p>
            <a:pPr eaLnBrk="1" hangingPunct="1">
              <a:buFontTx/>
              <a:buNone/>
            </a:pPr>
            <a:r>
              <a:rPr lang="cs-CZ" b="1" smtClean="0"/>
              <a:t>§ 257</a:t>
            </a:r>
            <a:r>
              <a:rPr lang="cs-CZ" smtClean="0"/>
              <a:t>:</a:t>
            </a:r>
          </a:p>
          <a:p>
            <a:pPr eaLnBrk="1" hangingPunct="1">
              <a:buFontTx/>
              <a:buNone/>
            </a:pPr>
            <a:r>
              <a:rPr lang="cs-CZ" smtClean="0"/>
              <a:t>Zaměstnanec, který odpovídá ze škodu podle § 250 je povinen nahradit zaměstnavateli skutečnou škodu, a to v penězích, jestliže neodčiní škodu uvedením v předešlý stav.</a:t>
            </a:r>
          </a:p>
        </p:txBody>
      </p:sp>
      <p:sp>
        <p:nvSpPr>
          <p:cNvPr id="146437" name="Zástupný symbol pro datum 4"/>
          <p:cNvSpPr>
            <a:spLocks noGrp="1"/>
          </p:cNvSpPr>
          <p:nvPr>
            <p:ph type="dt" sz="quarter" idx="10"/>
          </p:nvPr>
        </p:nvSpPr>
        <p:spPr>
          <a:noFill/>
        </p:spPr>
        <p:txBody>
          <a:bodyPr/>
          <a:lstStyle/>
          <a:p>
            <a:r>
              <a:rPr lang="cs-CZ" smtClean="0"/>
              <a:t>4.12.2013</a:t>
            </a:r>
            <a:endParaRPr lang="cs-CZ" smtClean="0"/>
          </a:p>
        </p:txBody>
      </p:sp>
      <p:sp>
        <p:nvSpPr>
          <p:cNvPr id="14643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Zástupný symbol pro číslo snímku 5"/>
          <p:cNvSpPr>
            <a:spLocks noGrp="1"/>
          </p:cNvSpPr>
          <p:nvPr>
            <p:ph type="sldNum" sz="quarter" idx="12"/>
          </p:nvPr>
        </p:nvSpPr>
        <p:spPr>
          <a:noFill/>
        </p:spPr>
        <p:txBody>
          <a:bodyPr/>
          <a:lstStyle/>
          <a:p>
            <a:fld id="{3EB92170-627C-422F-95AA-B5C1973FF672}" type="slidenum">
              <a:rPr lang="cs-CZ" smtClean="0"/>
              <a:pPr/>
              <a:t>41</a:t>
            </a:fld>
            <a:endParaRPr lang="cs-CZ" smtClean="0"/>
          </a:p>
        </p:txBody>
      </p:sp>
      <p:sp>
        <p:nvSpPr>
          <p:cNvPr id="147459"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47460" name="Rectangle 3"/>
          <p:cNvSpPr>
            <a:spLocks noGrp="1" noChangeArrowheads="1"/>
          </p:cNvSpPr>
          <p:nvPr>
            <p:ph type="body" idx="1"/>
          </p:nvPr>
        </p:nvSpPr>
        <p:spPr/>
        <p:txBody>
          <a:bodyPr/>
          <a:lstStyle/>
          <a:p>
            <a:pPr eaLnBrk="1" hangingPunct="1">
              <a:buFontTx/>
              <a:buNone/>
            </a:pPr>
            <a:r>
              <a:rPr lang="cs-CZ" sz="2800" b="1" smtClean="0"/>
              <a:t>§ 257</a:t>
            </a:r>
            <a:r>
              <a:rPr lang="cs-CZ" sz="2800" smtClean="0"/>
              <a:t>:</a:t>
            </a:r>
          </a:p>
          <a:p>
            <a:pPr eaLnBrk="1" hangingPunct="1"/>
            <a:r>
              <a:rPr lang="cs-CZ" sz="2800" smtClean="0"/>
              <a:t>Výše požadované náhrady škody způsobené z nedbalosti nesmí přesáhnout u jednotlivého zaměstnance částku rovnající se čtyřapůlnásobku jeho průměrného měsíčního výdělku před porušením povinnosti, kterým způsobil škodu.</a:t>
            </a:r>
          </a:p>
          <a:p>
            <a:pPr eaLnBrk="1" hangingPunct="1"/>
            <a:r>
              <a:rPr lang="cs-CZ" sz="2800" smtClean="0"/>
              <a:t>Toto omezení neplatí, byla-li škoda způsobená úmyslně, v opilosti, nebo po zneužití jiných návykových látek.</a:t>
            </a:r>
          </a:p>
        </p:txBody>
      </p:sp>
      <p:sp>
        <p:nvSpPr>
          <p:cNvPr id="147461" name="Zástupný symbol pro datum 4"/>
          <p:cNvSpPr>
            <a:spLocks noGrp="1"/>
          </p:cNvSpPr>
          <p:nvPr>
            <p:ph type="dt" sz="quarter" idx="10"/>
          </p:nvPr>
        </p:nvSpPr>
        <p:spPr>
          <a:noFill/>
        </p:spPr>
        <p:txBody>
          <a:bodyPr/>
          <a:lstStyle/>
          <a:p>
            <a:r>
              <a:rPr lang="cs-CZ" smtClean="0"/>
              <a:t>4.12.2013</a:t>
            </a:r>
            <a:endParaRPr lang="cs-CZ" smtClean="0"/>
          </a:p>
        </p:txBody>
      </p:sp>
      <p:sp>
        <p:nvSpPr>
          <p:cNvPr id="147462"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Zástupný symbol pro číslo snímku 5"/>
          <p:cNvSpPr>
            <a:spLocks noGrp="1"/>
          </p:cNvSpPr>
          <p:nvPr>
            <p:ph type="sldNum" sz="quarter" idx="12"/>
          </p:nvPr>
        </p:nvSpPr>
        <p:spPr>
          <a:noFill/>
        </p:spPr>
        <p:txBody>
          <a:bodyPr/>
          <a:lstStyle/>
          <a:p>
            <a:fld id="{B50784FA-E9E2-4EF8-8BA1-44034B1F3044}" type="slidenum">
              <a:rPr lang="cs-CZ" smtClean="0"/>
              <a:pPr/>
              <a:t>42</a:t>
            </a:fld>
            <a:endParaRPr lang="cs-CZ" smtClean="0"/>
          </a:p>
        </p:txBody>
      </p:sp>
      <p:sp>
        <p:nvSpPr>
          <p:cNvPr id="148483" name="Rectangle 2"/>
          <p:cNvSpPr>
            <a:spLocks noGrp="1" noChangeArrowheads="1"/>
          </p:cNvSpPr>
          <p:nvPr>
            <p:ph type="title"/>
          </p:nvPr>
        </p:nvSpPr>
        <p:spPr/>
        <p:txBody>
          <a:bodyPr/>
          <a:lstStyle/>
          <a:p>
            <a:pPr eaLnBrk="1" hangingPunct="1"/>
            <a:r>
              <a:rPr lang="cs-CZ" smtClean="0">
                <a:latin typeface="Verdana" pitchFamily="34" charset="0"/>
              </a:rPr>
              <a:t>Náhrada škody</a:t>
            </a:r>
          </a:p>
        </p:txBody>
      </p:sp>
      <p:sp>
        <p:nvSpPr>
          <p:cNvPr id="148484" name="Rectangle 3"/>
          <p:cNvSpPr>
            <a:spLocks noGrp="1" noChangeArrowheads="1"/>
          </p:cNvSpPr>
          <p:nvPr>
            <p:ph type="body" idx="1"/>
          </p:nvPr>
        </p:nvSpPr>
        <p:spPr/>
        <p:txBody>
          <a:bodyPr/>
          <a:lstStyle/>
          <a:p>
            <a:pPr eaLnBrk="1" hangingPunct="1">
              <a:buFontTx/>
              <a:buNone/>
            </a:pPr>
            <a:r>
              <a:rPr lang="cs-CZ" b="1" smtClean="0"/>
              <a:t>§ 259</a:t>
            </a:r>
            <a:r>
              <a:rPr lang="cs-CZ" smtClean="0"/>
              <a:t>:</a:t>
            </a:r>
          </a:p>
          <a:p>
            <a:pPr eaLnBrk="1" hangingPunct="1">
              <a:buFontTx/>
              <a:buNone/>
            </a:pPr>
            <a:r>
              <a:rPr lang="cs-CZ" smtClean="0"/>
              <a:t>Zaměstnanec, který odpovídá za schodek na svěřených hodnotách nebo za ztrátu svěřených předmětů, je povinen nahradit schodek na svěřených hodnotách nebo ztrátu svěřených předmětů v plné výši.</a:t>
            </a:r>
          </a:p>
        </p:txBody>
      </p:sp>
      <p:sp>
        <p:nvSpPr>
          <p:cNvPr id="148485" name="Zástupný symbol pro datum 4"/>
          <p:cNvSpPr>
            <a:spLocks noGrp="1"/>
          </p:cNvSpPr>
          <p:nvPr>
            <p:ph type="dt" sz="quarter" idx="10"/>
          </p:nvPr>
        </p:nvSpPr>
        <p:spPr>
          <a:noFill/>
        </p:spPr>
        <p:txBody>
          <a:bodyPr/>
          <a:lstStyle/>
          <a:p>
            <a:r>
              <a:rPr lang="cs-CZ" smtClean="0"/>
              <a:t>4.12.2013</a:t>
            </a:r>
            <a:endParaRPr lang="cs-CZ" smtClean="0"/>
          </a:p>
        </p:txBody>
      </p:sp>
      <p:sp>
        <p:nvSpPr>
          <p:cNvPr id="14848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Zástupný symbol pro číslo snímku 5"/>
          <p:cNvSpPr>
            <a:spLocks noGrp="1"/>
          </p:cNvSpPr>
          <p:nvPr>
            <p:ph type="sldNum" sz="quarter" idx="12"/>
          </p:nvPr>
        </p:nvSpPr>
        <p:spPr>
          <a:noFill/>
        </p:spPr>
        <p:txBody>
          <a:bodyPr/>
          <a:lstStyle/>
          <a:p>
            <a:fld id="{D1048053-E312-4863-996C-5FFE9A43785A}" type="slidenum">
              <a:rPr lang="cs-CZ" smtClean="0"/>
              <a:pPr/>
              <a:t>43</a:t>
            </a:fld>
            <a:endParaRPr lang="cs-CZ" smtClean="0"/>
          </a:p>
        </p:txBody>
      </p:sp>
      <p:sp>
        <p:nvSpPr>
          <p:cNvPr id="149507" name="Rectangle 2"/>
          <p:cNvSpPr>
            <a:spLocks noGrp="1" noChangeArrowheads="1"/>
          </p:cNvSpPr>
          <p:nvPr>
            <p:ph type="title"/>
          </p:nvPr>
        </p:nvSpPr>
        <p:spPr>
          <a:xfrm>
            <a:off x="395288" y="2349500"/>
            <a:ext cx="8229600" cy="1143000"/>
          </a:xfrm>
        </p:spPr>
        <p:txBody>
          <a:bodyPr/>
          <a:lstStyle/>
          <a:p>
            <a:pPr eaLnBrk="1" hangingPunct="1"/>
            <a:r>
              <a:rPr lang="cs-CZ" smtClean="0"/>
              <a:t>Trestněprávní odpovědnost</a:t>
            </a:r>
          </a:p>
        </p:txBody>
      </p:sp>
      <p:sp>
        <p:nvSpPr>
          <p:cNvPr id="149508" name="Zástupný symbol pro datum 3"/>
          <p:cNvSpPr>
            <a:spLocks noGrp="1"/>
          </p:cNvSpPr>
          <p:nvPr>
            <p:ph type="dt" sz="quarter" idx="10"/>
          </p:nvPr>
        </p:nvSpPr>
        <p:spPr>
          <a:noFill/>
        </p:spPr>
        <p:txBody>
          <a:bodyPr/>
          <a:lstStyle/>
          <a:p>
            <a:r>
              <a:rPr lang="cs-CZ" smtClean="0"/>
              <a:t>4.12.2013</a:t>
            </a:r>
            <a:endParaRPr lang="cs-CZ" smtClean="0"/>
          </a:p>
        </p:txBody>
      </p:sp>
      <p:sp>
        <p:nvSpPr>
          <p:cNvPr id="149509" name="Zástupný symbol pro zápatí 4"/>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Zástupný symbol pro číslo snímku 5"/>
          <p:cNvSpPr>
            <a:spLocks noGrp="1"/>
          </p:cNvSpPr>
          <p:nvPr>
            <p:ph type="sldNum" sz="quarter" idx="12"/>
          </p:nvPr>
        </p:nvSpPr>
        <p:spPr>
          <a:noFill/>
        </p:spPr>
        <p:txBody>
          <a:bodyPr/>
          <a:lstStyle/>
          <a:p>
            <a:fld id="{08B01034-BFE7-4933-8550-6BDA6F03DF6B}" type="slidenum">
              <a:rPr lang="cs-CZ" smtClean="0"/>
              <a:pPr/>
              <a:t>44</a:t>
            </a:fld>
            <a:endParaRPr lang="cs-CZ" smtClean="0"/>
          </a:p>
        </p:txBody>
      </p:sp>
      <p:sp>
        <p:nvSpPr>
          <p:cNvPr id="150531" name="Rectangle 2"/>
          <p:cNvSpPr>
            <a:spLocks noGrp="1" noChangeArrowheads="1"/>
          </p:cNvSpPr>
          <p:nvPr>
            <p:ph type="title"/>
          </p:nvPr>
        </p:nvSpPr>
        <p:spPr/>
        <p:txBody>
          <a:bodyPr/>
          <a:lstStyle/>
          <a:p>
            <a:pPr eaLnBrk="1" hangingPunct="1"/>
            <a:r>
              <a:rPr lang="cs-CZ" smtClean="0">
                <a:latin typeface="Verdana" pitchFamily="34" charset="0"/>
              </a:rPr>
              <a:t>Podmínky odpovědnosti</a:t>
            </a:r>
          </a:p>
        </p:txBody>
      </p:sp>
      <p:sp>
        <p:nvSpPr>
          <p:cNvPr id="150532" name="Rectangle 3"/>
          <p:cNvSpPr>
            <a:spLocks noGrp="1" noChangeArrowheads="1"/>
          </p:cNvSpPr>
          <p:nvPr>
            <p:ph type="body" idx="1"/>
          </p:nvPr>
        </p:nvSpPr>
        <p:spPr/>
        <p:txBody>
          <a:bodyPr/>
          <a:lstStyle/>
          <a:p>
            <a:pPr eaLnBrk="1" hangingPunct="1"/>
            <a:r>
              <a:rPr lang="cs-CZ" smtClean="0"/>
              <a:t>objekt – zákonem chráněný společenský zájem</a:t>
            </a:r>
          </a:p>
          <a:p>
            <a:pPr eaLnBrk="1" hangingPunct="1"/>
            <a:r>
              <a:rPr lang="cs-CZ" smtClean="0"/>
              <a:t>objektivní stránka – existence protiprávního jednání, škodlivý následek, příčinná souvislost</a:t>
            </a:r>
          </a:p>
          <a:p>
            <a:pPr eaLnBrk="1" hangingPunct="1"/>
            <a:r>
              <a:rPr lang="cs-CZ" smtClean="0"/>
              <a:t>trestně odpovědný subjekt</a:t>
            </a:r>
          </a:p>
          <a:p>
            <a:pPr eaLnBrk="1" hangingPunct="1"/>
            <a:r>
              <a:rPr lang="cs-CZ" smtClean="0"/>
              <a:t>subjektivní stránka - zavinění</a:t>
            </a:r>
          </a:p>
        </p:txBody>
      </p:sp>
      <p:sp>
        <p:nvSpPr>
          <p:cNvPr id="150533" name="Zástupný symbol pro datum 4"/>
          <p:cNvSpPr>
            <a:spLocks noGrp="1"/>
          </p:cNvSpPr>
          <p:nvPr>
            <p:ph type="dt" sz="quarter" idx="10"/>
          </p:nvPr>
        </p:nvSpPr>
        <p:spPr>
          <a:noFill/>
        </p:spPr>
        <p:txBody>
          <a:bodyPr/>
          <a:lstStyle/>
          <a:p>
            <a:r>
              <a:rPr lang="cs-CZ" smtClean="0"/>
              <a:t>4.12.2013</a:t>
            </a:r>
            <a:endParaRPr lang="cs-CZ" smtClean="0"/>
          </a:p>
        </p:txBody>
      </p:sp>
      <p:sp>
        <p:nvSpPr>
          <p:cNvPr id="15053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Zástupný symbol pro číslo snímku 5"/>
          <p:cNvSpPr>
            <a:spLocks noGrp="1"/>
          </p:cNvSpPr>
          <p:nvPr>
            <p:ph type="sldNum" sz="quarter" idx="12"/>
          </p:nvPr>
        </p:nvSpPr>
        <p:spPr>
          <a:noFill/>
        </p:spPr>
        <p:txBody>
          <a:bodyPr/>
          <a:lstStyle/>
          <a:p>
            <a:fld id="{02DE7F78-CEF2-46D7-9FC9-AD70D4E6A9B6}" type="slidenum">
              <a:rPr lang="cs-CZ" smtClean="0"/>
              <a:pPr/>
              <a:t>45</a:t>
            </a:fld>
            <a:endParaRPr lang="cs-CZ" smtClean="0"/>
          </a:p>
        </p:txBody>
      </p:sp>
      <p:sp>
        <p:nvSpPr>
          <p:cNvPr id="151555" name="Rectangle 2"/>
          <p:cNvSpPr>
            <a:spLocks noGrp="1" noChangeArrowheads="1"/>
          </p:cNvSpPr>
          <p:nvPr>
            <p:ph type="title"/>
          </p:nvPr>
        </p:nvSpPr>
        <p:spPr/>
        <p:txBody>
          <a:bodyPr/>
          <a:lstStyle/>
          <a:p>
            <a:pPr eaLnBrk="1" hangingPunct="1"/>
            <a:r>
              <a:rPr lang="cs-CZ" smtClean="0">
                <a:latin typeface="Verdana" pitchFamily="34" charset="0"/>
              </a:rPr>
              <a:t>Podmínky odpovědnosti</a:t>
            </a:r>
          </a:p>
        </p:txBody>
      </p:sp>
      <p:sp>
        <p:nvSpPr>
          <p:cNvPr id="151556" name="Rectangle 3"/>
          <p:cNvSpPr>
            <a:spLocks noGrp="1" noChangeArrowheads="1"/>
          </p:cNvSpPr>
          <p:nvPr>
            <p:ph type="body" idx="1"/>
          </p:nvPr>
        </p:nvSpPr>
        <p:spPr/>
        <p:txBody>
          <a:bodyPr/>
          <a:lstStyle/>
          <a:p>
            <a:pPr eaLnBrk="1" hangingPunct="1">
              <a:buFontTx/>
              <a:buNone/>
            </a:pPr>
            <a:r>
              <a:rPr lang="cs-CZ" b="1" smtClean="0"/>
              <a:t>trestný čin (§ 3/1)</a:t>
            </a:r>
            <a:r>
              <a:rPr lang="cs-CZ" smtClean="0"/>
              <a:t>:</a:t>
            </a:r>
          </a:p>
          <a:p>
            <a:pPr eaLnBrk="1" hangingPunct="1"/>
            <a:r>
              <a:rPr lang="cs-CZ" smtClean="0"/>
              <a:t>Trestným činem je pro společnost nebezpečný čin, jehož znaky jsou uvedeny</a:t>
            </a:r>
            <a:br>
              <a:rPr lang="cs-CZ" smtClean="0"/>
            </a:br>
            <a:r>
              <a:rPr lang="cs-CZ" smtClean="0"/>
              <a:t>v trestním zákoně.</a:t>
            </a:r>
          </a:p>
        </p:txBody>
      </p:sp>
      <p:sp>
        <p:nvSpPr>
          <p:cNvPr id="151557" name="Zástupný symbol pro datum 4"/>
          <p:cNvSpPr>
            <a:spLocks noGrp="1"/>
          </p:cNvSpPr>
          <p:nvPr>
            <p:ph type="dt" sz="quarter" idx="10"/>
          </p:nvPr>
        </p:nvSpPr>
        <p:spPr>
          <a:noFill/>
        </p:spPr>
        <p:txBody>
          <a:bodyPr/>
          <a:lstStyle/>
          <a:p>
            <a:r>
              <a:rPr lang="cs-CZ" smtClean="0"/>
              <a:t>4.12.2013</a:t>
            </a:r>
            <a:endParaRPr lang="cs-CZ" smtClean="0"/>
          </a:p>
        </p:txBody>
      </p:sp>
      <p:sp>
        <p:nvSpPr>
          <p:cNvPr id="15155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Zástupný symbol pro číslo snímku 5"/>
          <p:cNvSpPr>
            <a:spLocks noGrp="1"/>
          </p:cNvSpPr>
          <p:nvPr>
            <p:ph type="sldNum" sz="quarter" idx="12"/>
          </p:nvPr>
        </p:nvSpPr>
        <p:spPr>
          <a:noFill/>
        </p:spPr>
        <p:txBody>
          <a:bodyPr/>
          <a:lstStyle/>
          <a:p>
            <a:fld id="{80DFDDCF-DBA1-4B94-BF6D-13C6CFB69E30}" type="slidenum">
              <a:rPr lang="cs-CZ" smtClean="0"/>
              <a:pPr/>
              <a:t>46</a:t>
            </a:fld>
            <a:endParaRPr lang="cs-CZ" smtClean="0"/>
          </a:p>
        </p:txBody>
      </p:sp>
      <p:sp>
        <p:nvSpPr>
          <p:cNvPr id="152579" name="Rectangle 2"/>
          <p:cNvSpPr>
            <a:spLocks noGrp="1" noChangeArrowheads="1"/>
          </p:cNvSpPr>
          <p:nvPr>
            <p:ph type="title"/>
          </p:nvPr>
        </p:nvSpPr>
        <p:spPr/>
        <p:txBody>
          <a:bodyPr/>
          <a:lstStyle/>
          <a:p>
            <a:pPr eaLnBrk="1" hangingPunct="1"/>
            <a:r>
              <a:rPr lang="cs-CZ" smtClean="0">
                <a:latin typeface="Verdana" pitchFamily="34" charset="0"/>
              </a:rPr>
              <a:t>Trestné činy</a:t>
            </a:r>
          </a:p>
        </p:txBody>
      </p:sp>
      <p:sp>
        <p:nvSpPr>
          <p:cNvPr id="152580" name="Rectangle 3"/>
          <p:cNvSpPr>
            <a:spLocks noGrp="1" noChangeArrowheads="1"/>
          </p:cNvSpPr>
          <p:nvPr>
            <p:ph type="body" idx="1"/>
          </p:nvPr>
        </p:nvSpPr>
        <p:spPr/>
        <p:txBody>
          <a:bodyPr/>
          <a:lstStyle/>
          <a:p>
            <a:pPr eaLnBrk="1" hangingPunct="1"/>
            <a:r>
              <a:rPr lang="cs-CZ" smtClean="0"/>
              <a:t>Neposkytnutí pomoci</a:t>
            </a:r>
          </a:p>
          <a:p>
            <a:pPr eaLnBrk="1" hangingPunct="1"/>
            <a:r>
              <a:rPr lang="cs-CZ" smtClean="0"/>
              <a:t>Ublížení na zdraví z nedbalosti</a:t>
            </a:r>
          </a:p>
          <a:p>
            <a:pPr eaLnBrk="1" hangingPunct="1"/>
            <a:r>
              <a:rPr lang="cs-CZ" smtClean="0"/>
              <a:t>Vražda</a:t>
            </a:r>
          </a:p>
          <a:p>
            <a:pPr eaLnBrk="1" hangingPunct="1"/>
            <a:r>
              <a:rPr lang="cs-CZ" smtClean="0"/>
              <a:t>Účast na sebevraždě</a:t>
            </a:r>
          </a:p>
          <a:p>
            <a:pPr eaLnBrk="1" hangingPunct="1"/>
            <a:r>
              <a:rPr lang="cs-CZ" smtClean="0"/>
              <a:t>Nedovolené přerušení těhotenství</a:t>
            </a:r>
          </a:p>
          <a:p>
            <a:pPr eaLnBrk="1" hangingPunct="1"/>
            <a:r>
              <a:rPr lang="cs-CZ" smtClean="0"/>
              <a:t>Padělání a vystavování nepravdivých lékařských zpráv, posudků a nálezů</a:t>
            </a:r>
          </a:p>
        </p:txBody>
      </p:sp>
      <p:sp>
        <p:nvSpPr>
          <p:cNvPr id="152581" name="Zástupný symbol pro datum 4"/>
          <p:cNvSpPr>
            <a:spLocks noGrp="1"/>
          </p:cNvSpPr>
          <p:nvPr>
            <p:ph type="dt" sz="quarter" idx="10"/>
          </p:nvPr>
        </p:nvSpPr>
        <p:spPr>
          <a:noFill/>
        </p:spPr>
        <p:txBody>
          <a:bodyPr/>
          <a:lstStyle/>
          <a:p>
            <a:r>
              <a:rPr lang="cs-CZ" smtClean="0"/>
              <a:t>4.12.2013</a:t>
            </a:r>
            <a:endParaRPr lang="cs-CZ" smtClean="0"/>
          </a:p>
        </p:txBody>
      </p:sp>
      <p:sp>
        <p:nvSpPr>
          <p:cNvPr id="152582"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Zástupný symbol pro číslo snímku 5"/>
          <p:cNvSpPr>
            <a:spLocks noGrp="1"/>
          </p:cNvSpPr>
          <p:nvPr>
            <p:ph type="sldNum" sz="quarter" idx="12"/>
          </p:nvPr>
        </p:nvSpPr>
        <p:spPr>
          <a:noFill/>
        </p:spPr>
        <p:txBody>
          <a:bodyPr/>
          <a:lstStyle/>
          <a:p>
            <a:fld id="{1F8040CF-CA58-44C9-8EF9-FAFD825F23CF}" type="slidenum">
              <a:rPr lang="cs-CZ" smtClean="0"/>
              <a:pPr/>
              <a:t>47</a:t>
            </a:fld>
            <a:endParaRPr lang="cs-CZ" smtClean="0"/>
          </a:p>
        </p:txBody>
      </p:sp>
      <p:sp>
        <p:nvSpPr>
          <p:cNvPr id="153603" name="Rectangle 2"/>
          <p:cNvSpPr>
            <a:spLocks noGrp="1" noChangeArrowheads="1"/>
          </p:cNvSpPr>
          <p:nvPr>
            <p:ph type="title"/>
          </p:nvPr>
        </p:nvSpPr>
        <p:spPr/>
        <p:txBody>
          <a:bodyPr/>
          <a:lstStyle/>
          <a:p>
            <a:pPr eaLnBrk="1" hangingPunct="1"/>
            <a:r>
              <a:rPr lang="cs-CZ" smtClean="0">
                <a:latin typeface="Verdana" pitchFamily="34" charset="0"/>
              </a:rPr>
              <a:t>Trestné činy</a:t>
            </a:r>
          </a:p>
        </p:txBody>
      </p:sp>
      <p:sp>
        <p:nvSpPr>
          <p:cNvPr id="153604" name="Rectangle 3"/>
          <p:cNvSpPr>
            <a:spLocks noGrp="1" noChangeArrowheads="1"/>
          </p:cNvSpPr>
          <p:nvPr>
            <p:ph type="body" idx="1"/>
          </p:nvPr>
        </p:nvSpPr>
        <p:spPr/>
        <p:txBody>
          <a:bodyPr/>
          <a:lstStyle/>
          <a:p>
            <a:pPr eaLnBrk="1" hangingPunct="1"/>
            <a:r>
              <a:rPr lang="cs-CZ" smtClean="0"/>
              <a:t>Neoprávněné nakládání s osobními údaji</a:t>
            </a:r>
          </a:p>
          <a:p>
            <a:pPr eaLnBrk="1" hangingPunct="1"/>
            <a:r>
              <a:rPr lang="cs-CZ" smtClean="0"/>
              <a:t>Přijímání úplatku</a:t>
            </a:r>
          </a:p>
          <a:p>
            <a:pPr eaLnBrk="1" hangingPunct="1"/>
            <a:r>
              <a:rPr lang="cs-CZ" smtClean="0"/>
              <a:t>Nedovolené nakládání s tkáněmi a orgány</a:t>
            </a:r>
          </a:p>
        </p:txBody>
      </p:sp>
      <p:sp>
        <p:nvSpPr>
          <p:cNvPr id="153605" name="Zástupný symbol pro datum 4"/>
          <p:cNvSpPr>
            <a:spLocks noGrp="1"/>
          </p:cNvSpPr>
          <p:nvPr>
            <p:ph type="dt" sz="quarter" idx="10"/>
          </p:nvPr>
        </p:nvSpPr>
        <p:spPr>
          <a:noFill/>
        </p:spPr>
        <p:txBody>
          <a:bodyPr/>
          <a:lstStyle/>
          <a:p>
            <a:r>
              <a:rPr lang="cs-CZ" smtClean="0"/>
              <a:t>4.12.2013</a:t>
            </a:r>
            <a:endParaRPr lang="cs-CZ" smtClean="0"/>
          </a:p>
        </p:txBody>
      </p:sp>
      <p:sp>
        <p:nvSpPr>
          <p:cNvPr id="15360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Zástupný symbol pro číslo snímku 5"/>
          <p:cNvSpPr>
            <a:spLocks noGrp="1"/>
          </p:cNvSpPr>
          <p:nvPr>
            <p:ph type="sldNum" sz="quarter" idx="12"/>
          </p:nvPr>
        </p:nvSpPr>
        <p:spPr>
          <a:noFill/>
        </p:spPr>
        <p:txBody>
          <a:bodyPr/>
          <a:lstStyle/>
          <a:p>
            <a:fld id="{EBEE8ACA-854E-40C0-ADC1-D0C08DFA219B}" type="slidenum">
              <a:rPr lang="cs-CZ" smtClean="0"/>
              <a:pPr/>
              <a:t>48</a:t>
            </a:fld>
            <a:endParaRPr lang="cs-CZ" smtClean="0"/>
          </a:p>
        </p:txBody>
      </p:sp>
      <p:sp>
        <p:nvSpPr>
          <p:cNvPr id="154627" name="Rectangle 2"/>
          <p:cNvSpPr>
            <a:spLocks noGrp="1" noChangeArrowheads="1"/>
          </p:cNvSpPr>
          <p:nvPr>
            <p:ph type="title"/>
          </p:nvPr>
        </p:nvSpPr>
        <p:spPr/>
        <p:txBody>
          <a:bodyPr/>
          <a:lstStyle/>
          <a:p>
            <a:pPr eaLnBrk="1" hangingPunct="1"/>
            <a:r>
              <a:rPr lang="cs-CZ" smtClean="0">
                <a:latin typeface="Verdana" pitchFamily="34" charset="0"/>
              </a:rPr>
              <a:t>Neposkytnutí pomoci</a:t>
            </a:r>
          </a:p>
        </p:txBody>
      </p:sp>
      <p:sp>
        <p:nvSpPr>
          <p:cNvPr id="154628" name="Rectangle 3"/>
          <p:cNvSpPr>
            <a:spLocks noGrp="1" noChangeArrowheads="1"/>
          </p:cNvSpPr>
          <p:nvPr>
            <p:ph type="body" idx="1"/>
          </p:nvPr>
        </p:nvSpPr>
        <p:spPr/>
        <p:txBody>
          <a:bodyPr/>
          <a:lstStyle/>
          <a:p>
            <a:pPr eaLnBrk="1" hangingPunct="1">
              <a:buFontTx/>
              <a:buNone/>
            </a:pPr>
            <a:r>
              <a:rPr lang="cs-CZ" b="1" smtClean="0"/>
              <a:t>§ 150 odst. 1:</a:t>
            </a:r>
          </a:p>
          <a:p>
            <a:pPr eaLnBrk="1" hangingPunct="1">
              <a:buFontTx/>
              <a:buNone/>
            </a:pPr>
            <a:r>
              <a:rPr lang="cs-CZ" smtClean="0"/>
              <a:t>Kdo osobě, která je v nebezpečí smrti nebo jeví známky vážné poruchy zdraví nebo jiného vážného onemocnění, neposkytne potřebnou pomoc, ač tak může učinit bez nebezpečí pro sebe nebo jiného, bude potrestán odnětím svobody až na dvě léta.</a:t>
            </a:r>
          </a:p>
        </p:txBody>
      </p:sp>
      <p:sp>
        <p:nvSpPr>
          <p:cNvPr id="154629" name="Zástupný symbol pro datum 4"/>
          <p:cNvSpPr>
            <a:spLocks noGrp="1"/>
          </p:cNvSpPr>
          <p:nvPr>
            <p:ph type="dt" sz="quarter" idx="10"/>
          </p:nvPr>
        </p:nvSpPr>
        <p:spPr>
          <a:noFill/>
        </p:spPr>
        <p:txBody>
          <a:bodyPr/>
          <a:lstStyle/>
          <a:p>
            <a:r>
              <a:rPr lang="cs-CZ" smtClean="0"/>
              <a:t>4.12.2013</a:t>
            </a:r>
            <a:endParaRPr lang="cs-CZ" smtClean="0"/>
          </a:p>
        </p:txBody>
      </p:sp>
      <p:sp>
        <p:nvSpPr>
          <p:cNvPr id="15463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Zástupný symbol pro číslo snímku 5"/>
          <p:cNvSpPr>
            <a:spLocks noGrp="1"/>
          </p:cNvSpPr>
          <p:nvPr>
            <p:ph type="sldNum" sz="quarter" idx="12"/>
          </p:nvPr>
        </p:nvSpPr>
        <p:spPr>
          <a:noFill/>
        </p:spPr>
        <p:txBody>
          <a:bodyPr/>
          <a:lstStyle/>
          <a:p>
            <a:fld id="{31AAA86A-9D52-4AE4-BC1C-CC99DDF09338}" type="slidenum">
              <a:rPr lang="cs-CZ" smtClean="0"/>
              <a:pPr/>
              <a:t>49</a:t>
            </a:fld>
            <a:endParaRPr lang="cs-CZ" smtClean="0"/>
          </a:p>
        </p:txBody>
      </p:sp>
      <p:sp>
        <p:nvSpPr>
          <p:cNvPr id="155651" name="Rectangle 2"/>
          <p:cNvSpPr>
            <a:spLocks noGrp="1" noChangeArrowheads="1"/>
          </p:cNvSpPr>
          <p:nvPr>
            <p:ph type="title"/>
          </p:nvPr>
        </p:nvSpPr>
        <p:spPr/>
        <p:txBody>
          <a:bodyPr/>
          <a:lstStyle/>
          <a:p>
            <a:pPr eaLnBrk="1" hangingPunct="1"/>
            <a:r>
              <a:rPr lang="cs-CZ" smtClean="0">
                <a:latin typeface="Verdana" pitchFamily="34" charset="0"/>
              </a:rPr>
              <a:t>Neposkytnutí pomoci</a:t>
            </a:r>
          </a:p>
        </p:txBody>
      </p:sp>
      <p:sp>
        <p:nvSpPr>
          <p:cNvPr id="155652" name="Rectangle 3"/>
          <p:cNvSpPr>
            <a:spLocks noGrp="1" noChangeArrowheads="1"/>
          </p:cNvSpPr>
          <p:nvPr>
            <p:ph type="body" idx="1"/>
          </p:nvPr>
        </p:nvSpPr>
        <p:spPr/>
        <p:txBody>
          <a:bodyPr/>
          <a:lstStyle/>
          <a:p>
            <a:pPr eaLnBrk="1" hangingPunct="1">
              <a:buFontTx/>
              <a:buNone/>
            </a:pPr>
            <a:r>
              <a:rPr lang="cs-CZ" b="1" smtClean="0"/>
              <a:t>§ 150 odst. 2:</a:t>
            </a:r>
          </a:p>
          <a:p>
            <a:pPr eaLnBrk="1" hangingPunct="1">
              <a:buFontTx/>
              <a:buNone/>
            </a:pPr>
            <a:r>
              <a:rPr lang="cs-CZ" smtClean="0"/>
              <a:t>Kdo osobě, která je v nebezpečí smrti nebo jeví známky vážné poruchy zdraví nebo vážného onemocnění, neposkytne potřebnou pomoc, </a:t>
            </a:r>
            <a:r>
              <a:rPr lang="cs-CZ" u="sng" smtClean="0"/>
              <a:t>ač je podle povahy svého zaměstnání povinen takovou pomoc poskytnout</a:t>
            </a:r>
            <a:r>
              <a:rPr lang="cs-CZ" smtClean="0"/>
              <a:t>, bude potrestán odnětím svobody až na tři léta nebo zákazem činnosti.</a:t>
            </a:r>
          </a:p>
        </p:txBody>
      </p:sp>
      <p:sp>
        <p:nvSpPr>
          <p:cNvPr id="155653" name="Zástupný symbol pro datum 4"/>
          <p:cNvSpPr>
            <a:spLocks noGrp="1"/>
          </p:cNvSpPr>
          <p:nvPr>
            <p:ph type="dt" sz="quarter" idx="10"/>
          </p:nvPr>
        </p:nvSpPr>
        <p:spPr>
          <a:noFill/>
        </p:spPr>
        <p:txBody>
          <a:bodyPr/>
          <a:lstStyle/>
          <a:p>
            <a:r>
              <a:rPr lang="cs-CZ" smtClean="0"/>
              <a:t>4.12.2013</a:t>
            </a:r>
            <a:endParaRPr lang="cs-CZ" smtClean="0"/>
          </a:p>
        </p:txBody>
      </p:sp>
      <p:sp>
        <p:nvSpPr>
          <p:cNvPr id="15565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Zástupný symbol pro číslo snímku 5"/>
          <p:cNvSpPr>
            <a:spLocks noGrp="1"/>
          </p:cNvSpPr>
          <p:nvPr>
            <p:ph type="sldNum" sz="quarter" idx="12"/>
          </p:nvPr>
        </p:nvSpPr>
        <p:spPr>
          <a:noFill/>
        </p:spPr>
        <p:txBody>
          <a:bodyPr/>
          <a:lstStyle/>
          <a:p>
            <a:fld id="{B15DD25E-61BA-4E99-AA2D-F5A7765B6183}" type="slidenum">
              <a:rPr lang="cs-CZ" smtClean="0"/>
              <a:pPr/>
              <a:t>5</a:t>
            </a:fld>
            <a:endParaRPr lang="cs-CZ" smtClean="0"/>
          </a:p>
        </p:txBody>
      </p:sp>
      <p:sp>
        <p:nvSpPr>
          <p:cNvPr id="110595" name="Rectangle 2"/>
          <p:cNvSpPr>
            <a:spLocks noGrp="1" noChangeArrowheads="1"/>
          </p:cNvSpPr>
          <p:nvPr>
            <p:ph type="title"/>
          </p:nvPr>
        </p:nvSpPr>
        <p:spPr/>
        <p:txBody>
          <a:bodyPr/>
          <a:lstStyle/>
          <a:p>
            <a:pPr eaLnBrk="1" hangingPunct="1"/>
            <a:r>
              <a:rPr lang="cs-CZ" smtClean="0"/>
              <a:t>Obecná odpovědnost za škodu</a:t>
            </a:r>
          </a:p>
        </p:txBody>
      </p:sp>
      <p:sp>
        <p:nvSpPr>
          <p:cNvPr id="110596" name="Rectangle 3"/>
          <p:cNvSpPr>
            <a:spLocks noGrp="1" noChangeArrowheads="1"/>
          </p:cNvSpPr>
          <p:nvPr>
            <p:ph type="body" idx="1"/>
          </p:nvPr>
        </p:nvSpPr>
        <p:spPr/>
        <p:txBody>
          <a:bodyPr/>
          <a:lstStyle/>
          <a:p>
            <a:pPr eaLnBrk="1" hangingPunct="1">
              <a:buFontTx/>
              <a:buNone/>
            </a:pPr>
            <a:r>
              <a:rPr lang="cs-CZ" b="1" smtClean="0"/>
              <a:t>§ 420/3</a:t>
            </a:r>
            <a:r>
              <a:rPr lang="cs-CZ" smtClean="0"/>
              <a:t>:</a:t>
            </a:r>
          </a:p>
          <a:p>
            <a:pPr eaLnBrk="1" hangingPunct="1"/>
            <a:r>
              <a:rPr lang="cs-CZ" smtClean="0"/>
              <a:t>Odpovědnosti se zprostí ten, kdo prokáže, že škodu nezavinil.</a:t>
            </a:r>
          </a:p>
        </p:txBody>
      </p:sp>
      <p:sp>
        <p:nvSpPr>
          <p:cNvPr id="110597" name="Zástupný symbol pro datum 4"/>
          <p:cNvSpPr>
            <a:spLocks noGrp="1"/>
          </p:cNvSpPr>
          <p:nvPr>
            <p:ph type="dt" sz="quarter" idx="10"/>
          </p:nvPr>
        </p:nvSpPr>
        <p:spPr>
          <a:noFill/>
        </p:spPr>
        <p:txBody>
          <a:bodyPr/>
          <a:lstStyle/>
          <a:p>
            <a:r>
              <a:rPr lang="cs-CZ" smtClean="0"/>
              <a:t>4.12.2013</a:t>
            </a:r>
            <a:endParaRPr lang="cs-CZ" smtClean="0"/>
          </a:p>
        </p:txBody>
      </p:sp>
      <p:sp>
        <p:nvSpPr>
          <p:cNvPr id="11059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Zástupný symbol pro číslo snímku 5"/>
          <p:cNvSpPr>
            <a:spLocks noGrp="1"/>
          </p:cNvSpPr>
          <p:nvPr>
            <p:ph type="sldNum" sz="quarter" idx="12"/>
          </p:nvPr>
        </p:nvSpPr>
        <p:spPr>
          <a:noFill/>
        </p:spPr>
        <p:txBody>
          <a:bodyPr/>
          <a:lstStyle/>
          <a:p>
            <a:fld id="{6AFEC52A-9F88-43C7-8083-450DC8DFF74E}" type="slidenum">
              <a:rPr lang="cs-CZ" smtClean="0"/>
              <a:pPr/>
              <a:t>50</a:t>
            </a:fld>
            <a:endParaRPr lang="cs-CZ" smtClean="0"/>
          </a:p>
        </p:txBody>
      </p:sp>
      <p:sp>
        <p:nvSpPr>
          <p:cNvPr id="156675" name="Rectangle 2"/>
          <p:cNvSpPr>
            <a:spLocks noGrp="1" noChangeArrowheads="1"/>
          </p:cNvSpPr>
          <p:nvPr>
            <p:ph type="title"/>
          </p:nvPr>
        </p:nvSpPr>
        <p:spPr/>
        <p:txBody>
          <a:bodyPr/>
          <a:lstStyle/>
          <a:p>
            <a:pPr eaLnBrk="1" hangingPunct="1"/>
            <a:r>
              <a:rPr lang="cs-CZ" smtClean="0">
                <a:latin typeface="Verdana" pitchFamily="34" charset="0"/>
              </a:rPr>
              <a:t>Ublížení na zdraví</a:t>
            </a:r>
          </a:p>
        </p:txBody>
      </p:sp>
      <p:sp>
        <p:nvSpPr>
          <p:cNvPr id="156676" name="Rectangle 3"/>
          <p:cNvSpPr>
            <a:spLocks noGrp="1" noChangeArrowheads="1"/>
          </p:cNvSpPr>
          <p:nvPr>
            <p:ph type="body" idx="1"/>
          </p:nvPr>
        </p:nvSpPr>
        <p:spPr/>
        <p:txBody>
          <a:bodyPr/>
          <a:lstStyle/>
          <a:p>
            <a:pPr eaLnBrk="1" hangingPunct="1">
              <a:buFontTx/>
              <a:buNone/>
            </a:pPr>
            <a:r>
              <a:rPr lang="cs-CZ" b="1" smtClean="0"/>
              <a:t>§ 148 odst. 1:</a:t>
            </a:r>
            <a:endParaRPr lang="cs-CZ" smtClean="0"/>
          </a:p>
          <a:p>
            <a:pPr eaLnBrk="1" hangingPunct="1">
              <a:buFontTx/>
              <a:buNone/>
            </a:pPr>
            <a:r>
              <a:rPr lang="cs-CZ" smtClean="0"/>
              <a:t>Kdo jinému z nedbalosti ublíží na zdraví tím, že poruší důležitou povinnost vyplývající z jeho zaměstnání, povolání, postavení nebo funkce nebo uloženou mu podle zákona, bude potrestán odnětím svobody až na jeden rok nebo zákazem činnosti.</a:t>
            </a:r>
          </a:p>
        </p:txBody>
      </p:sp>
      <p:sp>
        <p:nvSpPr>
          <p:cNvPr id="156677" name="Zástupný symbol pro datum 4"/>
          <p:cNvSpPr>
            <a:spLocks noGrp="1"/>
          </p:cNvSpPr>
          <p:nvPr>
            <p:ph type="dt" sz="quarter" idx="10"/>
          </p:nvPr>
        </p:nvSpPr>
        <p:spPr>
          <a:noFill/>
        </p:spPr>
        <p:txBody>
          <a:bodyPr/>
          <a:lstStyle/>
          <a:p>
            <a:r>
              <a:rPr lang="cs-CZ" smtClean="0"/>
              <a:t>4.12.2013</a:t>
            </a:r>
            <a:endParaRPr lang="cs-CZ" smtClean="0"/>
          </a:p>
        </p:txBody>
      </p:sp>
      <p:sp>
        <p:nvSpPr>
          <p:cNvPr id="15667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Zástupný symbol pro číslo snímku 5"/>
          <p:cNvSpPr>
            <a:spLocks noGrp="1"/>
          </p:cNvSpPr>
          <p:nvPr>
            <p:ph type="sldNum" sz="quarter" idx="12"/>
          </p:nvPr>
        </p:nvSpPr>
        <p:spPr>
          <a:noFill/>
        </p:spPr>
        <p:txBody>
          <a:bodyPr/>
          <a:lstStyle/>
          <a:p>
            <a:fld id="{2754AFD3-D666-4E4E-966A-5FDE64978660}" type="slidenum">
              <a:rPr lang="cs-CZ" smtClean="0"/>
              <a:pPr/>
              <a:t>51</a:t>
            </a:fld>
            <a:endParaRPr lang="cs-CZ" smtClean="0"/>
          </a:p>
        </p:txBody>
      </p:sp>
      <p:sp>
        <p:nvSpPr>
          <p:cNvPr id="157699" name="Rectangle 2"/>
          <p:cNvSpPr>
            <a:spLocks noGrp="1" noChangeArrowheads="1"/>
          </p:cNvSpPr>
          <p:nvPr>
            <p:ph type="title"/>
          </p:nvPr>
        </p:nvSpPr>
        <p:spPr/>
        <p:txBody>
          <a:bodyPr/>
          <a:lstStyle/>
          <a:p>
            <a:pPr eaLnBrk="1" hangingPunct="1"/>
            <a:r>
              <a:rPr lang="cs-CZ" smtClean="0">
                <a:latin typeface="Verdana" pitchFamily="34" charset="0"/>
              </a:rPr>
              <a:t>Ublížení na zdraví</a:t>
            </a:r>
          </a:p>
        </p:txBody>
      </p:sp>
      <p:sp>
        <p:nvSpPr>
          <p:cNvPr id="157700" name="Rectangle 3"/>
          <p:cNvSpPr>
            <a:spLocks noGrp="1" noChangeArrowheads="1"/>
          </p:cNvSpPr>
          <p:nvPr>
            <p:ph type="body" idx="1"/>
          </p:nvPr>
        </p:nvSpPr>
        <p:spPr/>
        <p:txBody>
          <a:bodyPr/>
          <a:lstStyle/>
          <a:p>
            <a:pPr eaLnBrk="1" hangingPunct="1">
              <a:buFontTx/>
              <a:buNone/>
            </a:pPr>
            <a:r>
              <a:rPr lang="cs-CZ" b="1" smtClean="0"/>
              <a:t>§ 147 odst. 1:</a:t>
            </a:r>
            <a:endParaRPr lang="cs-CZ" smtClean="0"/>
          </a:p>
          <a:p>
            <a:pPr eaLnBrk="1" hangingPunct="1">
              <a:buFontTx/>
              <a:buNone/>
            </a:pPr>
            <a:r>
              <a:rPr lang="cs-CZ" smtClean="0"/>
              <a:t>Kdo jinému z nedbalosti způsobí těžkou újmu na zdraví, bude potrestán odnětím svobody až na dvě léta nebo zákazem činnosti.</a:t>
            </a:r>
          </a:p>
        </p:txBody>
      </p:sp>
      <p:sp>
        <p:nvSpPr>
          <p:cNvPr id="157701" name="Zástupný symbol pro datum 4"/>
          <p:cNvSpPr>
            <a:spLocks noGrp="1"/>
          </p:cNvSpPr>
          <p:nvPr>
            <p:ph type="dt" sz="quarter" idx="10"/>
          </p:nvPr>
        </p:nvSpPr>
        <p:spPr>
          <a:noFill/>
        </p:spPr>
        <p:txBody>
          <a:bodyPr/>
          <a:lstStyle/>
          <a:p>
            <a:r>
              <a:rPr lang="cs-CZ" smtClean="0"/>
              <a:t>4.12.2013</a:t>
            </a:r>
            <a:endParaRPr lang="cs-CZ" smtClean="0"/>
          </a:p>
        </p:txBody>
      </p:sp>
      <p:sp>
        <p:nvSpPr>
          <p:cNvPr id="157702"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Zástupný symbol pro číslo snímku 5"/>
          <p:cNvSpPr>
            <a:spLocks noGrp="1"/>
          </p:cNvSpPr>
          <p:nvPr>
            <p:ph type="sldNum" sz="quarter" idx="12"/>
          </p:nvPr>
        </p:nvSpPr>
        <p:spPr>
          <a:noFill/>
        </p:spPr>
        <p:txBody>
          <a:bodyPr/>
          <a:lstStyle/>
          <a:p>
            <a:fld id="{8E3793DB-A8A7-4FAF-AFA2-0DDE57ED33B1}" type="slidenum">
              <a:rPr lang="cs-CZ" smtClean="0"/>
              <a:pPr/>
              <a:t>52</a:t>
            </a:fld>
            <a:endParaRPr lang="cs-CZ" smtClean="0"/>
          </a:p>
        </p:txBody>
      </p:sp>
      <p:sp>
        <p:nvSpPr>
          <p:cNvPr id="158723" name="Rectangle 2"/>
          <p:cNvSpPr>
            <a:spLocks noGrp="1" noChangeArrowheads="1"/>
          </p:cNvSpPr>
          <p:nvPr>
            <p:ph type="title"/>
          </p:nvPr>
        </p:nvSpPr>
        <p:spPr/>
        <p:txBody>
          <a:bodyPr/>
          <a:lstStyle/>
          <a:p>
            <a:pPr eaLnBrk="1" hangingPunct="1"/>
            <a:r>
              <a:rPr lang="cs-CZ" smtClean="0">
                <a:latin typeface="Verdana" pitchFamily="34" charset="0"/>
              </a:rPr>
              <a:t>Ublížení na zdraví</a:t>
            </a:r>
          </a:p>
        </p:txBody>
      </p:sp>
      <p:sp>
        <p:nvSpPr>
          <p:cNvPr id="158724" name="Rectangle 3"/>
          <p:cNvSpPr>
            <a:spLocks noGrp="1" noChangeArrowheads="1"/>
          </p:cNvSpPr>
          <p:nvPr>
            <p:ph type="body" idx="1"/>
          </p:nvPr>
        </p:nvSpPr>
        <p:spPr/>
        <p:txBody>
          <a:bodyPr/>
          <a:lstStyle/>
          <a:p>
            <a:pPr eaLnBrk="1" hangingPunct="1">
              <a:buFontTx/>
              <a:buNone/>
            </a:pPr>
            <a:r>
              <a:rPr lang="cs-CZ" b="1" smtClean="0"/>
              <a:t>§ 147 odst. 2</a:t>
            </a:r>
            <a:r>
              <a:rPr lang="cs-CZ" smtClean="0"/>
              <a:t>:</a:t>
            </a:r>
          </a:p>
          <a:p>
            <a:pPr eaLnBrk="1" hangingPunct="1">
              <a:buFontTx/>
              <a:buNone/>
            </a:pPr>
            <a:r>
              <a:rPr lang="cs-CZ" smtClean="0"/>
              <a:t>Odnětím svobody na šest měsíců až čtyři léta nebo peněžitým trestem bude pachatel potrestán, spáchá-li čin uvedený v odstavci 1 proto, že porušil důležitou povinnost vyplývající z jeho zaměstnání, povolání, postavení nebo funkce nebo uloženou mu podle zákona.</a:t>
            </a:r>
          </a:p>
        </p:txBody>
      </p:sp>
      <p:sp>
        <p:nvSpPr>
          <p:cNvPr id="158725" name="Zástupný symbol pro datum 4"/>
          <p:cNvSpPr>
            <a:spLocks noGrp="1"/>
          </p:cNvSpPr>
          <p:nvPr>
            <p:ph type="dt" sz="quarter" idx="10"/>
          </p:nvPr>
        </p:nvSpPr>
        <p:spPr>
          <a:noFill/>
        </p:spPr>
        <p:txBody>
          <a:bodyPr/>
          <a:lstStyle/>
          <a:p>
            <a:r>
              <a:rPr lang="cs-CZ" smtClean="0"/>
              <a:t>4.12.2013</a:t>
            </a:r>
            <a:endParaRPr lang="cs-CZ" smtClean="0"/>
          </a:p>
        </p:txBody>
      </p:sp>
      <p:sp>
        <p:nvSpPr>
          <p:cNvPr id="15872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Zástupný symbol pro číslo snímku 5"/>
          <p:cNvSpPr>
            <a:spLocks noGrp="1"/>
          </p:cNvSpPr>
          <p:nvPr>
            <p:ph type="sldNum" sz="quarter" idx="12"/>
          </p:nvPr>
        </p:nvSpPr>
        <p:spPr>
          <a:noFill/>
        </p:spPr>
        <p:txBody>
          <a:bodyPr/>
          <a:lstStyle/>
          <a:p>
            <a:fld id="{9C68494F-A3AA-4ADB-B402-2AD63DB8FB43}" type="slidenum">
              <a:rPr lang="cs-CZ" smtClean="0"/>
              <a:pPr/>
              <a:t>53</a:t>
            </a:fld>
            <a:endParaRPr lang="cs-CZ" smtClean="0"/>
          </a:p>
        </p:txBody>
      </p:sp>
      <p:sp>
        <p:nvSpPr>
          <p:cNvPr id="159747" name="Rectangle 2"/>
          <p:cNvSpPr>
            <a:spLocks noGrp="1" noChangeArrowheads="1"/>
          </p:cNvSpPr>
          <p:nvPr>
            <p:ph type="title"/>
          </p:nvPr>
        </p:nvSpPr>
        <p:spPr/>
        <p:txBody>
          <a:bodyPr/>
          <a:lstStyle/>
          <a:p>
            <a:pPr eaLnBrk="1" hangingPunct="1"/>
            <a:r>
              <a:rPr lang="cs-CZ" smtClean="0">
                <a:latin typeface="Verdana" pitchFamily="34" charset="0"/>
              </a:rPr>
              <a:t>Ublížení na zdraví</a:t>
            </a:r>
          </a:p>
        </p:txBody>
      </p:sp>
      <p:sp>
        <p:nvSpPr>
          <p:cNvPr id="159748" name="Rectangle 3"/>
          <p:cNvSpPr>
            <a:spLocks noGrp="1" noChangeArrowheads="1"/>
          </p:cNvSpPr>
          <p:nvPr>
            <p:ph type="body" idx="1"/>
          </p:nvPr>
        </p:nvSpPr>
        <p:spPr/>
        <p:txBody>
          <a:bodyPr/>
          <a:lstStyle/>
          <a:p>
            <a:pPr eaLnBrk="1" hangingPunct="1">
              <a:lnSpc>
                <a:spcPct val="90000"/>
              </a:lnSpc>
              <a:buFontTx/>
              <a:buNone/>
            </a:pPr>
            <a:r>
              <a:rPr lang="cs-CZ" b="1" smtClean="0"/>
              <a:t>§ 147 odst. 3</a:t>
            </a:r>
            <a:r>
              <a:rPr lang="cs-CZ" smtClean="0"/>
              <a:t>:</a:t>
            </a:r>
          </a:p>
          <a:p>
            <a:pPr eaLnBrk="1" hangingPunct="1">
              <a:lnSpc>
                <a:spcPct val="90000"/>
              </a:lnSpc>
              <a:buFontTx/>
              <a:buNone/>
            </a:pPr>
            <a:r>
              <a:rPr lang="cs-CZ" smtClean="0"/>
              <a:t>Kdo z nedbalosti způsobí těžkou újmu</a:t>
            </a:r>
            <a:br>
              <a:rPr lang="cs-CZ" smtClean="0"/>
            </a:br>
            <a:r>
              <a:rPr lang="cs-CZ" smtClean="0"/>
              <a:t>na zdraví nejméně dvou osob proto, že hrubě porušil zákony o ochraně životního prostředí nebo zákony o bezpečnosti práce nebo dopravy anebo hygienické zákony, bude potrestán odnětím svobody na dvě léta až osm let.</a:t>
            </a:r>
          </a:p>
        </p:txBody>
      </p:sp>
      <p:sp>
        <p:nvSpPr>
          <p:cNvPr id="159749" name="Zástupný symbol pro datum 4"/>
          <p:cNvSpPr>
            <a:spLocks noGrp="1"/>
          </p:cNvSpPr>
          <p:nvPr>
            <p:ph type="dt" sz="quarter" idx="10"/>
          </p:nvPr>
        </p:nvSpPr>
        <p:spPr>
          <a:noFill/>
        </p:spPr>
        <p:txBody>
          <a:bodyPr/>
          <a:lstStyle/>
          <a:p>
            <a:r>
              <a:rPr lang="cs-CZ" smtClean="0"/>
              <a:t>4.12.2013</a:t>
            </a:r>
            <a:endParaRPr lang="cs-CZ" smtClean="0"/>
          </a:p>
        </p:txBody>
      </p:sp>
      <p:sp>
        <p:nvSpPr>
          <p:cNvPr id="15975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Zástupný symbol pro číslo snímku 5"/>
          <p:cNvSpPr>
            <a:spLocks noGrp="1"/>
          </p:cNvSpPr>
          <p:nvPr>
            <p:ph type="sldNum" sz="quarter" idx="12"/>
          </p:nvPr>
        </p:nvSpPr>
        <p:spPr>
          <a:noFill/>
        </p:spPr>
        <p:txBody>
          <a:bodyPr/>
          <a:lstStyle/>
          <a:p>
            <a:fld id="{AA37D072-E6E0-40AB-B22E-33D4D020D583}" type="slidenum">
              <a:rPr lang="cs-CZ" smtClean="0"/>
              <a:pPr/>
              <a:t>54</a:t>
            </a:fld>
            <a:endParaRPr lang="cs-CZ" smtClean="0"/>
          </a:p>
        </p:txBody>
      </p:sp>
      <p:sp>
        <p:nvSpPr>
          <p:cNvPr id="160771" name="Rectangle 2"/>
          <p:cNvSpPr>
            <a:spLocks noGrp="1" noChangeArrowheads="1"/>
          </p:cNvSpPr>
          <p:nvPr>
            <p:ph type="title"/>
          </p:nvPr>
        </p:nvSpPr>
        <p:spPr/>
        <p:txBody>
          <a:bodyPr/>
          <a:lstStyle/>
          <a:p>
            <a:pPr eaLnBrk="1" hangingPunct="1"/>
            <a:r>
              <a:rPr lang="cs-CZ" smtClean="0">
                <a:latin typeface="Verdana" pitchFamily="34" charset="0"/>
              </a:rPr>
              <a:t>Neoprávněné nakládání</a:t>
            </a:r>
            <a:br>
              <a:rPr lang="cs-CZ" smtClean="0">
                <a:latin typeface="Verdana" pitchFamily="34" charset="0"/>
              </a:rPr>
            </a:br>
            <a:r>
              <a:rPr lang="cs-CZ" smtClean="0">
                <a:latin typeface="Verdana" pitchFamily="34" charset="0"/>
              </a:rPr>
              <a:t>s osobními údaji</a:t>
            </a:r>
          </a:p>
        </p:txBody>
      </p:sp>
      <p:sp>
        <p:nvSpPr>
          <p:cNvPr id="160772" name="Rectangle 3"/>
          <p:cNvSpPr>
            <a:spLocks noGrp="1" noChangeArrowheads="1"/>
          </p:cNvSpPr>
          <p:nvPr>
            <p:ph type="body" idx="1"/>
          </p:nvPr>
        </p:nvSpPr>
        <p:spPr/>
        <p:txBody>
          <a:bodyPr/>
          <a:lstStyle/>
          <a:p>
            <a:pPr eaLnBrk="1" hangingPunct="1">
              <a:buFontTx/>
              <a:buNone/>
            </a:pPr>
            <a:r>
              <a:rPr lang="cs-CZ" b="1" smtClean="0"/>
              <a:t>§ 180 odst. 1</a:t>
            </a:r>
            <a:r>
              <a:rPr lang="cs-CZ" smtClean="0"/>
              <a:t>:</a:t>
            </a:r>
          </a:p>
          <a:p>
            <a:pPr eaLnBrk="1" hangingPunct="1">
              <a:buFontTx/>
              <a:buNone/>
            </a:pPr>
            <a:r>
              <a:rPr lang="cs-CZ" sz="2800" smtClean="0"/>
              <a:t>Kdo, byť i z nedbalosti, neoprávněně zveřejní, sdělí, zpřístupní, jinak zpracovává nebo si přisvojí osobní údaje, které byly o jiném shromážděné v souvislosti s výkonem veřejné moci, a způsobí tím vážnou újmu na právech nebo oprávněných zájmech osoby, jíž se osobní údaje týkají, bude potrestán odnětím svobody až na tři léta nebo zákazem činnosti.</a:t>
            </a:r>
          </a:p>
        </p:txBody>
      </p:sp>
      <p:sp>
        <p:nvSpPr>
          <p:cNvPr id="160773" name="Zástupný symbol pro datum 4"/>
          <p:cNvSpPr>
            <a:spLocks noGrp="1"/>
          </p:cNvSpPr>
          <p:nvPr>
            <p:ph type="dt" sz="quarter" idx="10"/>
          </p:nvPr>
        </p:nvSpPr>
        <p:spPr>
          <a:noFill/>
        </p:spPr>
        <p:txBody>
          <a:bodyPr/>
          <a:lstStyle/>
          <a:p>
            <a:r>
              <a:rPr lang="cs-CZ" smtClean="0"/>
              <a:t>4.12.2013</a:t>
            </a:r>
            <a:endParaRPr lang="cs-CZ" smtClean="0"/>
          </a:p>
        </p:txBody>
      </p:sp>
      <p:sp>
        <p:nvSpPr>
          <p:cNvPr id="16077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Zástupný symbol pro číslo snímku 5"/>
          <p:cNvSpPr>
            <a:spLocks noGrp="1"/>
          </p:cNvSpPr>
          <p:nvPr>
            <p:ph type="sldNum" sz="quarter" idx="12"/>
          </p:nvPr>
        </p:nvSpPr>
        <p:spPr>
          <a:noFill/>
        </p:spPr>
        <p:txBody>
          <a:bodyPr/>
          <a:lstStyle/>
          <a:p>
            <a:fld id="{FB2B589B-9D33-4C36-887F-972F4F49D31A}" type="slidenum">
              <a:rPr lang="cs-CZ" smtClean="0"/>
              <a:pPr/>
              <a:t>55</a:t>
            </a:fld>
            <a:endParaRPr lang="cs-CZ" smtClean="0"/>
          </a:p>
        </p:txBody>
      </p:sp>
      <p:sp>
        <p:nvSpPr>
          <p:cNvPr id="161795" name="Rectangle 2"/>
          <p:cNvSpPr>
            <a:spLocks noGrp="1" noChangeArrowheads="1"/>
          </p:cNvSpPr>
          <p:nvPr>
            <p:ph type="title"/>
          </p:nvPr>
        </p:nvSpPr>
        <p:spPr/>
        <p:txBody>
          <a:bodyPr/>
          <a:lstStyle/>
          <a:p>
            <a:pPr eaLnBrk="1" hangingPunct="1"/>
            <a:r>
              <a:rPr lang="cs-CZ" smtClean="0">
                <a:latin typeface="Verdana" pitchFamily="34" charset="0"/>
              </a:rPr>
              <a:t>Neoprávněné nakládání</a:t>
            </a:r>
            <a:br>
              <a:rPr lang="cs-CZ" smtClean="0">
                <a:latin typeface="Verdana" pitchFamily="34" charset="0"/>
              </a:rPr>
            </a:br>
            <a:r>
              <a:rPr lang="cs-CZ" smtClean="0">
                <a:latin typeface="Verdana" pitchFamily="34" charset="0"/>
              </a:rPr>
              <a:t>s osobními údaji</a:t>
            </a:r>
          </a:p>
        </p:txBody>
      </p:sp>
      <p:sp>
        <p:nvSpPr>
          <p:cNvPr id="161796" name="Rectangle 3"/>
          <p:cNvSpPr>
            <a:spLocks noGrp="1" noChangeArrowheads="1"/>
          </p:cNvSpPr>
          <p:nvPr>
            <p:ph type="body" idx="1"/>
          </p:nvPr>
        </p:nvSpPr>
        <p:spPr/>
        <p:txBody>
          <a:bodyPr/>
          <a:lstStyle/>
          <a:p>
            <a:pPr eaLnBrk="1" hangingPunct="1">
              <a:buFontTx/>
              <a:buNone/>
            </a:pPr>
            <a:r>
              <a:rPr lang="cs-CZ" b="1" smtClean="0"/>
              <a:t>§ 180 odst. 2</a:t>
            </a:r>
            <a:r>
              <a:rPr lang="cs-CZ" smtClean="0"/>
              <a:t>:</a:t>
            </a:r>
          </a:p>
          <a:p>
            <a:pPr eaLnBrk="1" hangingPunct="1">
              <a:buFontTx/>
              <a:buNone/>
            </a:pPr>
            <a:r>
              <a:rPr lang="cs-CZ" sz="2800" smtClean="0"/>
              <a:t>Stejně bude potrestán, kdo, byť i z nedbalosti, </a:t>
            </a:r>
            <a:r>
              <a:rPr lang="cs-CZ" sz="2800" u="sng" smtClean="0"/>
              <a:t>poruší státem uloženou nebo uznanou povinnost mlčenlivosti</a:t>
            </a:r>
            <a:r>
              <a:rPr lang="cs-CZ" sz="2800" smtClean="0"/>
              <a:t>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p:txBody>
      </p:sp>
      <p:sp>
        <p:nvSpPr>
          <p:cNvPr id="161797" name="Zástupný symbol pro datum 4"/>
          <p:cNvSpPr>
            <a:spLocks noGrp="1"/>
          </p:cNvSpPr>
          <p:nvPr>
            <p:ph type="dt" sz="quarter" idx="10"/>
          </p:nvPr>
        </p:nvSpPr>
        <p:spPr>
          <a:noFill/>
        </p:spPr>
        <p:txBody>
          <a:bodyPr/>
          <a:lstStyle/>
          <a:p>
            <a:r>
              <a:rPr lang="cs-CZ" smtClean="0"/>
              <a:t>4.12.2013</a:t>
            </a:r>
            <a:endParaRPr lang="cs-CZ" smtClean="0"/>
          </a:p>
        </p:txBody>
      </p:sp>
      <p:sp>
        <p:nvSpPr>
          <p:cNvPr id="16179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Zástupný symbol pro číslo snímku 5"/>
          <p:cNvSpPr>
            <a:spLocks noGrp="1"/>
          </p:cNvSpPr>
          <p:nvPr>
            <p:ph type="sldNum" sz="quarter" idx="12"/>
          </p:nvPr>
        </p:nvSpPr>
        <p:spPr>
          <a:noFill/>
        </p:spPr>
        <p:txBody>
          <a:bodyPr/>
          <a:lstStyle/>
          <a:p>
            <a:fld id="{4660E32D-DFCC-4F36-AD2A-87D1B4DD4707}" type="slidenum">
              <a:rPr lang="cs-CZ" smtClean="0"/>
              <a:pPr/>
              <a:t>56</a:t>
            </a:fld>
            <a:endParaRPr lang="cs-CZ" smtClean="0"/>
          </a:p>
        </p:txBody>
      </p:sp>
      <p:sp>
        <p:nvSpPr>
          <p:cNvPr id="162819" name="Rectangle 2"/>
          <p:cNvSpPr>
            <a:spLocks noGrp="1" noChangeArrowheads="1"/>
          </p:cNvSpPr>
          <p:nvPr>
            <p:ph type="title"/>
          </p:nvPr>
        </p:nvSpPr>
        <p:spPr>
          <a:xfrm>
            <a:off x="395288" y="2349500"/>
            <a:ext cx="8229600" cy="1143000"/>
          </a:xfrm>
        </p:spPr>
        <p:txBody>
          <a:bodyPr/>
          <a:lstStyle/>
          <a:p>
            <a:pPr eaLnBrk="1" hangingPunct="1"/>
            <a:r>
              <a:rPr lang="cs-CZ" dirty="0" smtClean="0"/>
              <a:t>Odpovědnost za </a:t>
            </a:r>
            <a:r>
              <a:rPr lang="cs-CZ" dirty="0" smtClean="0"/>
              <a:t>přestupky</a:t>
            </a:r>
            <a:br>
              <a:rPr lang="cs-CZ" dirty="0" smtClean="0"/>
            </a:br>
            <a:r>
              <a:rPr lang="cs-CZ" dirty="0" smtClean="0"/>
              <a:t>a správní delikty</a:t>
            </a:r>
            <a:endParaRPr lang="cs-CZ" dirty="0" smtClean="0"/>
          </a:p>
        </p:txBody>
      </p:sp>
      <p:sp>
        <p:nvSpPr>
          <p:cNvPr id="162820" name="Zástupný symbol pro datum 3"/>
          <p:cNvSpPr>
            <a:spLocks noGrp="1"/>
          </p:cNvSpPr>
          <p:nvPr>
            <p:ph type="dt" sz="quarter" idx="10"/>
          </p:nvPr>
        </p:nvSpPr>
        <p:spPr>
          <a:noFill/>
        </p:spPr>
        <p:txBody>
          <a:bodyPr/>
          <a:lstStyle/>
          <a:p>
            <a:r>
              <a:rPr lang="cs-CZ" smtClean="0"/>
              <a:t>4.12.2013</a:t>
            </a:r>
            <a:endParaRPr lang="cs-CZ" smtClean="0"/>
          </a:p>
        </p:txBody>
      </p:sp>
      <p:sp>
        <p:nvSpPr>
          <p:cNvPr id="162821" name="Zástupný symbol pro zápatí 4"/>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Zástupný symbol pro číslo snímku 5"/>
          <p:cNvSpPr>
            <a:spLocks noGrp="1"/>
          </p:cNvSpPr>
          <p:nvPr>
            <p:ph type="sldNum" sz="quarter" idx="12"/>
          </p:nvPr>
        </p:nvSpPr>
        <p:spPr>
          <a:noFill/>
        </p:spPr>
        <p:txBody>
          <a:bodyPr/>
          <a:lstStyle/>
          <a:p>
            <a:fld id="{C0D93E2E-0B49-4858-B7C1-1D822B326337}" type="slidenum">
              <a:rPr lang="cs-CZ" smtClean="0"/>
              <a:pPr/>
              <a:t>57</a:t>
            </a:fld>
            <a:endParaRPr lang="cs-CZ" smtClean="0"/>
          </a:p>
        </p:txBody>
      </p:sp>
      <p:sp>
        <p:nvSpPr>
          <p:cNvPr id="163843" name="Rectangle 2"/>
          <p:cNvSpPr>
            <a:spLocks noGrp="1" noChangeArrowheads="1"/>
          </p:cNvSpPr>
          <p:nvPr>
            <p:ph type="title"/>
          </p:nvPr>
        </p:nvSpPr>
        <p:spPr/>
        <p:txBody>
          <a:bodyPr/>
          <a:lstStyle/>
          <a:p>
            <a:pPr eaLnBrk="1" hangingPunct="1"/>
            <a:r>
              <a:rPr lang="cs-CZ" smtClean="0">
                <a:latin typeface="Verdana" pitchFamily="34" charset="0"/>
              </a:rPr>
              <a:t>Hlavní zákon</a:t>
            </a:r>
          </a:p>
        </p:txBody>
      </p:sp>
      <p:sp>
        <p:nvSpPr>
          <p:cNvPr id="163844" name="Rectangle 3"/>
          <p:cNvSpPr>
            <a:spLocks noGrp="1" noChangeArrowheads="1"/>
          </p:cNvSpPr>
          <p:nvPr>
            <p:ph type="body" idx="1"/>
          </p:nvPr>
        </p:nvSpPr>
        <p:spPr/>
        <p:txBody>
          <a:bodyPr/>
          <a:lstStyle/>
          <a:p>
            <a:pPr eaLnBrk="1" hangingPunct="1">
              <a:buFontTx/>
              <a:buNone/>
            </a:pPr>
            <a:endParaRPr lang="cs-CZ" smtClean="0"/>
          </a:p>
          <a:p>
            <a:pPr eaLnBrk="1" hangingPunct="1">
              <a:buFontTx/>
              <a:buNone/>
            </a:pPr>
            <a:r>
              <a:rPr lang="cs-CZ" smtClean="0"/>
              <a:t>Zákon č. 200/1990 Sb., o přestupcích</a:t>
            </a:r>
          </a:p>
        </p:txBody>
      </p:sp>
      <p:sp>
        <p:nvSpPr>
          <p:cNvPr id="163845" name="Zástupný symbol pro datum 4"/>
          <p:cNvSpPr>
            <a:spLocks noGrp="1"/>
          </p:cNvSpPr>
          <p:nvPr>
            <p:ph type="dt" sz="quarter" idx="10"/>
          </p:nvPr>
        </p:nvSpPr>
        <p:spPr>
          <a:noFill/>
        </p:spPr>
        <p:txBody>
          <a:bodyPr/>
          <a:lstStyle/>
          <a:p>
            <a:r>
              <a:rPr lang="cs-CZ" smtClean="0"/>
              <a:t>4.12.2013</a:t>
            </a:r>
            <a:endParaRPr lang="cs-CZ" smtClean="0"/>
          </a:p>
        </p:txBody>
      </p:sp>
      <p:sp>
        <p:nvSpPr>
          <p:cNvPr id="16384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Zástupný symbol pro číslo snímku 5"/>
          <p:cNvSpPr>
            <a:spLocks noGrp="1"/>
          </p:cNvSpPr>
          <p:nvPr>
            <p:ph type="sldNum" sz="quarter" idx="12"/>
          </p:nvPr>
        </p:nvSpPr>
        <p:spPr>
          <a:noFill/>
        </p:spPr>
        <p:txBody>
          <a:bodyPr/>
          <a:lstStyle/>
          <a:p>
            <a:fld id="{467F7231-59C9-4CBA-89CA-71F76073915B}" type="slidenum">
              <a:rPr lang="cs-CZ" smtClean="0"/>
              <a:pPr/>
              <a:t>58</a:t>
            </a:fld>
            <a:endParaRPr lang="cs-CZ" smtClean="0"/>
          </a:p>
        </p:txBody>
      </p:sp>
      <p:sp>
        <p:nvSpPr>
          <p:cNvPr id="164867" name="Rectangle 2"/>
          <p:cNvSpPr>
            <a:spLocks noGrp="1" noChangeArrowheads="1"/>
          </p:cNvSpPr>
          <p:nvPr>
            <p:ph type="title"/>
          </p:nvPr>
        </p:nvSpPr>
        <p:spPr/>
        <p:txBody>
          <a:bodyPr/>
          <a:lstStyle/>
          <a:p>
            <a:pPr eaLnBrk="1" hangingPunct="1"/>
            <a:r>
              <a:rPr lang="cs-CZ" smtClean="0">
                <a:latin typeface="Verdana" pitchFamily="34" charset="0"/>
              </a:rPr>
              <a:t>Podmínky odpovědnosti</a:t>
            </a:r>
          </a:p>
        </p:txBody>
      </p:sp>
      <p:sp>
        <p:nvSpPr>
          <p:cNvPr id="164868" name="Rectangle 3"/>
          <p:cNvSpPr>
            <a:spLocks noGrp="1" noChangeArrowheads="1"/>
          </p:cNvSpPr>
          <p:nvPr>
            <p:ph type="body" idx="1"/>
          </p:nvPr>
        </p:nvSpPr>
        <p:spPr/>
        <p:txBody>
          <a:bodyPr/>
          <a:lstStyle/>
          <a:p>
            <a:pPr eaLnBrk="1" hangingPunct="1">
              <a:buFontTx/>
              <a:buNone/>
            </a:pPr>
            <a:r>
              <a:rPr lang="cs-CZ" b="1" smtClean="0"/>
              <a:t>§ 2/1</a:t>
            </a:r>
            <a:r>
              <a:rPr lang="cs-CZ" smtClean="0"/>
              <a:t>:</a:t>
            </a:r>
          </a:p>
          <a:p>
            <a:pPr eaLnBrk="1" hangingPunct="1">
              <a:buFontTx/>
              <a:buNone/>
            </a:pPr>
            <a:r>
              <a:rPr lang="cs-CZ" smtClean="0"/>
              <a:t>Přestupkem je zaviněné jednání, které porušuje nebo ohrožuje zájem společnosti a je za přestupek výslovně označeno</a:t>
            </a:r>
            <a:br>
              <a:rPr lang="cs-CZ" smtClean="0"/>
            </a:br>
            <a:r>
              <a:rPr lang="cs-CZ" smtClean="0"/>
              <a:t>v tomto nebo jiném zákoně, nejde-li o jiný správní delikt postižitelný podle zvláštních právních předpisů anebo o trestný čin.</a:t>
            </a:r>
          </a:p>
        </p:txBody>
      </p:sp>
      <p:sp>
        <p:nvSpPr>
          <p:cNvPr id="164869" name="Zástupný symbol pro datum 4"/>
          <p:cNvSpPr>
            <a:spLocks noGrp="1"/>
          </p:cNvSpPr>
          <p:nvPr>
            <p:ph type="dt" sz="quarter" idx="10"/>
          </p:nvPr>
        </p:nvSpPr>
        <p:spPr>
          <a:noFill/>
        </p:spPr>
        <p:txBody>
          <a:bodyPr/>
          <a:lstStyle/>
          <a:p>
            <a:r>
              <a:rPr lang="cs-CZ" smtClean="0"/>
              <a:t>4.12.2013</a:t>
            </a:r>
            <a:endParaRPr lang="cs-CZ" smtClean="0"/>
          </a:p>
        </p:txBody>
      </p:sp>
      <p:sp>
        <p:nvSpPr>
          <p:cNvPr id="16487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Zástupný symbol pro číslo snímku 5"/>
          <p:cNvSpPr>
            <a:spLocks noGrp="1"/>
          </p:cNvSpPr>
          <p:nvPr>
            <p:ph type="sldNum" sz="quarter" idx="12"/>
          </p:nvPr>
        </p:nvSpPr>
        <p:spPr>
          <a:noFill/>
        </p:spPr>
        <p:txBody>
          <a:bodyPr/>
          <a:lstStyle/>
          <a:p>
            <a:fld id="{E8E4ECA3-3829-446F-8946-FAF1A2495E1D}" type="slidenum">
              <a:rPr lang="cs-CZ" smtClean="0"/>
              <a:pPr/>
              <a:t>59</a:t>
            </a:fld>
            <a:endParaRPr lang="cs-CZ" smtClean="0"/>
          </a:p>
        </p:txBody>
      </p:sp>
      <p:sp>
        <p:nvSpPr>
          <p:cNvPr id="165891" name="Rectangle 2"/>
          <p:cNvSpPr>
            <a:spLocks noGrp="1" noChangeArrowheads="1"/>
          </p:cNvSpPr>
          <p:nvPr>
            <p:ph type="title"/>
          </p:nvPr>
        </p:nvSpPr>
        <p:spPr/>
        <p:txBody>
          <a:bodyPr/>
          <a:lstStyle/>
          <a:p>
            <a:pPr eaLnBrk="1" hangingPunct="1"/>
            <a:r>
              <a:rPr lang="cs-CZ" smtClean="0">
                <a:latin typeface="Verdana" pitchFamily="34" charset="0"/>
              </a:rPr>
              <a:t>Přestupky</a:t>
            </a:r>
          </a:p>
        </p:txBody>
      </p:sp>
      <p:sp>
        <p:nvSpPr>
          <p:cNvPr id="165892" name="Rectangle 3"/>
          <p:cNvSpPr>
            <a:spLocks noGrp="1" noChangeArrowheads="1"/>
          </p:cNvSpPr>
          <p:nvPr>
            <p:ph type="body" idx="1"/>
          </p:nvPr>
        </p:nvSpPr>
        <p:spPr/>
        <p:txBody>
          <a:bodyPr/>
          <a:lstStyle/>
          <a:p>
            <a:pPr eaLnBrk="1" hangingPunct="1"/>
            <a:r>
              <a:rPr lang="cs-CZ" sz="2800" smtClean="0">
                <a:latin typeface="Verdana" pitchFamily="34" charset="0"/>
              </a:rPr>
              <a:t>Ohrožení poskytnutí zdravotnické služby</a:t>
            </a:r>
          </a:p>
          <a:p>
            <a:pPr eaLnBrk="1" hangingPunct="1"/>
            <a:r>
              <a:rPr lang="cs-CZ" sz="2800" smtClean="0">
                <a:latin typeface="Verdana" pitchFamily="34" charset="0"/>
              </a:rPr>
              <a:t>Padělání lékařské zprávy</a:t>
            </a:r>
          </a:p>
          <a:p>
            <a:pPr eaLnBrk="1" hangingPunct="1"/>
            <a:r>
              <a:rPr lang="cs-CZ" sz="2800" smtClean="0">
                <a:latin typeface="Verdana" pitchFamily="34" charset="0"/>
              </a:rPr>
              <a:t>Porušení povinností při zacházení</a:t>
            </a:r>
            <a:br>
              <a:rPr lang="cs-CZ" sz="2800" smtClean="0">
                <a:latin typeface="Verdana" pitchFamily="34" charset="0"/>
              </a:rPr>
            </a:br>
            <a:r>
              <a:rPr lang="cs-CZ" sz="2800" smtClean="0">
                <a:latin typeface="Verdana" pitchFamily="34" charset="0"/>
              </a:rPr>
              <a:t>s omamnými látkami</a:t>
            </a:r>
          </a:p>
          <a:p>
            <a:pPr eaLnBrk="1" hangingPunct="1"/>
            <a:r>
              <a:rPr lang="cs-CZ" sz="2800" smtClean="0">
                <a:latin typeface="Verdana" pitchFamily="34" charset="0"/>
              </a:rPr>
              <a:t>Padělání lékařského předpisu</a:t>
            </a:r>
          </a:p>
          <a:p>
            <a:pPr eaLnBrk="1" hangingPunct="1"/>
            <a:r>
              <a:rPr lang="cs-CZ" sz="2800" smtClean="0">
                <a:latin typeface="Verdana" pitchFamily="34" charset="0"/>
              </a:rPr>
              <a:t>Porušení povinností k zabránění vzniku infekčních onemocnění</a:t>
            </a:r>
          </a:p>
        </p:txBody>
      </p:sp>
      <p:sp>
        <p:nvSpPr>
          <p:cNvPr id="165893" name="Zástupný symbol pro datum 4"/>
          <p:cNvSpPr>
            <a:spLocks noGrp="1"/>
          </p:cNvSpPr>
          <p:nvPr>
            <p:ph type="dt" sz="quarter" idx="10"/>
          </p:nvPr>
        </p:nvSpPr>
        <p:spPr>
          <a:noFill/>
        </p:spPr>
        <p:txBody>
          <a:bodyPr/>
          <a:lstStyle/>
          <a:p>
            <a:r>
              <a:rPr lang="cs-CZ" smtClean="0"/>
              <a:t>4.12.2013</a:t>
            </a:r>
            <a:endParaRPr lang="cs-CZ" smtClean="0"/>
          </a:p>
        </p:txBody>
      </p:sp>
      <p:sp>
        <p:nvSpPr>
          <p:cNvPr id="16589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Zástupný symbol pro číslo snímku 5"/>
          <p:cNvSpPr>
            <a:spLocks noGrp="1"/>
          </p:cNvSpPr>
          <p:nvPr>
            <p:ph type="sldNum" sz="quarter" idx="12"/>
          </p:nvPr>
        </p:nvSpPr>
        <p:spPr>
          <a:noFill/>
        </p:spPr>
        <p:txBody>
          <a:bodyPr/>
          <a:lstStyle/>
          <a:p>
            <a:fld id="{5B16D7B8-B8D6-48FE-894E-0A40567B0977}" type="slidenum">
              <a:rPr lang="cs-CZ" smtClean="0"/>
              <a:pPr/>
              <a:t>6</a:t>
            </a:fld>
            <a:endParaRPr lang="cs-CZ" smtClean="0"/>
          </a:p>
        </p:txBody>
      </p:sp>
      <p:sp>
        <p:nvSpPr>
          <p:cNvPr id="111619" name="Rectangle 2"/>
          <p:cNvSpPr>
            <a:spLocks noGrp="1" noChangeArrowheads="1"/>
          </p:cNvSpPr>
          <p:nvPr>
            <p:ph type="title"/>
          </p:nvPr>
        </p:nvSpPr>
        <p:spPr/>
        <p:txBody>
          <a:bodyPr/>
          <a:lstStyle/>
          <a:p>
            <a:pPr eaLnBrk="1" hangingPunct="1"/>
            <a:r>
              <a:rPr lang="cs-CZ" smtClean="0"/>
              <a:t>Obecná odpovědnost za škodu</a:t>
            </a:r>
          </a:p>
        </p:txBody>
      </p:sp>
      <p:sp>
        <p:nvSpPr>
          <p:cNvPr id="111620" name="Rectangle 3"/>
          <p:cNvSpPr>
            <a:spLocks noGrp="1" noChangeArrowheads="1"/>
          </p:cNvSpPr>
          <p:nvPr>
            <p:ph type="body" idx="1"/>
          </p:nvPr>
        </p:nvSpPr>
        <p:spPr/>
        <p:txBody>
          <a:bodyPr/>
          <a:lstStyle/>
          <a:p>
            <a:pPr eaLnBrk="1" hangingPunct="1"/>
            <a:r>
              <a:rPr lang="cs-CZ" sz="3600" smtClean="0"/>
              <a:t>porušení právní povinnosti</a:t>
            </a:r>
          </a:p>
          <a:p>
            <a:pPr eaLnBrk="1" hangingPunct="1"/>
            <a:r>
              <a:rPr lang="cs-CZ" sz="3600" smtClean="0"/>
              <a:t>škoda</a:t>
            </a:r>
          </a:p>
          <a:p>
            <a:pPr eaLnBrk="1" hangingPunct="1"/>
            <a:r>
              <a:rPr lang="cs-CZ" sz="3600" smtClean="0"/>
              <a:t>příčinná souvislost</a:t>
            </a:r>
          </a:p>
          <a:p>
            <a:pPr eaLnBrk="1" hangingPunct="1"/>
            <a:r>
              <a:rPr lang="cs-CZ" sz="3600" smtClean="0"/>
              <a:t>zavinění</a:t>
            </a:r>
          </a:p>
        </p:txBody>
      </p:sp>
      <p:sp>
        <p:nvSpPr>
          <p:cNvPr id="111621" name="Zástupný symbol pro datum 4"/>
          <p:cNvSpPr>
            <a:spLocks noGrp="1"/>
          </p:cNvSpPr>
          <p:nvPr>
            <p:ph type="dt" sz="quarter" idx="10"/>
          </p:nvPr>
        </p:nvSpPr>
        <p:spPr>
          <a:noFill/>
        </p:spPr>
        <p:txBody>
          <a:bodyPr/>
          <a:lstStyle/>
          <a:p>
            <a:r>
              <a:rPr lang="cs-CZ" smtClean="0"/>
              <a:t>4.12.2013</a:t>
            </a:r>
            <a:endParaRPr lang="cs-CZ" smtClean="0"/>
          </a:p>
        </p:txBody>
      </p:sp>
      <p:sp>
        <p:nvSpPr>
          <p:cNvPr id="111622"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Zástupný symbol pro číslo snímku 5"/>
          <p:cNvSpPr>
            <a:spLocks noGrp="1"/>
          </p:cNvSpPr>
          <p:nvPr>
            <p:ph type="sldNum" sz="quarter" idx="12"/>
          </p:nvPr>
        </p:nvSpPr>
        <p:spPr>
          <a:noFill/>
        </p:spPr>
        <p:txBody>
          <a:bodyPr/>
          <a:lstStyle/>
          <a:p>
            <a:fld id="{55A9B43E-889F-479A-9BFA-29132F1BC756}" type="slidenum">
              <a:rPr lang="cs-CZ" smtClean="0"/>
              <a:pPr/>
              <a:t>60</a:t>
            </a:fld>
            <a:endParaRPr lang="cs-CZ" smtClean="0"/>
          </a:p>
        </p:txBody>
      </p:sp>
      <p:sp>
        <p:nvSpPr>
          <p:cNvPr id="166915" name="Rectangle 2"/>
          <p:cNvSpPr>
            <a:spLocks noGrp="1" noChangeArrowheads="1"/>
          </p:cNvSpPr>
          <p:nvPr>
            <p:ph type="title"/>
          </p:nvPr>
        </p:nvSpPr>
        <p:spPr/>
        <p:txBody>
          <a:bodyPr/>
          <a:lstStyle/>
          <a:p>
            <a:pPr eaLnBrk="1" hangingPunct="1"/>
            <a:r>
              <a:rPr lang="cs-CZ" smtClean="0">
                <a:latin typeface="Verdana" pitchFamily="34" charset="0"/>
              </a:rPr>
              <a:t>Další zákony</a:t>
            </a:r>
          </a:p>
        </p:txBody>
      </p:sp>
      <p:sp>
        <p:nvSpPr>
          <p:cNvPr id="166916" name="Rectangle 3"/>
          <p:cNvSpPr>
            <a:spLocks noGrp="1" noChangeArrowheads="1"/>
          </p:cNvSpPr>
          <p:nvPr>
            <p:ph type="body" idx="1"/>
          </p:nvPr>
        </p:nvSpPr>
        <p:spPr/>
        <p:txBody>
          <a:bodyPr/>
          <a:lstStyle/>
          <a:p>
            <a:pPr eaLnBrk="1" hangingPunct="1">
              <a:buFontTx/>
              <a:buNone/>
            </a:pPr>
            <a:r>
              <a:rPr lang="cs-CZ" sz="2800" smtClean="0">
                <a:latin typeface="Verdana" pitchFamily="34" charset="0"/>
              </a:rPr>
              <a:t>Zákon č. 372/2011 Sb., o zdravotních službách</a:t>
            </a:r>
          </a:p>
          <a:p>
            <a:pPr eaLnBrk="1" hangingPunct="1">
              <a:buFontTx/>
              <a:buNone/>
            </a:pPr>
            <a:r>
              <a:rPr lang="cs-CZ" sz="2800" smtClean="0">
                <a:latin typeface="Verdana" pitchFamily="34" charset="0"/>
              </a:rPr>
              <a:t>Zákon č. 101/2000 Sb., o ochraně osobních údajů</a:t>
            </a:r>
          </a:p>
          <a:p>
            <a:pPr eaLnBrk="1" hangingPunct="1">
              <a:buFontTx/>
              <a:buNone/>
            </a:pPr>
            <a:r>
              <a:rPr lang="cs-CZ" sz="2800" smtClean="0">
                <a:latin typeface="Verdana" pitchFamily="34" charset="0"/>
              </a:rPr>
              <a:t>Zákon č. 378/2007 Sb., o léčivech</a:t>
            </a:r>
          </a:p>
          <a:p>
            <a:pPr eaLnBrk="1" hangingPunct="1">
              <a:buFontTx/>
              <a:buNone/>
            </a:pPr>
            <a:r>
              <a:rPr lang="cs-CZ" sz="2800" smtClean="0">
                <a:latin typeface="Verdana" pitchFamily="34" charset="0"/>
              </a:rPr>
              <a:t>Zákon č. 167/1998 Sb., o návykových látkách</a:t>
            </a:r>
          </a:p>
          <a:p>
            <a:pPr eaLnBrk="1" hangingPunct="1">
              <a:buFontTx/>
              <a:buNone/>
            </a:pPr>
            <a:r>
              <a:rPr lang="cs-CZ" sz="2800" smtClean="0">
                <a:latin typeface="Verdana" pitchFamily="34" charset="0"/>
              </a:rPr>
              <a:t>Zákon č. 123/2000 Sb., o zdravotnických prostředcích</a:t>
            </a:r>
          </a:p>
        </p:txBody>
      </p:sp>
      <p:sp>
        <p:nvSpPr>
          <p:cNvPr id="166917" name="Zástupný symbol pro datum 4"/>
          <p:cNvSpPr>
            <a:spLocks noGrp="1"/>
          </p:cNvSpPr>
          <p:nvPr>
            <p:ph type="dt" sz="quarter" idx="10"/>
          </p:nvPr>
        </p:nvSpPr>
        <p:spPr>
          <a:noFill/>
        </p:spPr>
        <p:txBody>
          <a:bodyPr/>
          <a:lstStyle/>
          <a:p>
            <a:r>
              <a:rPr lang="cs-CZ" smtClean="0"/>
              <a:t>4.12.2013</a:t>
            </a:r>
            <a:endParaRPr lang="cs-CZ" smtClean="0"/>
          </a:p>
        </p:txBody>
      </p:sp>
      <p:sp>
        <p:nvSpPr>
          <p:cNvPr id="166918"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Zástupný symbol pro číslo snímku 5"/>
          <p:cNvSpPr>
            <a:spLocks noGrp="1"/>
          </p:cNvSpPr>
          <p:nvPr>
            <p:ph type="sldNum" sz="quarter" idx="12"/>
          </p:nvPr>
        </p:nvSpPr>
        <p:spPr>
          <a:noFill/>
        </p:spPr>
        <p:txBody>
          <a:bodyPr/>
          <a:lstStyle/>
          <a:p>
            <a:fld id="{1232B478-239E-427F-9A9A-89900543AD08}" type="slidenum">
              <a:rPr lang="cs-CZ" smtClean="0"/>
              <a:pPr/>
              <a:t>7</a:t>
            </a:fld>
            <a:endParaRPr lang="cs-CZ" smtClean="0"/>
          </a:p>
        </p:txBody>
      </p:sp>
      <p:sp>
        <p:nvSpPr>
          <p:cNvPr id="112643" name="Rectangle 2"/>
          <p:cNvSpPr>
            <a:spLocks noGrp="1" noChangeArrowheads="1"/>
          </p:cNvSpPr>
          <p:nvPr>
            <p:ph type="title"/>
          </p:nvPr>
        </p:nvSpPr>
        <p:spPr/>
        <p:txBody>
          <a:bodyPr/>
          <a:lstStyle/>
          <a:p>
            <a:pPr eaLnBrk="1" hangingPunct="1"/>
            <a:r>
              <a:rPr lang="cs-CZ" smtClean="0"/>
              <a:t>Obecná odpovědnost za škodu</a:t>
            </a:r>
          </a:p>
        </p:txBody>
      </p:sp>
      <p:sp>
        <p:nvSpPr>
          <p:cNvPr id="112644" name="Rectangle 3"/>
          <p:cNvSpPr>
            <a:spLocks noGrp="1" noChangeArrowheads="1"/>
          </p:cNvSpPr>
          <p:nvPr>
            <p:ph type="body" idx="1"/>
          </p:nvPr>
        </p:nvSpPr>
        <p:spPr/>
        <p:txBody>
          <a:bodyPr/>
          <a:lstStyle/>
          <a:p>
            <a:pPr eaLnBrk="1" hangingPunct="1">
              <a:buFontTx/>
              <a:buNone/>
            </a:pPr>
            <a:r>
              <a:rPr lang="cs-CZ" sz="2800" b="1" smtClean="0"/>
              <a:t>zavinění:</a:t>
            </a:r>
          </a:p>
          <a:p>
            <a:pPr eaLnBrk="1" hangingPunct="1"/>
            <a:r>
              <a:rPr lang="cs-CZ" sz="2800" smtClean="0"/>
              <a:t>úmysl přímý – subjekt věděl, že může porušit nebo ohrozit chráněný zájem a chtěl tak učinit</a:t>
            </a:r>
          </a:p>
          <a:p>
            <a:pPr eaLnBrk="1" hangingPunct="1">
              <a:buFontTx/>
              <a:buNone/>
            </a:pPr>
            <a:endParaRPr lang="cs-CZ" sz="2800" smtClean="0"/>
          </a:p>
          <a:p>
            <a:pPr eaLnBrk="1" hangingPunct="1"/>
            <a:r>
              <a:rPr lang="cs-CZ" sz="2800" smtClean="0"/>
              <a:t>úmysl nepřímý - subjekt věděl, že může porušit nebo ohrozit chráněný zájem a pro případ, že se tak stane, byl s tím srozuměn</a:t>
            </a:r>
          </a:p>
        </p:txBody>
      </p:sp>
      <p:sp>
        <p:nvSpPr>
          <p:cNvPr id="112645" name="Zástupný symbol pro datum 4"/>
          <p:cNvSpPr>
            <a:spLocks noGrp="1"/>
          </p:cNvSpPr>
          <p:nvPr>
            <p:ph type="dt" sz="quarter" idx="10"/>
          </p:nvPr>
        </p:nvSpPr>
        <p:spPr>
          <a:noFill/>
        </p:spPr>
        <p:txBody>
          <a:bodyPr/>
          <a:lstStyle/>
          <a:p>
            <a:r>
              <a:rPr lang="cs-CZ" smtClean="0"/>
              <a:t>4.12.2013</a:t>
            </a:r>
            <a:endParaRPr lang="cs-CZ" smtClean="0"/>
          </a:p>
        </p:txBody>
      </p:sp>
      <p:sp>
        <p:nvSpPr>
          <p:cNvPr id="112646"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Zástupný symbol pro číslo snímku 5"/>
          <p:cNvSpPr>
            <a:spLocks noGrp="1"/>
          </p:cNvSpPr>
          <p:nvPr>
            <p:ph type="sldNum" sz="quarter" idx="12"/>
          </p:nvPr>
        </p:nvSpPr>
        <p:spPr>
          <a:noFill/>
        </p:spPr>
        <p:txBody>
          <a:bodyPr/>
          <a:lstStyle/>
          <a:p>
            <a:fld id="{455045C4-2993-4818-B846-0EE49EDAF872}" type="slidenum">
              <a:rPr lang="cs-CZ" smtClean="0"/>
              <a:pPr/>
              <a:t>8</a:t>
            </a:fld>
            <a:endParaRPr lang="cs-CZ" smtClean="0"/>
          </a:p>
        </p:txBody>
      </p:sp>
      <p:sp>
        <p:nvSpPr>
          <p:cNvPr id="113667" name="Rectangle 2"/>
          <p:cNvSpPr>
            <a:spLocks noGrp="1" noChangeArrowheads="1"/>
          </p:cNvSpPr>
          <p:nvPr>
            <p:ph type="title"/>
          </p:nvPr>
        </p:nvSpPr>
        <p:spPr/>
        <p:txBody>
          <a:bodyPr/>
          <a:lstStyle/>
          <a:p>
            <a:pPr eaLnBrk="1" hangingPunct="1"/>
            <a:r>
              <a:rPr lang="cs-CZ" smtClean="0"/>
              <a:t>Obecná odpovědnost za škodu</a:t>
            </a:r>
          </a:p>
        </p:txBody>
      </p:sp>
      <p:sp>
        <p:nvSpPr>
          <p:cNvPr id="113668" name="Rectangle 3"/>
          <p:cNvSpPr>
            <a:spLocks noGrp="1" noChangeArrowheads="1"/>
          </p:cNvSpPr>
          <p:nvPr>
            <p:ph type="body" idx="1"/>
          </p:nvPr>
        </p:nvSpPr>
        <p:spPr/>
        <p:txBody>
          <a:bodyPr/>
          <a:lstStyle/>
          <a:p>
            <a:pPr eaLnBrk="1" hangingPunct="1">
              <a:lnSpc>
                <a:spcPct val="90000"/>
              </a:lnSpc>
              <a:buFontTx/>
              <a:buNone/>
            </a:pPr>
            <a:r>
              <a:rPr lang="cs-CZ" sz="2800" b="1" smtClean="0"/>
              <a:t>zavinění:</a:t>
            </a:r>
          </a:p>
          <a:p>
            <a:pPr eaLnBrk="1" hangingPunct="1">
              <a:lnSpc>
                <a:spcPct val="90000"/>
              </a:lnSpc>
            </a:pPr>
            <a:r>
              <a:rPr lang="cs-CZ" sz="2800" smtClean="0"/>
              <a:t>nedbalost vědomá – subjekt věděl, že může porušit nebo ohrozit chráněný zájem, ale bez přiměřených důvodů spoléhal na to, že se tak nestane</a:t>
            </a:r>
          </a:p>
          <a:p>
            <a:pPr eaLnBrk="1" hangingPunct="1">
              <a:lnSpc>
                <a:spcPct val="90000"/>
              </a:lnSpc>
              <a:buFontTx/>
              <a:buNone/>
            </a:pPr>
            <a:endParaRPr lang="cs-CZ" sz="2800" smtClean="0"/>
          </a:p>
          <a:p>
            <a:pPr eaLnBrk="1" hangingPunct="1">
              <a:lnSpc>
                <a:spcPct val="90000"/>
              </a:lnSpc>
            </a:pPr>
            <a:r>
              <a:rPr lang="cs-CZ" sz="2800" smtClean="0"/>
              <a:t>nedbalost nevědomá – subjekt neví o tom, že svým jednáním může porušit nebo ohrozit chráněný zájem a pro případ, ačkoliv to vzhledem k okolnostem a svým osobním poměrům vědět mohl a měl</a:t>
            </a:r>
          </a:p>
        </p:txBody>
      </p:sp>
      <p:sp>
        <p:nvSpPr>
          <p:cNvPr id="113669" name="Zástupný symbol pro datum 4"/>
          <p:cNvSpPr>
            <a:spLocks noGrp="1"/>
          </p:cNvSpPr>
          <p:nvPr>
            <p:ph type="dt" sz="quarter" idx="10"/>
          </p:nvPr>
        </p:nvSpPr>
        <p:spPr>
          <a:noFill/>
        </p:spPr>
        <p:txBody>
          <a:bodyPr/>
          <a:lstStyle/>
          <a:p>
            <a:r>
              <a:rPr lang="cs-CZ" smtClean="0"/>
              <a:t>4.12.2013</a:t>
            </a:r>
            <a:endParaRPr lang="cs-CZ" smtClean="0"/>
          </a:p>
        </p:txBody>
      </p:sp>
      <p:sp>
        <p:nvSpPr>
          <p:cNvPr id="113670"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Zástupný symbol pro číslo snímku 5"/>
          <p:cNvSpPr>
            <a:spLocks noGrp="1"/>
          </p:cNvSpPr>
          <p:nvPr>
            <p:ph type="sldNum" sz="quarter" idx="12"/>
          </p:nvPr>
        </p:nvSpPr>
        <p:spPr>
          <a:noFill/>
        </p:spPr>
        <p:txBody>
          <a:bodyPr/>
          <a:lstStyle/>
          <a:p>
            <a:fld id="{C25934CA-050D-417F-960B-39763A1FD825}" type="slidenum">
              <a:rPr lang="cs-CZ" smtClean="0"/>
              <a:pPr/>
              <a:t>9</a:t>
            </a:fld>
            <a:endParaRPr lang="cs-CZ" smtClean="0"/>
          </a:p>
        </p:txBody>
      </p:sp>
      <p:sp>
        <p:nvSpPr>
          <p:cNvPr id="114691" name="Rectangle 2"/>
          <p:cNvSpPr>
            <a:spLocks noGrp="1" noChangeArrowheads="1"/>
          </p:cNvSpPr>
          <p:nvPr>
            <p:ph type="title"/>
          </p:nvPr>
        </p:nvSpPr>
        <p:spPr/>
        <p:txBody>
          <a:bodyPr/>
          <a:lstStyle/>
          <a:p>
            <a:pPr eaLnBrk="1" hangingPunct="1"/>
            <a:r>
              <a:rPr lang="cs-CZ" smtClean="0"/>
              <a:t>Obecná odpovědnost za škodu</a:t>
            </a:r>
          </a:p>
        </p:txBody>
      </p:sp>
      <p:sp>
        <p:nvSpPr>
          <p:cNvPr id="114692" name="Rectangle 3"/>
          <p:cNvSpPr>
            <a:spLocks noGrp="1" noChangeArrowheads="1"/>
          </p:cNvSpPr>
          <p:nvPr>
            <p:ph type="body" idx="1"/>
          </p:nvPr>
        </p:nvSpPr>
        <p:spPr/>
        <p:txBody>
          <a:bodyPr/>
          <a:lstStyle/>
          <a:p>
            <a:pPr eaLnBrk="1" hangingPunct="1">
              <a:lnSpc>
                <a:spcPct val="80000"/>
              </a:lnSpc>
              <a:buFontTx/>
              <a:buNone/>
            </a:pPr>
            <a:r>
              <a:rPr lang="cs-CZ" sz="2800" b="1" smtClean="0"/>
              <a:t>§ 420/2</a:t>
            </a:r>
            <a:r>
              <a:rPr lang="cs-CZ" sz="2800" smtClean="0"/>
              <a:t>:</a:t>
            </a:r>
          </a:p>
          <a:p>
            <a:pPr eaLnBrk="1" hangingPunct="1">
              <a:lnSpc>
                <a:spcPct val="80000"/>
              </a:lnSpc>
            </a:pPr>
            <a:r>
              <a:rPr lang="cs-CZ" smtClean="0"/>
              <a:t>Škoda je způsobena právnickou osobou, anebo fyzickou osobou, když byla způsobena při jejich činnosti těmi, které</a:t>
            </a:r>
            <a:br>
              <a:rPr lang="cs-CZ" smtClean="0"/>
            </a:br>
            <a:r>
              <a:rPr lang="cs-CZ" smtClean="0"/>
              <a:t>k této činnosti použili.</a:t>
            </a:r>
          </a:p>
          <a:p>
            <a:pPr eaLnBrk="1" hangingPunct="1">
              <a:lnSpc>
                <a:spcPct val="80000"/>
              </a:lnSpc>
            </a:pPr>
            <a:r>
              <a:rPr lang="cs-CZ" smtClean="0"/>
              <a:t>Tyto osoby samy za škodu takto způsobenou podle tohoto zákona neodpovídají; jejich odpovědnost</a:t>
            </a:r>
            <a:br>
              <a:rPr lang="cs-CZ" smtClean="0"/>
            </a:br>
            <a:r>
              <a:rPr lang="cs-CZ" smtClean="0"/>
              <a:t>podle pracovněprávních předpisů není tím dotčena.</a:t>
            </a:r>
          </a:p>
        </p:txBody>
      </p:sp>
      <p:sp>
        <p:nvSpPr>
          <p:cNvPr id="114693" name="Zástupný symbol pro datum 4"/>
          <p:cNvSpPr>
            <a:spLocks noGrp="1"/>
          </p:cNvSpPr>
          <p:nvPr>
            <p:ph type="dt" sz="quarter" idx="10"/>
          </p:nvPr>
        </p:nvSpPr>
        <p:spPr>
          <a:noFill/>
        </p:spPr>
        <p:txBody>
          <a:bodyPr/>
          <a:lstStyle/>
          <a:p>
            <a:r>
              <a:rPr lang="cs-CZ" smtClean="0"/>
              <a:t>4.12.2013</a:t>
            </a:r>
            <a:endParaRPr lang="cs-CZ" smtClean="0"/>
          </a:p>
        </p:txBody>
      </p:sp>
      <p:sp>
        <p:nvSpPr>
          <p:cNvPr id="114694" name="Zástupný symbol pro zápatí 5"/>
          <p:cNvSpPr>
            <a:spLocks noGrp="1"/>
          </p:cNvSpPr>
          <p:nvPr>
            <p:ph type="ftr" sz="quarter" idx="11"/>
          </p:nvPr>
        </p:nvSpPr>
        <p:spPr>
          <a:noFill/>
        </p:spPr>
        <p:txBody>
          <a:bodyPr/>
          <a:lstStyle/>
          <a:p>
            <a:r>
              <a:rPr lang="cs-CZ" smtClean="0"/>
              <a:t>© Radek Policar</a:t>
            </a:r>
          </a:p>
        </p:txBody>
      </p:sp>
    </p:spTree>
  </p:cSld>
  <p:clrMapOvr>
    <a:masterClrMapping/>
  </p:clrMapOvr>
  <p:transition>
    <p:random/>
  </p:transition>
</p:sld>
</file>

<file path=ppt/theme/theme1.xml><?xml version="1.0" encoding="utf-8"?>
<a:theme xmlns:a="http://schemas.openxmlformats.org/drawingml/2006/main" name="Výchozí návrh">
  <a:themeElements>
    <a:clrScheme name="Výchozí návrh 13">
      <a:dk1>
        <a:srgbClr val="808080"/>
      </a:dk1>
      <a:lt1>
        <a:srgbClr val="F8F8F8"/>
      </a:lt1>
      <a:dk2>
        <a:srgbClr val="A50021"/>
      </a:dk2>
      <a:lt2>
        <a:srgbClr val="F8F8F8"/>
      </a:lt2>
      <a:accent1>
        <a:srgbClr val="F8F8F8"/>
      </a:accent1>
      <a:accent2>
        <a:srgbClr val="F8F8F8"/>
      </a:accent2>
      <a:accent3>
        <a:srgbClr val="CFAAAB"/>
      </a:accent3>
      <a:accent4>
        <a:srgbClr val="D4D4D4"/>
      </a:accent4>
      <a:accent5>
        <a:srgbClr val="FBFBFB"/>
      </a:accent5>
      <a:accent6>
        <a:srgbClr val="E1E1E1"/>
      </a:accent6>
      <a:hlink>
        <a:srgbClr val="F8F8F8"/>
      </a:hlink>
      <a:folHlink>
        <a:srgbClr val="F8F8F8"/>
      </a:folHlink>
    </a:clrScheme>
    <a:fontScheme name="Výchozí návrh">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32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32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Výchozí návrh 13">
        <a:dk1>
          <a:srgbClr val="808080"/>
        </a:dk1>
        <a:lt1>
          <a:srgbClr val="F8F8F8"/>
        </a:lt1>
        <a:dk2>
          <a:srgbClr val="A50021"/>
        </a:dk2>
        <a:lt2>
          <a:srgbClr val="F8F8F8"/>
        </a:lt2>
        <a:accent1>
          <a:srgbClr val="F8F8F8"/>
        </a:accent1>
        <a:accent2>
          <a:srgbClr val="F8F8F8"/>
        </a:accent2>
        <a:accent3>
          <a:srgbClr val="CFAAAB"/>
        </a:accent3>
        <a:accent4>
          <a:srgbClr val="D4D4D4"/>
        </a:accent4>
        <a:accent5>
          <a:srgbClr val="FBFBFB"/>
        </a:accent5>
        <a:accent6>
          <a:srgbClr val="E1E1E1"/>
        </a:accent6>
        <a:hlink>
          <a:srgbClr val="F8F8F8"/>
        </a:hlink>
        <a:folHlink>
          <a:srgbClr val="F8F8F8"/>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1016</TotalTime>
  <Words>1903</Words>
  <Application>Microsoft Office PowerPoint</Application>
  <PresentationFormat>Předvádění na obrazovce (4:3)</PresentationFormat>
  <Paragraphs>390</Paragraphs>
  <Slides>60</Slides>
  <Notes>0</Notes>
  <HiddenSlides>0</HiddenSlides>
  <MMClips>0</MMClips>
  <ScaleCrop>false</ScaleCrop>
  <HeadingPairs>
    <vt:vector size="4" baseType="variant">
      <vt:variant>
        <vt:lpstr>Motiv</vt:lpstr>
      </vt:variant>
      <vt:variant>
        <vt:i4>1</vt:i4>
      </vt:variant>
      <vt:variant>
        <vt:lpstr>Nadpisy snímků</vt:lpstr>
      </vt:variant>
      <vt:variant>
        <vt:i4>60</vt:i4>
      </vt:variant>
    </vt:vector>
  </HeadingPairs>
  <TitlesOfParts>
    <vt:vector size="61" baseType="lpstr">
      <vt:lpstr>Výchozí návrh</vt:lpstr>
      <vt:lpstr>Právní odpovědnost zdravotnických pracovníků a poskytovatelů zdravotních služeb</vt:lpstr>
      <vt:lpstr> Druhy odpovědnosti</vt:lpstr>
      <vt:lpstr>Občanskoprávní odpovědnost</vt:lpstr>
      <vt:lpstr>Obecná odpovědnost za škodu</vt:lpstr>
      <vt:lpstr>Obecná odpovědnost za škodu</vt:lpstr>
      <vt:lpstr>Obecná odpovědnost za škodu</vt:lpstr>
      <vt:lpstr>Obecná odpovědnost za škodu</vt:lpstr>
      <vt:lpstr>Obecná odpovědnost za škodu</vt:lpstr>
      <vt:lpstr>Obecná odpovědnost za škodu</vt:lpstr>
      <vt:lpstr>Předcházení hrozícím škodám</vt:lpstr>
      <vt:lpstr>Případy zvláštní odpovědnosti</vt:lpstr>
      <vt:lpstr>Případy zvláštní odpovědnosti</vt:lpstr>
      <vt:lpstr>Případy zvláštní odpovědnosti</vt:lpstr>
      <vt:lpstr>Případy zvláštní odpovědnosti</vt:lpstr>
      <vt:lpstr>Případy zvláštní odpovědnosti</vt:lpstr>
      <vt:lpstr>Případy zvláštní odpovědnosti</vt:lpstr>
      <vt:lpstr>Náhrada škody</vt:lpstr>
      <vt:lpstr>Náhrada škody</vt:lpstr>
      <vt:lpstr>Náhrada škody</vt:lpstr>
      <vt:lpstr>Náhrada škody</vt:lpstr>
      <vt:lpstr>Náhrada škody</vt:lpstr>
      <vt:lpstr>Náhrada škody</vt:lpstr>
      <vt:lpstr>Náhrada škody</vt:lpstr>
      <vt:lpstr>Náhrada škody</vt:lpstr>
      <vt:lpstr>Náhrada škody</vt:lpstr>
      <vt:lpstr>Náhrada škody</vt:lpstr>
      <vt:lpstr>Náhrada škody</vt:lpstr>
      <vt:lpstr>Ochrana osobnosti</vt:lpstr>
      <vt:lpstr>Ochrana osobnosti</vt:lpstr>
      <vt:lpstr>Ochrana osobnosti</vt:lpstr>
      <vt:lpstr>Pracovněprávní odpovědnost</vt:lpstr>
      <vt:lpstr>Předcházení škodám</vt:lpstr>
      <vt:lpstr>Předcházení škodám</vt:lpstr>
      <vt:lpstr>Předcházení škodám</vt:lpstr>
      <vt:lpstr>Obecná odpovědnost</vt:lpstr>
      <vt:lpstr>Obecná odpovědnost</vt:lpstr>
      <vt:lpstr>Odpovědnost za nesplnění povinnosti k odvrácení škody</vt:lpstr>
      <vt:lpstr>Odpovědnost za schodek</vt:lpstr>
      <vt:lpstr>Odpovědnost za ztrátu svěřených předmětů</vt:lpstr>
      <vt:lpstr>Náhrada škody</vt:lpstr>
      <vt:lpstr>Náhrada škody</vt:lpstr>
      <vt:lpstr>Náhrada škody</vt:lpstr>
      <vt:lpstr>Trestněprávní odpovědnost</vt:lpstr>
      <vt:lpstr>Podmínky odpovědnosti</vt:lpstr>
      <vt:lpstr>Podmínky odpovědnosti</vt:lpstr>
      <vt:lpstr>Trestné činy</vt:lpstr>
      <vt:lpstr>Trestné činy</vt:lpstr>
      <vt:lpstr>Neposkytnutí pomoci</vt:lpstr>
      <vt:lpstr>Neposkytnutí pomoci</vt:lpstr>
      <vt:lpstr>Ublížení na zdraví</vt:lpstr>
      <vt:lpstr>Ublížení na zdraví</vt:lpstr>
      <vt:lpstr>Ublížení na zdraví</vt:lpstr>
      <vt:lpstr>Ublížení na zdraví</vt:lpstr>
      <vt:lpstr>Neoprávněné nakládání s osobními údaji</vt:lpstr>
      <vt:lpstr>Neoprávněné nakládání s osobními údaji</vt:lpstr>
      <vt:lpstr>Odpovědnost za přestupky a správní delikty</vt:lpstr>
      <vt:lpstr>Hlavní zákon</vt:lpstr>
      <vt:lpstr>Podmínky odpovědnosti</vt:lpstr>
      <vt:lpstr>Přestupky</vt:lpstr>
      <vt:lpstr>Další zákony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Radek Policar</dc:creator>
  <cp:lastModifiedBy>Radek Policar</cp:lastModifiedBy>
  <cp:revision>183</cp:revision>
  <cp:lastPrinted>1601-01-01T00:00:00Z</cp:lastPrinted>
  <dcterms:created xsi:type="dcterms:W3CDTF">2009-12-13T17:26:05Z</dcterms:created>
  <dcterms:modified xsi:type="dcterms:W3CDTF">2013-12-10T15:33:14Z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