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4D646-2117-9547-95B6-9E1A53680313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527EA-EB8F-C641-9C7F-CA90E81E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Substantiva 4. a 5. Deklinace</a:t>
            </a:r>
            <a:endParaRPr lang="cs-CZ" sz="44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6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IV. DEKLINACE</a:t>
            </a:r>
            <a:endParaRPr lang="en-US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1752" y="1414272"/>
            <a:ext cx="4038600" cy="4681728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latin typeface="Times New Roman"/>
                <a:cs typeface="Times New Roman"/>
              </a:rPr>
              <a:t>Do IV. deklinace patří subst., které mají v gen. </a:t>
            </a:r>
            <a:r>
              <a:rPr lang="sk-SK" dirty="0" err="1" smtClean="0">
                <a:latin typeface="Times New Roman"/>
                <a:cs typeface="Times New Roman"/>
              </a:rPr>
              <a:t>sg</a:t>
            </a:r>
            <a:r>
              <a:rPr lang="sk-SK" dirty="0" smtClean="0">
                <a:latin typeface="Times New Roman"/>
                <a:cs typeface="Times New Roman"/>
              </a:rPr>
              <a:t>. koncovku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smtClean="0">
                <a:latin typeface="Times New Roman"/>
                <a:cs typeface="Times New Roman"/>
              </a:rPr>
              <a:t>V </a:t>
            </a:r>
            <a:r>
              <a:rPr lang="sk-SK" dirty="0" err="1" smtClean="0">
                <a:latin typeface="Times New Roman"/>
                <a:cs typeface="Times New Roman"/>
              </a:rPr>
              <a:t>nom</a:t>
            </a:r>
            <a:r>
              <a:rPr lang="sk-SK" dirty="0" smtClean="0">
                <a:latin typeface="Times New Roman"/>
                <a:cs typeface="Times New Roman"/>
              </a:rPr>
              <a:t>. </a:t>
            </a:r>
            <a:r>
              <a:rPr lang="sk-SK" dirty="0">
                <a:latin typeface="Times New Roman"/>
                <a:cs typeface="Times New Roman"/>
              </a:rPr>
              <a:t>s</a:t>
            </a:r>
            <a:r>
              <a:rPr lang="sk-SK" dirty="0" smtClean="0">
                <a:latin typeface="Times New Roman"/>
                <a:cs typeface="Times New Roman"/>
              </a:rPr>
              <a:t>g. mají v závislosti od rodu koncovku: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err="1" smtClean="0">
                <a:latin typeface="Times New Roman"/>
                <a:cs typeface="Times New Roman"/>
              </a:rPr>
              <a:t>Skloňují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se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podle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vzorů</a:t>
            </a:r>
            <a:r>
              <a:rPr lang="sk-SK" dirty="0" smtClean="0">
                <a:latin typeface="Times New Roman"/>
                <a:cs typeface="Times New Roman"/>
              </a:rPr>
              <a:t>: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smtClean="0">
                <a:latin typeface="Times New Roman"/>
                <a:cs typeface="Times New Roman"/>
              </a:rPr>
              <a:t>Kmenovou samohláskou je: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		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		</a:t>
            </a:r>
            <a:endParaRPr lang="en-US" dirty="0"/>
          </a:p>
        </p:txBody>
      </p:sp>
      <p:sp>
        <p:nvSpPr>
          <p:cNvPr id="5" name="Obdĺžnik 4"/>
          <p:cNvSpPr/>
          <p:nvPr/>
        </p:nvSpPr>
        <p:spPr>
          <a:xfrm>
            <a:off x="6172200" y="1600200"/>
            <a:ext cx="1219200" cy="68580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>
                <a:latin typeface="Times New Roman"/>
                <a:cs typeface="Times New Roman"/>
              </a:rPr>
              <a:t>-</a:t>
            </a:r>
            <a:r>
              <a:rPr lang="sk-SK" sz="4000" dirty="0" err="1" smtClean="0">
                <a:latin typeface="Times New Roman"/>
                <a:cs typeface="Times New Roman"/>
              </a:rPr>
              <a:t>ūs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4800600" y="2667000"/>
            <a:ext cx="1981200" cy="106680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latin typeface="Times New Roman"/>
                <a:cs typeface="Times New Roman"/>
              </a:rPr>
              <a:t>m</a:t>
            </a:r>
            <a:r>
              <a:rPr lang="sk-SK" sz="2800" dirty="0" smtClean="0">
                <a:latin typeface="Times New Roman"/>
                <a:cs typeface="Times New Roman"/>
              </a:rPr>
              <a:t>askulína</a:t>
            </a:r>
          </a:p>
          <a:p>
            <a:pPr algn="ctr"/>
            <a:r>
              <a:rPr lang="sk-SK" sz="2800" dirty="0" smtClean="0">
                <a:latin typeface="Times New Roman"/>
                <a:cs typeface="Times New Roman"/>
              </a:rPr>
              <a:t>-</a:t>
            </a:r>
            <a:r>
              <a:rPr lang="sk-SK" sz="2800" dirty="0" err="1">
                <a:latin typeface="Times New Roman"/>
                <a:cs typeface="Times New Roman"/>
              </a:rPr>
              <a:t>u</a:t>
            </a:r>
            <a:r>
              <a:rPr lang="sk-SK" sz="2800" dirty="0" err="1" smtClean="0">
                <a:latin typeface="Times New Roman"/>
                <a:cs typeface="Times New Roman"/>
              </a:rPr>
              <a:t>s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162800" y="2667000"/>
            <a:ext cx="1447800" cy="106680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atin typeface="Times New Roman"/>
                <a:cs typeface="Times New Roman"/>
              </a:rPr>
              <a:t>neutra</a:t>
            </a:r>
          </a:p>
          <a:p>
            <a:pPr algn="ctr"/>
            <a:r>
              <a:rPr lang="sk-SK" sz="2800" dirty="0" smtClean="0">
                <a:latin typeface="Times New Roman"/>
                <a:cs typeface="Times New Roman"/>
              </a:rPr>
              <a:t>-ū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4800600" y="4191000"/>
            <a:ext cx="1981200" cy="1066800"/>
          </a:xfrm>
          <a:prstGeom prst="rect">
            <a:avLst/>
          </a:prstGeom>
          <a:solidFill>
            <a:srgbClr val="FF501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Times New Roman"/>
                <a:cs typeface="Times New Roman"/>
              </a:rPr>
              <a:t>prōcess-us </a:t>
            </a:r>
            <a:r>
              <a:rPr lang="sk-SK" sz="2400" i="1" dirty="0" smtClean="0">
                <a:latin typeface="Times New Roman"/>
                <a:cs typeface="Times New Roman"/>
              </a:rPr>
              <a:t>výběžek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7162800" y="4191000"/>
            <a:ext cx="1447800" cy="1066800"/>
          </a:xfrm>
          <a:prstGeom prst="rect">
            <a:avLst/>
          </a:prstGeom>
          <a:solidFill>
            <a:srgbClr val="95D6DD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gen-ū</a:t>
            </a:r>
            <a:endParaRPr lang="sk-SK" sz="240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sk-SK" sz="2400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koleno</a:t>
            </a:r>
            <a:endParaRPr lang="en-US" sz="2400" i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Rovná spojovacia šípka 13"/>
          <p:cNvCxnSpPr/>
          <p:nvPr/>
        </p:nvCxnSpPr>
        <p:spPr>
          <a:xfrm flipH="1">
            <a:off x="5791200" y="2286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>
            <a:off x="7162800" y="2286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5791200" y="3733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7848600" y="3733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bdĺžnik 19"/>
          <p:cNvSpPr/>
          <p:nvPr/>
        </p:nvSpPr>
        <p:spPr>
          <a:xfrm>
            <a:off x="6172200" y="5410200"/>
            <a:ext cx="1219200" cy="68580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>
                <a:latin typeface="Times New Roman"/>
                <a:cs typeface="Times New Roman"/>
              </a:rPr>
              <a:t>-u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8402285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V. DEKLINACE</a:t>
            </a:r>
            <a:endParaRPr lang="en-US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1752" y="1414272"/>
            <a:ext cx="4038600" cy="4681728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latin typeface="Times New Roman"/>
                <a:cs typeface="Times New Roman"/>
              </a:rPr>
              <a:t>Do V. deklinace patří subst., které mají v gen. </a:t>
            </a:r>
            <a:r>
              <a:rPr lang="sk-SK" dirty="0" err="1" smtClean="0">
                <a:latin typeface="Times New Roman"/>
                <a:cs typeface="Times New Roman"/>
              </a:rPr>
              <a:t>sg</a:t>
            </a:r>
            <a:r>
              <a:rPr lang="sk-SK" dirty="0" smtClean="0">
                <a:latin typeface="Times New Roman"/>
                <a:cs typeface="Times New Roman"/>
              </a:rPr>
              <a:t>. koncovku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smtClean="0">
                <a:latin typeface="Times New Roman"/>
                <a:cs typeface="Times New Roman"/>
              </a:rPr>
              <a:t>V </a:t>
            </a:r>
            <a:r>
              <a:rPr lang="sk-SK" dirty="0" err="1" smtClean="0">
                <a:latin typeface="Times New Roman"/>
                <a:cs typeface="Times New Roman"/>
              </a:rPr>
              <a:t>nom</a:t>
            </a:r>
            <a:r>
              <a:rPr lang="sk-SK" dirty="0" smtClean="0">
                <a:latin typeface="Times New Roman"/>
                <a:cs typeface="Times New Roman"/>
              </a:rPr>
              <a:t>. </a:t>
            </a:r>
            <a:r>
              <a:rPr lang="sk-SK" dirty="0">
                <a:latin typeface="Times New Roman"/>
                <a:cs typeface="Times New Roman"/>
              </a:rPr>
              <a:t>s</a:t>
            </a:r>
            <a:r>
              <a:rPr lang="sk-SK" dirty="0" smtClean="0">
                <a:latin typeface="Times New Roman"/>
                <a:cs typeface="Times New Roman"/>
              </a:rPr>
              <a:t>g. mají v koncovku: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err="1" smtClean="0">
                <a:latin typeface="Times New Roman"/>
                <a:cs typeface="Times New Roman"/>
              </a:rPr>
              <a:t>Skloňují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se</a:t>
            </a:r>
            <a:r>
              <a:rPr lang="sk-SK" dirty="0" smtClean="0">
                <a:latin typeface="Times New Roman"/>
                <a:cs typeface="Times New Roman"/>
              </a:rPr>
              <a:t> podle vzoru:</a:t>
            </a: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1000" dirty="0" smtClean="0">
              <a:latin typeface="Times New Roman"/>
              <a:cs typeface="Times New Roman"/>
            </a:endParaRPr>
          </a:p>
          <a:p>
            <a:r>
              <a:rPr lang="sk-SK" dirty="0" smtClean="0">
                <a:latin typeface="Times New Roman"/>
                <a:cs typeface="Times New Roman"/>
              </a:rPr>
              <a:t>Kmenovou samohláskou je: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		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		</a:t>
            </a:r>
            <a:endParaRPr lang="en-US" dirty="0"/>
          </a:p>
        </p:txBody>
      </p:sp>
      <p:sp>
        <p:nvSpPr>
          <p:cNvPr id="5" name="Obdĺžnik 4"/>
          <p:cNvSpPr/>
          <p:nvPr/>
        </p:nvSpPr>
        <p:spPr>
          <a:xfrm>
            <a:off x="6172200" y="1600200"/>
            <a:ext cx="1219200" cy="685800"/>
          </a:xfrm>
          <a:prstGeom prst="rect">
            <a:avLst/>
          </a:prstGeom>
          <a:solidFill>
            <a:srgbClr val="6699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>
                <a:latin typeface="Times New Roman"/>
                <a:cs typeface="Times New Roman"/>
              </a:rPr>
              <a:t>-</a:t>
            </a:r>
            <a:r>
              <a:rPr lang="sk-SK" sz="4000" dirty="0" err="1" smtClean="0">
                <a:latin typeface="Times New Roman"/>
                <a:cs typeface="Times New Roman"/>
              </a:rPr>
              <a:t>ēī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5867400" y="2667000"/>
            <a:ext cx="1981200" cy="1066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>
                <a:latin typeface="Times New Roman"/>
                <a:cs typeface="Times New Roman"/>
              </a:rPr>
              <a:t>-</a:t>
            </a:r>
            <a:r>
              <a:rPr lang="sk-SK" sz="4000" dirty="0" err="1" smtClean="0">
                <a:latin typeface="Times New Roman"/>
                <a:cs typeface="Times New Roman"/>
              </a:rPr>
              <a:t>ēs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867400" y="4191000"/>
            <a:ext cx="1981200" cy="1066800"/>
          </a:xfrm>
          <a:prstGeom prst="rect">
            <a:avLst/>
          </a:prstGeom>
          <a:solidFill>
            <a:srgbClr val="A5BA5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faci-es </a:t>
            </a:r>
            <a:r>
              <a:rPr lang="sk-SK" sz="24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plocha, tvář</a:t>
            </a:r>
            <a:endParaRPr lang="en-US" sz="2400" b="1" i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6858000" y="2286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6858000" y="3733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bdĺžnik 19"/>
          <p:cNvSpPr/>
          <p:nvPr/>
        </p:nvSpPr>
        <p:spPr>
          <a:xfrm>
            <a:off x="6172200" y="5410200"/>
            <a:ext cx="1219200" cy="685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>
                <a:latin typeface="Times New Roman"/>
                <a:cs typeface="Times New Roman"/>
              </a:rPr>
              <a:t>-ē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6827313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Skloňování vzoru PRŌCESSUS a GENŪ</a:t>
            </a:r>
            <a:endParaRPr lang="en-US" sz="3600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2709060"/>
              </p:ext>
            </p:extLst>
          </p:nvPr>
        </p:nvGraphicFramePr>
        <p:xfrm>
          <a:off x="304800" y="762000"/>
          <a:ext cx="85344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48"/>
                <a:gridCol w="832852"/>
                <a:gridCol w="990600"/>
                <a:gridCol w="1143000"/>
                <a:gridCol w="1066800"/>
                <a:gridCol w="2133600"/>
                <a:gridCol w="1752600"/>
              </a:tblGrid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M=N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N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N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SG.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Nom.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us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-ū</a:t>
                      </a:r>
                      <a:endParaRPr lang="en-US" sz="2400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prōcess-us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gen-ū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Gen.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latin typeface="Times New Roman"/>
                          <a:cs typeface="Times New Roman"/>
                        </a:rPr>
                        <a:t>ūs</a:t>
                      </a:r>
                      <a:endParaRPr lang="en-US" sz="2400" dirty="0" smtClean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prōcess-ūs</a:t>
                      </a:r>
                      <a:endParaRPr lang="en-US" sz="2400" b="1" dirty="0" smtClean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gen-ūs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Akuz.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-um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-ū 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prōcess-um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gen-ū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Abl.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-ū</a:t>
                      </a:r>
                      <a:endParaRPr lang="en-US" sz="2400" dirty="0" smtClean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prōcess-ū</a:t>
                      </a:r>
                      <a:endParaRPr lang="en-US" sz="2400" b="1" dirty="0" smtClean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gen-ū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PL.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Nom.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ūs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ua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prōcess-ūs</a:t>
                      </a:r>
                      <a:endParaRPr lang="en-US" sz="2400" b="1" dirty="0" smtClean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gen-ua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Gen.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latin typeface="Times New Roman"/>
                          <a:cs typeface="Times New Roman"/>
                        </a:rPr>
                        <a:t>uum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prōcess-uum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gen-uum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Akuz.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ūs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ua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prōcess-ūs</a:t>
                      </a:r>
                      <a:endParaRPr lang="en-US" sz="2400" b="1" dirty="0" smtClean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err="1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gen-ua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dirty="0" smtClean="0">
                          <a:latin typeface="Times New Roman"/>
                          <a:cs typeface="Times New Roman"/>
                        </a:rPr>
                        <a:t>Abl.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sk-SK" sz="2400" dirty="0" err="1" smtClean="0">
                          <a:latin typeface="Times New Roman"/>
                          <a:cs typeface="Times New Roman"/>
                        </a:rPr>
                        <a:t>ibus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2400" b="1" dirty="0" err="1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prōcess-ibus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gen-ibus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696200" y="16002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ál 5"/>
          <p:cNvSpPr/>
          <p:nvPr/>
        </p:nvSpPr>
        <p:spPr>
          <a:xfrm>
            <a:off x="6096000" y="22860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ál 6"/>
          <p:cNvSpPr/>
          <p:nvPr/>
        </p:nvSpPr>
        <p:spPr>
          <a:xfrm>
            <a:off x="6096000" y="41910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ál 7"/>
          <p:cNvSpPr/>
          <p:nvPr/>
        </p:nvSpPr>
        <p:spPr>
          <a:xfrm>
            <a:off x="6172200" y="54864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ál 8"/>
          <p:cNvSpPr/>
          <p:nvPr/>
        </p:nvSpPr>
        <p:spPr>
          <a:xfrm>
            <a:off x="6019800" y="2895600"/>
            <a:ext cx="609600" cy="381000"/>
          </a:xfrm>
          <a:prstGeom prst="ellipse">
            <a:avLst/>
          </a:prstGeom>
          <a:noFill/>
          <a:ln w="28575">
            <a:solidFill>
              <a:srgbClr val="F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ál 9"/>
          <p:cNvSpPr/>
          <p:nvPr/>
        </p:nvSpPr>
        <p:spPr>
          <a:xfrm>
            <a:off x="6019800" y="4800600"/>
            <a:ext cx="685800" cy="381000"/>
          </a:xfrm>
          <a:prstGeom prst="ellipse">
            <a:avLst/>
          </a:prstGeom>
          <a:noFill/>
          <a:ln w="28575">
            <a:solidFill>
              <a:srgbClr val="F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ál 10"/>
          <p:cNvSpPr/>
          <p:nvPr/>
        </p:nvSpPr>
        <p:spPr>
          <a:xfrm>
            <a:off x="6096000" y="16002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7696200" y="28956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ál 12"/>
          <p:cNvSpPr/>
          <p:nvPr/>
        </p:nvSpPr>
        <p:spPr>
          <a:xfrm>
            <a:off x="7620000" y="35052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ahnutá šípka doľava 18"/>
          <p:cNvSpPr/>
          <p:nvPr/>
        </p:nvSpPr>
        <p:spPr>
          <a:xfrm>
            <a:off x="8001000" y="1905000"/>
            <a:ext cx="381000" cy="1295400"/>
          </a:xfrm>
          <a:prstGeom prst="curvedLef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Zahnutá šípka doľava 19"/>
          <p:cNvSpPr/>
          <p:nvPr/>
        </p:nvSpPr>
        <p:spPr>
          <a:xfrm>
            <a:off x="8077200" y="4343400"/>
            <a:ext cx="381000" cy="1295400"/>
          </a:xfrm>
          <a:prstGeom prst="curvedLef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32987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Skloňování vzoru FACIĒS</a:t>
            </a:r>
            <a:endParaRPr lang="en-US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2307582"/>
              </p:ext>
            </p:extLst>
          </p:nvPr>
        </p:nvGraphicFramePr>
        <p:xfrm>
          <a:off x="1066800" y="1981200"/>
          <a:ext cx="6858000" cy="466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075"/>
                <a:gridCol w="1869185"/>
                <a:gridCol w="2076870"/>
                <a:gridCol w="2076870"/>
              </a:tblGrid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SG.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Nom.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-es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Gen.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ei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aci-ei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Akuz.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-em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Abl.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-e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PL.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Nom.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-es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Gen.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erum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aci-erum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Akuz.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-es</a:t>
                      </a:r>
                      <a:endParaRPr lang="en-US" sz="280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aci-es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5BA55"/>
                    </a:solidFill>
                  </a:tcPr>
                </a:tc>
              </a:tr>
              <a:tr h="516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n-US" sz="280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dirty="0" smtClean="0">
                          <a:latin typeface="Times New Roman"/>
                          <a:cs typeface="Times New Roman"/>
                        </a:rPr>
                        <a:t>Abl.</a:t>
                      </a:r>
                      <a:endParaRPr lang="en-US" sz="28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ebus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aci-ebus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5BA55"/>
                    </a:solidFill>
                  </a:tcPr>
                </a:tc>
              </a:tr>
            </a:tbl>
          </a:graphicData>
        </a:graphic>
      </p:graphicFrame>
      <p:sp>
        <p:nvSpPr>
          <p:cNvPr id="6" name="Ovál 5"/>
          <p:cNvSpPr/>
          <p:nvPr/>
        </p:nvSpPr>
        <p:spPr>
          <a:xfrm>
            <a:off x="4648200" y="41910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ál 6"/>
          <p:cNvSpPr/>
          <p:nvPr/>
        </p:nvSpPr>
        <p:spPr>
          <a:xfrm>
            <a:off x="4572000" y="5715000"/>
            <a:ext cx="5334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ál 9"/>
          <p:cNvSpPr/>
          <p:nvPr/>
        </p:nvSpPr>
        <p:spPr>
          <a:xfrm>
            <a:off x="4343400" y="5181600"/>
            <a:ext cx="990600" cy="457200"/>
          </a:xfrm>
          <a:prstGeom prst="ellipse">
            <a:avLst/>
          </a:prstGeom>
          <a:noFill/>
          <a:ln w="28575">
            <a:solidFill>
              <a:srgbClr val="F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ál 10"/>
          <p:cNvSpPr/>
          <p:nvPr/>
        </p:nvSpPr>
        <p:spPr>
          <a:xfrm>
            <a:off x="4495800" y="3657600"/>
            <a:ext cx="701418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3523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  <a:latin typeface="Times New Roman"/>
                <a:cs typeface="Times New Roman"/>
              </a:rPr>
              <a:t>VÝJIMKY/POZNÁMKY</a:t>
            </a:r>
            <a:endParaRPr lang="en-US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01752" y="1066800"/>
            <a:ext cx="8503920" cy="5410200"/>
          </a:xfrm>
          <a:noFill/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  <a:buClr>
                <a:srgbClr val="C00000"/>
              </a:buClr>
              <a:buFont typeface="Wingdings 2" pitchFamily="18" charset="2"/>
              <a:buChar char=""/>
            </a:pPr>
            <a:r>
              <a:rPr lang="sk-SK" b="1" dirty="0" smtClean="0">
                <a:latin typeface="+mj-lt"/>
              </a:rPr>
              <a:t>Výjimky z rodového pravidla: 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manus, ūs, f. – </a:t>
            </a:r>
            <a:r>
              <a:rPr lang="sk-SK" i="1" dirty="0" smtClean="0">
                <a:latin typeface="+mj-lt"/>
              </a:rPr>
              <a:t>ruka		dies, ei, f./m. - den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acus, ūs</a:t>
            </a:r>
            <a:r>
              <a:rPr lang="sk-SK" dirty="0">
                <a:latin typeface="+mj-lt"/>
              </a:rPr>
              <a:t>,</a:t>
            </a:r>
            <a:r>
              <a:rPr lang="sk-SK" dirty="0" smtClean="0">
                <a:latin typeface="+mj-lt"/>
              </a:rPr>
              <a:t> f. –</a:t>
            </a:r>
            <a:r>
              <a:rPr lang="sk-SK" i="1" dirty="0" smtClean="0">
                <a:latin typeface="+mj-lt"/>
              </a:rPr>
              <a:t> jehla		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stromy </a:t>
            </a:r>
            <a:r>
              <a:rPr lang="sk-SK" i="1" dirty="0" smtClean="0">
                <a:latin typeface="+mj-lt"/>
              </a:rPr>
              <a:t>– quercus, ūs</a:t>
            </a:r>
            <a:r>
              <a:rPr lang="sk-SK" i="1" dirty="0">
                <a:latin typeface="+mj-lt"/>
              </a:rPr>
              <a:t>,</a:t>
            </a:r>
            <a:r>
              <a:rPr lang="sk-SK" i="1" dirty="0" smtClean="0">
                <a:latin typeface="+mj-lt"/>
              </a:rPr>
              <a:t> f. </a:t>
            </a:r>
            <a:r>
              <a:rPr lang="sk-SK" dirty="0" smtClean="0">
                <a:latin typeface="+mj-lt"/>
              </a:rPr>
              <a:t>–</a:t>
            </a:r>
            <a:r>
              <a:rPr lang="sk-SK" i="1" dirty="0" smtClean="0">
                <a:latin typeface="+mj-lt"/>
              </a:rPr>
              <a:t> dub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Neuter na -ū je málo, v med. terminologii </a:t>
            </a:r>
            <a:r>
              <a:rPr lang="sk-SK" b="1" dirty="0" smtClean="0">
                <a:latin typeface="+mj-lt"/>
              </a:rPr>
              <a:t>pouze</a:t>
            </a:r>
            <a:r>
              <a:rPr lang="sk-SK" dirty="0" smtClean="0">
                <a:latin typeface="+mj-lt"/>
              </a:rPr>
              <a:t>: </a:t>
            </a:r>
            <a:r>
              <a:rPr lang="sk-SK" b="1" i="1" u="sng" dirty="0" smtClean="0">
                <a:latin typeface="+mj-lt"/>
              </a:rPr>
              <a:t>genū</a:t>
            </a:r>
            <a:r>
              <a:rPr lang="sk-SK" dirty="0" smtClean="0">
                <a:latin typeface="+mj-lt"/>
              </a:rPr>
              <a:t>, ūs. n. </a:t>
            </a:r>
            <a:r>
              <a:rPr lang="sk-SK" i="1" dirty="0" smtClean="0">
                <a:latin typeface="+mj-lt"/>
              </a:rPr>
              <a:t>koleno;</a:t>
            </a:r>
            <a:r>
              <a:rPr lang="sk-SK" dirty="0" smtClean="0">
                <a:latin typeface="+mj-lt"/>
              </a:rPr>
              <a:t> </a:t>
            </a:r>
            <a:r>
              <a:rPr lang="sk-SK" b="1" i="1" u="sng" dirty="0" err="1" smtClean="0">
                <a:latin typeface="+mj-lt"/>
              </a:rPr>
              <a:t>cornū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ūs</a:t>
            </a:r>
            <a:r>
              <a:rPr lang="sk-SK" dirty="0" smtClean="0">
                <a:latin typeface="+mj-lt"/>
              </a:rPr>
              <a:t>, n. </a:t>
            </a:r>
            <a:r>
              <a:rPr lang="sk-SK" i="1" dirty="0" smtClean="0">
                <a:latin typeface="+mj-lt"/>
              </a:rPr>
              <a:t>roh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Slovo V. </a:t>
            </a:r>
            <a:r>
              <a:rPr lang="sk-SK" dirty="0" err="1" smtClean="0">
                <a:latin typeface="+mj-lt"/>
              </a:rPr>
              <a:t>deklinace</a:t>
            </a:r>
            <a:r>
              <a:rPr lang="sk-SK" dirty="0" smtClean="0">
                <a:latin typeface="+mj-lt"/>
              </a:rPr>
              <a:t> – </a:t>
            </a:r>
            <a:r>
              <a:rPr lang="sk-SK" b="1" i="1" u="sng" dirty="0" err="1" smtClean="0">
                <a:latin typeface="+mj-lt"/>
              </a:rPr>
              <a:t>species</a:t>
            </a:r>
            <a:r>
              <a:rPr lang="sk-SK" i="1" dirty="0" smtClean="0">
                <a:latin typeface="+mj-lt"/>
              </a:rPr>
              <a:t>, </a:t>
            </a:r>
            <a:r>
              <a:rPr lang="sk-SK" i="1" dirty="0" err="1" smtClean="0">
                <a:latin typeface="+mj-lt"/>
              </a:rPr>
              <a:t>ei</a:t>
            </a:r>
            <a:r>
              <a:rPr lang="sk-SK" i="1" dirty="0" smtClean="0">
                <a:latin typeface="+mj-lt"/>
              </a:rPr>
              <a:t>, f. </a:t>
            </a:r>
            <a:r>
              <a:rPr lang="sk-SK" dirty="0" err="1" smtClean="0">
                <a:latin typeface="+mj-lt"/>
              </a:rPr>
              <a:t>se</a:t>
            </a:r>
            <a:r>
              <a:rPr lang="sk-SK" dirty="0" smtClean="0">
                <a:latin typeface="+mj-lt"/>
              </a:rPr>
              <a:t> v med. </a:t>
            </a:r>
            <a:r>
              <a:rPr lang="sk-SK" dirty="0" err="1" smtClean="0">
                <a:latin typeface="+mj-lt"/>
              </a:rPr>
              <a:t>terminologii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používá</a:t>
            </a:r>
            <a:r>
              <a:rPr lang="sk-SK" dirty="0" smtClean="0">
                <a:latin typeface="+mj-lt"/>
              </a:rPr>
              <a:t> obvykle v plurálu s </a:t>
            </a:r>
            <a:r>
              <a:rPr lang="sk-SK" dirty="0" err="1" smtClean="0">
                <a:latin typeface="+mj-lt"/>
              </a:rPr>
              <a:t>významem</a:t>
            </a:r>
            <a:r>
              <a:rPr lang="sk-SK" dirty="0" smtClean="0">
                <a:latin typeface="+mj-lt"/>
              </a:rPr>
              <a:t> </a:t>
            </a:r>
            <a:r>
              <a:rPr lang="sk-SK" i="1" dirty="0" smtClean="0">
                <a:latin typeface="+mj-lt"/>
              </a:rPr>
              <a:t>čajová </a:t>
            </a:r>
            <a:r>
              <a:rPr lang="sk-SK" i="1" dirty="0" err="1" smtClean="0">
                <a:latin typeface="+mj-lt"/>
              </a:rPr>
              <a:t>směs</a:t>
            </a:r>
            <a:r>
              <a:rPr lang="sk-SK" dirty="0" smtClean="0">
                <a:latin typeface="+mj-lt"/>
              </a:rPr>
              <a:t>.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Substantiva IV. deklinace jsou většinou deverbativa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gustus– </a:t>
            </a:r>
            <a:r>
              <a:rPr lang="sk-SK" i="1" dirty="0" smtClean="0">
                <a:latin typeface="+mj-lt"/>
              </a:rPr>
              <a:t>chuť</a:t>
            </a:r>
            <a:r>
              <a:rPr lang="sk-SK" dirty="0" smtClean="0">
                <a:latin typeface="+mj-lt"/>
              </a:rPr>
              <a:t> &gt; gustāre</a:t>
            </a:r>
            <a:endParaRPr lang="sk-SK" i="1" dirty="0" smtClean="0">
              <a:latin typeface="+mj-lt"/>
            </a:endParaRP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vīsus – </a:t>
            </a:r>
            <a:r>
              <a:rPr lang="sk-SK" i="1" dirty="0" smtClean="0">
                <a:latin typeface="+mj-lt"/>
              </a:rPr>
              <a:t>zrak</a:t>
            </a:r>
            <a:r>
              <a:rPr lang="sk-SK" dirty="0" smtClean="0">
                <a:latin typeface="+mj-lt"/>
              </a:rPr>
              <a:t> &gt; vidēre</a:t>
            </a:r>
            <a:endParaRPr lang="sk-SK" i="1" dirty="0" smtClean="0">
              <a:latin typeface="+mj-lt"/>
            </a:endParaRP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tāctus – </a:t>
            </a:r>
            <a:r>
              <a:rPr lang="sk-SK" i="1" dirty="0" smtClean="0">
                <a:latin typeface="+mj-lt"/>
              </a:rPr>
              <a:t>hmat </a:t>
            </a:r>
            <a:r>
              <a:rPr lang="sk-SK" dirty="0" smtClean="0">
                <a:latin typeface="+mj-lt"/>
              </a:rPr>
              <a:t>&gt; tangere</a:t>
            </a:r>
            <a:endParaRPr lang="sk-SK" i="1" dirty="0" smtClean="0">
              <a:latin typeface="+mj-lt"/>
            </a:endParaRP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olfactus – </a:t>
            </a:r>
            <a:r>
              <a:rPr lang="sk-SK" i="1" dirty="0" smtClean="0">
                <a:latin typeface="+mj-lt"/>
              </a:rPr>
              <a:t>čuch </a:t>
            </a:r>
            <a:r>
              <a:rPr lang="sk-SK" dirty="0" smtClean="0">
                <a:latin typeface="+mj-lt"/>
              </a:rPr>
              <a:t>&gt; olfacere</a:t>
            </a:r>
            <a:endParaRPr lang="sk-SK" i="1" dirty="0" smtClean="0">
              <a:latin typeface="+mj-lt"/>
            </a:endParaRP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sk-SK" dirty="0" smtClean="0">
                <a:latin typeface="+mj-lt"/>
              </a:rPr>
              <a:t>audītus – </a:t>
            </a:r>
            <a:r>
              <a:rPr lang="sk-SK" i="1" dirty="0" smtClean="0">
                <a:latin typeface="+mj-lt"/>
              </a:rPr>
              <a:t>sluch</a:t>
            </a:r>
            <a:r>
              <a:rPr lang="sk-SK" dirty="0" smtClean="0">
                <a:latin typeface="+mj-lt"/>
              </a:rPr>
              <a:t> &gt; audīre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sk-SK" dirty="0" err="1" smtClean="0">
                <a:latin typeface="+mj-lt"/>
              </a:rPr>
              <a:t>Substantiva</a:t>
            </a:r>
            <a:r>
              <a:rPr lang="sk-SK" dirty="0" smtClean="0">
                <a:latin typeface="+mj-lt"/>
              </a:rPr>
              <a:t> IV. a V. </a:t>
            </a:r>
            <a:r>
              <a:rPr lang="sk-SK" dirty="0" err="1" smtClean="0">
                <a:latin typeface="+mj-lt"/>
              </a:rPr>
              <a:t>deklinace</a:t>
            </a:r>
            <a:r>
              <a:rPr lang="sk-SK" dirty="0" smtClean="0">
                <a:latin typeface="+mj-lt"/>
              </a:rPr>
              <a:t> </a:t>
            </a:r>
            <a:r>
              <a:rPr lang="sk-SK" b="1" dirty="0" err="1" smtClean="0">
                <a:latin typeface="+mj-lt"/>
              </a:rPr>
              <a:t>nedisponují</a:t>
            </a:r>
            <a:r>
              <a:rPr lang="sk-SK" dirty="0" smtClean="0">
                <a:latin typeface="+mj-lt"/>
              </a:rPr>
              <a:t> vlastním typem </a:t>
            </a:r>
            <a:r>
              <a:rPr lang="sk-SK" b="1" dirty="0" smtClean="0">
                <a:latin typeface="+mj-lt"/>
              </a:rPr>
              <a:t>adjektiva</a:t>
            </a:r>
          </a:p>
          <a:p>
            <a:pPr lvl="1">
              <a:buNone/>
            </a:pPr>
            <a:endParaRPr lang="sk-SK" i="1" dirty="0" smtClean="0">
              <a:latin typeface="+mj-lt"/>
            </a:endParaRPr>
          </a:p>
          <a:p>
            <a:pPr lvl="1"/>
            <a:endParaRPr lang="sk-SK" dirty="0" smtClean="0">
              <a:latin typeface="+mj-lt"/>
            </a:endParaRPr>
          </a:p>
          <a:p>
            <a:endParaRPr lang="sk-SK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9169669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>
                <a:solidFill>
                  <a:srgbClr val="D20011"/>
                </a:solidFill>
                <a:latin typeface="Times New Roman"/>
                <a:cs typeface="Times New Roman"/>
              </a:rPr>
              <a:t>ODLIŠTE TVARY</a:t>
            </a:r>
            <a:endParaRPr lang="en-US" sz="3600" dirty="0">
              <a:solidFill>
                <a:srgbClr val="D20011"/>
              </a:solidFill>
              <a:latin typeface="Times New Roman"/>
              <a:cs typeface="Times New Roman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err="1" smtClean="0">
                <a:solidFill>
                  <a:srgbClr val="D20011"/>
                </a:solidFill>
                <a:latin typeface="+mj-lt"/>
                <a:cs typeface="Times New Roman"/>
              </a:rPr>
              <a:t>nom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. sg. </a:t>
            </a:r>
            <a:r>
              <a:rPr lang="sk-SK" sz="2800" b="1" dirty="0">
                <a:latin typeface="+mj-lt"/>
                <a:cs typeface="Times New Roman"/>
              </a:rPr>
              <a:t>x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 nom. </a:t>
            </a:r>
            <a:r>
              <a:rPr lang="sk-SK" sz="2800" b="1" dirty="0" err="1" smtClean="0">
                <a:solidFill>
                  <a:srgbClr val="D20011"/>
                </a:solidFill>
                <a:latin typeface="+mj-lt"/>
                <a:cs typeface="Times New Roman"/>
              </a:rPr>
              <a:t>pl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.</a:t>
            </a:r>
          </a:p>
          <a:p>
            <a:pPr lvl="1"/>
            <a:r>
              <a:rPr lang="sk-SK" dirty="0" err="1" smtClean="0">
                <a:latin typeface="+mj-lt"/>
                <a:cs typeface="Times New Roman"/>
              </a:rPr>
              <a:t>prōcessus</a:t>
            </a:r>
            <a:r>
              <a:rPr lang="sk-SK" dirty="0" smtClean="0">
                <a:latin typeface="+mj-lt"/>
                <a:cs typeface="Times New Roman"/>
              </a:rPr>
              <a:t> </a:t>
            </a:r>
            <a:r>
              <a:rPr lang="sk-SK" dirty="0" err="1" smtClean="0">
                <a:latin typeface="+mj-lt"/>
                <a:cs typeface="Times New Roman"/>
              </a:rPr>
              <a:t>accessōrius</a:t>
            </a:r>
            <a:r>
              <a:rPr lang="sk-SK" dirty="0" smtClean="0">
                <a:latin typeface="+mj-lt"/>
                <a:cs typeface="Times New Roman"/>
              </a:rPr>
              <a:t> / </a:t>
            </a:r>
            <a:r>
              <a:rPr lang="sk-SK" dirty="0" err="1" smtClean="0">
                <a:latin typeface="+mj-lt"/>
                <a:cs typeface="Times New Roman"/>
              </a:rPr>
              <a:t>sinister</a:t>
            </a:r>
            <a:r>
              <a:rPr lang="sk-SK" dirty="0" smtClean="0">
                <a:latin typeface="+mj-lt"/>
                <a:cs typeface="Times New Roman"/>
              </a:rPr>
              <a:t>*</a:t>
            </a:r>
          </a:p>
          <a:p>
            <a:pPr lvl="1"/>
            <a:r>
              <a:rPr lang="sk-SK" dirty="0" smtClean="0">
                <a:latin typeface="+mj-lt"/>
                <a:cs typeface="Times New Roman"/>
              </a:rPr>
              <a:t>prōcessūs accessōriī /sinistrī*</a:t>
            </a:r>
          </a:p>
          <a:p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nom. sg. </a:t>
            </a:r>
            <a:r>
              <a:rPr lang="sk-SK" sz="2800" b="1" dirty="0">
                <a:latin typeface="+mj-lt"/>
                <a:cs typeface="Times New Roman"/>
              </a:rPr>
              <a:t>x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 gen. sg.</a:t>
            </a:r>
          </a:p>
          <a:p>
            <a:pPr lvl="1"/>
            <a:r>
              <a:rPr lang="sk-SK" dirty="0">
                <a:latin typeface="+mj-lt"/>
                <a:cs typeface="Times New Roman"/>
              </a:rPr>
              <a:t>prōcessus vertebrae</a:t>
            </a:r>
          </a:p>
          <a:p>
            <a:pPr lvl="1"/>
            <a:r>
              <a:rPr lang="sk-SK" dirty="0">
                <a:latin typeface="+mj-lt"/>
                <a:cs typeface="Times New Roman"/>
              </a:rPr>
              <a:t>fractūra processūs </a:t>
            </a:r>
            <a:r>
              <a:rPr lang="sk-SK" dirty="0" smtClean="0">
                <a:latin typeface="+mj-lt"/>
                <a:cs typeface="Times New Roman"/>
              </a:rPr>
              <a:t>vertebrae</a:t>
            </a:r>
          </a:p>
          <a:p>
            <a:r>
              <a:rPr lang="sk-SK" sz="2800" b="1" dirty="0">
                <a:solidFill>
                  <a:srgbClr val="D20011"/>
                </a:solidFill>
                <a:latin typeface="+mj-lt"/>
                <a:cs typeface="Times New Roman"/>
              </a:rPr>
              <a:t>n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om.sg. </a:t>
            </a:r>
            <a:r>
              <a:rPr lang="sk-SK" sz="2800" b="1" dirty="0" smtClean="0">
                <a:latin typeface="+mj-lt"/>
                <a:cs typeface="Times New Roman"/>
              </a:rPr>
              <a:t>x</a:t>
            </a:r>
            <a:r>
              <a:rPr lang="sk-SK" sz="2800" b="1" dirty="0" smtClean="0">
                <a:solidFill>
                  <a:srgbClr val="D20011"/>
                </a:solidFill>
                <a:latin typeface="+mj-lt"/>
                <a:cs typeface="Times New Roman"/>
              </a:rPr>
              <a:t> nom. pl.</a:t>
            </a:r>
            <a:endParaRPr lang="sk-SK" sz="2800" b="1" dirty="0">
              <a:solidFill>
                <a:srgbClr val="D20011"/>
              </a:solidFill>
              <a:latin typeface="+mj-lt"/>
              <a:cs typeface="Times New Roman"/>
            </a:endParaRPr>
          </a:p>
          <a:p>
            <a:pPr lvl="1"/>
            <a:r>
              <a:rPr lang="sk-SK" dirty="0" smtClean="0">
                <a:latin typeface="+mj-lt"/>
                <a:cs typeface="Times New Roman"/>
              </a:rPr>
              <a:t>(fractūra) prōcessūs </a:t>
            </a:r>
            <a:r>
              <a:rPr lang="sk-SK" dirty="0">
                <a:latin typeface="+mj-lt"/>
                <a:cs typeface="Times New Roman"/>
              </a:rPr>
              <a:t>accessōriī /sinistrī*</a:t>
            </a:r>
          </a:p>
          <a:p>
            <a:pPr marL="0" indent="0">
              <a:buNone/>
            </a:pPr>
            <a:endParaRPr lang="en-US" sz="2800" dirty="0"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8402505"/>
      </p:ext>
    </p:extLst>
  </p:cSld>
  <p:clrMapOvr>
    <a:masterClrMapping/>
  </p:clrMapOvr>
  <p:transition xmlns:p14="http://schemas.microsoft.com/office/powerpoint/2010/main" spd="med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1</TotalTime>
  <Words>350</Words>
  <Application>Microsoft Macintosh PowerPoint</Application>
  <PresentationFormat>On-screen Show (4:3)</PresentationFormat>
  <Paragraphs>136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ŽLTA2</vt:lpstr>
      <vt:lpstr>PowerPoint Presentation</vt:lpstr>
      <vt:lpstr>IV. DEKLINACE</vt:lpstr>
      <vt:lpstr>V. DEKLINACE</vt:lpstr>
      <vt:lpstr>Skloňování vzoru PRŌCESSUS a GENŪ</vt:lpstr>
      <vt:lpstr>Skloňování vzoru FACIĒS</vt:lpstr>
      <vt:lpstr>VÝJIMKY/POZNÁMKY</vt:lpstr>
      <vt:lpstr>ODLIŠTE TVARY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Pepina Artimová</dc:creator>
  <cp:lastModifiedBy>Pepina Artimová</cp:lastModifiedBy>
  <cp:revision>1</cp:revision>
  <dcterms:created xsi:type="dcterms:W3CDTF">2013-11-26T14:03:00Z</dcterms:created>
  <dcterms:modified xsi:type="dcterms:W3CDTF">2013-11-26T14:04:46Z</dcterms:modified>
</cp:coreProperties>
</file>