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9" r:id="rId6"/>
    <p:sldId id="259" r:id="rId7"/>
    <p:sldId id="261" r:id="rId8"/>
    <p:sldId id="260" r:id="rId9"/>
    <p:sldId id="262" r:id="rId10"/>
    <p:sldId id="263" r:id="rId11"/>
    <p:sldId id="266" r:id="rId12"/>
    <p:sldId id="267" r:id="rId13"/>
    <p:sldId id="264" r:id="rId14"/>
    <p:sldId id="26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582F264-5970-404A-9811-190AD402DE5A}" type="datetimeFigureOut">
              <a:rPr lang="cs-CZ" smtClean="0"/>
              <a:pPr/>
              <a:t>3.10.2013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5D177C-B5AE-4C32-94F9-6B61CD17F7E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cs-CZ" sz="6600" dirty="0" smtClean="0"/>
          </a:p>
          <a:p>
            <a:pPr algn="ctr">
              <a:buNone/>
            </a:pPr>
            <a:r>
              <a:rPr lang="cs-CZ" sz="6600" dirty="0" err="1" smtClean="0"/>
              <a:t>Satius</a:t>
            </a:r>
            <a:r>
              <a:rPr lang="cs-CZ" sz="6600" dirty="0" smtClean="0"/>
              <a:t> </a:t>
            </a:r>
            <a:r>
              <a:rPr lang="cs-CZ" sz="6600" dirty="0" err="1" smtClean="0"/>
              <a:t>est</a:t>
            </a:r>
            <a:r>
              <a:rPr lang="cs-CZ" sz="6600" dirty="0" smtClean="0"/>
              <a:t> </a:t>
            </a:r>
            <a:r>
              <a:rPr lang="cs-CZ" sz="6600" dirty="0" err="1" smtClean="0"/>
              <a:t>sero</a:t>
            </a:r>
            <a:r>
              <a:rPr lang="cs-CZ" sz="6600" dirty="0" smtClean="0"/>
              <a:t> </a:t>
            </a:r>
            <a:r>
              <a:rPr lang="cs-CZ" sz="6600" dirty="0" err="1" smtClean="0"/>
              <a:t>quam</a:t>
            </a:r>
            <a:r>
              <a:rPr lang="cs-CZ" sz="6600" dirty="0" smtClean="0"/>
              <a:t> </a:t>
            </a:r>
            <a:r>
              <a:rPr lang="cs-CZ" sz="6600" dirty="0" err="1" smtClean="0"/>
              <a:t>numquam</a:t>
            </a:r>
            <a:r>
              <a:rPr lang="cs-CZ" sz="6600" dirty="0" smtClean="0"/>
              <a:t> </a:t>
            </a:r>
            <a:r>
              <a:rPr lang="cs-CZ" sz="6600" dirty="0" err="1" smtClean="0"/>
              <a:t>discere</a:t>
            </a:r>
            <a:endParaRPr lang="cs-CZ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007051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Substantiva zakončená na –e/-ar/-</a:t>
            </a:r>
            <a:r>
              <a:rPr lang="cs-CZ" dirty="0" err="1" smtClean="0"/>
              <a:t>al</a:t>
            </a:r>
            <a:r>
              <a:rPr lang="cs-CZ" dirty="0" smtClean="0"/>
              <a:t>:</a:t>
            </a:r>
          </a:p>
          <a:p>
            <a:pPr>
              <a:buNone/>
            </a:pPr>
            <a:r>
              <a:rPr lang="cs-CZ" dirty="0" err="1" smtClean="0"/>
              <a:t>e.g</a:t>
            </a:r>
            <a:r>
              <a:rPr lang="cs-CZ" dirty="0" smtClean="0"/>
              <a:t>. ret</a:t>
            </a:r>
            <a:r>
              <a:rPr lang="cs-CZ" u="sng" dirty="0" smtClean="0"/>
              <a:t>e</a:t>
            </a:r>
            <a:r>
              <a:rPr lang="cs-CZ" dirty="0" smtClean="0"/>
              <a:t>, </a:t>
            </a:r>
            <a:r>
              <a:rPr lang="cs-CZ" dirty="0" err="1" smtClean="0"/>
              <a:t>cochle</a:t>
            </a:r>
            <a:r>
              <a:rPr lang="cs-CZ" u="sng" dirty="0" err="1" smtClean="0"/>
              <a:t>ar</a:t>
            </a:r>
            <a:r>
              <a:rPr lang="cs-CZ" dirty="0" smtClean="0"/>
              <a:t>, </a:t>
            </a:r>
            <a:r>
              <a:rPr lang="cs-CZ" dirty="0" err="1" smtClean="0"/>
              <a:t>anim</a:t>
            </a:r>
            <a:r>
              <a:rPr lang="cs-CZ" u="sng" dirty="0" err="1" smtClean="0"/>
              <a:t>al</a:t>
            </a:r>
            <a:endParaRPr lang="cs-CZ" u="sng" dirty="0" smtClean="0"/>
          </a:p>
          <a:p>
            <a:pPr>
              <a:buNone/>
            </a:pPr>
            <a:endParaRPr lang="cs-CZ" u="sng" dirty="0" smtClean="0"/>
          </a:p>
          <a:p>
            <a:pPr>
              <a:buNone/>
            </a:pPr>
            <a:r>
              <a:rPr lang="cs-CZ" dirty="0" err="1" smtClean="0"/>
              <a:t>sg</a:t>
            </a:r>
            <a:r>
              <a:rPr lang="cs-CZ" dirty="0" smtClean="0"/>
              <a:t>.					</a:t>
            </a:r>
            <a:r>
              <a:rPr lang="cs-CZ" dirty="0" err="1" smtClean="0"/>
              <a:t>pl</a:t>
            </a:r>
            <a:r>
              <a:rPr lang="cs-CZ" dirty="0" smtClean="0"/>
              <a:t>.</a:t>
            </a:r>
          </a:p>
          <a:p>
            <a:pPr marL="624078" indent="-514350">
              <a:buNone/>
            </a:pPr>
            <a:r>
              <a:rPr lang="cs-CZ" dirty="0" smtClean="0"/>
              <a:t>1. </a:t>
            </a:r>
            <a:r>
              <a:rPr lang="cs-CZ" dirty="0" err="1" smtClean="0"/>
              <a:t>animal</a:t>
            </a:r>
            <a:r>
              <a:rPr lang="cs-CZ" dirty="0" smtClean="0"/>
              <a:t>				1. </a:t>
            </a:r>
            <a:r>
              <a:rPr lang="cs-CZ" dirty="0" err="1" smtClean="0"/>
              <a:t>animāl</a:t>
            </a:r>
            <a:r>
              <a:rPr lang="cs-CZ" dirty="0" smtClean="0"/>
              <a:t>-</a:t>
            </a:r>
            <a:r>
              <a:rPr lang="cs-CZ" dirty="0" err="1" smtClean="0">
                <a:solidFill>
                  <a:srgbClr val="FF0000"/>
                </a:solidFill>
              </a:rPr>
              <a:t>ia</a:t>
            </a:r>
            <a:endParaRPr lang="cs-CZ" dirty="0" smtClean="0">
              <a:solidFill>
                <a:srgbClr val="FF0000"/>
              </a:solidFill>
            </a:endParaRPr>
          </a:p>
          <a:p>
            <a:pPr marL="624078" indent="-514350">
              <a:buNone/>
            </a:pPr>
            <a:r>
              <a:rPr lang="cs-CZ" dirty="0" smtClean="0"/>
              <a:t>2. </a:t>
            </a:r>
            <a:r>
              <a:rPr lang="cs-CZ" dirty="0" err="1" smtClean="0"/>
              <a:t>animāl</a:t>
            </a:r>
            <a:r>
              <a:rPr lang="cs-CZ" dirty="0" smtClean="0"/>
              <a:t>-</a:t>
            </a:r>
            <a:r>
              <a:rPr lang="cs-CZ" dirty="0" err="1" smtClean="0"/>
              <a:t>is</a:t>
            </a:r>
            <a:r>
              <a:rPr lang="cs-CZ" dirty="0" smtClean="0"/>
              <a:t>			2. </a:t>
            </a:r>
            <a:r>
              <a:rPr lang="cs-CZ" dirty="0" err="1" smtClean="0"/>
              <a:t>animāl</a:t>
            </a:r>
            <a:r>
              <a:rPr lang="cs-CZ" dirty="0" smtClean="0"/>
              <a:t>-</a:t>
            </a:r>
            <a:r>
              <a:rPr lang="cs-CZ" dirty="0" err="1" smtClean="0">
                <a:solidFill>
                  <a:srgbClr val="FF0000"/>
                </a:solidFill>
              </a:rPr>
              <a:t>ium</a:t>
            </a:r>
            <a:endParaRPr lang="cs-CZ" dirty="0" smtClean="0">
              <a:solidFill>
                <a:srgbClr val="FF0000"/>
              </a:solidFill>
            </a:endParaRPr>
          </a:p>
          <a:p>
            <a:pPr marL="624078" indent="-514350">
              <a:buNone/>
            </a:pPr>
            <a:r>
              <a:rPr lang="cs-CZ" dirty="0" smtClean="0"/>
              <a:t>4. </a:t>
            </a:r>
            <a:r>
              <a:rPr lang="cs-CZ" dirty="0" err="1" smtClean="0"/>
              <a:t>animal</a:t>
            </a:r>
            <a:r>
              <a:rPr lang="cs-CZ" dirty="0" smtClean="0"/>
              <a:t>				4. </a:t>
            </a:r>
            <a:r>
              <a:rPr lang="cs-CZ" dirty="0" err="1" smtClean="0"/>
              <a:t>animāl</a:t>
            </a:r>
            <a:r>
              <a:rPr lang="cs-CZ" dirty="0" smtClean="0"/>
              <a:t>-</a:t>
            </a:r>
            <a:r>
              <a:rPr lang="cs-CZ" dirty="0" err="1" smtClean="0">
                <a:solidFill>
                  <a:srgbClr val="FF0000"/>
                </a:solidFill>
              </a:rPr>
              <a:t>ia</a:t>
            </a:r>
            <a:endParaRPr lang="cs-CZ" dirty="0" smtClean="0">
              <a:solidFill>
                <a:srgbClr val="FF0000"/>
              </a:solidFill>
            </a:endParaRPr>
          </a:p>
          <a:p>
            <a:pPr marL="624078" indent="-514350">
              <a:buNone/>
            </a:pPr>
            <a:r>
              <a:rPr lang="cs-CZ" dirty="0" smtClean="0"/>
              <a:t>6. </a:t>
            </a:r>
            <a:r>
              <a:rPr lang="cs-CZ" dirty="0" err="1" smtClean="0"/>
              <a:t>animāl</a:t>
            </a:r>
            <a:r>
              <a:rPr lang="cs-CZ" dirty="0" smtClean="0"/>
              <a:t>-</a:t>
            </a:r>
            <a:r>
              <a:rPr lang="cs-CZ" dirty="0" smtClean="0">
                <a:solidFill>
                  <a:srgbClr val="FF0000"/>
                </a:solidFill>
              </a:rPr>
              <a:t>ī</a:t>
            </a:r>
            <a:r>
              <a:rPr lang="cs-CZ" dirty="0" smtClean="0"/>
              <a:t>			6. </a:t>
            </a:r>
            <a:r>
              <a:rPr lang="cs-CZ" dirty="0" err="1" smtClean="0"/>
              <a:t>animāl</a:t>
            </a:r>
            <a:r>
              <a:rPr lang="cs-CZ" dirty="0" smtClean="0"/>
              <a:t>-</a:t>
            </a:r>
            <a:r>
              <a:rPr lang="cs-CZ" dirty="0" err="1" smtClean="0"/>
              <a:t>ibus</a:t>
            </a:r>
            <a:endParaRPr lang="cs-CZ" dirty="0" smtClean="0"/>
          </a:p>
          <a:p>
            <a:pPr marL="624078" indent="-514350">
              <a:buAutoNum type="arabicPeriod"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cs-CZ" sz="4600" dirty="0" err="1" smtClean="0"/>
              <a:t>animal</a:t>
            </a:r>
            <a:r>
              <a:rPr lang="cs-CZ" sz="4600" dirty="0" smtClean="0"/>
              <a:t>, </a:t>
            </a:r>
            <a:r>
              <a:rPr lang="cs-CZ" sz="4600" dirty="0" err="1" smtClean="0"/>
              <a:t>is</a:t>
            </a:r>
            <a:r>
              <a:rPr lang="cs-CZ" sz="4600" dirty="0" smtClean="0"/>
              <a:t>, n.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400" dirty="0" smtClean="0">
                <a:sym typeface="Wingdings" pitchFamily="2" charset="2"/>
              </a:rPr>
              <a:t> </a:t>
            </a:r>
            <a:r>
              <a:rPr lang="cs-CZ" sz="3100" dirty="0" smtClean="0">
                <a:sym typeface="Wingdings" pitchFamily="2" charset="2"/>
              </a:rPr>
              <a:t></a:t>
            </a:r>
            <a:r>
              <a:rPr lang="cs-CZ" sz="3100" dirty="0" smtClean="0"/>
              <a:t> </a:t>
            </a:r>
            <a:r>
              <a:rPr lang="cs-CZ" sz="3100" dirty="0" smtClean="0">
                <a:solidFill>
                  <a:srgbClr val="00B050"/>
                </a:solidFill>
              </a:rPr>
              <a:t>neutrum</a:t>
            </a:r>
            <a:r>
              <a:rPr lang="cs-CZ" sz="3100" dirty="0" smtClean="0">
                <a:solidFill>
                  <a:schemeClr val="tx1"/>
                </a:solidFill>
              </a:rPr>
              <a:t> (i-kmeny)</a:t>
            </a:r>
            <a:endParaRPr lang="cs-CZ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1500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4000" dirty="0" smtClean="0">
                <a:solidFill>
                  <a:schemeClr val="tx2"/>
                </a:solidFill>
              </a:rPr>
              <a:t>os, </a:t>
            </a:r>
            <a:r>
              <a:rPr lang="cs-CZ" sz="4000" dirty="0" err="1" smtClean="0">
                <a:solidFill>
                  <a:schemeClr val="tx2"/>
                </a:solidFill>
              </a:rPr>
              <a:t>ossis</a:t>
            </a:r>
            <a:r>
              <a:rPr lang="cs-CZ" sz="4000" dirty="0" smtClean="0">
                <a:solidFill>
                  <a:schemeClr val="tx2"/>
                </a:solidFill>
              </a:rPr>
              <a:t>, n.</a:t>
            </a:r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2800" dirty="0" smtClean="0">
                <a:sym typeface="Wingdings" pitchFamily="2" charset="2"/>
              </a:rPr>
              <a:t> vzor corpus</a:t>
            </a:r>
          </a:p>
          <a:p>
            <a:pPr>
              <a:buNone/>
            </a:pPr>
            <a:r>
              <a:rPr lang="cs-CZ" sz="2800" dirty="0" smtClean="0">
                <a:sym typeface="Wingdings" pitchFamily="2" charset="2"/>
              </a:rPr>
              <a:t>POZOR: gen. </a:t>
            </a:r>
            <a:r>
              <a:rPr lang="cs-CZ" sz="2800" dirty="0" err="1" smtClean="0">
                <a:sym typeface="Wingdings" pitchFamily="2" charset="2"/>
              </a:rPr>
              <a:t>pl</a:t>
            </a:r>
            <a:r>
              <a:rPr lang="cs-CZ" sz="2800" dirty="0" smtClean="0">
                <a:sym typeface="Wingdings" pitchFamily="2" charset="2"/>
              </a:rPr>
              <a:t>. - </a:t>
            </a:r>
            <a:r>
              <a:rPr lang="cs-CZ" sz="2800" dirty="0" err="1" smtClean="0">
                <a:sym typeface="Wingdings" pitchFamily="2" charset="2"/>
              </a:rPr>
              <a:t>oss</a:t>
            </a:r>
            <a:r>
              <a:rPr lang="cs-CZ" sz="2800" dirty="0" err="1" smtClean="0">
                <a:solidFill>
                  <a:srgbClr val="FF0000"/>
                </a:solidFill>
                <a:sym typeface="Wingdings" pitchFamily="2" charset="2"/>
              </a:rPr>
              <a:t>ium</a:t>
            </a:r>
            <a:endParaRPr lang="cs-CZ" sz="2800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buNone/>
            </a:pPr>
            <a:endParaRPr lang="cs-CZ" sz="2800" dirty="0" smtClean="0">
              <a:sym typeface="Wingdings" pitchFamily="2" charset="2"/>
            </a:endParaRPr>
          </a:p>
          <a:p>
            <a:pPr>
              <a:buNone/>
            </a:pPr>
            <a:r>
              <a:rPr lang="cs-CZ" sz="2800" dirty="0" smtClean="0">
                <a:sym typeface="Wingdings" pitchFamily="2" charset="2"/>
              </a:rPr>
              <a:t>  </a:t>
            </a:r>
            <a:r>
              <a:rPr lang="cs-CZ" sz="2800" dirty="0" err="1" smtClean="0">
                <a:sym typeface="Wingdings" pitchFamily="2" charset="2"/>
              </a:rPr>
              <a:t>sg</a:t>
            </a:r>
            <a:r>
              <a:rPr lang="cs-CZ" sz="2800" dirty="0" smtClean="0">
                <a:sym typeface="Wingdings" pitchFamily="2" charset="2"/>
              </a:rPr>
              <a:t>. 				     </a:t>
            </a:r>
            <a:r>
              <a:rPr lang="cs-CZ" sz="2800" dirty="0" err="1" smtClean="0">
                <a:sym typeface="Wingdings" pitchFamily="2" charset="2"/>
              </a:rPr>
              <a:t>pl</a:t>
            </a:r>
            <a:r>
              <a:rPr lang="cs-CZ" sz="2800" dirty="0" smtClean="0"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cs-CZ" sz="2800" dirty="0" smtClean="0">
                <a:sym typeface="Wingdings" pitchFamily="2" charset="2"/>
              </a:rPr>
              <a:t>1. os				1. </a:t>
            </a:r>
            <a:r>
              <a:rPr lang="cs-CZ" sz="2800" dirty="0" err="1" smtClean="0">
                <a:sym typeface="Wingdings" pitchFamily="2" charset="2"/>
              </a:rPr>
              <a:t>ossa</a:t>
            </a:r>
            <a:endParaRPr lang="cs-CZ" sz="2800" dirty="0" smtClean="0">
              <a:sym typeface="Wingdings" pitchFamily="2" charset="2"/>
            </a:endParaRPr>
          </a:p>
          <a:p>
            <a:pPr marL="624078" indent="-514350">
              <a:buNone/>
            </a:pPr>
            <a:r>
              <a:rPr lang="cs-CZ" sz="2800" dirty="0" smtClean="0">
                <a:sym typeface="Wingdings" pitchFamily="2" charset="2"/>
              </a:rPr>
              <a:t>2. </a:t>
            </a:r>
            <a:r>
              <a:rPr lang="cs-CZ" sz="2800" dirty="0" err="1" smtClean="0">
                <a:sym typeface="Wingdings" pitchFamily="2" charset="2"/>
              </a:rPr>
              <a:t>ossis</a:t>
            </a:r>
            <a:r>
              <a:rPr lang="cs-CZ" sz="2800" dirty="0" smtClean="0">
                <a:sym typeface="Wingdings" pitchFamily="2" charset="2"/>
              </a:rPr>
              <a:t>				2. </a:t>
            </a:r>
            <a:r>
              <a:rPr lang="cs-CZ" sz="2800" dirty="0" err="1" smtClean="0">
                <a:sym typeface="Wingdings" pitchFamily="2" charset="2"/>
              </a:rPr>
              <a:t>oss</a:t>
            </a:r>
            <a:r>
              <a:rPr lang="cs-CZ" sz="2800" dirty="0" err="1" smtClean="0">
                <a:solidFill>
                  <a:srgbClr val="FF0000"/>
                </a:solidFill>
                <a:sym typeface="Wingdings" pitchFamily="2" charset="2"/>
              </a:rPr>
              <a:t>ium</a:t>
            </a:r>
            <a:r>
              <a:rPr lang="cs-CZ" sz="2800" dirty="0" smtClean="0">
                <a:sym typeface="Wingdings" pitchFamily="2" charset="2"/>
              </a:rPr>
              <a:t>	</a:t>
            </a:r>
          </a:p>
          <a:p>
            <a:pPr marL="624078" indent="-514350">
              <a:buNone/>
            </a:pPr>
            <a:r>
              <a:rPr lang="cs-CZ" sz="2800" dirty="0" smtClean="0">
                <a:sym typeface="Wingdings" pitchFamily="2" charset="2"/>
              </a:rPr>
              <a:t>4. os				4. </a:t>
            </a:r>
            <a:r>
              <a:rPr lang="cs-CZ" sz="2800" dirty="0" err="1" smtClean="0">
                <a:sym typeface="Wingdings" pitchFamily="2" charset="2"/>
              </a:rPr>
              <a:t>ossa</a:t>
            </a:r>
            <a:endParaRPr lang="cs-CZ" sz="2800" dirty="0" smtClean="0">
              <a:sym typeface="Wingdings" pitchFamily="2" charset="2"/>
            </a:endParaRPr>
          </a:p>
          <a:p>
            <a:pPr marL="624078" indent="-514350">
              <a:buNone/>
            </a:pPr>
            <a:r>
              <a:rPr lang="cs-CZ" sz="2800" dirty="0" smtClean="0">
                <a:sym typeface="Wingdings" pitchFamily="2" charset="2"/>
              </a:rPr>
              <a:t>6. </a:t>
            </a:r>
            <a:r>
              <a:rPr lang="cs-CZ" sz="2800" dirty="0" err="1" smtClean="0">
                <a:sym typeface="Wingdings" pitchFamily="2" charset="2"/>
              </a:rPr>
              <a:t>osse</a:t>
            </a:r>
            <a:r>
              <a:rPr lang="cs-CZ" sz="2800" dirty="0" smtClean="0">
                <a:sym typeface="Wingdings" pitchFamily="2" charset="2"/>
              </a:rPr>
              <a:t>				6. </a:t>
            </a:r>
            <a:r>
              <a:rPr lang="cs-CZ" sz="2800" dirty="0" err="1" smtClean="0">
                <a:sym typeface="Wingdings" pitchFamily="2" charset="2"/>
              </a:rPr>
              <a:t>ossibus</a:t>
            </a:r>
            <a:endParaRPr lang="cs-CZ" sz="2800" dirty="0" smtClean="0">
              <a:sym typeface="Wingdings" pitchFamily="2" charset="2"/>
            </a:endParaRP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2929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4000" dirty="0" err="1" smtClean="0">
                <a:solidFill>
                  <a:schemeClr val="tx2"/>
                </a:solidFill>
              </a:rPr>
              <a:t>vās</a:t>
            </a:r>
            <a:r>
              <a:rPr lang="cs-CZ" sz="4000" dirty="0" smtClean="0">
                <a:solidFill>
                  <a:schemeClr val="tx2"/>
                </a:solidFill>
              </a:rPr>
              <a:t>, </a:t>
            </a:r>
            <a:r>
              <a:rPr lang="cs-CZ" sz="4000" dirty="0" err="1" smtClean="0">
                <a:solidFill>
                  <a:schemeClr val="tx2"/>
                </a:solidFill>
              </a:rPr>
              <a:t>vāsis</a:t>
            </a:r>
            <a:r>
              <a:rPr lang="cs-CZ" sz="4000" dirty="0" smtClean="0">
                <a:solidFill>
                  <a:schemeClr val="tx2"/>
                </a:solidFill>
              </a:rPr>
              <a:t>, n.</a:t>
            </a:r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2800" dirty="0" err="1" smtClean="0"/>
              <a:t>Sg</a:t>
            </a:r>
            <a:r>
              <a:rPr lang="cs-CZ" sz="2800" dirty="0" smtClean="0"/>
              <a:t>. – vzor corpus (= III. deklinace)</a:t>
            </a:r>
          </a:p>
          <a:p>
            <a:pPr>
              <a:buNone/>
            </a:pPr>
            <a:r>
              <a:rPr lang="cs-CZ" sz="2800" dirty="0" err="1" smtClean="0"/>
              <a:t>Pl</a:t>
            </a:r>
            <a:r>
              <a:rPr lang="cs-CZ" sz="2800" dirty="0" smtClean="0"/>
              <a:t>. – vzor cerebrum (= II. deklinace)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    </a:t>
            </a:r>
            <a:r>
              <a:rPr lang="cs-CZ" sz="2800" dirty="0" err="1" smtClean="0"/>
              <a:t>sg</a:t>
            </a:r>
            <a:r>
              <a:rPr lang="cs-CZ" sz="2800" dirty="0" smtClean="0"/>
              <a:t>.				    </a:t>
            </a:r>
            <a:r>
              <a:rPr lang="cs-CZ" sz="2800" dirty="0" err="1" smtClean="0"/>
              <a:t>pl</a:t>
            </a:r>
            <a:r>
              <a:rPr lang="cs-CZ" sz="2800" dirty="0" smtClean="0"/>
              <a:t>.</a:t>
            </a:r>
          </a:p>
          <a:p>
            <a:pPr marL="624078" indent="-514350">
              <a:buNone/>
            </a:pPr>
            <a:r>
              <a:rPr lang="cs-CZ" sz="2800" dirty="0" smtClean="0"/>
              <a:t>1. </a:t>
            </a:r>
            <a:r>
              <a:rPr lang="cs-CZ" sz="2800" dirty="0" err="1" smtClean="0"/>
              <a:t>vās</a:t>
            </a:r>
            <a:r>
              <a:rPr lang="cs-CZ" sz="2800" dirty="0" smtClean="0"/>
              <a:t>				1. </a:t>
            </a:r>
            <a:r>
              <a:rPr lang="cs-CZ" sz="2800" dirty="0" err="1" smtClean="0"/>
              <a:t>vāsa</a:t>
            </a:r>
            <a:endParaRPr lang="cs-CZ" sz="2800" dirty="0" smtClean="0"/>
          </a:p>
          <a:p>
            <a:pPr marL="624078" indent="-514350">
              <a:buNone/>
            </a:pPr>
            <a:r>
              <a:rPr lang="cs-CZ" sz="2800" dirty="0" smtClean="0"/>
              <a:t>2. </a:t>
            </a:r>
            <a:r>
              <a:rPr lang="cs-CZ" sz="2800" dirty="0" err="1" smtClean="0"/>
              <a:t>vāsis</a:t>
            </a:r>
            <a:r>
              <a:rPr lang="cs-CZ" sz="2800" dirty="0" smtClean="0"/>
              <a:t>				2. </a:t>
            </a:r>
            <a:r>
              <a:rPr lang="cs-CZ" sz="2800" dirty="0" err="1" smtClean="0"/>
              <a:t>vāsōrum</a:t>
            </a:r>
            <a:endParaRPr lang="cs-CZ" sz="2800" dirty="0" smtClean="0"/>
          </a:p>
          <a:p>
            <a:pPr marL="624078" indent="-514350">
              <a:buNone/>
            </a:pPr>
            <a:r>
              <a:rPr lang="cs-CZ" sz="2800" dirty="0" smtClean="0"/>
              <a:t>4</a:t>
            </a:r>
            <a:r>
              <a:rPr lang="cs-CZ" sz="2800" smtClean="0"/>
              <a:t>. </a:t>
            </a:r>
            <a:r>
              <a:rPr lang="cs-CZ" sz="2800" dirty="0" err="1" smtClean="0"/>
              <a:t>vās</a:t>
            </a:r>
            <a:r>
              <a:rPr lang="cs-CZ" sz="2800" dirty="0" smtClean="0"/>
              <a:t>				4. </a:t>
            </a:r>
            <a:r>
              <a:rPr lang="cs-CZ" sz="2800" dirty="0" err="1" smtClean="0"/>
              <a:t>vāsa</a:t>
            </a:r>
            <a:endParaRPr lang="cs-CZ" sz="2800" dirty="0" smtClean="0"/>
          </a:p>
          <a:p>
            <a:pPr marL="624078" indent="-514350">
              <a:buNone/>
            </a:pPr>
            <a:r>
              <a:rPr lang="cs-CZ" sz="2800" dirty="0" smtClean="0"/>
              <a:t>6. </a:t>
            </a:r>
            <a:r>
              <a:rPr lang="cs-CZ" sz="2800" dirty="0" err="1" smtClean="0"/>
              <a:t>vāse</a:t>
            </a:r>
            <a:r>
              <a:rPr lang="cs-CZ" sz="2800" dirty="0" smtClean="0"/>
              <a:t>				6. </a:t>
            </a:r>
            <a:r>
              <a:rPr lang="cs-CZ" sz="2800" dirty="0" err="1" smtClean="0"/>
              <a:t>vāsīs</a:t>
            </a:r>
            <a:endParaRPr lang="cs-CZ" sz="2800" dirty="0" smtClean="0"/>
          </a:p>
          <a:p>
            <a:pPr marL="624078" indent="-514350">
              <a:buNone/>
            </a:pPr>
            <a:endParaRPr lang="cs-CZ" sz="2800" dirty="0" smtClean="0"/>
          </a:p>
          <a:p>
            <a:pPr>
              <a:buNone/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22136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sz="3100" dirty="0" err="1" smtClean="0"/>
              <a:t>calcar</a:t>
            </a:r>
            <a:endParaRPr lang="cs-CZ" sz="3100" dirty="0" smtClean="0"/>
          </a:p>
          <a:p>
            <a:pPr>
              <a:buNone/>
            </a:pPr>
            <a:r>
              <a:rPr lang="cs-CZ" sz="3100" dirty="0" err="1" smtClean="0"/>
              <a:t>lac</a:t>
            </a:r>
            <a:endParaRPr lang="cs-CZ" sz="3100" dirty="0" smtClean="0"/>
          </a:p>
          <a:p>
            <a:pPr>
              <a:buNone/>
            </a:pPr>
            <a:r>
              <a:rPr lang="cs-CZ" sz="3100" dirty="0" err="1" smtClean="0"/>
              <a:t>laesio</a:t>
            </a:r>
            <a:endParaRPr lang="cs-CZ" sz="3100" dirty="0" smtClean="0"/>
          </a:p>
          <a:p>
            <a:pPr>
              <a:buNone/>
            </a:pPr>
            <a:r>
              <a:rPr lang="cs-CZ" sz="3100" dirty="0" err="1" smtClean="0"/>
              <a:t>canalis</a:t>
            </a:r>
            <a:endParaRPr lang="cs-CZ" sz="3100" dirty="0" smtClean="0"/>
          </a:p>
          <a:p>
            <a:pPr>
              <a:buNone/>
            </a:pPr>
            <a:r>
              <a:rPr lang="cs-CZ" sz="3100" dirty="0" err="1" smtClean="0"/>
              <a:t>cor</a:t>
            </a:r>
            <a:endParaRPr lang="cs-CZ" sz="3100" dirty="0" smtClean="0"/>
          </a:p>
          <a:p>
            <a:pPr>
              <a:buNone/>
            </a:pPr>
            <a:r>
              <a:rPr lang="cs-CZ" sz="3100" dirty="0" err="1" smtClean="0"/>
              <a:t>ars</a:t>
            </a:r>
            <a:endParaRPr lang="cs-CZ" sz="3100" dirty="0" smtClean="0"/>
          </a:p>
          <a:p>
            <a:pPr>
              <a:buNone/>
            </a:pPr>
            <a:r>
              <a:rPr lang="cs-CZ" sz="3100" dirty="0" err="1" smtClean="0"/>
              <a:t>pollex</a:t>
            </a:r>
            <a:endParaRPr lang="cs-CZ" sz="3100" dirty="0" smtClean="0"/>
          </a:p>
          <a:p>
            <a:pPr>
              <a:buNone/>
            </a:pPr>
            <a:r>
              <a:rPr lang="cs-CZ" sz="3100" dirty="0" err="1" smtClean="0"/>
              <a:t>mors</a:t>
            </a:r>
            <a:endParaRPr lang="cs-CZ" sz="3100" dirty="0" smtClean="0"/>
          </a:p>
          <a:p>
            <a:pPr>
              <a:buNone/>
            </a:pPr>
            <a:r>
              <a:rPr lang="cs-CZ" sz="3100" dirty="0" smtClean="0"/>
              <a:t>abdomen</a:t>
            </a:r>
          </a:p>
          <a:p>
            <a:pPr>
              <a:buNone/>
            </a:pPr>
            <a:r>
              <a:rPr lang="cs-CZ" sz="3100" dirty="0" smtClean="0"/>
              <a:t>axis</a:t>
            </a:r>
          </a:p>
          <a:p>
            <a:pPr>
              <a:buNone/>
            </a:pPr>
            <a:r>
              <a:rPr lang="cs-CZ" sz="3100" dirty="0" err="1" smtClean="0"/>
              <a:t>caput</a:t>
            </a:r>
            <a:endParaRPr lang="cs-CZ" sz="3100" dirty="0" smtClean="0"/>
          </a:p>
          <a:p>
            <a:pPr>
              <a:buNone/>
            </a:pPr>
            <a:r>
              <a:rPr lang="cs-CZ" sz="3100" dirty="0" err="1" smtClean="0"/>
              <a:t>infans</a:t>
            </a:r>
            <a:endParaRPr lang="cs-CZ" sz="3100" dirty="0" smtClean="0"/>
          </a:p>
          <a:p>
            <a:pPr>
              <a:buNone/>
            </a:pPr>
            <a:r>
              <a:rPr lang="cs-CZ" sz="3100" dirty="0" err="1" smtClean="0"/>
              <a:t>ren</a:t>
            </a:r>
            <a:endParaRPr lang="cs-CZ" sz="31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0070C0"/>
                </a:solidFill>
              </a:rPr>
              <a:t>Úkol: Přiřaďte substantiva ke vzorům III. deklinace a skloňujte:</a:t>
            </a:r>
            <a:endParaRPr lang="cs-CZ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6424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Nezhoubný nádor</a:t>
            </a:r>
          </a:p>
          <a:p>
            <a:pPr>
              <a:buNone/>
            </a:pPr>
            <a:r>
              <a:rPr lang="cs-CZ" dirty="0" smtClean="0"/>
              <a:t>Červené jádro</a:t>
            </a:r>
          </a:p>
          <a:p>
            <a:pPr>
              <a:buNone/>
            </a:pPr>
            <a:r>
              <a:rPr lang="cs-CZ" dirty="0" smtClean="0"/>
              <a:t>Malá lžíce</a:t>
            </a:r>
          </a:p>
          <a:p>
            <a:pPr>
              <a:buNone/>
            </a:pPr>
            <a:r>
              <a:rPr lang="cs-CZ" dirty="0" smtClean="0"/>
              <a:t>Akutní břišní vodnatelnost</a:t>
            </a:r>
          </a:p>
          <a:p>
            <a:pPr>
              <a:buNone/>
            </a:pPr>
            <a:r>
              <a:rPr lang="cs-CZ" dirty="0" smtClean="0"/>
              <a:t>Černý bez</a:t>
            </a:r>
          </a:p>
          <a:p>
            <a:pPr>
              <a:buNone/>
            </a:pPr>
            <a:r>
              <a:rPr lang="cs-CZ" dirty="0" smtClean="0"/>
              <a:t>Zlomená stehenní kost</a:t>
            </a:r>
          </a:p>
          <a:p>
            <a:pPr>
              <a:buNone/>
            </a:pPr>
            <a:r>
              <a:rPr lang="cs-CZ" dirty="0" smtClean="0"/>
              <a:t>Vyživovací céva</a:t>
            </a:r>
          </a:p>
          <a:p>
            <a:pPr>
              <a:buNone/>
            </a:pPr>
            <a:r>
              <a:rPr lang="cs-CZ" dirty="0" smtClean="0"/>
              <a:t>Zápěstní kost</a:t>
            </a:r>
          </a:p>
          <a:p>
            <a:pPr>
              <a:buNone/>
            </a:pPr>
            <a:r>
              <a:rPr lang="cs-CZ" dirty="0" smtClean="0"/>
              <a:t>Řezák</a:t>
            </a:r>
          </a:p>
          <a:p>
            <a:pPr>
              <a:buNone/>
            </a:pPr>
            <a:r>
              <a:rPr lang="cs-CZ" dirty="0" smtClean="0"/>
              <a:t>Cukrovka</a:t>
            </a:r>
          </a:p>
          <a:p>
            <a:pPr>
              <a:buNone/>
            </a:pPr>
            <a:r>
              <a:rPr lang="cs-CZ" dirty="0" smtClean="0"/>
              <a:t>Zubní kořen</a:t>
            </a:r>
          </a:p>
          <a:p>
            <a:pPr>
              <a:buNone/>
            </a:pPr>
            <a:r>
              <a:rPr lang="cs-CZ" dirty="0" smtClean="0"/>
              <a:t>Prudká bolest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0070C0"/>
                </a:solidFill>
              </a:rPr>
              <a:t>Úkol: Přeložte a vyskloňujte</a:t>
            </a:r>
            <a:endParaRPr lang="cs-CZ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cs-CZ" sz="4000" dirty="0" smtClean="0"/>
          </a:p>
          <a:p>
            <a:pPr algn="ctr">
              <a:buNone/>
            </a:pPr>
            <a:endParaRPr lang="cs-CZ" sz="4000" dirty="0" smtClean="0"/>
          </a:p>
          <a:p>
            <a:pPr algn="ctr">
              <a:buNone/>
            </a:pPr>
            <a:r>
              <a:rPr lang="cs-CZ" sz="4000" dirty="0" smtClean="0"/>
              <a:t>III. deklinace – latinská substantiva</a:t>
            </a:r>
          </a:p>
          <a:p>
            <a:pPr algn="ctr">
              <a:buNone/>
            </a:pPr>
            <a:r>
              <a:rPr lang="cs-CZ" sz="4000" dirty="0" smtClean="0"/>
              <a:t>(i-kmeny + konsonantické kmeny)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792869"/>
          </a:xfrm>
        </p:spPr>
        <p:txBody>
          <a:bodyPr>
            <a:normAutofit lnSpcReduction="10000"/>
          </a:bodyPr>
          <a:lstStyle/>
          <a:p>
            <a:r>
              <a:rPr lang="cs-CZ" sz="2300" dirty="0" smtClean="0"/>
              <a:t>Různá zakončení v </a:t>
            </a:r>
            <a:r>
              <a:rPr lang="cs-CZ" sz="2300" dirty="0" err="1" smtClean="0"/>
              <a:t>nom</a:t>
            </a:r>
            <a:r>
              <a:rPr lang="cs-CZ" sz="2300" dirty="0" smtClean="0"/>
              <a:t>. </a:t>
            </a:r>
            <a:r>
              <a:rPr lang="cs-CZ" sz="2300" dirty="0" err="1" smtClean="0"/>
              <a:t>sg</a:t>
            </a:r>
            <a:r>
              <a:rPr lang="cs-CZ" sz="2300" dirty="0" smtClean="0"/>
              <a:t>. (</a:t>
            </a:r>
            <a:r>
              <a:rPr lang="cs-CZ" sz="2300" dirty="0" err="1" smtClean="0"/>
              <a:t>sangu</a:t>
            </a:r>
            <a:r>
              <a:rPr lang="cs-CZ" sz="2300" u="sng" dirty="0" err="1" smtClean="0"/>
              <a:t>is</a:t>
            </a:r>
            <a:r>
              <a:rPr lang="cs-CZ" sz="2300" dirty="0" smtClean="0"/>
              <a:t>, </a:t>
            </a:r>
            <a:r>
              <a:rPr lang="cs-CZ" sz="2300" dirty="0" err="1" smtClean="0"/>
              <a:t>deviat</a:t>
            </a:r>
            <a:r>
              <a:rPr lang="cs-CZ" sz="2300" u="sng" dirty="0" err="1" smtClean="0"/>
              <a:t>io</a:t>
            </a:r>
            <a:r>
              <a:rPr lang="cs-CZ" sz="2300" dirty="0" smtClean="0"/>
              <a:t>, </a:t>
            </a:r>
            <a:r>
              <a:rPr lang="cs-CZ" sz="2300" dirty="0" err="1" smtClean="0"/>
              <a:t>abduct</a:t>
            </a:r>
            <a:r>
              <a:rPr lang="cs-CZ" sz="2300" u="sng" dirty="0" err="1" smtClean="0"/>
              <a:t>or</a:t>
            </a:r>
            <a:r>
              <a:rPr lang="cs-CZ" sz="2300" dirty="0" smtClean="0"/>
              <a:t>, ret</a:t>
            </a:r>
            <a:r>
              <a:rPr lang="cs-CZ" sz="2300" u="sng" dirty="0" smtClean="0"/>
              <a:t>e</a:t>
            </a:r>
            <a:r>
              <a:rPr lang="cs-CZ" sz="2300" dirty="0" smtClean="0"/>
              <a:t>, </a:t>
            </a:r>
            <a:r>
              <a:rPr lang="cs-CZ" sz="2300" dirty="0" err="1" smtClean="0"/>
              <a:t>lat</a:t>
            </a:r>
            <a:r>
              <a:rPr lang="cs-CZ" sz="2300" u="sng" dirty="0" err="1" smtClean="0"/>
              <a:t>us</a:t>
            </a:r>
            <a:r>
              <a:rPr lang="cs-CZ" sz="2300" dirty="0" smtClean="0"/>
              <a:t>, fem</a:t>
            </a:r>
            <a:r>
              <a:rPr lang="cs-CZ" sz="2300" u="sng" dirty="0" smtClean="0"/>
              <a:t>ur</a:t>
            </a:r>
            <a:r>
              <a:rPr lang="cs-CZ" sz="2300" dirty="0" smtClean="0"/>
              <a:t> …)</a:t>
            </a:r>
          </a:p>
          <a:p>
            <a:pPr>
              <a:buNone/>
            </a:pPr>
            <a:endParaRPr lang="cs-CZ" sz="2300" dirty="0" smtClean="0"/>
          </a:p>
          <a:p>
            <a:r>
              <a:rPr lang="cs-CZ" sz="2300" dirty="0" smtClean="0">
                <a:solidFill>
                  <a:srgbClr val="FF0000"/>
                </a:solidFill>
              </a:rPr>
              <a:t>Koncovka </a:t>
            </a:r>
            <a:r>
              <a:rPr lang="cs-CZ" sz="2300" i="1" dirty="0" smtClean="0">
                <a:solidFill>
                  <a:srgbClr val="FF0000"/>
                </a:solidFill>
              </a:rPr>
              <a:t>–</a:t>
            </a:r>
            <a:r>
              <a:rPr lang="cs-CZ" sz="2300" i="1" dirty="0" err="1" smtClean="0">
                <a:solidFill>
                  <a:srgbClr val="FF0000"/>
                </a:solidFill>
              </a:rPr>
              <a:t>is</a:t>
            </a:r>
            <a:r>
              <a:rPr lang="cs-CZ" sz="2300" i="1" dirty="0" smtClean="0">
                <a:solidFill>
                  <a:srgbClr val="FF0000"/>
                </a:solidFill>
              </a:rPr>
              <a:t> </a:t>
            </a:r>
            <a:r>
              <a:rPr lang="cs-CZ" sz="2300" dirty="0" smtClean="0">
                <a:solidFill>
                  <a:srgbClr val="FF0000"/>
                </a:solidFill>
              </a:rPr>
              <a:t>v gen. </a:t>
            </a:r>
            <a:r>
              <a:rPr lang="cs-CZ" sz="2300" dirty="0" err="1" smtClean="0">
                <a:solidFill>
                  <a:srgbClr val="FF0000"/>
                </a:solidFill>
              </a:rPr>
              <a:t>sg</a:t>
            </a:r>
            <a:r>
              <a:rPr lang="cs-CZ" sz="2300" dirty="0" smtClean="0">
                <a:solidFill>
                  <a:srgbClr val="FF0000"/>
                </a:solidFill>
              </a:rPr>
              <a:t>. (</a:t>
            </a:r>
            <a:r>
              <a:rPr lang="cs-CZ" sz="2300" dirty="0" err="1" smtClean="0">
                <a:solidFill>
                  <a:srgbClr val="FF0000"/>
                </a:solidFill>
              </a:rPr>
              <a:t>sanguin</a:t>
            </a:r>
            <a:r>
              <a:rPr lang="cs-CZ" sz="2300" u="sng" dirty="0" err="1" smtClean="0">
                <a:solidFill>
                  <a:srgbClr val="FF0000"/>
                </a:solidFill>
              </a:rPr>
              <a:t>is</a:t>
            </a:r>
            <a:r>
              <a:rPr lang="cs-CZ" sz="2300" dirty="0" smtClean="0">
                <a:solidFill>
                  <a:srgbClr val="FF0000"/>
                </a:solidFill>
              </a:rPr>
              <a:t>, </a:t>
            </a:r>
            <a:r>
              <a:rPr lang="cs-CZ" sz="2300" dirty="0" err="1" smtClean="0">
                <a:solidFill>
                  <a:srgbClr val="FF0000"/>
                </a:solidFill>
              </a:rPr>
              <a:t>deviation</a:t>
            </a:r>
            <a:r>
              <a:rPr lang="cs-CZ" sz="2300" u="sng" dirty="0" err="1" smtClean="0">
                <a:solidFill>
                  <a:srgbClr val="FF0000"/>
                </a:solidFill>
              </a:rPr>
              <a:t>is</a:t>
            </a:r>
            <a:r>
              <a:rPr lang="cs-CZ" sz="2300" dirty="0" smtClean="0">
                <a:solidFill>
                  <a:srgbClr val="FF0000"/>
                </a:solidFill>
              </a:rPr>
              <a:t>, </a:t>
            </a:r>
            <a:r>
              <a:rPr lang="cs-CZ" sz="2300" dirty="0" err="1" smtClean="0">
                <a:solidFill>
                  <a:srgbClr val="FF0000"/>
                </a:solidFill>
              </a:rPr>
              <a:t>abductor</a:t>
            </a:r>
            <a:r>
              <a:rPr lang="cs-CZ" sz="2300" u="sng" dirty="0" err="1" smtClean="0">
                <a:solidFill>
                  <a:srgbClr val="FF0000"/>
                </a:solidFill>
              </a:rPr>
              <a:t>is</a:t>
            </a:r>
            <a:r>
              <a:rPr lang="cs-CZ" sz="2300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endParaRPr lang="cs-CZ" sz="2300" dirty="0" smtClean="0"/>
          </a:p>
          <a:p>
            <a:r>
              <a:rPr lang="cs-CZ" sz="2300" dirty="0" smtClean="0"/>
              <a:t>Substantiva všech rodů (</a:t>
            </a:r>
            <a:r>
              <a:rPr lang="cs-CZ" sz="2300" dirty="0" err="1" smtClean="0"/>
              <a:t>unguis</a:t>
            </a:r>
            <a:r>
              <a:rPr lang="cs-CZ" sz="2300" dirty="0" smtClean="0"/>
              <a:t> </a:t>
            </a:r>
            <a:r>
              <a:rPr lang="cs-CZ" sz="2300" dirty="0" smtClean="0">
                <a:solidFill>
                  <a:srgbClr val="0070C0"/>
                </a:solidFill>
              </a:rPr>
              <a:t>m.</a:t>
            </a:r>
            <a:r>
              <a:rPr lang="cs-CZ" sz="2300" dirty="0" smtClean="0"/>
              <a:t>, radix </a:t>
            </a:r>
            <a:r>
              <a:rPr lang="cs-CZ" sz="2300" dirty="0" err="1" smtClean="0">
                <a:solidFill>
                  <a:srgbClr val="FF0000"/>
                </a:solidFill>
              </a:rPr>
              <a:t>f</a:t>
            </a:r>
            <a:r>
              <a:rPr lang="cs-CZ" sz="2300" dirty="0" smtClean="0">
                <a:solidFill>
                  <a:srgbClr val="FF0000"/>
                </a:solidFill>
              </a:rPr>
              <a:t>.</a:t>
            </a:r>
            <a:r>
              <a:rPr lang="cs-CZ" sz="2300" dirty="0" smtClean="0"/>
              <a:t>, femur </a:t>
            </a:r>
            <a:r>
              <a:rPr lang="cs-CZ" sz="2300" dirty="0" smtClean="0">
                <a:solidFill>
                  <a:srgbClr val="00B050"/>
                </a:solidFill>
              </a:rPr>
              <a:t>n.</a:t>
            </a:r>
            <a:r>
              <a:rPr lang="cs-CZ" sz="2300" dirty="0" smtClean="0"/>
              <a:t>)</a:t>
            </a:r>
          </a:p>
          <a:p>
            <a:pPr>
              <a:buNone/>
            </a:pPr>
            <a:endParaRPr lang="cs-CZ" sz="2300" dirty="0" smtClean="0"/>
          </a:p>
          <a:p>
            <a:r>
              <a:rPr lang="cs-CZ" sz="2300" dirty="0" err="1" smtClean="0"/>
              <a:t>Nom</a:t>
            </a:r>
            <a:r>
              <a:rPr lang="cs-CZ" sz="2300" dirty="0" smtClean="0"/>
              <a:t>. a </a:t>
            </a:r>
            <a:r>
              <a:rPr lang="cs-CZ" sz="2300" dirty="0" err="1" smtClean="0"/>
              <a:t>akuz</a:t>
            </a:r>
            <a:r>
              <a:rPr lang="cs-CZ" sz="2300" dirty="0" smtClean="0"/>
              <a:t>. </a:t>
            </a:r>
            <a:r>
              <a:rPr lang="cs-CZ" sz="2300" dirty="0" err="1" smtClean="0"/>
              <a:t>pl</a:t>
            </a:r>
            <a:r>
              <a:rPr lang="cs-CZ" sz="2300" dirty="0" smtClean="0"/>
              <a:t>. – stejná koncovka (</a:t>
            </a:r>
            <a:r>
              <a:rPr lang="cs-CZ" sz="2300" dirty="0" err="1" smtClean="0"/>
              <a:t>tendin</a:t>
            </a:r>
            <a:r>
              <a:rPr lang="cs-CZ" sz="2300" dirty="0" err="1" smtClean="0">
                <a:solidFill>
                  <a:srgbClr val="0070C0"/>
                </a:solidFill>
              </a:rPr>
              <a:t>es</a:t>
            </a:r>
            <a:r>
              <a:rPr lang="cs-CZ" sz="2300" dirty="0" smtClean="0">
                <a:solidFill>
                  <a:srgbClr val="0070C0"/>
                </a:solidFill>
              </a:rPr>
              <a:t> m.</a:t>
            </a:r>
            <a:r>
              <a:rPr lang="cs-CZ" sz="2300" dirty="0" smtClean="0"/>
              <a:t>, </a:t>
            </a:r>
            <a:r>
              <a:rPr lang="cs-CZ" sz="2300" dirty="0" err="1" smtClean="0"/>
              <a:t>infusion</a:t>
            </a:r>
            <a:r>
              <a:rPr lang="cs-CZ" sz="2300" dirty="0" err="1" smtClean="0">
                <a:solidFill>
                  <a:srgbClr val="FF0000"/>
                </a:solidFill>
              </a:rPr>
              <a:t>es</a:t>
            </a:r>
            <a:r>
              <a:rPr lang="cs-CZ" sz="2300" dirty="0" smtClean="0">
                <a:solidFill>
                  <a:srgbClr val="FF0000"/>
                </a:solidFill>
              </a:rPr>
              <a:t> </a:t>
            </a:r>
            <a:r>
              <a:rPr lang="cs-CZ" sz="2300" dirty="0" err="1" smtClean="0">
                <a:solidFill>
                  <a:srgbClr val="FF0000"/>
                </a:solidFill>
              </a:rPr>
              <a:t>f</a:t>
            </a:r>
            <a:r>
              <a:rPr lang="cs-CZ" sz="2300" dirty="0" smtClean="0">
                <a:solidFill>
                  <a:srgbClr val="FF0000"/>
                </a:solidFill>
              </a:rPr>
              <a:t>.</a:t>
            </a:r>
            <a:r>
              <a:rPr lang="cs-CZ" sz="2300" dirty="0" smtClean="0"/>
              <a:t>, </a:t>
            </a:r>
            <a:r>
              <a:rPr lang="cs-CZ" sz="2300" dirty="0" err="1" smtClean="0"/>
              <a:t>foramin</a:t>
            </a:r>
            <a:r>
              <a:rPr lang="cs-CZ" sz="2300" dirty="0" err="1" smtClean="0">
                <a:solidFill>
                  <a:srgbClr val="00B050"/>
                </a:solidFill>
              </a:rPr>
              <a:t>a</a:t>
            </a:r>
            <a:r>
              <a:rPr lang="cs-CZ" sz="2300" dirty="0" smtClean="0"/>
              <a:t> </a:t>
            </a:r>
            <a:r>
              <a:rPr lang="cs-CZ" sz="2300" dirty="0" smtClean="0">
                <a:solidFill>
                  <a:srgbClr val="00B050"/>
                </a:solidFill>
              </a:rPr>
              <a:t>n.</a:t>
            </a:r>
            <a:r>
              <a:rPr lang="cs-CZ" sz="2300" dirty="0" smtClean="0"/>
              <a:t>, </a:t>
            </a:r>
            <a:r>
              <a:rPr lang="cs-CZ" sz="2300" dirty="0" err="1" smtClean="0"/>
              <a:t>ret</a:t>
            </a:r>
            <a:r>
              <a:rPr lang="cs-CZ" sz="2300" dirty="0" err="1" smtClean="0">
                <a:solidFill>
                  <a:srgbClr val="00B050"/>
                </a:solidFill>
              </a:rPr>
              <a:t>ia</a:t>
            </a:r>
            <a:r>
              <a:rPr lang="cs-CZ" sz="2300" dirty="0" smtClean="0"/>
              <a:t> </a:t>
            </a:r>
            <a:r>
              <a:rPr lang="cs-CZ" sz="2300" dirty="0" smtClean="0">
                <a:solidFill>
                  <a:srgbClr val="00B050"/>
                </a:solidFill>
              </a:rPr>
              <a:t>n.</a:t>
            </a:r>
            <a:r>
              <a:rPr lang="cs-CZ" sz="2300" dirty="0" smtClean="0"/>
              <a:t>) </a:t>
            </a:r>
          </a:p>
          <a:p>
            <a:endParaRPr lang="cs-CZ" sz="2300" dirty="0" smtClean="0"/>
          </a:p>
          <a:p>
            <a:r>
              <a:rPr lang="cs-CZ" sz="2300" dirty="0" smtClean="0"/>
              <a:t>Gen. kmen se velmi často liší od kmene v nominativu (</a:t>
            </a:r>
            <a:r>
              <a:rPr lang="cs-CZ" sz="2300" dirty="0" err="1" smtClean="0"/>
              <a:t>animal</a:t>
            </a:r>
            <a:r>
              <a:rPr lang="cs-CZ" sz="2300" dirty="0" smtClean="0"/>
              <a:t> – </a:t>
            </a:r>
            <a:r>
              <a:rPr lang="cs-CZ" sz="2300" dirty="0" err="1" smtClean="0"/>
              <a:t>animalis</a:t>
            </a:r>
            <a:r>
              <a:rPr lang="cs-CZ" sz="2300" dirty="0" smtClean="0"/>
              <a:t> X homo – </a:t>
            </a:r>
            <a:r>
              <a:rPr lang="cs-CZ" sz="2300" dirty="0" err="1" smtClean="0"/>
              <a:t>hominis</a:t>
            </a:r>
            <a:r>
              <a:rPr lang="cs-CZ" sz="2300" dirty="0" smtClean="0"/>
              <a:t>)</a:t>
            </a:r>
          </a:p>
          <a:p>
            <a:endParaRPr lang="cs-CZ" sz="23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pPr algn="ctr"/>
            <a:r>
              <a:rPr lang="cs-CZ" sz="3200" dirty="0" smtClean="0"/>
              <a:t>Charakteristika substantiv III. deklinace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cs-CZ" sz="3200" b="0" dirty="0">
                <a:latin typeface="Lucida Sans Unicode" pitchFamily="34" charset="0"/>
                <a:cs typeface="Lucida Sans Unicode" pitchFamily="34" charset="0"/>
              </a:rPr>
              <a:t>Substantiva </a:t>
            </a:r>
            <a:r>
              <a:rPr lang="cs-CZ" sz="3200" b="0" dirty="0" smtClean="0">
                <a:latin typeface="Lucida Sans Unicode" pitchFamily="34" charset="0"/>
                <a:cs typeface="Lucida Sans Unicode" pitchFamily="34" charset="0"/>
              </a:rPr>
              <a:t>III. deklinace</a:t>
            </a:r>
            <a:endParaRPr lang="cs-CZ" sz="3200" b="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098571"/>
          </a:xfrm>
        </p:spPr>
        <p:txBody>
          <a:bodyPr/>
          <a:lstStyle/>
          <a:p>
            <a:r>
              <a:rPr lang="cs-CZ" sz="2300" dirty="0">
                <a:solidFill>
                  <a:srgbClr val="C00000"/>
                </a:solidFill>
                <a:latin typeface="Lucida Sans Unicode" pitchFamily="34" charset="0"/>
                <a:cs typeface="Lucida Sans Unicode" pitchFamily="34" charset="0"/>
              </a:rPr>
              <a:t>n</a:t>
            </a:r>
            <a:r>
              <a:rPr lang="cs-CZ" sz="2300" dirty="0" smtClean="0">
                <a:solidFill>
                  <a:srgbClr val="C00000"/>
                </a:solidFill>
                <a:latin typeface="Lucida Sans Unicode" pitchFamily="34" charset="0"/>
                <a:cs typeface="Lucida Sans Unicode" pitchFamily="34" charset="0"/>
              </a:rPr>
              <a:t>ejběžnější typy rozšíření kmene</a:t>
            </a:r>
          </a:p>
          <a:p>
            <a:pPr lvl="1"/>
            <a:r>
              <a:rPr lang="cs-CZ" dirty="0" smtClean="0">
                <a:latin typeface="Lucida Sans Unicode" pitchFamily="34" charset="0"/>
                <a:cs typeface="Lucida Sans Unicode" pitchFamily="34" charset="0"/>
              </a:rPr>
              <a:t>maskulina, feminina: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9640002"/>
              </p:ext>
            </p:extLst>
          </p:nvPr>
        </p:nvGraphicFramePr>
        <p:xfrm>
          <a:off x="971600" y="1700808"/>
          <a:ext cx="6696745" cy="4267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0199"/>
                <a:gridCol w="2088893"/>
                <a:gridCol w="33176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nom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. 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sg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.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 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sg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.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příklad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o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r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effectLst/>
                          <a:latin typeface="Lucida Sans Unicode" pitchFamily="34" charset="0"/>
                          <a:ea typeface="Calibri"/>
                          <a:cs typeface="Lucida Sans Unicode" pitchFamily="34" charset="0"/>
                        </a:rPr>
                        <a:t>ō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ris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abductor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</a:t>
                      </a:r>
                      <a:r>
                        <a:rPr lang="cs-CZ" sz="2000" baseline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1" baseline="0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abductor</a:t>
                      </a:r>
                      <a:r>
                        <a:rPr lang="cs-CZ" sz="2000" i="1" baseline="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baseline="0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-ex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icis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apex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apic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ix</a:t>
                      </a:r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/-</a:t>
                      </a:r>
                      <a:r>
                        <a:rPr kumimoji="0" lang="cs-CZ" sz="2000" kern="1200" dirty="0" err="1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īx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icis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/-</a:t>
                      </a:r>
                      <a:r>
                        <a:rPr kumimoji="0" lang="cs-CZ" sz="2000" kern="1200" dirty="0" err="1" smtClean="0">
                          <a:solidFill>
                            <a:schemeClr val="dk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īcis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cervix, </a:t>
                      </a:r>
                      <a:r>
                        <a:rPr lang="cs-CZ" sz="16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</a:t>
                      </a:r>
                      <a:r>
                        <a:rPr lang="cs-CZ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cervic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ea typeface="Calibri"/>
                          <a:cs typeface="Lucida Sans Unicode" pitchFamily="34" charset="0"/>
                        </a:rPr>
                        <a:t>ō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effectLst/>
                          <a:latin typeface="Lucida Sans Unicode" pitchFamily="34" charset="0"/>
                          <a:ea typeface="Calibri"/>
                          <a:cs typeface="Lucida Sans Unicode" pitchFamily="34" charset="0"/>
                        </a:rPr>
                        <a:t>ō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nis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pulmo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pulmon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i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ea typeface="Calibri"/>
                          <a:cs typeface="Lucida Sans Unicode" pitchFamily="34" charset="0"/>
                        </a:rPr>
                        <a:t>ō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</a:t>
                      </a:r>
                      <a:r>
                        <a:rPr lang="cs-CZ" sz="2000" dirty="0" err="1" smtClean="0">
                          <a:effectLst/>
                          <a:latin typeface="Lucida Sans Unicode" pitchFamily="34" charset="0"/>
                          <a:ea typeface="Calibri"/>
                          <a:cs typeface="Lucida Sans Unicode" pitchFamily="34" charset="0"/>
                        </a:rPr>
                        <a:t>ō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nis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regio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region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d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ea typeface="Calibri"/>
                          <a:cs typeface="Lucida Sans Unicode" pitchFamily="34" charset="0"/>
                        </a:rPr>
                        <a:t>ō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dinis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tendo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16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</a:t>
                      </a:r>
                      <a:r>
                        <a:rPr lang="cs-CZ" sz="1600" baseline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1" baseline="0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tendin</a:t>
                      </a:r>
                      <a:r>
                        <a:rPr lang="cs-CZ" sz="2000" i="1" baseline="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g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ea typeface="Calibri"/>
                          <a:cs typeface="Lucida Sans Unicode" pitchFamily="34" charset="0"/>
                        </a:rPr>
                        <a:t>ō</a:t>
                      </a:r>
                      <a:endParaRPr lang="cs-CZ" sz="2000" dirty="0" smtClean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ginis</a:t>
                      </a:r>
                      <a:endParaRPr lang="cs-CZ" sz="2000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margo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16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margin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it</a:t>
                      </a:r>
                      <a:r>
                        <a:rPr kumimoji="0" lang="cs-CZ" sz="2000" kern="1200" dirty="0" err="1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ā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s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it</a:t>
                      </a:r>
                      <a:r>
                        <a:rPr kumimoji="0" lang="cs-CZ" sz="2000" kern="1200" dirty="0" err="1" smtClean="0"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ā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tis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cavitas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</a:t>
                      </a:r>
                      <a:r>
                        <a:rPr lang="cs-CZ" sz="20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16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</a:t>
                      </a:r>
                      <a:r>
                        <a:rPr lang="cs-CZ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cavitat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ea typeface="Calibri"/>
                          <a:cs typeface="Lucida Sans Unicode" pitchFamily="34" charset="0"/>
                        </a:rPr>
                        <a:t>ē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ea typeface="Times New Roman"/>
                          <a:cs typeface="Lucida Sans Unicode" pitchFamily="34" charset="0"/>
                        </a:rPr>
                        <a:t>s</a:t>
                      </a:r>
                      <a:endParaRPr lang="cs-CZ" sz="2000" dirty="0" smtClean="0">
                        <a:solidFill>
                          <a:srgbClr val="C00000"/>
                        </a:solidFill>
                        <a:effectLst/>
                        <a:latin typeface="Lucida Sans Unicode" pitchFamily="34" charset="0"/>
                        <a:ea typeface="Calibri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chemeClr val="tx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edis</a:t>
                      </a:r>
                      <a:endParaRPr lang="cs-CZ" sz="2000" dirty="0" smtClean="0"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  <a:p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etis</a:t>
                      </a:r>
                      <a:endParaRPr lang="cs-CZ" sz="2000" dirty="0">
                        <a:solidFill>
                          <a:schemeClr val="tx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baseline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pes, </a:t>
                      </a:r>
                      <a:r>
                        <a:rPr lang="cs-CZ" sz="1600" i="0" baseline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</a:t>
                      </a:r>
                      <a:r>
                        <a:rPr lang="cs-CZ" sz="2000" i="1" baseline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1" baseline="0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ped</a:t>
                      </a:r>
                      <a:r>
                        <a:rPr lang="cs-CZ" sz="2000" i="1" baseline="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baseline="0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  <a:p>
                      <a:pPr algn="l"/>
                      <a:r>
                        <a:rPr lang="cs-CZ" sz="2000" i="1" baseline="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paries</a:t>
                      </a:r>
                      <a:r>
                        <a:rPr lang="cs-CZ" sz="2000" i="1" baseline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1600" i="0" baseline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</a:t>
                      </a:r>
                      <a:r>
                        <a:rPr lang="cs-CZ" sz="2000" i="1" baseline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1" baseline="0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pariet</a:t>
                      </a:r>
                      <a:r>
                        <a:rPr lang="cs-CZ" sz="2000" i="1" baseline="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baseline="0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6404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0" dirty="0">
                <a:latin typeface="Lucida Sans Unicode" pitchFamily="34" charset="0"/>
                <a:cs typeface="Lucida Sans Unicode" pitchFamily="34" charset="0"/>
              </a:rPr>
              <a:t>Substantiva </a:t>
            </a:r>
            <a:r>
              <a:rPr lang="cs-CZ" sz="3200" b="0" dirty="0" smtClean="0">
                <a:latin typeface="Lucida Sans Unicode" pitchFamily="34" charset="0"/>
                <a:cs typeface="Lucida Sans Unicode" pitchFamily="34" charset="0"/>
              </a:rPr>
              <a:t>III. </a:t>
            </a:r>
            <a:r>
              <a:rPr lang="cs-CZ" sz="3200" b="0" dirty="0">
                <a:latin typeface="Lucida Sans Unicode" pitchFamily="34" charset="0"/>
                <a:cs typeface="Lucida Sans Unicode" pitchFamily="34" charset="0"/>
              </a:rPr>
              <a:t>deklinace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cs-CZ" sz="2300" dirty="0"/>
              <a:t>n</a:t>
            </a:r>
            <a:r>
              <a:rPr lang="cs-CZ" sz="2300" dirty="0" smtClean="0"/>
              <a:t>eutra</a:t>
            </a:r>
          </a:p>
          <a:p>
            <a:pPr marL="0" indent="0">
              <a:buNone/>
            </a:pPr>
            <a:endParaRPr 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50954169"/>
              </p:ext>
            </p:extLst>
          </p:nvPr>
        </p:nvGraphicFramePr>
        <p:xfrm>
          <a:off x="827584" y="2060848"/>
          <a:ext cx="7001275" cy="2987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68152"/>
                <a:gridCol w="1872208"/>
                <a:gridCol w="376091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nom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. 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sg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.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 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sg</a:t>
                      </a:r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.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příklad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men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minis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foramen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20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foramin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us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eris</a:t>
                      </a:r>
                      <a:endParaRPr lang="cs-CZ" sz="2000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oris</a:t>
                      </a:r>
                      <a:endParaRPr lang="cs-CZ" sz="2000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latus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20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later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lang="cs-CZ" sz="20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(„strana, bok“)</a:t>
                      </a:r>
                    </a:p>
                    <a:p>
                      <a:pPr algn="l"/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corpus, </a:t>
                      </a:r>
                      <a:r>
                        <a:rPr lang="cs-CZ" sz="20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corpor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kumimoji="0" lang="cs-CZ" sz="2000" kern="1200" dirty="0" err="1" smtClean="0">
                          <a:solidFill>
                            <a:srgbClr val="C00000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ū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s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kumimoji="0" lang="cs-CZ" sz="2000" kern="1200" dirty="0" err="1" smtClean="0">
                          <a:solidFill>
                            <a:schemeClr val="dk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ū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ris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crus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20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crur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ut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itis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caput</a:t>
                      </a:r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lang="cs-CZ" sz="20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capit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solidFill>
                            <a:srgbClr val="C0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ur</a:t>
                      </a:r>
                      <a:endParaRPr lang="cs-CZ" sz="2000" dirty="0">
                        <a:solidFill>
                          <a:srgbClr val="C000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-</a:t>
                      </a:r>
                      <a:r>
                        <a:rPr lang="cs-CZ" sz="20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oris</a:t>
                      </a:r>
                      <a:endParaRPr lang="cs-CZ" sz="20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i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femur, </a:t>
                      </a:r>
                      <a:r>
                        <a:rPr lang="cs-CZ" sz="2000" i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gen. </a:t>
                      </a:r>
                      <a:r>
                        <a:rPr lang="cs-CZ" sz="2000" i="1" dirty="0" err="1" smtClean="0">
                          <a:solidFill>
                            <a:srgbClr val="FF00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femor</a:t>
                      </a:r>
                      <a:r>
                        <a:rPr lang="cs-CZ" sz="2000" i="1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is</a:t>
                      </a:r>
                      <a:endParaRPr lang="cs-CZ" sz="2000" i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919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3200" dirty="0" smtClean="0"/>
              <a:t>1) </a:t>
            </a:r>
            <a:r>
              <a:rPr lang="cs-CZ" sz="3600" dirty="0" smtClean="0"/>
              <a:t>Konsonantické kmeny:</a:t>
            </a:r>
          </a:p>
          <a:p>
            <a:pPr>
              <a:buNone/>
            </a:pPr>
            <a:r>
              <a:rPr lang="cs-CZ" sz="3200" dirty="0" smtClean="0">
                <a:solidFill>
                  <a:srgbClr val="0070C0"/>
                </a:solidFill>
              </a:rPr>
              <a:t>maskulina</a:t>
            </a:r>
            <a:r>
              <a:rPr lang="cs-CZ" sz="3200" dirty="0" smtClean="0"/>
              <a:t> + </a:t>
            </a:r>
            <a:r>
              <a:rPr lang="cs-CZ" sz="3200" dirty="0" smtClean="0">
                <a:solidFill>
                  <a:srgbClr val="FF0000"/>
                </a:solidFill>
              </a:rPr>
              <a:t>feminina</a:t>
            </a:r>
            <a:r>
              <a:rPr lang="cs-CZ" sz="3200" dirty="0" smtClean="0"/>
              <a:t>: </a:t>
            </a:r>
            <a:r>
              <a:rPr lang="cs-CZ" sz="3200" dirty="0" err="1" smtClean="0"/>
              <a:t>pulmo</a:t>
            </a:r>
            <a:endParaRPr lang="cs-CZ" sz="3200" dirty="0" smtClean="0"/>
          </a:p>
          <a:p>
            <a:pPr>
              <a:buNone/>
            </a:pPr>
            <a:r>
              <a:rPr lang="cs-CZ" sz="3200" dirty="0" smtClean="0">
                <a:solidFill>
                  <a:srgbClr val="00B050"/>
                </a:solidFill>
              </a:rPr>
              <a:t>neutra</a:t>
            </a:r>
            <a:r>
              <a:rPr lang="cs-CZ" sz="3200" dirty="0" smtClean="0"/>
              <a:t>: corpus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3200" dirty="0" smtClean="0"/>
              <a:t>2) I-kmeny:</a:t>
            </a:r>
          </a:p>
          <a:p>
            <a:pPr>
              <a:buNone/>
            </a:pPr>
            <a:r>
              <a:rPr lang="cs-CZ" dirty="0" smtClean="0">
                <a:solidFill>
                  <a:srgbClr val="0070C0"/>
                </a:solidFill>
              </a:rPr>
              <a:t>maskulina</a:t>
            </a:r>
            <a:r>
              <a:rPr lang="cs-CZ" dirty="0" smtClean="0"/>
              <a:t> + </a:t>
            </a:r>
            <a:r>
              <a:rPr lang="cs-CZ" dirty="0" smtClean="0">
                <a:solidFill>
                  <a:srgbClr val="FF0000"/>
                </a:solidFill>
              </a:rPr>
              <a:t>feminina</a:t>
            </a:r>
            <a:r>
              <a:rPr lang="cs-CZ" dirty="0" smtClean="0"/>
              <a:t>: </a:t>
            </a:r>
            <a:r>
              <a:rPr lang="cs-CZ" dirty="0" err="1" smtClean="0"/>
              <a:t>auris</a:t>
            </a:r>
            <a:endParaRPr lang="cs-CZ" dirty="0" smtClean="0"/>
          </a:p>
          <a:p>
            <a:pPr>
              <a:buNone/>
            </a:pPr>
            <a:r>
              <a:rPr lang="cs-CZ" dirty="0" smtClean="0">
                <a:solidFill>
                  <a:srgbClr val="00B050"/>
                </a:solidFill>
              </a:rPr>
              <a:t>neutra</a:t>
            </a:r>
            <a:r>
              <a:rPr lang="cs-CZ" dirty="0" smtClean="0"/>
              <a:t>: </a:t>
            </a:r>
            <a:r>
              <a:rPr lang="cs-CZ" dirty="0" err="1" smtClean="0"/>
              <a:t>animal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Vzory substantiv III. deklinace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292671"/>
          </a:xfrm>
        </p:spPr>
        <p:txBody>
          <a:bodyPr/>
          <a:lstStyle/>
          <a:p>
            <a:pPr>
              <a:buNone/>
            </a:pPr>
            <a:r>
              <a:rPr lang="cs-CZ" dirty="0" err="1" smtClean="0"/>
              <a:t>sg</a:t>
            </a:r>
            <a:r>
              <a:rPr lang="cs-CZ" dirty="0" smtClean="0"/>
              <a:t>. 					</a:t>
            </a:r>
            <a:r>
              <a:rPr lang="cs-CZ" dirty="0" err="1" smtClean="0"/>
              <a:t>pl</a:t>
            </a:r>
            <a:r>
              <a:rPr lang="cs-CZ" dirty="0" smtClean="0"/>
              <a:t>.</a:t>
            </a:r>
          </a:p>
          <a:p>
            <a:pPr marL="624078" indent="-514350">
              <a:buNone/>
            </a:pPr>
            <a:r>
              <a:rPr lang="cs-CZ" dirty="0" smtClean="0"/>
              <a:t>1. </a:t>
            </a:r>
            <a:r>
              <a:rPr lang="cs-CZ" dirty="0" err="1" smtClean="0"/>
              <a:t>pulmō</a:t>
            </a:r>
            <a:r>
              <a:rPr lang="cs-CZ" dirty="0" smtClean="0"/>
              <a:t>				1. </a:t>
            </a:r>
            <a:r>
              <a:rPr lang="cs-CZ" dirty="0" err="1" smtClean="0"/>
              <a:t>pulmōn</a:t>
            </a:r>
            <a:r>
              <a:rPr lang="cs-CZ" dirty="0" smtClean="0"/>
              <a:t>-</a:t>
            </a:r>
            <a:r>
              <a:rPr lang="cs-CZ" dirty="0" err="1" smtClean="0"/>
              <a:t>ēs</a:t>
            </a:r>
            <a:endParaRPr lang="cs-CZ" dirty="0" smtClean="0"/>
          </a:p>
          <a:p>
            <a:pPr marL="624078" indent="-514350">
              <a:buNone/>
            </a:pPr>
            <a:r>
              <a:rPr lang="cs-CZ" dirty="0" smtClean="0"/>
              <a:t>2. </a:t>
            </a:r>
            <a:r>
              <a:rPr lang="cs-CZ" dirty="0" err="1" smtClean="0"/>
              <a:t>pulmōn</a:t>
            </a:r>
            <a:r>
              <a:rPr lang="cs-CZ" dirty="0" smtClean="0"/>
              <a:t>-</a:t>
            </a:r>
            <a:r>
              <a:rPr lang="cs-CZ" dirty="0" err="1" smtClean="0"/>
              <a:t>is</a:t>
            </a:r>
            <a:r>
              <a:rPr lang="cs-CZ" dirty="0" smtClean="0"/>
              <a:t>			2. </a:t>
            </a:r>
            <a:r>
              <a:rPr lang="cs-CZ" dirty="0" err="1" smtClean="0"/>
              <a:t>pulmōn</a:t>
            </a:r>
            <a:r>
              <a:rPr lang="cs-CZ" dirty="0" smtClean="0"/>
              <a:t>-um</a:t>
            </a:r>
          </a:p>
          <a:p>
            <a:pPr marL="624078" indent="-514350">
              <a:buNone/>
            </a:pPr>
            <a:r>
              <a:rPr lang="cs-CZ" dirty="0" smtClean="0"/>
              <a:t>4. </a:t>
            </a:r>
            <a:r>
              <a:rPr lang="cs-CZ" dirty="0" err="1" smtClean="0"/>
              <a:t>pulmōn</a:t>
            </a:r>
            <a:r>
              <a:rPr lang="cs-CZ" dirty="0" smtClean="0"/>
              <a:t>-</a:t>
            </a:r>
            <a:r>
              <a:rPr lang="cs-CZ" dirty="0" err="1" smtClean="0"/>
              <a:t>em</a:t>
            </a:r>
            <a:r>
              <a:rPr lang="cs-CZ" dirty="0" smtClean="0"/>
              <a:t>			4. </a:t>
            </a:r>
            <a:r>
              <a:rPr lang="cs-CZ" dirty="0" err="1" smtClean="0"/>
              <a:t>pulmōn</a:t>
            </a:r>
            <a:r>
              <a:rPr lang="cs-CZ" dirty="0" smtClean="0"/>
              <a:t>-</a:t>
            </a:r>
            <a:r>
              <a:rPr lang="cs-CZ" smtClean="0"/>
              <a:t>ēs</a:t>
            </a:r>
            <a:endParaRPr lang="cs-CZ" dirty="0" smtClean="0"/>
          </a:p>
          <a:p>
            <a:pPr marL="624078" indent="-514350">
              <a:buNone/>
            </a:pPr>
            <a:r>
              <a:rPr lang="cs-CZ" dirty="0" smtClean="0"/>
              <a:t>6. </a:t>
            </a:r>
            <a:r>
              <a:rPr lang="cs-CZ" dirty="0" err="1" smtClean="0"/>
              <a:t>pulmōn</a:t>
            </a:r>
            <a:r>
              <a:rPr lang="cs-CZ" dirty="0" smtClean="0"/>
              <a:t>-e			6. </a:t>
            </a:r>
            <a:r>
              <a:rPr lang="cs-CZ" dirty="0" err="1" smtClean="0"/>
              <a:t>pulmōn</a:t>
            </a:r>
            <a:r>
              <a:rPr lang="cs-CZ" dirty="0" smtClean="0"/>
              <a:t>-</a:t>
            </a:r>
            <a:r>
              <a:rPr lang="cs-CZ" dirty="0" err="1" smtClean="0"/>
              <a:t>ibus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928826"/>
          </a:xfrm>
        </p:spPr>
        <p:txBody>
          <a:bodyPr/>
          <a:lstStyle/>
          <a:p>
            <a:r>
              <a:rPr lang="cs-CZ" dirty="0" err="1" smtClean="0"/>
              <a:t>pulmō</a:t>
            </a:r>
            <a:r>
              <a:rPr lang="cs-CZ" dirty="0" smtClean="0"/>
              <a:t>, </a:t>
            </a:r>
            <a:r>
              <a:rPr lang="cs-CZ" dirty="0" err="1" smtClean="0"/>
              <a:t>ōnis</a:t>
            </a:r>
            <a:r>
              <a:rPr lang="cs-CZ" dirty="0" smtClean="0"/>
              <a:t>, m. </a:t>
            </a:r>
            <a:br>
              <a:rPr lang="cs-CZ" dirty="0" smtClean="0"/>
            </a:br>
            <a:r>
              <a:rPr lang="cs-CZ" sz="3200" dirty="0" smtClean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ym typeface="Wingdings" pitchFamily="2" charset="2"/>
              </a:rPr>
              <a:t> </a:t>
            </a:r>
            <a:r>
              <a:rPr lang="cs-CZ" sz="2800" dirty="0" smtClean="0">
                <a:solidFill>
                  <a:srgbClr val="0070C0"/>
                </a:solidFill>
              </a:rPr>
              <a:t>maskulina</a:t>
            </a:r>
            <a:r>
              <a:rPr lang="cs-CZ" sz="2800" dirty="0" smtClean="0">
                <a:solidFill>
                  <a:schemeClr val="tx1"/>
                </a:solidFill>
              </a:rPr>
              <a:t> + </a:t>
            </a:r>
            <a:r>
              <a:rPr lang="cs-CZ" sz="2800" dirty="0" smtClean="0">
                <a:solidFill>
                  <a:srgbClr val="FF0000"/>
                </a:solidFill>
              </a:rPr>
              <a:t>feminina </a:t>
            </a:r>
            <a:r>
              <a:rPr lang="cs-CZ" sz="2800" dirty="0" smtClean="0">
                <a:solidFill>
                  <a:schemeClr val="tx1"/>
                </a:solidFill>
              </a:rPr>
              <a:t>(konsonantické kmeny)</a:t>
            </a:r>
            <a:endParaRPr lang="cs-CZ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42928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sz="16400" dirty="0" err="1" smtClean="0">
                <a:solidFill>
                  <a:schemeClr val="tx2"/>
                </a:solidFill>
              </a:rPr>
              <a:t>auris</a:t>
            </a:r>
            <a:r>
              <a:rPr lang="cs-CZ" sz="16400" dirty="0" smtClean="0">
                <a:solidFill>
                  <a:schemeClr val="tx2"/>
                </a:solidFill>
              </a:rPr>
              <a:t>, </a:t>
            </a:r>
            <a:r>
              <a:rPr lang="cs-CZ" sz="16400" dirty="0" err="1" smtClean="0">
                <a:solidFill>
                  <a:schemeClr val="tx2"/>
                </a:solidFill>
              </a:rPr>
              <a:t>is</a:t>
            </a:r>
            <a:r>
              <a:rPr lang="cs-CZ" sz="16400" dirty="0" smtClean="0">
                <a:solidFill>
                  <a:schemeClr val="tx2"/>
                </a:solidFill>
              </a:rPr>
              <a:t>, </a:t>
            </a:r>
            <a:r>
              <a:rPr lang="cs-CZ" sz="16400" dirty="0" err="1" smtClean="0">
                <a:solidFill>
                  <a:schemeClr val="tx2"/>
                </a:solidFill>
              </a:rPr>
              <a:t>f</a:t>
            </a:r>
            <a:r>
              <a:rPr lang="cs-CZ" sz="16400" dirty="0" smtClean="0">
                <a:solidFill>
                  <a:schemeClr val="tx2"/>
                </a:solidFill>
              </a:rPr>
              <a:t>.</a:t>
            </a:r>
          </a:p>
          <a:p>
            <a:pPr>
              <a:buFont typeface="Wingdings"/>
              <a:buChar char="à"/>
            </a:pPr>
            <a:r>
              <a:rPr lang="cs-CZ" sz="11200" dirty="0" smtClean="0">
                <a:solidFill>
                  <a:srgbClr val="0070C0"/>
                </a:solidFill>
              </a:rPr>
              <a:t>maskulina</a:t>
            </a:r>
            <a:r>
              <a:rPr lang="cs-CZ" sz="11200" dirty="0" smtClean="0"/>
              <a:t> + </a:t>
            </a:r>
            <a:r>
              <a:rPr lang="cs-CZ" sz="11200" dirty="0" smtClean="0">
                <a:solidFill>
                  <a:srgbClr val="FF0000"/>
                </a:solidFill>
              </a:rPr>
              <a:t>feminina </a:t>
            </a:r>
            <a:r>
              <a:rPr lang="cs-CZ" sz="11200" dirty="0" smtClean="0"/>
              <a:t>(i-kmeny)</a:t>
            </a:r>
          </a:p>
          <a:p>
            <a:pPr>
              <a:buNone/>
            </a:pPr>
            <a:endParaRPr lang="cs-CZ" sz="4000" dirty="0" smtClean="0"/>
          </a:p>
          <a:p>
            <a:pPr marL="624078" indent="-514350">
              <a:buNone/>
            </a:pPr>
            <a:r>
              <a:rPr lang="cs-CZ" sz="9600" dirty="0" smtClean="0"/>
              <a:t>1) </a:t>
            </a:r>
            <a:r>
              <a:rPr lang="cs-CZ" sz="9600" dirty="0" err="1" smtClean="0"/>
              <a:t>Nom</a:t>
            </a:r>
            <a:r>
              <a:rPr lang="cs-CZ" sz="9600" dirty="0" smtClean="0"/>
              <a:t>. </a:t>
            </a:r>
            <a:r>
              <a:rPr lang="cs-CZ" sz="9600" dirty="0" err="1" smtClean="0"/>
              <a:t>sg</a:t>
            </a:r>
            <a:r>
              <a:rPr lang="cs-CZ" sz="9600" dirty="0" smtClean="0"/>
              <a:t>. na –</a:t>
            </a:r>
            <a:r>
              <a:rPr lang="cs-CZ" sz="9600" dirty="0" err="1" smtClean="0"/>
              <a:t>is</a:t>
            </a:r>
            <a:r>
              <a:rPr lang="cs-CZ" sz="9600" dirty="0" smtClean="0"/>
              <a:t>/-es + stejnoslabičnost:</a:t>
            </a:r>
          </a:p>
          <a:p>
            <a:pPr marL="624078" indent="-514350">
              <a:buNone/>
            </a:pPr>
            <a:r>
              <a:rPr lang="cs-CZ" sz="9600" dirty="0" smtClean="0"/>
              <a:t>    </a:t>
            </a:r>
            <a:r>
              <a:rPr lang="cs-CZ" sz="9600" dirty="0" err="1" smtClean="0"/>
              <a:t>e.g</a:t>
            </a:r>
            <a:r>
              <a:rPr lang="cs-CZ" sz="9600" dirty="0" smtClean="0"/>
              <a:t>. </a:t>
            </a:r>
            <a:r>
              <a:rPr lang="cs-CZ" sz="9600" dirty="0" err="1" smtClean="0"/>
              <a:t>pelv</a:t>
            </a:r>
            <a:r>
              <a:rPr lang="cs-CZ" sz="9600" u="sng" dirty="0" err="1" smtClean="0"/>
              <a:t>is</a:t>
            </a:r>
            <a:r>
              <a:rPr lang="cs-CZ" sz="9600" dirty="0" smtClean="0"/>
              <a:t>, </a:t>
            </a:r>
            <a:r>
              <a:rPr lang="cs-CZ" sz="9600" dirty="0" err="1" smtClean="0"/>
              <a:t>is</a:t>
            </a:r>
            <a:r>
              <a:rPr lang="cs-CZ" sz="9600" dirty="0" smtClean="0"/>
              <a:t>, </a:t>
            </a:r>
            <a:r>
              <a:rPr lang="cs-CZ" sz="9600" dirty="0" err="1" smtClean="0"/>
              <a:t>f</a:t>
            </a:r>
            <a:r>
              <a:rPr lang="cs-CZ" sz="9600" dirty="0" smtClean="0"/>
              <a:t>.; </a:t>
            </a:r>
            <a:r>
              <a:rPr lang="cs-CZ" sz="9600" dirty="0" err="1" smtClean="0"/>
              <a:t>pub</a:t>
            </a:r>
            <a:r>
              <a:rPr lang="cs-CZ" sz="9600" u="sng" dirty="0" err="1" smtClean="0"/>
              <a:t>es</a:t>
            </a:r>
            <a:r>
              <a:rPr lang="cs-CZ" sz="9600" dirty="0" smtClean="0"/>
              <a:t>, </a:t>
            </a:r>
            <a:r>
              <a:rPr lang="cs-CZ" sz="9600" dirty="0" err="1" smtClean="0"/>
              <a:t>is</a:t>
            </a:r>
            <a:r>
              <a:rPr lang="cs-CZ" sz="9600" dirty="0" smtClean="0"/>
              <a:t>, </a:t>
            </a:r>
            <a:r>
              <a:rPr lang="cs-CZ" sz="9600" dirty="0" err="1" smtClean="0"/>
              <a:t>f</a:t>
            </a:r>
            <a:r>
              <a:rPr lang="cs-CZ" sz="9600" dirty="0" smtClean="0"/>
              <a:t>.</a:t>
            </a:r>
          </a:p>
          <a:p>
            <a:pPr marL="624078" indent="-514350">
              <a:buAutoNum type="arabicParenR"/>
            </a:pPr>
            <a:endParaRPr lang="cs-CZ" sz="9600" dirty="0" smtClean="0"/>
          </a:p>
          <a:p>
            <a:pPr>
              <a:buNone/>
            </a:pPr>
            <a:r>
              <a:rPr lang="cs-CZ" sz="9600" dirty="0" smtClean="0"/>
              <a:t>2) </a:t>
            </a:r>
            <a:r>
              <a:rPr lang="cs-CZ" sz="9600" dirty="0" err="1" smtClean="0"/>
              <a:t>Nom</a:t>
            </a:r>
            <a:r>
              <a:rPr lang="cs-CZ" sz="9600" dirty="0" smtClean="0"/>
              <a:t>. </a:t>
            </a:r>
            <a:r>
              <a:rPr lang="cs-CZ" sz="9600" dirty="0" err="1" smtClean="0"/>
              <a:t>sg</a:t>
            </a:r>
            <a:r>
              <a:rPr lang="cs-CZ" sz="9600" dirty="0" smtClean="0"/>
              <a:t>. na –s/-x + skupina konsonantů </a:t>
            </a:r>
          </a:p>
          <a:p>
            <a:pPr>
              <a:buNone/>
            </a:pPr>
            <a:r>
              <a:rPr lang="cs-CZ" sz="9600" dirty="0" smtClean="0"/>
              <a:t>    před koncovkou gen. </a:t>
            </a:r>
            <a:r>
              <a:rPr lang="cs-CZ" sz="9600" dirty="0" err="1" smtClean="0"/>
              <a:t>sg</a:t>
            </a:r>
            <a:r>
              <a:rPr lang="cs-CZ" sz="9600" dirty="0" smtClean="0"/>
              <a:t>.:</a:t>
            </a:r>
          </a:p>
          <a:p>
            <a:pPr>
              <a:buNone/>
            </a:pPr>
            <a:r>
              <a:rPr lang="cs-CZ" sz="9600" dirty="0" smtClean="0"/>
              <a:t>    </a:t>
            </a:r>
            <a:r>
              <a:rPr lang="cs-CZ" sz="9600" dirty="0" err="1" smtClean="0"/>
              <a:t>e.g</a:t>
            </a:r>
            <a:r>
              <a:rPr lang="cs-CZ" sz="9600" dirty="0" smtClean="0"/>
              <a:t>. </a:t>
            </a:r>
            <a:r>
              <a:rPr lang="cs-CZ" sz="9600" dirty="0" err="1" smtClean="0"/>
              <a:t>dens</a:t>
            </a:r>
            <a:r>
              <a:rPr lang="cs-CZ" sz="9600" dirty="0" smtClean="0"/>
              <a:t>, </a:t>
            </a:r>
            <a:r>
              <a:rPr lang="cs-CZ" sz="9600" dirty="0" err="1" smtClean="0"/>
              <a:t>de</a:t>
            </a:r>
            <a:r>
              <a:rPr lang="cs-CZ" sz="9600" u="sng" dirty="0" err="1" smtClean="0"/>
              <a:t>nt</a:t>
            </a:r>
            <a:r>
              <a:rPr lang="cs-CZ" sz="9600" dirty="0" err="1" smtClean="0"/>
              <a:t>is</a:t>
            </a:r>
            <a:r>
              <a:rPr lang="cs-CZ" sz="9600" dirty="0" smtClean="0"/>
              <a:t>, m.; larynx, </a:t>
            </a:r>
            <a:r>
              <a:rPr lang="cs-CZ" sz="9600" dirty="0" err="1" smtClean="0"/>
              <a:t>lary</a:t>
            </a:r>
            <a:r>
              <a:rPr lang="cs-CZ" sz="9600" u="sng" dirty="0" err="1" smtClean="0"/>
              <a:t>ng</a:t>
            </a:r>
            <a:r>
              <a:rPr lang="cs-CZ" sz="9600" dirty="0" err="1" smtClean="0"/>
              <a:t>is</a:t>
            </a:r>
            <a:r>
              <a:rPr lang="cs-CZ" sz="9600" dirty="0" smtClean="0"/>
              <a:t>, m.</a:t>
            </a:r>
          </a:p>
          <a:p>
            <a:pPr>
              <a:buNone/>
            </a:pPr>
            <a:endParaRPr lang="cs-CZ" sz="9600" dirty="0" smtClean="0"/>
          </a:p>
          <a:p>
            <a:pPr>
              <a:buNone/>
            </a:pPr>
            <a:r>
              <a:rPr lang="cs-CZ" sz="9600" dirty="0" smtClean="0"/>
              <a:t>    </a:t>
            </a:r>
            <a:r>
              <a:rPr lang="cs-CZ" sz="9600" dirty="0" err="1" smtClean="0"/>
              <a:t>sg</a:t>
            </a:r>
            <a:r>
              <a:rPr lang="cs-CZ" sz="9600" dirty="0" smtClean="0"/>
              <a:t>.				      </a:t>
            </a:r>
            <a:r>
              <a:rPr lang="cs-CZ" sz="9600" dirty="0" err="1" smtClean="0"/>
              <a:t>pl</a:t>
            </a:r>
            <a:r>
              <a:rPr lang="cs-CZ" sz="9600" dirty="0" smtClean="0"/>
              <a:t>.</a:t>
            </a:r>
          </a:p>
          <a:p>
            <a:pPr marL="624078" indent="-514350">
              <a:buNone/>
            </a:pPr>
            <a:r>
              <a:rPr lang="cs-CZ" sz="9600" dirty="0" smtClean="0"/>
              <a:t>1. aur-</a:t>
            </a:r>
            <a:r>
              <a:rPr lang="cs-CZ" sz="9600" dirty="0" err="1" smtClean="0"/>
              <a:t>is</a:t>
            </a:r>
            <a:r>
              <a:rPr lang="cs-CZ" sz="9600" dirty="0" smtClean="0"/>
              <a:t>				1. aur-</a:t>
            </a:r>
            <a:r>
              <a:rPr lang="cs-CZ" sz="9600" dirty="0" err="1" smtClean="0"/>
              <a:t>ēs</a:t>
            </a:r>
            <a:endParaRPr lang="cs-CZ" sz="9600" dirty="0" smtClean="0"/>
          </a:p>
          <a:p>
            <a:pPr marL="624078" indent="-514350">
              <a:buNone/>
            </a:pPr>
            <a:r>
              <a:rPr lang="cs-CZ" sz="9600" dirty="0" smtClean="0"/>
              <a:t>2. aur-</a:t>
            </a:r>
            <a:r>
              <a:rPr lang="cs-CZ" sz="9600" dirty="0" err="1" smtClean="0"/>
              <a:t>is</a:t>
            </a:r>
            <a:r>
              <a:rPr lang="cs-CZ" sz="9600" dirty="0" smtClean="0"/>
              <a:t>				2. aur-</a:t>
            </a:r>
            <a:r>
              <a:rPr lang="cs-CZ" sz="9600" dirty="0" err="1" smtClean="0">
                <a:solidFill>
                  <a:srgbClr val="FF0000"/>
                </a:solidFill>
              </a:rPr>
              <a:t>ium</a:t>
            </a:r>
            <a:r>
              <a:rPr lang="cs-CZ" sz="9600" dirty="0" smtClean="0">
                <a:solidFill>
                  <a:srgbClr val="FF0000"/>
                </a:solidFill>
              </a:rPr>
              <a:t> !!!</a:t>
            </a:r>
          </a:p>
          <a:p>
            <a:pPr marL="624078" indent="-514350">
              <a:buNone/>
            </a:pPr>
            <a:r>
              <a:rPr lang="cs-CZ" sz="9600" dirty="0" smtClean="0"/>
              <a:t>4. aur-</a:t>
            </a:r>
            <a:r>
              <a:rPr lang="cs-CZ" sz="9600" dirty="0" err="1" smtClean="0"/>
              <a:t>em</a:t>
            </a:r>
            <a:r>
              <a:rPr lang="cs-CZ" sz="9600" dirty="0" smtClean="0"/>
              <a:t>				4. aur-</a:t>
            </a:r>
            <a:r>
              <a:rPr lang="cs-CZ" sz="9600" dirty="0" err="1" smtClean="0"/>
              <a:t>ēs</a:t>
            </a:r>
            <a:endParaRPr lang="cs-CZ" sz="9600" dirty="0" smtClean="0"/>
          </a:p>
          <a:p>
            <a:pPr marL="624078" indent="-514350">
              <a:buNone/>
            </a:pPr>
            <a:r>
              <a:rPr lang="cs-CZ" sz="9600" dirty="0" smtClean="0"/>
              <a:t>6. aur-e				6. aur-</a:t>
            </a:r>
            <a:r>
              <a:rPr lang="cs-CZ" sz="9600" dirty="0" err="1" smtClean="0"/>
              <a:t>ibus</a:t>
            </a:r>
            <a:endParaRPr lang="cs-CZ" sz="9600" dirty="0" smtClean="0"/>
          </a:p>
          <a:p>
            <a:pPr marL="624078" indent="-514350">
              <a:buNone/>
            </a:pPr>
            <a:endParaRPr lang="cs-CZ" sz="9600" dirty="0" smtClean="0"/>
          </a:p>
          <a:p>
            <a:pPr marL="624078" indent="-514350">
              <a:buNone/>
            </a:pPr>
            <a:endParaRPr lang="cs-CZ" sz="9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435547"/>
          </a:xfrm>
        </p:spPr>
        <p:txBody>
          <a:bodyPr/>
          <a:lstStyle/>
          <a:p>
            <a:pPr>
              <a:buNone/>
            </a:pPr>
            <a:r>
              <a:rPr lang="cs-CZ" dirty="0" err="1" smtClean="0"/>
              <a:t>sg</a:t>
            </a:r>
            <a:r>
              <a:rPr lang="cs-CZ" dirty="0" smtClean="0"/>
              <a:t>.					</a:t>
            </a:r>
            <a:r>
              <a:rPr lang="cs-CZ" dirty="0" err="1" smtClean="0"/>
              <a:t>pl</a:t>
            </a:r>
            <a:r>
              <a:rPr lang="cs-CZ" dirty="0" smtClean="0"/>
              <a:t>.</a:t>
            </a:r>
          </a:p>
          <a:p>
            <a:pPr marL="624078" indent="-514350">
              <a:buNone/>
            </a:pPr>
            <a:r>
              <a:rPr lang="cs-CZ" dirty="0" smtClean="0"/>
              <a:t>1. </a:t>
            </a:r>
            <a:r>
              <a:rPr lang="cs-CZ" dirty="0" smtClean="0">
                <a:solidFill>
                  <a:srgbClr val="FF0000"/>
                </a:solidFill>
              </a:rPr>
              <a:t>corpus	</a:t>
            </a:r>
            <a:r>
              <a:rPr lang="cs-CZ" dirty="0" smtClean="0"/>
              <a:t>			1. </a:t>
            </a:r>
            <a:r>
              <a:rPr lang="cs-CZ" dirty="0" err="1" smtClean="0">
                <a:solidFill>
                  <a:srgbClr val="FF0000"/>
                </a:solidFill>
              </a:rPr>
              <a:t>corpor</a:t>
            </a:r>
            <a:r>
              <a:rPr lang="cs-CZ" dirty="0" smtClean="0">
                <a:solidFill>
                  <a:srgbClr val="FF0000"/>
                </a:solidFill>
              </a:rPr>
              <a:t>-a</a:t>
            </a:r>
          </a:p>
          <a:p>
            <a:pPr marL="624078" indent="-514350">
              <a:buNone/>
            </a:pPr>
            <a:r>
              <a:rPr lang="cs-CZ" dirty="0" smtClean="0"/>
              <a:t>2. </a:t>
            </a:r>
            <a:r>
              <a:rPr lang="cs-CZ" dirty="0" err="1" smtClean="0"/>
              <a:t>corpor</a:t>
            </a:r>
            <a:r>
              <a:rPr lang="cs-CZ" dirty="0" smtClean="0"/>
              <a:t>-</a:t>
            </a:r>
            <a:r>
              <a:rPr lang="cs-CZ" dirty="0" err="1" smtClean="0"/>
              <a:t>is</a:t>
            </a:r>
            <a:r>
              <a:rPr lang="cs-CZ" dirty="0" smtClean="0"/>
              <a:t>			2. </a:t>
            </a:r>
            <a:r>
              <a:rPr lang="cs-CZ" dirty="0" err="1" smtClean="0"/>
              <a:t>corpor</a:t>
            </a:r>
            <a:r>
              <a:rPr lang="cs-CZ" dirty="0" smtClean="0"/>
              <a:t>-um</a:t>
            </a:r>
          </a:p>
          <a:p>
            <a:pPr marL="624078" indent="-514350">
              <a:buNone/>
            </a:pPr>
            <a:r>
              <a:rPr lang="cs-CZ" dirty="0" smtClean="0"/>
              <a:t>4. </a:t>
            </a:r>
            <a:r>
              <a:rPr lang="cs-CZ" dirty="0" smtClean="0">
                <a:solidFill>
                  <a:srgbClr val="FF0000"/>
                </a:solidFill>
              </a:rPr>
              <a:t>corpus	</a:t>
            </a:r>
            <a:r>
              <a:rPr lang="cs-CZ" dirty="0" smtClean="0"/>
              <a:t>			4. </a:t>
            </a:r>
            <a:r>
              <a:rPr lang="cs-CZ" dirty="0" err="1" smtClean="0">
                <a:solidFill>
                  <a:srgbClr val="FF0000"/>
                </a:solidFill>
              </a:rPr>
              <a:t>corpor</a:t>
            </a:r>
            <a:r>
              <a:rPr lang="cs-CZ" dirty="0" smtClean="0">
                <a:solidFill>
                  <a:srgbClr val="FF0000"/>
                </a:solidFill>
              </a:rPr>
              <a:t>-a</a:t>
            </a:r>
          </a:p>
          <a:p>
            <a:pPr marL="624078" indent="-514350">
              <a:buNone/>
            </a:pPr>
            <a:r>
              <a:rPr lang="cs-CZ" dirty="0" smtClean="0"/>
              <a:t>6. </a:t>
            </a:r>
            <a:r>
              <a:rPr lang="cs-CZ" dirty="0" err="1" smtClean="0"/>
              <a:t>corpor</a:t>
            </a:r>
            <a:r>
              <a:rPr lang="cs-CZ" dirty="0" smtClean="0"/>
              <a:t>-e			6. </a:t>
            </a:r>
            <a:r>
              <a:rPr lang="cs-CZ" dirty="0" err="1" smtClean="0"/>
              <a:t>corpor</a:t>
            </a:r>
            <a:r>
              <a:rPr lang="cs-CZ" dirty="0" smtClean="0"/>
              <a:t>-</a:t>
            </a:r>
            <a:r>
              <a:rPr lang="cs-CZ" dirty="0" err="1" smtClean="0"/>
              <a:t>ibus</a:t>
            </a:r>
            <a:endParaRPr lang="cs-CZ" dirty="0" smtClean="0"/>
          </a:p>
          <a:p>
            <a:pPr marL="624078" indent="-514350">
              <a:buAutoNum type="arabicPeriod"/>
            </a:pPr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500198"/>
          </a:xfrm>
        </p:spPr>
        <p:txBody>
          <a:bodyPr>
            <a:normAutofit/>
          </a:bodyPr>
          <a:lstStyle/>
          <a:p>
            <a:r>
              <a:rPr lang="cs-CZ" dirty="0" smtClean="0"/>
              <a:t>corpus, </a:t>
            </a:r>
            <a:r>
              <a:rPr lang="cs-CZ" dirty="0" err="1" smtClean="0"/>
              <a:t>oris</a:t>
            </a:r>
            <a:r>
              <a:rPr lang="cs-CZ" dirty="0" smtClean="0"/>
              <a:t>, n. </a:t>
            </a:r>
            <a:br>
              <a:rPr lang="cs-CZ" dirty="0" smtClean="0"/>
            </a:br>
            <a:r>
              <a:rPr lang="cs-CZ" sz="2800" dirty="0" smtClean="0">
                <a:sym typeface="Wingdings" pitchFamily="2" charset="2"/>
              </a:rPr>
              <a:t>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00B050"/>
                </a:solidFill>
              </a:rPr>
              <a:t>neutrum</a:t>
            </a:r>
            <a:r>
              <a:rPr lang="cs-CZ" sz="2800" dirty="0" smtClean="0">
                <a:solidFill>
                  <a:schemeClr val="tx1"/>
                </a:solidFill>
              </a:rPr>
              <a:t> (konsonantické kmeny)</a:t>
            </a:r>
            <a:endParaRPr lang="cs-CZ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282</TotalTime>
  <Words>552</Words>
  <Application>Microsoft Office PowerPoint</Application>
  <PresentationFormat>Předvádění na obrazovce (4:3)</PresentationFormat>
  <Paragraphs>169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Shluk</vt:lpstr>
      <vt:lpstr>Snímek 1</vt:lpstr>
      <vt:lpstr>Snímek 2</vt:lpstr>
      <vt:lpstr>Charakteristika substantiv III. deklinace</vt:lpstr>
      <vt:lpstr>Substantiva III. deklinace</vt:lpstr>
      <vt:lpstr>Substantiva III. deklinace</vt:lpstr>
      <vt:lpstr>Vzory substantiv III. deklinace</vt:lpstr>
      <vt:lpstr>pulmō, ōnis, m.    maskulina + feminina (konsonantické kmeny)</vt:lpstr>
      <vt:lpstr>Snímek 8</vt:lpstr>
      <vt:lpstr>corpus, oris, n.   neutrum (konsonantické kmeny)</vt:lpstr>
      <vt:lpstr>animal, is, n.   neutrum (i-kmeny)</vt:lpstr>
      <vt:lpstr>Snímek 11</vt:lpstr>
      <vt:lpstr>Snímek 12</vt:lpstr>
      <vt:lpstr>Úkol: Přiřaďte substantiva ke vzorům III. deklinace a skloňujte:</vt:lpstr>
      <vt:lpstr>Úkol: Přeložte a vyskloňujte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Eva</dc:creator>
  <cp:lastModifiedBy>juklova</cp:lastModifiedBy>
  <cp:revision>30</cp:revision>
  <dcterms:created xsi:type="dcterms:W3CDTF">2010-10-10T08:06:02Z</dcterms:created>
  <dcterms:modified xsi:type="dcterms:W3CDTF">2013-10-03T12:31:53Z</dcterms:modified>
</cp:coreProperties>
</file>