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71" r:id="rId4"/>
    <p:sldId id="268" r:id="rId5"/>
    <p:sldId id="272" r:id="rId6"/>
    <p:sldId id="269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4A04FDF-6BF5-4A1A-8A70-585516EB4B2F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4A04FDF-6BF5-4A1A-8A70-585516EB4B2F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A04FDF-6BF5-4A1A-8A70-585516EB4B2F}" type="datetimeFigureOut">
              <a:rPr lang="cs-CZ" smtClean="0"/>
              <a:t>11.12.2013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025208" cy="990600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latin typeface="Cambria" pitchFamily="18" charset="0"/>
              </a:rPr>
              <a:t>Stupňování latinských adjektiv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>
                <a:latin typeface="Cambria" pitchFamily="18" charset="0"/>
              </a:rPr>
              <a:t>L</a:t>
            </a:r>
            <a:r>
              <a:rPr lang="cs-CZ" dirty="0" smtClean="0">
                <a:latin typeface="Cambria" pitchFamily="18" charset="0"/>
              </a:rPr>
              <a:t>ekce </a:t>
            </a:r>
            <a:r>
              <a:rPr lang="cs-CZ" dirty="0" smtClean="0">
                <a:latin typeface="Cambria" pitchFamily="18" charset="0"/>
              </a:rPr>
              <a:t>7 - cvičení</a:t>
            </a:r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14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Vystupňujte adjektivum v daném spojení</a:t>
            </a:r>
            <a:endParaRPr lang="cs-CZ" dirty="0">
              <a:latin typeface="Cambria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13374566"/>
              </p:ext>
            </p:extLst>
          </p:nvPr>
        </p:nvGraphicFramePr>
        <p:xfrm>
          <a:off x="467544" y="1556792"/>
          <a:ext cx="8229600" cy="418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spojení</a:t>
                      </a:r>
                      <a:r>
                        <a:rPr lang="cs-CZ" baseline="0" dirty="0" smtClean="0"/>
                        <a:t> s pozitivem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spojení</a:t>
                      </a:r>
                      <a:r>
                        <a:rPr lang="cs-CZ" baseline="0" dirty="0" smtClean="0"/>
                        <a:t> s komparativem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spojení se superlativem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cum</a:t>
                      </a:r>
                      <a:r>
                        <a:rPr lang="cs-CZ" sz="1900" i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auxilio</a:t>
                      </a:r>
                      <a:r>
                        <a:rPr lang="cs-CZ" sz="1900" i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celeri</a:t>
                      </a:r>
                      <a:endParaRPr lang="cs-CZ" sz="1900" i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cs-CZ" sz="190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medici </a:t>
                      </a:r>
                      <a:r>
                        <a:rPr kumimoji="0" lang="cs-CZ" sz="1900" i="0" kern="1200" dirty="0" err="1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boni</a:t>
                      </a:r>
                      <a:endParaRPr kumimoji="0" lang="cs-CZ" sz="1900" i="0" kern="1200" dirty="0" smtClean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medicamenta</a:t>
                      </a:r>
                      <a:r>
                        <a:rPr lang="cs-CZ" sz="1900" i="0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1900" i="0" baseline="0" dirty="0" err="1" smtClean="0">
                          <a:latin typeface="Cambria" panose="02040503050406030204" pitchFamily="18" charset="0"/>
                        </a:rPr>
                        <a:t>fortia</a:t>
                      </a:r>
                      <a:endParaRPr lang="cs-CZ" sz="1900" i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contra</a:t>
                      </a:r>
                      <a:r>
                        <a:rPr lang="cs-CZ" sz="1900" i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dolorem</a:t>
                      </a:r>
                      <a:r>
                        <a:rPr lang="cs-CZ" sz="1900" i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acrem</a:t>
                      </a:r>
                      <a:endParaRPr lang="cs-CZ" sz="1900" i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partis</a:t>
                      </a:r>
                      <a:r>
                        <a:rPr lang="cs-CZ" sz="1900" i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magnae</a:t>
                      </a:r>
                      <a:endParaRPr lang="cs-CZ" sz="1900" i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operationum</a:t>
                      </a:r>
                      <a:r>
                        <a:rPr lang="cs-CZ" sz="1900" i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difficilium</a:t>
                      </a:r>
                      <a:endParaRPr lang="cs-CZ" sz="1900" i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prognosis</a:t>
                      </a:r>
                      <a:r>
                        <a:rPr lang="cs-CZ" sz="1900" i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dubiae</a:t>
                      </a:r>
                      <a:endParaRPr lang="cs-CZ" sz="1900" i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oedema</a:t>
                      </a:r>
                      <a:r>
                        <a:rPr lang="cs-CZ" sz="1900" i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magnum</a:t>
                      </a:r>
                      <a:endParaRPr lang="cs-CZ" sz="1900" i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pulsum</a:t>
                      </a:r>
                      <a:r>
                        <a:rPr lang="cs-CZ" sz="1900" i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frequentem</a:t>
                      </a:r>
                      <a:endParaRPr lang="cs-CZ" sz="1900" i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i="0" dirty="0" smtClean="0">
                          <a:latin typeface="Cambria" panose="02040503050406030204" pitchFamily="18" charset="0"/>
                        </a:rPr>
                        <a:t>dosi </a:t>
                      </a:r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parva</a:t>
                      </a:r>
                      <a:endParaRPr lang="cs-CZ" sz="1900" i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81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Vystupňujte adjektivum v daném spojení</a:t>
            </a:r>
            <a:endParaRPr lang="cs-CZ" dirty="0">
              <a:latin typeface="Cambria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23774332"/>
              </p:ext>
            </p:extLst>
          </p:nvPr>
        </p:nvGraphicFramePr>
        <p:xfrm>
          <a:off x="467544" y="1556792"/>
          <a:ext cx="8229600" cy="418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spojení</a:t>
                      </a:r>
                      <a:r>
                        <a:rPr lang="cs-CZ" baseline="0" dirty="0" smtClean="0"/>
                        <a:t> s pozitivem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spojení</a:t>
                      </a:r>
                      <a:r>
                        <a:rPr lang="cs-CZ" baseline="0" dirty="0" smtClean="0"/>
                        <a:t> s komparativem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spojení se superlativem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cum</a:t>
                      </a:r>
                      <a:r>
                        <a:rPr lang="cs-CZ" sz="1900" i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auxilio</a:t>
                      </a:r>
                      <a:r>
                        <a:rPr lang="cs-CZ" sz="1900" i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celeri</a:t>
                      </a:r>
                      <a:endParaRPr lang="cs-CZ" sz="1900" i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…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celeriore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…</a:t>
                      </a:r>
                      <a:r>
                        <a:rPr lang="cs-CZ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celerrimo</a:t>
                      </a:r>
                      <a:endParaRPr lang="cs-CZ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cs-CZ" sz="1900" i="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medici </a:t>
                      </a:r>
                      <a:r>
                        <a:rPr kumimoji="0" lang="cs-CZ" sz="1900" i="0" kern="1200" dirty="0" err="1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boni</a:t>
                      </a:r>
                      <a:endParaRPr kumimoji="0" lang="cs-CZ" sz="1900" i="0" kern="1200" dirty="0" smtClean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…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melioris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/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meliores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… </a:t>
                      </a:r>
                      <a:r>
                        <a:rPr lang="cs-CZ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optimi</a:t>
                      </a:r>
                      <a:endParaRPr lang="cs-CZ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medicamenta</a:t>
                      </a:r>
                      <a:r>
                        <a:rPr lang="cs-CZ" sz="1900" i="0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1900" i="0" baseline="0" dirty="0" err="1" smtClean="0">
                          <a:latin typeface="Cambria" panose="02040503050406030204" pitchFamily="18" charset="0"/>
                        </a:rPr>
                        <a:t>fortia</a:t>
                      </a:r>
                      <a:endParaRPr lang="cs-CZ" sz="1900" i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…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fortiora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… </a:t>
                      </a:r>
                      <a:r>
                        <a:rPr lang="cs-CZ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fortissima</a:t>
                      </a:r>
                      <a:endParaRPr lang="cs-CZ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contra</a:t>
                      </a:r>
                      <a:r>
                        <a:rPr lang="cs-CZ" sz="1900" i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dolorem</a:t>
                      </a:r>
                      <a:r>
                        <a:rPr lang="cs-CZ" sz="1900" i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acrem</a:t>
                      </a:r>
                      <a:endParaRPr lang="cs-CZ" sz="1900" i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…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acriorem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… </a:t>
                      </a:r>
                      <a:r>
                        <a:rPr lang="cs-CZ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acerrimum</a:t>
                      </a:r>
                      <a:endParaRPr lang="cs-CZ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partis</a:t>
                      </a:r>
                      <a:r>
                        <a:rPr lang="cs-CZ" sz="1900" i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magnae</a:t>
                      </a:r>
                      <a:endParaRPr lang="cs-CZ" sz="1900" i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…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majoris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… </a:t>
                      </a:r>
                      <a:r>
                        <a:rPr lang="cs-CZ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maximae</a:t>
                      </a:r>
                      <a:endParaRPr lang="cs-CZ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operationum</a:t>
                      </a:r>
                      <a:r>
                        <a:rPr lang="cs-CZ" sz="1900" i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difficilium</a:t>
                      </a:r>
                      <a:endParaRPr lang="cs-CZ" sz="1900" i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…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difficiliorum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… </a:t>
                      </a:r>
                      <a:r>
                        <a:rPr lang="cs-CZ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difficillimarum</a:t>
                      </a:r>
                      <a:endParaRPr lang="cs-CZ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prognosis</a:t>
                      </a:r>
                      <a:r>
                        <a:rPr lang="cs-CZ" sz="1900" i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dubiae</a:t>
                      </a:r>
                      <a:endParaRPr lang="cs-CZ" sz="1900" i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…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magis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dubiae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… </a:t>
                      </a:r>
                      <a:r>
                        <a:rPr lang="cs-CZ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maxime</a:t>
                      </a:r>
                      <a:r>
                        <a:rPr lang="cs-CZ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dubiae</a:t>
                      </a:r>
                      <a:endParaRPr lang="cs-CZ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oedema</a:t>
                      </a:r>
                      <a:r>
                        <a:rPr lang="cs-CZ" sz="1900" i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magnum</a:t>
                      </a:r>
                      <a:endParaRPr lang="cs-CZ" sz="1900" i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…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majus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… maximum</a:t>
                      </a:r>
                      <a:endParaRPr lang="cs-CZ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pulsum</a:t>
                      </a:r>
                      <a:r>
                        <a:rPr lang="cs-CZ" sz="1900" i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frequentem</a:t>
                      </a:r>
                      <a:endParaRPr lang="cs-CZ" sz="1900" i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…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frequentiorem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… </a:t>
                      </a:r>
                      <a:r>
                        <a:rPr lang="cs-CZ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frequentissimum</a:t>
                      </a:r>
                      <a:endParaRPr lang="cs-CZ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i="0" dirty="0" smtClean="0">
                          <a:latin typeface="Cambria" panose="02040503050406030204" pitchFamily="18" charset="0"/>
                        </a:rPr>
                        <a:t>dosi </a:t>
                      </a:r>
                      <a:r>
                        <a:rPr lang="cs-CZ" sz="1900" i="0" dirty="0" err="1" smtClean="0">
                          <a:latin typeface="Cambria" panose="02040503050406030204" pitchFamily="18" charset="0"/>
                        </a:rPr>
                        <a:t>parva</a:t>
                      </a:r>
                      <a:endParaRPr lang="cs-CZ" sz="1900" i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…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minore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… minima</a:t>
                      </a:r>
                      <a:endParaRPr lang="cs-CZ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73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anose="02040503050406030204" pitchFamily="18" charset="0"/>
              </a:rPr>
              <a:t>Převeďte do opačného čísla</a:t>
            </a: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mbria" panose="02040503050406030204" pitchFamily="18" charset="0"/>
              </a:rPr>
              <a:t>1. </a:t>
            </a:r>
            <a:r>
              <a:rPr lang="cs-CZ" dirty="0" err="1" smtClean="0">
                <a:latin typeface="Cambria" panose="02040503050406030204" pitchFamily="18" charset="0"/>
              </a:rPr>
              <a:t>membri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</a:rPr>
              <a:t>inferioris</a:t>
            </a:r>
            <a:endParaRPr lang="cs-CZ" dirty="0">
              <a:latin typeface="Cambria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</a:rPr>
              <a:t>2. </a:t>
            </a:r>
            <a:r>
              <a:rPr lang="cs-CZ" dirty="0" err="1" smtClean="0">
                <a:latin typeface="Cambria" panose="02040503050406030204" pitchFamily="18" charset="0"/>
              </a:rPr>
              <a:t>nephrosibus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</a:rPr>
              <a:t>acutis</a:t>
            </a:r>
            <a:endParaRPr lang="cs-CZ" dirty="0">
              <a:latin typeface="Cambria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</a:rPr>
              <a:t>3. </a:t>
            </a:r>
            <a:r>
              <a:rPr lang="cs-CZ" dirty="0" err="1" smtClean="0">
                <a:latin typeface="Cambria" panose="02040503050406030204" pitchFamily="18" charset="0"/>
              </a:rPr>
              <a:t>cola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</a:rPr>
              <a:t>descendentia</a:t>
            </a:r>
            <a:endParaRPr lang="cs-CZ" dirty="0">
              <a:latin typeface="Cambria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</a:rPr>
              <a:t>4. </a:t>
            </a:r>
            <a:r>
              <a:rPr lang="cs-CZ" dirty="0" err="1" smtClean="0">
                <a:latin typeface="Cambria" panose="02040503050406030204" pitchFamily="18" charset="0"/>
              </a:rPr>
              <a:t>vitarum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</a:rPr>
              <a:t>brevissimarum</a:t>
            </a:r>
            <a:endParaRPr lang="cs-CZ" dirty="0">
              <a:latin typeface="Cambria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</a:rPr>
              <a:t>5. </a:t>
            </a:r>
            <a:r>
              <a:rPr lang="cs-CZ" dirty="0" err="1" smtClean="0">
                <a:latin typeface="Cambria" panose="02040503050406030204" pitchFamily="18" charset="0"/>
              </a:rPr>
              <a:t>fracturam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</a:rPr>
              <a:t>colli</a:t>
            </a:r>
            <a:r>
              <a:rPr lang="cs-CZ" dirty="0">
                <a:latin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</a:rPr>
              <a:t>femoris</a:t>
            </a:r>
            <a:endParaRPr lang="cs-CZ" dirty="0">
              <a:latin typeface="Cambria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</a:rPr>
              <a:t>6. partus </a:t>
            </a:r>
            <a:r>
              <a:rPr lang="cs-CZ" dirty="0" err="1">
                <a:latin typeface="Cambria" panose="02040503050406030204" pitchFamily="18" charset="0"/>
              </a:rPr>
              <a:t>praematuri</a:t>
            </a:r>
            <a:endParaRPr lang="cs-CZ" dirty="0">
              <a:latin typeface="Cambria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</a:rPr>
              <a:t>7. </a:t>
            </a:r>
            <a:r>
              <a:rPr lang="cs-CZ" dirty="0" err="1" smtClean="0">
                <a:latin typeface="Cambria" panose="02040503050406030204" pitchFamily="18" charset="0"/>
              </a:rPr>
              <a:t>parietis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</a:rPr>
              <a:t>ventriculi</a:t>
            </a:r>
            <a:endParaRPr lang="cs-CZ" dirty="0">
              <a:latin typeface="Cambria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</a:rPr>
              <a:t>8. </a:t>
            </a:r>
            <a:r>
              <a:rPr lang="cs-CZ" dirty="0" err="1" smtClean="0">
                <a:latin typeface="Cambria" panose="02040503050406030204" pitchFamily="18" charset="0"/>
              </a:rPr>
              <a:t>partis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</a:rPr>
              <a:t>dextrae</a:t>
            </a:r>
            <a:endParaRPr lang="cs-CZ" dirty="0">
              <a:latin typeface="Cambria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</a:rPr>
              <a:t>9. </a:t>
            </a:r>
            <a:r>
              <a:rPr lang="cs-CZ" dirty="0" err="1" smtClean="0">
                <a:latin typeface="Cambria" panose="02040503050406030204" pitchFamily="18" charset="0"/>
              </a:rPr>
              <a:t>nephrorum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endParaRPr lang="cs-CZ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503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anose="02040503050406030204" pitchFamily="18" charset="0"/>
              </a:rPr>
              <a:t>Převeďte do opačného čísla</a:t>
            </a: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mbria" panose="02040503050406030204" pitchFamily="18" charset="0"/>
              </a:rPr>
              <a:t>1. </a:t>
            </a:r>
            <a:r>
              <a:rPr lang="cs-CZ" sz="2500" dirty="0" err="1" smtClean="0">
                <a:latin typeface="Cambria" panose="02040503050406030204" pitchFamily="18" charset="0"/>
              </a:rPr>
              <a:t>membri</a:t>
            </a:r>
            <a:r>
              <a:rPr lang="cs-CZ" sz="2500" dirty="0" smtClean="0">
                <a:latin typeface="Cambria" panose="02040503050406030204" pitchFamily="18" charset="0"/>
              </a:rPr>
              <a:t> </a:t>
            </a:r>
            <a:r>
              <a:rPr lang="cs-CZ" sz="2500" dirty="0" err="1" smtClean="0">
                <a:latin typeface="Cambria" panose="02040503050406030204" pitchFamily="18" charset="0"/>
              </a:rPr>
              <a:t>inferioris</a:t>
            </a:r>
            <a:r>
              <a:rPr lang="cs-CZ" sz="2500" dirty="0" smtClean="0">
                <a:latin typeface="Cambria" panose="02040503050406030204" pitchFamily="18" charset="0"/>
              </a:rPr>
              <a:t> – </a:t>
            </a:r>
            <a:r>
              <a:rPr lang="cs-CZ" sz="2500" dirty="0" err="1" smtClean="0">
                <a:latin typeface="Cambria" panose="02040503050406030204" pitchFamily="18" charset="0"/>
              </a:rPr>
              <a:t>mebr</a:t>
            </a:r>
            <a:r>
              <a:rPr lang="cs-CZ" sz="25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orum</a:t>
            </a:r>
            <a:r>
              <a:rPr lang="cs-CZ" sz="2500" dirty="0" smtClean="0">
                <a:latin typeface="Cambria" panose="02040503050406030204" pitchFamily="18" charset="0"/>
              </a:rPr>
              <a:t> </a:t>
            </a:r>
            <a:r>
              <a:rPr lang="cs-CZ" sz="2500" dirty="0" err="1" smtClean="0">
                <a:latin typeface="Cambria" panose="02040503050406030204" pitchFamily="18" charset="0"/>
              </a:rPr>
              <a:t>inferior</a:t>
            </a:r>
            <a:r>
              <a:rPr lang="cs-CZ" sz="25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um</a:t>
            </a:r>
            <a:endParaRPr lang="cs-CZ" sz="2500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cs-CZ" sz="2500" dirty="0" smtClean="0">
                <a:latin typeface="Cambria" panose="02040503050406030204" pitchFamily="18" charset="0"/>
              </a:rPr>
              <a:t>2. </a:t>
            </a:r>
            <a:r>
              <a:rPr lang="cs-CZ" sz="2500" dirty="0" err="1" smtClean="0">
                <a:latin typeface="Cambria" panose="02040503050406030204" pitchFamily="18" charset="0"/>
              </a:rPr>
              <a:t>nephrosibus</a:t>
            </a:r>
            <a:r>
              <a:rPr lang="cs-CZ" sz="2500" dirty="0" smtClean="0">
                <a:latin typeface="Cambria" panose="02040503050406030204" pitchFamily="18" charset="0"/>
              </a:rPr>
              <a:t> </a:t>
            </a:r>
            <a:r>
              <a:rPr lang="cs-CZ" sz="2500" dirty="0" err="1" smtClean="0">
                <a:latin typeface="Cambria" panose="02040503050406030204" pitchFamily="18" charset="0"/>
              </a:rPr>
              <a:t>acutis</a:t>
            </a:r>
            <a:r>
              <a:rPr lang="cs-CZ" sz="2500" dirty="0" smtClean="0">
                <a:latin typeface="Cambria" panose="02040503050406030204" pitchFamily="18" charset="0"/>
              </a:rPr>
              <a:t> – </a:t>
            </a:r>
            <a:r>
              <a:rPr lang="cs-CZ" sz="2500" dirty="0" err="1" smtClean="0">
                <a:latin typeface="Cambria" panose="02040503050406030204" pitchFamily="18" charset="0"/>
              </a:rPr>
              <a:t>nephros</a:t>
            </a:r>
            <a:r>
              <a:rPr lang="cs-CZ" sz="25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</a:t>
            </a:r>
            <a:r>
              <a:rPr lang="cs-CZ" sz="2500" dirty="0" smtClean="0">
                <a:latin typeface="Cambria" panose="02040503050406030204" pitchFamily="18" charset="0"/>
              </a:rPr>
              <a:t> </a:t>
            </a:r>
            <a:r>
              <a:rPr lang="cs-CZ" sz="2500" dirty="0" err="1" smtClean="0">
                <a:latin typeface="Cambria" panose="02040503050406030204" pitchFamily="18" charset="0"/>
              </a:rPr>
              <a:t>acut</a:t>
            </a:r>
            <a:r>
              <a:rPr lang="cs-CZ" sz="25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a</a:t>
            </a:r>
            <a:endParaRPr lang="cs-CZ" sz="2500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cs-CZ" sz="2500" dirty="0" smtClean="0">
                <a:latin typeface="Cambria" panose="02040503050406030204" pitchFamily="18" charset="0"/>
              </a:rPr>
              <a:t>3. </a:t>
            </a:r>
            <a:r>
              <a:rPr lang="cs-CZ" sz="2500" dirty="0" err="1" smtClean="0">
                <a:latin typeface="Cambria" panose="02040503050406030204" pitchFamily="18" charset="0"/>
              </a:rPr>
              <a:t>cola</a:t>
            </a:r>
            <a:r>
              <a:rPr lang="cs-CZ" sz="2500" dirty="0" smtClean="0">
                <a:latin typeface="Cambria" panose="02040503050406030204" pitchFamily="18" charset="0"/>
              </a:rPr>
              <a:t> </a:t>
            </a:r>
            <a:r>
              <a:rPr lang="cs-CZ" sz="2500" dirty="0" err="1" smtClean="0">
                <a:latin typeface="Cambria" panose="02040503050406030204" pitchFamily="18" charset="0"/>
              </a:rPr>
              <a:t>descendentia</a:t>
            </a:r>
            <a:r>
              <a:rPr lang="cs-CZ" sz="2500" dirty="0" smtClean="0">
                <a:latin typeface="Cambria" panose="02040503050406030204" pitchFamily="18" charset="0"/>
              </a:rPr>
              <a:t> – </a:t>
            </a:r>
            <a:r>
              <a:rPr lang="cs-CZ" sz="2500" dirty="0" err="1" smtClean="0">
                <a:latin typeface="Cambria" panose="02040503050406030204" pitchFamily="18" charset="0"/>
              </a:rPr>
              <a:t>col</a:t>
            </a:r>
            <a:r>
              <a:rPr lang="cs-CZ" sz="25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on</a:t>
            </a:r>
            <a:r>
              <a:rPr lang="cs-CZ" sz="2500" dirty="0" smtClean="0">
                <a:latin typeface="Cambria" panose="02040503050406030204" pitchFamily="18" charset="0"/>
              </a:rPr>
              <a:t> </a:t>
            </a:r>
            <a:r>
              <a:rPr lang="cs-CZ" sz="2500" dirty="0" err="1" smtClean="0">
                <a:latin typeface="Cambria" panose="02040503050406030204" pitchFamily="18" charset="0"/>
              </a:rPr>
              <a:t>descenden</a:t>
            </a:r>
            <a:r>
              <a:rPr lang="cs-CZ" sz="25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s</a:t>
            </a:r>
            <a:endParaRPr lang="cs-CZ" sz="2500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cs-CZ" sz="2500" dirty="0" smtClean="0">
                <a:latin typeface="Cambria" panose="02040503050406030204" pitchFamily="18" charset="0"/>
              </a:rPr>
              <a:t>4. </a:t>
            </a:r>
            <a:r>
              <a:rPr lang="cs-CZ" sz="2500" dirty="0" err="1" smtClean="0">
                <a:latin typeface="Cambria" panose="02040503050406030204" pitchFamily="18" charset="0"/>
              </a:rPr>
              <a:t>vitarum</a:t>
            </a:r>
            <a:r>
              <a:rPr lang="cs-CZ" sz="2500" dirty="0" smtClean="0">
                <a:latin typeface="Cambria" panose="02040503050406030204" pitchFamily="18" charset="0"/>
              </a:rPr>
              <a:t> </a:t>
            </a:r>
            <a:r>
              <a:rPr lang="cs-CZ" sz="2500" dirty="0" err="1" smtClean="0">
                <a:latin typeface="Cambria" panose="02040503050406030204" pitchFamily="18" charset="0"/>
              </a:rPr>
              <a:t>brevissimarum</a:t>
            </a:r>
            <a:r>
              <a:rPr lang="cs-CZ" sz="2500" dirty="0" smtClean="0">
                <a:latin typeface="Cambria" panose="02040503050406030204" pitchFamily="18" charset="0"/>
              </a:rPr>
              <a:t> – vit</a:t>
            </a:r>
            <a:r>
              <a:rPr lang="cs-CZ" sz="25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ae</a:t>
            </a:r>
            <a:r>
              <a:rPr lang="cs-CZ" sz="2500" dirty="0" smtClean="0">
                <a:latin typeface="Cambria" panose="02040503050406030204" pitchFamily="18" charset="0"/>
              </a:rPr>
              <a:t> </a:t>
            </a:r>
            <a:r>
              <a:rPr lang="cs-CZ" sz="2500" dirty="0" err="1" smtClean="0">
                <a:latin typeface="Cambria" panose="02040503050406030204" pitchFamily="18" charset="0"/>
              </a:rPr>
              <a:t>brevissim</a:t>
            </a:r>
            <a:r>
              <a:rPr lang="cs-CZ" sz="25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ae</a:t>
            </a:r>
            <a:endParaRPr lang="cs-CZ" sz="2500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cs-CZ" sz="2500" dirty="0" smtClean="0">
                <a:latin typeface="Cambria" panose="02040503050406030204" pitchFamily="18" charset="0"/>
              </a:rPr>
              <a:t>5. </a:t>
            </a:r>
            <a:r>
              <a:rPr lang="cs-CZ" sz="2500" dirty="0" err="1" smtClean="0">
                <a:latin typeface="Cambria" panose="02040503050406030204" pitchFamily="18" charset="0"/>
              </a:rPr>
              <a:t>fracturam</a:t>
            </a:r>
            <a:r>
              <a:rPr lang="cs-CZ" sz="2500" dirty="0" smtClean="0">
                <a:latin typeface="Cambria" panose="02040503050406030204" pitchFamily="18" charset="0"/>
              </a:rPr>
              <a:t> </a:t>
            </a:r>
            <a:r>
              <a:rPr lang="cs-CZ" sz="2500" dirty="0" err="1">
                <a:latin typeface="Cambria" panose="02040503050406030204" pitchFamily="18" charset="0"/>
              </a:rPr>
              <a:t>colli</a:t>
            </a:r>
            <a:r>
              <a:rPr lang="cs-CZ" sz="2500" dirty="0">
                <a:latin typeface="Cambria" panose="02040503050406030204" pitchFamily="18" charset="0"/>
              </a:rPr>
              <a:t> </a:t>
            </a:r>
            <a:r>
              <a:rPr lang="cs-CZ" sz="2500" dirty="0" err="1" smtClean="0">
                <a:latin typeface="Cambria" panose="02040503050406030204" pitchFamily="18" charset="0"/>
              </a:rPr>
              <a:t>femoris</a:t>
            </a:r>
            <a:r>
              <a:rPr lang="cs-CZ" sz="2500" dirty="0" smtClean="0">
                <a:latin typeface="Cambria" panose="02040503050406030204" pitchFamily="18" charset="0"/>
              </a:rPr>
              <a:t> – </a:t>
            </a:r>
            <a:r>
              <a:rPr lang="cs-CZ" sz="2500" dirty="0" err="1" smtClean="0">
                <a:latin typeface="Cambria" panose="02040503050406030204" pitchFamily="18" charset="0"/>
              </a:rPr>
              <a:t>fractur</a:t>
            </a:r>
            <a:r>
              <a:rPr lang="cs-CZ" sz="25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as</a:t>
            </a:r>
            <a:r>
              <a:rPr lang="cs-CZ" sz="2500" dirty="0" smtClean="0">
                <a:latin typeface="Cambria" panose="02040503050406030204" pitchFamily="18" charset="0"/>
              </a:rPr>
              <a:t> </a:t>
            </a:r>
            <a:r>
              <a:rPr lang="cs-CZ" sz="2500" dirty="0" err="1" smtClean="0">
                <a:latin typeface="Cambria" panose="02040503050406030204" pitchFamily="18" charset="0"/>
              </a:rPr>
              <a:t>coll</a:t>
            </a:r>
            <a:r>
              <a:rPr lang="cs-CZ" sz="25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orum</a:t>
            </a:r>
            <a:r>
              <a:rPr lang="cs-CZ" sz="2500" dirty="0" smtClean="0">
                <a:latin typeface="Cambria" panose="02040503050406030204" pitchFamily="18" charset="0"/>
              </a:rPr>
              <a:t> </a:t>
            </a:r>
            <a:r>
              <a:rPr lang="cs-CZ" sz="2500" dirty="0" err="1" smtClean="0">
                <a:latin typeface="Cambria" panose="02040503050406030204" pitchFamily="18" charset="0"/>
              </a:rPr>
              <a:t>femor</a:t>
            </a:r>
            <a:r>
              <a:rPr lang="cs-CZ" sz="25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um</a:t>
            </a:r>
            <a:endParaRPr lang="cs-CZ" sz="2500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cs-CZ" sz="2500" dirty="0" smtClean="0">
                <a:latin typeface="Cambria" panose="02040503050406030204" pitchFamily="18" charset="0"/>
              </a:rPr>
              <a:t>6. partus </a:t>
            </a:r>
            <a:r>
              <a:rPr lang="cs-CZ" sz="2500" dirty="0" err="1" smtClean="0">
                <a:latin typeface="Cambria" panose="02040503050406030204" pitchFamily="18" charset="0"/>
              </a:rPr>
              <a:t>praematuri</a:t>
            </a:r>
            <a:r>
              <a:rPr lang="cs-CZ" sz="2500" dirty="0" smtClean="0">
                <a:latin typeface="Cambria" panose="02040503050406030204" pitchFamily="18" charset="0"/>
              </a:rPr>
              <a:t> – </a:t>
            </a:r>
            <a:r>
              <a:rPr lang="cs-CZ" sz="2500" dirty="0" err="1" smtClean="0">
                <a:latin typeface="Cambria" panose="02040503050406030204" pitchFamily="18" charset="0"/>
              </a:rPr>
              <a:t>part</a:t>
            </a:r>
            <a:r>
              <a:rPr lang="cs-CZ" sz="25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uum</a:t>
            </a:r>
            <a:r>
              <a:rPr lang="cs-CZ" sz="2500" dirty="0" smtClean="0">
                <a:latin typeface="Cambria" panose="02040503050406030204" pitchFamily="18" charset="0"/>
              </a:rPr>
              <a:t> </a:t>
            </a:r>
            <a:r>
              <a:rPr lang="cs-CZ" sz="2500" dirty="0" err="1" smtClean="0">
                <a:latin typeface="Cambria" panose="02040503050406030204" pitchFamily="18" charset="0"/>
              </a:rPr>
              <a:t>praematur</a:t>
            </a:r>
            <a:r>
              <a:rPr lang="cs-CZ" sz="25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orum</a:t>
            </a:r>
            <a:r>
              <a:rPr lang="cs-CZ" sz="2500" dirty="0" smtClean="0">
                <a:latin typeface="Cambria" panose="02040503050406030204" pitchFamily="18" charset="0"/>
              </a:rPr>
              <a:t> (gen.)</a:t>
            </a:r>
          </a:p>
          <a:p>
            <a:pPr lvl="1"/>
            <a:r>
              <a:rPr lang="cs-CZ" sz="2200" dirty="0" smtClean="0">
                <a:latin typeface="Cambria" panose="02040503050406030204" pitchFamily="18" charset="0"/>
              </a:rPr>
              <a:t>nebo </a:t>
            </a:r>
            <a:r>
              <a:rPr lang="cs-CZ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part</a:t>
            </a:r>
            <a:r>
              <a:rPr lang="cs-CZ" sz="22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us</a:t>
            </a:r>
            <a:r>
              <a:rPr lang="cs-CZ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cs-CZ" sz="2200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praematur</a:t>
            </a:r>
            <a:r>
              <a:rPr lang="cs-CZ" sz="22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us</a:t>
            </a:r>
            <a:r>
              <a:rPr lang="cs-CZ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(</a:t>
            </a:r>
            <a:r>
              <a:rPr lang="cs-CZ" sz="2200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nom</a:t>
            </a:r>
            <a:r>
              <a:rPr lang="cs-CZ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.)</a:t>
            </a:r>
            <a:endParaRPr lang="cs-CZ" sz="22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r>
              <a:rPr lang="cs-CZ" sz="2500" dirty="0" smtClean="0">
                <a:latin typeface="Cambria" panose="02040503050406030204" pitchFamily="18" charset="0"/>
              </a:rPr>
              <a:t>7. </a:t>
            </a:r>
            <a:r>
              <a:rPr lang="cs-CZ" sz="2500" dirty="0" err="1" smtClean="0">
                <a:latin typeface="Cambria" panose="02040503050406030204" pitchFamily="18" charset="0"/>
              </a:rPr>
              <a:t>parietis</a:t>
            </a:r>
            <a:r>
              <a:rPr lang="cs-CZ" sz="2500" dirty="0" smtClean="0">
                <a:latin typeface="Cambria" panose="02040503050406030204" pitchFamily="18" charset="0"/>
              </a:rPr>
              <a:t> </a:t>
            </a:r>
            <a:r>
              <a:rPr lang="cs-CZ" sz="2500" dirty="0" err="1" smtClean="0">
                <a:latin typeface="Cambria" panose="02040503050406030204" pitchFamily="18" charset="0"/>
              </a:rPr>
              <a:t>ventriculi</a:t>
            </a:r>
            <a:r>
              <a:rPr lang="cs-CZ" sz="2500" dirty="0" smtClean="0">
                <a:latin typeface="Cambria" panose="02040503050406030204" pitchFamily="18" charset="0"/>
              </a:rPr>
              <a:t> – </a:t>
            </a:r>
            <a:r>
              <a:rPr lang="cs-CZ" sz="2500" dirty="0" err="1" smtClean="0">
                <a:latin typeface="Cambria" panose="02040503050406030204" pitchFamily="18" charset="0"/>
              </a:rPr>
              <a:t>pariet</a:t>
            </a:r>
            <a:r>
              <a:rPr lang="cs-CZ" sz="25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um</a:t>
            </a:r>
            <a:r>
              <a:rPr lang="cs-CZ" sz="2500" dirty="0" smtClean="0">
                <a:latin typeface="Cambria" panose="02040503050406030204" pitchFamily="18" charset="0"/>
              </a:rPr>
              <a:t> </a:t>
            </a:r>
            <a:r>
              <a:rPr lang="cs-CZ" sz="2500" dirty="0" err="1" smtClean="0">
                <a:latin typeface="Cambria" panose="02040503050406030204" pitchFamily="18" charset="0"/>
              </a:rPr>
              <a:t>ventricul</a:t>
            </a:r>
            <a:r>
              <a:rPr lang="cs-CZ" sz="25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orum</a:t>
            </a:r>
            <a:endParaRPr lang="cs-CZ" sz="2500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cs-CZ" sz="2500" dirty="0" smtClean="0">
                <a:latin typeface="Cambria" panose="02040503050406030204" pitchFamily="18" charset="0"/>
              </a:rPr>
              <a:t>8. </a:t>
            </a:r>
            <a:r>
              <a:rPr lang="cs-CZ" sz="2500" dirty="0" err="1" smtClean="0">
                <a:latin typeface="Cambria" panose="02040503050406030204" pitchFamily="18" charset="0"/>
              </a:rPr>
              <a:t>partis</a:t>
            </a:r>
            <a:r>
              <a:rPr lang="cs-CZ" sz="2500" dirty="0" smtClean="0">
                <a:latin typeface="Cambria" panose="02040503050406030204" pitchFamily="18" charset="0"/>
              </a:rPr>
              <a:t> </a:t>
            </a:r>
            <a:r>
              <a:rPr lang="cs-CZ" sz="2500" dirty="0" err="1" smtClean="0">
                <a:latin typeface="Cambria" panose="02040503050406030204" pitchFamily="18" charset="0"/>
              </a:rPr>
              <a:t>dextrae</a:t>
            </a:r>
            <a:r>
              <a:rPr lang="cs-CZ" sz="2500" dirty="0" smtClean="0">
                <a:latin typeface="Cambria" panose="02040503050406030204" pitchFamily="18" charset="0"/>
              </a:rPr>
              <a:t> – </a:t>
            </a:r>
            <a:r>
              <a:rPr lang="cs-CZ" sz="2500" dirty="0" err="1" smtClean="0">
                <a:latin typeface="Cambria" panose="02040503050406030204" pitchFamily="18" charset="0"/>
              </a:rPr>
              <a:t>part</a:t>
            </a:r>
            <a:r>
              <a:rPr lang="cs-CZ" sz="25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ium</a:t>
            </a:r>
            <a:r>
              <a:rPr lang="cs-CZ" sz="2500" dirty="0" smtClean="0">
                <a:latin typeface="Cambria" panose="02040503050406030204" pitchFamily="18" charset="0"/>
              </a:rPr>
              <a:t> </a:t>
            </a:r>
            <a:r>
              <a:rPr lang="cs-CZ" sz="2500" dirty="0" err="1" smtClean="0">
                <a:latin typeface="Cambria" panose="02040503050406030204" pitchFamily="18" charset="0"/>
              </a:rPr>
              <a:t>dextr</a:t>
            </a:r>
            <a:r>
              <a:rPr lang="cs-CZ" sz="25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arum</a:t>
            </a:r>
            <a:endParaRPr lang="cs-CZ" sz="2500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cs-CZ" sz="2500" dirty="0" smtClean="0">
                <a:latin typeface="Cambria" panose="02040503050406030204" pitchFamily="18" charset="0"/>
              </a:rPr>
              <a:t>9</a:t>
            </a:r>
            <a:r>
              <a:rPr lang="cs-CZ" sz="2500" dirty="0" smtClean="0">
                <a:latin typeface="Cambria" panose="02040503050406030204" pitchFamily="18" charset="0"/>
              </a:rPr>
              <a:t>. </a:t>
            </a:r>
            <a:r>
              <a:rPr lang="cs-CZ" sz="2500" dirty="0" err="1" smtClean="0">
                <a:latin typeface="Cambria" panose="02040503050406030204" pitchFamily="18" charset="0"/>
              </a:rPr>
              <a:t>nephrorum</a:t>
            </a:r>
            <a:r>
              <a:rPr lang="cs-CZ" sz="2500" dirty="0" smtClean="0">
                <a:latin typeface="Cambria" panose="02040503050406030204" pitchFamily="18" charset="0"/>
              </a:rPr>
              <a:t> </a:t>
            </a:r>
            <a:r>
              <a:rPr lang="cs-CZ" sz="2500" dirty="0" smtClean="0">
                <a:latin typeface="Cambria" panose="02040503050406030204" pitchFamily="18" charset="0"/>
              </a:rPr>
              <a:t>- </a:t>
            </a:r>
            <a:r>
              <a:rPr lang="cs-CZ" sz="2500" dirty="0" err="1" smtClean="0">
                <a:latin typeface="Cambria" panose="02040503050406030204" pitchFamily="18" charset="0"/>
              </a:rPr>
              <a:t>nephr</a:t>
            </a:r>
            <a:r>
              <a:rPr lang="cs-CZ" sz="25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</a:t>
            </a:r>
            <a:endParaRPr lang="cs-CZ" sz="25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28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Převeďte do opačného čísla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Cambria" panose="02040503050406030204" pitchFamily="18" charset="0"/>
              </a:rPr>
              <a:t>10. </a:t>
            </a:r>
            <a:r>
              <a:rPr lang="cs-CZ" dirty="0" err="1" smtClean="0">
                <a:latin typeface="Cambria" panose="02040503050406030204" pitchFamily="18" charset="0"/>
              </a:rPr>
              <a:t>tusses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</a:rPr>
              <a:t>chronicas</a:t>
            </a:r>
            <a:endParaRPr lang="cs-CZ" dirty="0">
              <a:latin typeface="Cambria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</a:rPr>
              <a:t>11. </a:t>
            </a:r>
            <a:r>
              <a:rPr lang="cs-CZ" dirty="0" err="1" smtClean="0">
                <a:latin typeface="Cambria" panose="02040503050406030204" pitchFamily="18" charset="0"/>
              </a:rPr>
              <a:t>cornuum</a:t>
            </a:r>
            <a:endParaRPr lang="cs-CZ" dirty="0">
              <a:latin typeface="Cambria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</a:rPr>
              <a:t>12. </a:t>
            </a:r>
            <a:r>
              <a:rPr lang="cs-CZ" dirty="0" err="1" smtClean="0">
                <a:latin typeface="Cambria" panose="02040503050406030204" pitchFamily="18" charset="0"/>
              </a:rPr>
              <a:t>pulmonali</a:t>
            </a:r>
            <a:endParaRPr lang="cs-CZ" dirty="0">
              <a:latin typeface="Cambria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</a:rPr>
              <a:t>13. traumata </a:t>
            </a:r>
            <a:r>
              <a:rPr lang="cs-CZ" dirty="0" err="1">
                <a:latin typeface="Cambria" panose="02040503050406030204" pitchFamily="18" charset="0"/>
              </a:rPr>
              <a:t>graviora</a:t>
            </a:r>
            <a:endParaRPr lang="cs-CZ" dirty="0">
              <a:latin typeface="Cambria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</a:rPr>
              <a:t>14. </a:t>
            </a:r>
            <a:r>
              <a:rPr lang="cs-CZ" dirty="0" err="1" smtClean="0">
                <a:latin typeface="Cambria" panose="02040503050406030204" pitchFamily="18" charset="0"/>
              </a:rPr>
              <a:t>facierum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</a:rPr>
              <a:t>cutanearum</a:t>
            </a:r>
            <a:endParaRPr lang="cs-CZ" dirty="0">
              <a:latin typeface="Cambria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</a:rPr>
              <a:t>15. </a:t>
            </a:r>
            <a:r>
              <a:rPr lang="cs-CZ" dirty="0" err="1" smtClean="0">
                <a:latin typeface="Cambria" panose="02040503050406030204" pitchFamily="18" charset="0"/>
              </a:rPr>
              <a:t>rebus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</a:rPr>
              <a:t>minoribus</a:t>
            </a:r>
            <a:endParaRPr lang="cs-CZ" dirty="0">
              <a:latin typeface="Cambria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</a:rPr>
              <a:t>16. </a:t>
            </a:r>
            <a:r>
              <a:rPr lang="cs-CZ" dirty="0" err="1" smtClean="0">
                <a:latin typeface="Cambria" panose="02040503050406030204" pitchFamily="18" charset="0"/>
              </a:rPr>
              <a:t>vasis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</a:rPr>
              <a:t>afferentis</a:t>
            </a:r>
            <a:endParaRPr lang="cs-CZ" dirty="0">
              <a:latin typeface="Cambria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</a:rPr>
              <a:t>17. </a:t>
            </a:r>
            <a:r>
              <a:rPr lang="cs-CZ" dirty="0" err="1" smtClean="0">
                <a:latin typeface="Cambria" panose="02040503050406030204" pitchFamily="18" charset="0"/>
              </a:rPr>
              <a:t>ramus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</a:rPr>
              <a:t>inferior</a:t>
            </a:r>
            <a:endParaRPr lang="cs-CZ" dirty="0">
              <a:latin typeface="Cambria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</a:rPr>
              <a:t>18. </a:t>
            </a:r>
            <a:r>
              <a:rPr lang="cs-CZ" dirty="0" err="1" smtClean="0">
                <a:latin typeface="Cambria" panose="02040503050406030204" pitchFamily="18" charset="0"/>
              </a:rPr>
              <a:t>tunicae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</a:rPr>
              <a:t>intimae</a:t>
            </a:r>
            <a:endParaRPr lang="cs-CZ" dirty="0">
              <a:latin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0376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Převeďte do opačného čísla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Cambria" panose="02040503050406030204" pitchFamily="18" charset="0"/>
              </a:rPr>
              <a:t>10. </a:t>
            </a:r>
            <a:r>
              <a:rPr lang="cs-CZ" dirty="0" err="1" smtClean="0">
                <a:latin typeface="Cambria" panose="02040503050406030204" pitchFamily="18" charset="0"/>
              </a:rPr>
              <a:t>tusses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cs-CZ" dirty="0" err="1" smtClean="0">
                <a:latin typeface="Cambria" panose="02040503050406030204" pitchFamily="18" charset="0"/>
              </a:rPr>
              <a:t>chronicas</a:t>
            </a:r>
            <a:r>
              <a:rPr lang="cs-CZ" dirty="0" smtClean="0">
                <a:latin typeface="Cambria" panose="02040503050406030204" pitchFamily="18" charset="0"/>
              </a:rPr>
              <a:t> – </a:t>
            </a:r>
            <a:r>
              <a:rPr lang="cs-CZ" dirty="0" err="1" smtClean="0">
                <a:latin typeface="Cambria" panose="02040503050406030204" pitchFamily="18" charset="0"/>
              </a:rPr>
              <a:t>tuss</a:t>
            </a:r>
            <a:r>
              <a:rPr lang="cs-CZ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im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cs-CZ" dirty="0" err="1" smtClean="0">
                <a:latin typeface="Cambria" panose="02040503050406030204" pitchFamily="18" charset="0"/>
              </a:rPr>
              <a:t>chronic</a:t>
            </a:r>
            <a:r>
              <a:rPr lang="cs-CZ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am</a:t>
            </a:r>
            <a:endParaRPr lang="cs-CZ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</a:rPr>
              <a:t>11. </a:t>
            </a:r>
            <a:r>
              <a:rPr lang="cs-CZ" dirty="0" err="1" smtClean="0">
                <a:latin typeface="Cambria" panose="02040503050406030204" pitchFamily="18" charset="0"/>
              </a:rPr>
              <a:t>cornuum</a:t>
            </a:r>
            <a:r>
              <a:rPr lang="cs-CZ" dirty="0" smtClean="0">
                <a:latin typeface="Cambria" panose="02040503050406030204" pitchFamily="18" charset="0"/>
              </a:rPr>
              <a:t> - </a:t>
            </a:r>
            <a:r>
              <a:rPr lang="cs-CZ" dirty="0" err="1" smtClean="0">
                <a:latin typeface="Cambria" panose="02040503050406030204" pitchFamily="18" charset="0"/>
              </a:rPr>
              <a:t>corn</a:t>
            </a:r>
            <a:r>
              <a:rPr lang="cs-CZ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us</a:t>
            </a:r>
            <a:endParaRPr lang="cs-CZ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</a:rPr>
              <a:t>12. </a:t>
            </a:r>
            <a:r>
              <a:rPr lang="cs-CZ" dirty="0" err="1" smtClean="0">
                <a:latin typeface="Cambria" panose="02040503050406030204" pitchFamily="18" charset="0"/>
              </a:rPr>
              <a:t>pulmonali</a:t>
            </a:r>
            <a:r>
              <a:rPr lang="cs-CZ" dirty="0" smtClean="0">
                <a:latin typeface="Cambria" panose="02040503050406030204" pitchFamily="18" charset="0"/>
              </a:rPr>
              <a:t> - </a:t>
            </a:r>
            <a:r>
              <a:rPr lang="cs-CZ" dirty="0" err="1" smtClean="0">
                <a:latin typeface="Cambria" panose="02040503050406030204" pitchFamily="18" charset="0"/>
              </a:rPr>
              <a:t>pulmonal</a:t>
            </a:r>
            <a:r>
              <a:rPr lang="cs-CZ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ibus</a:t>
            </a:r>
            <a:endParaRPr lang="cs-CZ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</a:rPr>
              <a:t>13. traumata </a:t>
            </a:r>
            <a:r>
              <a:rPr lang="cs-CZ" dirty="0" err="1" smtClean="0">
                <a:latin typeface="Cambria" panose="02040503050406030204" pitchFamily="18" charset="0"/>
              </a:rPr>
              <a:t>graviora</a:t>
            </a:r>
            <a:r>
              <a:rPr lang="cs-CZ" dirty="0" smtClean="0">
                <a:latin typeface="Cambria" panose="02040503050406030204" pitchFamily="18" charset="0"/>
              </a:rPr>
              <a:t> – trauma </a:t>
            </a:r>
            <a:r>
              <a:rPr lang="cs-CZ" dirty="0" err="1" smtClean="0">
                <a:latin typeface="Cambria" panose="02040503050406030204" pitchFamily="18" charset="0"/>
              </a:rPr>
              <a:t>grav</a:t>
            </a:r>
            <a:r>
              <a:rPr lang="cs-CZ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ius</a:t>
            </a:r>
            <a:endParaRPr lang="cs-CZ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</a:rPr>
              <a:t>14. </a:t>
            </a:r>
            <a:r>
              <a:rPr lang="cs-CZ" dirty="0" err="1" smtClean="0">
                <a:latin typeface="Cambria" panose="02040503050406030204" pitchFamily="18" charset="0"/>
              </a:rPr>
              <a:t>facierum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cs-CZ" dirty="0" err="1" smtClean="0">
                <a:latin typeface="Cambria" panose="02040503050406030204" pitchFamily="18" charset="0"/>
              </a:rPr>
              <a:t>cutanearum</a:t>
            </a:r>
            <a:r>
              <a:rPr lang="cs-CZ" dirty="0" smtClean="0">
                <a:latin typeface="Cambria" panose="02040503050406030204" pitchFamily="18" charset="0"/>
              </a:rPr>
              <a:t> – </a:t>
            </a:r>
            <a:r>
              <a:rPr lang="cs-CZ" dirty="0" err="1" smtClean="0">
                <a:latin typeface="Cambria" panose="02040503050406030204" pitchFamily="18" charset="0"/>
              </a:rPr>
              <a:t>faci</a:t>
            </a:r>
            <a:r>
              <a:rPr lang="cs-CZ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ei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cs-CZ" dirty="0" err="1" smtClean="0">
                <a:latin typeface="Cambria" panose="02040503050406030204" pitchFamily="18" charset="0"/>
              </a:rPr>
              <a:t>cutane</a:t>
            </a:r>
            <a:r>
              <a:rPr lang="cs-CZ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ae</a:t>
            </a:r>
            <a:endParaRPr lang="cs-CZ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</a:rPr>
              <a:t>15. </a:t>
            </a:r>
            <a:r>
              <a:rPr lang="cs-CZ" dirty="0" err="1" smtClean="0">
                <a:latin typeface="Cambria" panose="02040503050406030204" pitchFamily="18" charset="0"/>
              </a:rPr>
              <a:t>rebus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cs-CZ" dirty="0" err="1" smtClean="0">
                <a:latin typeface="Cambria" panose="02040503050406030204" pitchFamily="18" charset="0"/>
              </a:rPr>
              <a:t>minoribus</a:t>
            </a:r>
            <a:r>
              <a:rPr lang="cs-CZ" dirty="0" smtClean="0">
                <a:latin typeface="Cambria" panose="02040503050406030204" pitchFamily="18" charset="0"/>
              </a:rPr>
              <a:t> – r</a:t>
            </a:r>
            <a:r>
              <a:rPr lang="cs-CZ" dirty="0" smtClean="0">
                <a:solidFill>
                  <a:srgbClr val="FF0000"/>
                </a:solidFill>
                <a:latin typeface="Cambria" panose="02040503050406030204" pitchFamily="18" charset="0"/>
              </a:rPr>
              <a:t>e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cs-CZ" dirty="0" err="1" smtClean="0">
                <a:latin typeface="Cambria" panose="02040503050406030204" pitchFamily="18" charset="0"/>
              </a:rPr>
              <a:t>minor</a:t>
            </a:r>
            <a:r>
              <a:rPr lang="cs-CZ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e</a:t>
            </a:r>
            <a:endParaRPr lang="cs-CZ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</a:rPr>
              <a:t>16. </a:t>
            </a:r>
            <a:r>
              <a:rPr lang="cs-CZ" dirty="0" err="1" smtClean="0">
                <a:latin typeface="Cambria" panose="02040503050406030204" pitchFamily="18" charset="0"/>
              </a:rPr>
              <a:t>vasis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cs-CZ" dirty="0" err="1" smtClean="0">
                <a:latin typeface="Cambria" panose="02040503050406030204" pitchFamily="18" charset="0"/>
              </a:rPr>
              <a:t>afferentis</a:t>
            </a:r>
            <a:r>
              <a:rPr lang="cs-CZ" dirty="0" smtClean="0">
                <a:latin typeface="Cambria" panose="02040503050406030204" pitchFamily="18" charset="0"/>
              </a:rPr>
              <a:t> – </a:t>
            </a:r>
            <a:r>
              <a:rPr lang="cs-CZ" dirty="0" err="1" smtClean="0">
                <a:latin typeface="Cambria" panose="02040503050406030204" pitchFamily="18" charset="0"/>
              </a:rPr>
              <a:t>vas</a:t>
            </a:r>
            <a:r>
              <a:rPr lang="cs-CZ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orum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cs-CZ" dirty="0" err="1" smtClean="0">
                <a:latin typeface="Cambria" panose="02040503050406030204" pitchFamily="18" charset="0"/>
              </a:rPr>
              <a:t>afferent</a:t>
            </a:r>
            <a:r>
              <a:rPr lang="cs-CZ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ium</a:t>
            </a:r>
            <a:endParaRPr lang="cs-CZ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</a:rPr>
              <a:t>17. </a:t>
            </a:r>
            <a:r>
              <a:rPr lang="cs-CZ" dirty="0" err="1" smtClean="0">
                <a:latin typeface="Cambria" panose="02040503050406030204" pitchFamily="18" charset="0"/>
              </a:rPr>
              <a:t>ramus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cs-CZ" dirty="0" err="1" smtClean="0">
                <a:latin typeface="Cambria" panose="02040503050406030204" pitchFamily="18" charset="0"/>
              </a:rPr>
              <a:t>inferior</a:t>
            </a:r>
            <a:r>
              <a:rPr lang="cs-CZ" dirty="0" smtClean="0">
                <a:latin typeface="Cambria" panose="02040503050406030204" pitchFamily="18" charset="0"/>
              </a:rPr>
              <a:t> – </a:t>
            </a:r>
            <a:r>
              <a:rPr lang="cs-CZ" dirty="0" err="1" smtClean="0">
                <a:latin typeface="Cambria" panose="02040503050406030204" pitchFamily="18" charset="0"/>
              </a:rPr>
              <a:t>ram</a:t>
            </a:r>
            <a:r>
              <a:rPr lang="cs-CZ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cs-CZ" dirty="0" err="1" smtClean="0">
                <a:latin typeface="Cambria" panose="02040503050406030204" pitchFamily="18" charset="0"/>
              </a:rPr>
              <a:t>inferior</a:t>
            </a:r>
            <a:r>
              <a:rPr lang="cs-CZ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es</a:t>
            </a:r>
            <a:endParaRPr lang="cs-CZ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cs-CZ" dirty="0" smtClean="0">
                <a:latin typeface="Cambria" panose="02040503050406030204" pitchFamily="18" charset="0"/>
              </a:rPr>
              <a:t>18. </a:t>
            </a:r>
            <a:r>
              <a:rPr lang="cs-CZ" dirty="0" err="1" smtClean="0">
                <a:latin typeface="Cambria" panose="02040503050406030204" pitchFamily="18" charset="0"/>
              </a:rPr>
              <a:t>tunicae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cs-CZ" dirty="0" err="1" smtClean="0">
                <a:latin typeface="Cambria" panose="02040503050406030204" pitchFamily="18" charset="0"/>
              </a:rPr>
              <a:t>intimae</a:t>
            </a:r>
            <a:r>
              <a:rPr lang="cs-CZ" dirty="0" smtClean="0">
                <a:latin typeface="Cambria" panose="02040503050406030204" pitchFamily="18" charset="0"/>
              </a:rPr>
              <a:t> – tunic</a:t>
            </a:r>
            <a:r>
              <a:rPr lang="cs-CZ" dirty="0" smtClean="0">
                <a:solidFill>
                  <a:srgbClr val="FF0000"/>
                </a:solidFill>
                <a:latin typeface="Cambria" panose="02040503050406030204" pitchFamily="18" charset="0"/>
              </a:rPr>
              <a:t>a</a:t>
            </a:r>
            <a:r>
              <a:rPr lang="cs-CZ" dirty="0" smtClean="0">
                <a:latin typeface="Cambria" panose="02040503050406030204" pitchFamily="18" charset="0"/>
              </a:rPr>
              <a:t> intim</a:t>
            </a:r>
            <a:r>
              <a:rPr lang="cs-CZ" dirty="0" smtClean="0">
                <a:solidFill>
                  <a:srgbClr val="FF0000"/>
                </a:solidFill>
                <a:latin typeface="Cambria" panose="02040503050406030204" pitchFamily="18" charset="0"/>
              </a:rPr>
              <a:t>a</a:t>
            </a:r>
            <a:r>
              <a:rPr lang="cs-CZ" dirty="0" smtClean="0">
                <a:latin typeface="Cambria" panose="02040503050406030204" pitchFamily="18" charset="0"/>
              </a:rPr>
              <a:t> / </a:t>
            </a:r>
            <a:r>
              <a:rPr lang="cs-CZ" dirty="0" err="1" smtClean="0">
                <a:latin typeface="Cambria" panose="02040503050406030204" pitchFamily="18" charset="0"/>
              </a:rPr>
              <a:t>tunic</a:t>
            </a:r>
            <a:r>
              <a:rPr lang="cs-CZ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arum</a:t>
            </a:r>
            <a:r>
              <a:rPr lang="cs-CZ" dirty="0" smtClean="0">
                <a:latin typeface="Cambria" panose="02040503050406030204" pitchFamily="18" charset="0"/>
              </a:rPr>
              <a:t> </a:t>
            </a:r>
            <a:r>
              <a:rPr lang="cs-CZ" dirty="0" err="1" smtClean="0">
                <a:latin typeface="Cambria" panose="02040503050406030204" pitchFamily="18" charset="0"/>
              </a:rPr>
              <a:t>intim</a:t>
            </a:r>
            <a:r>
              <a:rPr lang="cs-CZ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arum</a:t>
            </a:r>
            <a:endParaRPr lang="cs-CZ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05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>
                <a:latin typeface="Cambria" panose="02040503050406030204" pitchFamily="18" charset="0"/>
              </a:rPr>
              <a:t>Spojte uvedené výrazy, slovosled zachovejte</a:t>
            </a:r>
            <a:r>
              <a:rPr lang="cs-CZ" b="1" dirty="0" smtClean="0">
                <a:latin typeface="Cambria" panose="02040503050406030204" pitchFamily="18" charset="0"/>
              </a:rPr>
              <a:t>:</a:t>
            </a: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400" dirty="0" smtClean="0">
                <a:latin typeface="Cambria" panose="02040503050406030204" pitchFamily="18" charset="0"/>
              </a:rPr>
              <a:t>1. </a:t>
            </a:r>
            <a:r>
              <a:rPr lang="cs-CZ" sz="3400" dirty="0" err="1" smtClean="0">
                <a:latin typeface="Cambria" panose="02040503050406030204" pitchFamily="18" charset="0"/>
              </a:rPr>
              <a:t>fractura</a:t>
            </a:r>
            <a:r>
              <a:rPr lang="cs-CZ" sz="3400" dirty="0" smtClean="0">
                <a:latin typeface="Cambria" panose="02040503050406030204" pitchFamily="18" charset="0"/>
              </a:rPr>
              <a:t> </a:t>
            </a:r>
            <a:r>
              <a:rPr lang="cs-CZ" sz="3400" dirty="0">
                <a:latin typeface="Cambria" panose="02040503050406030204" pitchFamily="18" charset="0"/>
              </a:rPr>
              <a:t>— </a:t>
            </a:r>
            <a:r>
              <a:rPr lang="cs-CZ" sz="3400" dirty="0" err="1">
                <a:latin typeface="Cambria" panose="02040503050406030204" pitchFamily="18" charset="0"/>
              </a:rPr>
              <a:t>cranium</a:t>
            </a:r>
            <a:r>
              <a:rPr lang="cs-CZ" sz="3400" dirty="0">
                <a:latin typeface="Cambria" panose="02040503050406030204" pitchFamily="18" charset="0"/>
              </a:rPr>
              <a:t> — et — </a:t>
            </a:r>
            <a:r>
              <a:rPr lang="cs-CZ" sz="3400" dirty="0" err="1">
                <a:latin typeface="Cambria" panose="02040503050406030204" pitchFamily="18" charset="0"/>
              </a:rPr>
              <a:t>fractura</a:t>
            </a:r>
            <a:r>
              <a:rPr lang="cs-CZ" sz="3400" dirty="0">
                <a:latin typeface="Cambria" panose="02040503050406030204" pitchFamily="18" charset="0"/>
              </a:rPr>
              <a:t> ­— </a:t>
            </a:r>
            <a:r>
              <a:rPr lang="cs-CZ" sz="3400" dirty="0" err="1">
                <a:latin typeface="Cambria" panose="02040503050406030204" pitchFamily="18" charset="0"/>
              </a:rPr>
              <a:t>ŏs</a:t>
            </a:r>
            <a:r>
              <a:rPr lang="cs-CZ" sz="3400" dirty="0">
                <a:latin typeface="Cambria" panose="02040503050406030204" pitchFamily="18" charset="0"/>
              </a:rPr>
              <a:t> ­— facies — multiplex</a:t>
            </a:r>
          </a:p>
          <a:p>
            <a:r>
              <a:rPr lang="cs-CZ" sz="3400" dirty="0" smtClean="0">
                <a:latin typeface="Cambria" panose="02040503050406030204" pitchFamily="18" charset="0"/>
              </a:rPr>
              <a:t>2. </a:t>
            </a:r>
            <a:r>
              <a:rPr lang="cs-CZ" sz="3400" dirty="0" err="1" smtClean="0">
                <a:latin typeface="Cambria" panose="02040503050406030204" pitchFamily="18" charset="0"/>
              </a:rPr>
              <a:t>vulnus</a:t>
            </a:r>
            <a:r>
              <a:rPr lang="cs-CZ" sz="3400" dirty="0" smtClean="0">
                <a:latin typeface="Cambria" panose="02040503050406030204" pitchFamily="18" charset="0"/>
              </a:rPr>
              <a:t> </a:t>
            </a:r>
            <a:r>
              <a:rPr lang="cs-CZ" sz="3400" dirty="0">
                <a:latin typeface="Cambria" panose="02040503050406030204" pitchFamily="18" charset="0"/>
              </a:rPr>
              <a:t>— </a:t>
            </a:r>
            <a:r>
              <a:rPr lang="cs-CZ" sz="3400" dirty="0" err="1">
                <a:latin typeface="Cambria" panose="02040503050406030204" pitchFamily="18" charset="0"/>
              </a:rPr>
              <a:t>penetrans</a:t>
            </a:r>
            <a:r>
              <a:rPr lang="cs-CZ" sz="3400" dirty="0">
                <a:latin typeface="Cambria" panose="02040503050406030204" pitchFamily="18" charset="0"/>
              </a:rPr>
              <a:t> — bulbus — </a:t>
            </a:r>
            <a:r>
              <a:rPr lang="cs-CZ" sz="3400" dirty="0" err="1">
                <a:latin typeface="Cambria" panose="02040503050406030204" pitchFamily="18" charset="0"/>
              </a:rPr>
              <a:t>oculus</a:t>
            </a:r>
            <a:r>
              <a:rPr lang="cs-CZ" sz="3400" dirty="0">
                <a:latin typeface="Cambria" panose="02040503050406030204" pitchFamily="18" charset="0"/>
              </a:rPr>
              <a:t> ­— </a:t>
            </a:r>
            <a:r>
              <a:rPr lang="cs-CZ" sz="3400" dirty="0" err="1">
                <a:latin typeface="Cambria" panose="02040503050406030204" pitchFamily="18" charset="0"/>
              </a:rPr>
              <a:t>cum</a:t>
            </a:r>
            <a:r>
              <a:rPr lang="cs-CZ" sz="3400" dirty="0">
                <a:latin typeface="Cambria" panose="02040503050406030204" pitchFamily="18" charset="0"/>
              </a:rPr>
              <a:t> — corpus — </a:t>
            </a:r>
            <a:r>
              <a:rPr lang="cs-CZ" sz="3400" dirty="0" err="1">
                <a:latin typeface="Cambria" panose="02040503050406030204" pitchFamily="18" charset="0"/>
              </a:rPr>
              <a:t>alienus</a:t>
            </a:r>
            <a:endParaRPr lang="cs-CZ" sz="3400" dirty="0">
              <a:latin typeface="Cambria" panose="02040503050406030204" pitchFamily="18" charset="0"/>
            </a:endParaRPr>
          </a:p>
          <a:p>
            <a:r>
              <a:rPr lang="cs-CZ" sz="3400" dirty="0" smtClean="0">
                <a:latin typeface="Cambria" panose="02040503050406030204" pitchFamily="18" charset="0"/>
              </a:rPr>
              <a:t>3. </a:t>
            </a:r>
            <a:r>
              <a:rPr lang="cs-CZ" sz="3400" dirty="0" err="1" smtClean="0">
                <a:latin typeface="Cambria" panose="02040503050406030204" pitchFamily="18" charset="0"/>
              </a:rPr>
              <a:t>cum</a:t>
            </a:r>
            <a:r>
              <a:rPr lang="cs-CZ" sz="3400" dirty="0" smtClean="0">
                <a:latin typeface="Cambria" panose="02040503050406030204" pitchFamily="18" charset="0"/>
              </a:rPr>
              <a:t> </a:t>
            </a:r>
            <a:r>
              <a:rPr lang="cs-CZ" sz="3400" dirty="0">
                <a:latin typeface="Cambria" panose="02040503050406030204" pitchFamily="18" charset="0"/>
              </a:rPr>
              <a:t>— </a:t>
            </a:r>
            <a:r>
              <a:rPr lang="cs-CZ" sz="3400" dirty="0" err="1">
                <a:latin typeface="Cambria" panose="02040503050406030204" pitchFamily="18" charset="0"/>
              </a:rPr>
              <a:t>laesio</a:t>
            </a:r>
            <a:r>
              <a:rPr lang="cs-CZ" sz="3400" dirty="0">
                <a:latin typeface="Cambria" panose="02040503050406030204" pitchFamily="18" charset="0"/>
              </a:rPr>
              <a:t> — </a:t>
            </a:r>
            <a:r>
              <a:rPr lang="cs-CZ" sz="3400" dirty="0" err="1">
                <a:latin typeface="Cambria" panose="02040503050406030204" pitchFamily="18" charset="0"/>
              </a:rPr>
              <a:t>traumaticus</a:t>
            </a:r>
            <a:r>
              <a:rPr lang="cs-CZ" sz="3400" dirty="0">
                <a:latin typeface="Cambria" panose="02040503050406030204" pitchFamily="18" charset="0"/>
              </a:rPr>
              <a:t> ­— </a:t>
            </a:r>
            <a:r>
              <a:rPr lang="cs-CZ" sz="3400" dirty="0" err="1">
                <a:latin typeface="Cambria" panose="02040503050406030204" pitchFamily="18" charset="0"/>
              </a:rPr>
              <a:t>nervus</a:t>
            </a:r>
            <a:r>
              <a:rPr lang="cs-CZ" sz="3400" dirty="0">
                <a:latin typeface="Cambria" panose="02040503050406030204" pitchFamily="18" charset="0"/>
              </a:rPr>
              <a:t> (</a:t>
            </a:r>
            <a:r>
              <a:rPr lang="cs-CZ" sz="3400" dirty="0" err="1">
                <a:latin typeface="Cambria" panose="02040503050406030204" pitchFamily="18" charset="0"/>
              </a:rPr>
              <a:t>pl</a:t>
            </a:r>
            <a:r>
              <a:rPr lang="cs-CZ" sz="3400" dirty="0">
                <a:latin typeface="Cambria" panose="02040503050406030204" pitchFamily="18" charset="0"/>
              </a:rPr>
              <a:t>.) — </a:t>
            </a:r>
            <a:r>
              <a:rPr lang="cs-CZ" sz="3400" dirty="0" err="1">
                <a:latin typeface="Cambria" panose="02040503050406030204" pitchFamily="18" charset="0"/>
              </a:rPr>
              <a:t>cervicalis</a:t>
            </a:r>
            <a:r>
              <a:rPr lang="cs-CZ" sz="3400" dirty="0">
                <a:latin typeface="Cambria" panose="02040503050406030204" pitchFamily="18" charset="0"/>
              </a:rPr>
              <a:t> — </a:t>
            </a:r>
            <a:r>
              <a:rPr lang="cs-CZ" sz="3400" dirty="0" err="1">
                <a:latin typeface="Cambria" panose="02040503050406030204" pitchFamily="18" charset="0"/>
              </a:rPr>
              <a:t>periphericus</a:t>
            </a:r>
            <a:endParaRPr lang="cs-CZ" sz="3400" dirty="0">
              <a:latin typeface="Cambria" panose="02040503050406030204" pitchFamily="18" charset="0"/>
            </a:endParaRPr>
          </a:p>
          <a:p>
            <a:r>
              <a:rPr lang="cs-CZ" sz="3400" dirty="0" smtClean="0">
                <a:latin typeface="Cambria" panose="02040503050406030204" pitchFamily="18" charset="0"/>
              </a:rPr>
              <a:t>4. </a:t>
            </a:r>
            <a:r>
              <a:rPr lang="cs-CZ" sz="3400" dirty="0" err="1" smtClean="0">
                <a:latin typeface="Cambria" panose="02040503050406030204" pitchFamily="18" charset="0"/>
              </a:rPr>
              <a:t>propter</a:t>
            </a:r>
            <a:r>
              <a:rPr lang="cs-CZ" sz="3400" dirty="0" smtClean="0">
                <a:latin typeface="Cambria" panose="02040503050406030204" pitchFamily="18" charset="0"/>
              </a:rPr>
              <a:t> </a:t>
            </a:r>
            <a:r>
              <a:rPr lang="cs-CZ" sz="3400" dirty="0">
                <a:latin typeface="Cambria" panose="02040503050406030204" pitchFamily="18" charset="0"/>
              </a:rPr>
              <a:t>— </a:t>
            </a:r>
            <a:r>
              <a:rPr lang="cs-CZ" sz="3400" dirty="0" err="1">
                <a:latin typeface="Cambria" panose="02040503050406030204" pitchFamily="18" charset="0"/>
              </a:rPr>
              <a:t>laesio</a:t>
            </a:r>
            <a:r>
              <a:rPr lang="cs-CZ" sz="3400" dirty="0">
                <a:latin typeface="Cambria" panose="02040503050406030204" pitchFamily="18" charset="0"/>
              </a:rPr>
              <a:t> — </a:t>
            </a:r>
            <a:r>
              <a:rPr lang="cs-CZ" sz="3400" dirty="0" err="1">
                <a:latin typeface="Cambria" panose="02040503050406030204" pitchFamily="18" charset="0"/>
              </a:rPr>
              <a:t>traumaticus</a:t>
            </a:r>
            <a:r>
              <a:rPr lang="cs-CZ" sz="3400" dirty="0">
                <a:latin typeface="Cambria" panose="02040503050406030204" pitchFamily="18" charset="0"/>
              </a:rPr>
              <a:t> ­— </a:t>
            </a:r>
            <a:r>
              <a:rPr lang="cs-CZ" sz="3400" dirty="0" err="1">
                <a:latin typeface="Cambria" panose="02040503050406030204" pitchFamily="18" charset="0"/>
              </a:rPr>
              <a:t>vena</a:t>
            </a:r>
            <a:r>
              <a:rPr lang="cs-CZ" sz="3400" dirty="0">
                <a:latin typeface="Cambria" panose="02040503050406030204" pitchFamily="18" charset="0"/>
              </a:rPr>
              <a:t> — ­</a:t>
            </a:r>
            <a:r>
              <a:rPr lang="cs-CZ" sz="3400" dirty="0" err="1">
                <a:latin typeface="Cambria" panose="02040503050406030204" pitchFamily="18" charset="0"/>
              </a:rPr>
              <a:t>cavus</a:t>
            </a:r>
            <a:r>
              <a:rPr lang="cs-CZ" sz="3400" dirty="0">
                <a:latin typeface="Cambria" panose="02040503050406030204" pitchFamily="18" charset="0"/>
              </a:rPr>
              <a:t> — superior</a:t>
            </a:r>
          </a:p>
          <a:p>
            <a:r>
              <a:rPr lang="cs-CZ" sz="3400" dirty="0" smtClean="0">
                <a:latin typeface="Cambria" panose="02040503050406030204" pitchFamily="18" charset="0"/>
              </a:rPr>
              <a:t>5. </a:t>
            </a:r>
            <a:r>
              <a:rPr lang="cs-CZ" sz="3400" dirty="0" err="1" smtClean="0">
                <a:latin typeface="Cambria" panose="02040503050406030204" pitchFamily="18" charset="0"/>
              </a:rPr>
              <a:t>propter</a:t>
            </a:r>
            <a:r>
              <a:rPr lang="cs-CZ" sz="3400" dirty="0" smtClean="0">
                <a:latin typeface="Cambria" panose="02040503050406030204" pitchFamily="18" charset="0"/>
              </a:rPr>
              <a:t> </a:t>
            </a:r>
            <a:r>
              <a:rPr lang="cs-CZ" sz="3400" dirty="0">
                <a:latin typeface="Cambria" panose="02040503050406030204" pitchFamily="18" charset="0"/>
              </a:rPr>
              <a:t>— </a:t>
            </a:r>
            <a:r>
              <a:rPr lang="cs-CZ" sz="3400" dirty="0" err="1">
                <a:latin typeface="Cambria" panose="02040503050406030204" pitchFamily="18" charset="0"/>
              </a:rPr>
              <a:t>nephritis</a:t>
            </a:r>
            <a:r>
              <a:rPr lang="cs-CZ" sz="3400" dirty="0">
                <a:latin typeface="Cambria" panose="02040503050406030204" pitchFamily="18" charset="0"/>
              </a:rPr>
              <a:t> — </a:t>
            </a:r>
            <a:r>
              <a:rPr lang="cs-CZ" sz="3400" dirty="0" err="1">
                <a:latin typeface="Cambria" panose="02040503050406030204" pitchFamily="18" charset="0"/>
              </a:rPr>
              <a:t>chronicus</a:t>
            </a:r>
            <a:endParaRPr lang="cs-CZ" sz="3400" dirty="0">
              <a:latin typeface="Cambria" panose="02040503050406030204" pitchFamily="18" charset="0"/>
            </a:endParaRPr>
          </a:p>
          <a:p>
            <a:r>
              <a:rPr lang="cs-CZ" sz="3400" dirty="0" smtClean="0">
                <a:latin typeface="Cambria" panose="02040503050406030204" pitchFamily="18" charset="0"/>
              </a:rPr>
              <a:t>6. </a:t>
            </a:r>
            <a:r>
              <a:rPr lang="cs-CZ" sz="3400" dirty="0" err="1" smtClean="0">
                <a:latin typeface="Cambria" panose="02040503050406030204" pitchFamily="18" charset="0"/>
              </a:rPr>
              <a:t>contusio</a:t>
            </a:r>
            <a:r>
              <a:rPr lang="cs-CZ" sz="3400" dirty="0" smtClean="0">
                <a:latin typeface="Cambria" panose="02040503050406030204" pitchFamily="18" charset="0"/>
              </a:rPr>
              <a:t> </a:t>
            </a:r>
            <a:r>
              <a:rPr lang="cs-CZ" sz="3400" dirty="0">
                <a:latin typeface="Cambria" panose="02040503050406030204" pitchFamily="18" charset="0"/>
              </a:rPr>
              <a:t>(</a:t>
            </a:r>
            <a:r>
              <a:rPr lang="cs-CZ" sz="3400" dirty="0" err="1">
                <a:latin typeface="Cambria" panose="02040503050406030204" pitchFamily="18" charset="0"/>
              </a:rPr>
              <a:t>pl</a:t>
            </a:r>
            <a:r>
              <a:rPr lang="cs-CZ" sz="3400" dirty="0">
                <a:latin typeface="Cambria" panose="02040503050406030204" pitchFamily="18" charset="0"/>
              </a:rPr>
              <a:t>.) — </a:t>
            </a:r>
            <a:r>
              <a:rPr lang="cs-CZ" sz="3400" dirty="0" err="1">
                <a:latin typeface="Cambria" panose="02040503050406030204" pitchFamily="18" charset="0"/>
              </a:rPr>
              <a:t>digitus</a:t>
            </a:r>
            <a:r>
              <a:rPr lang="cs-CZ" sz="3400" dirty="0">
                <a:latin typeface="Cambria" panose="02040503050406030204" pitchFamily="18" charset="0"/>
              </a:rPr>
              <a:t> (</a:t>
            </a:r>
            <a:r>
              <a:rPr lang="cs-CZ" sz="3400" dirty="0" err="1">
                <a:latin typeface="Cambria" panose="02040503050406030204" pitchFamily="18" charset="0"/>
              </a:rPr>
              <a:t>pl</a:t>
            </a:r>
            <a:r>
              <a:rPr lang="cs-CZ" sz="3400" dirty="0">
                <a:latin typeface="Cambria" panose="02040503050406030204" pitchFamily="18" charset="0"/>
              </a:rPr>
              <a:t>.) — </a:t>
            </a:r>
            <a:r>
              <a:rPr lang="cs-CZ" sz="3400" dirty="0" err="1">
                <a:latin typeface="Cambria" panose="02040503050406030204" pitchFamily="18" charset="0"/>
              </a:rPr>
              <a:t>manus</a:t>
            </a:r>
            <a:r>
              <a:rPr lang="cs-CZ" sz="3400" dirty="0">
                <a:latin typeface="Cambria" panose="02040503050406030204" pitchFamily="18" charset="0"/>
              </a:rPr>
              <a:t> — sine — </a:t>
            </a:r>
            <a:r>
              <a:rPr lang="cs-CZ" sz="3400" dirty="0" err="1">
                <a:latin typeface="Cambria" panose="02040503050406030204" pitchFamily="18" charset="0"/>
              </a:rPr>
              <a:t>laesio</a:t>
            </a:r>
            <a:r>
              <a:rPr lang="cs-CZ" sz="3400" dirty="0">
                <a:latin typeface="Cambria" panose="02040503050406030204" pitchFamily="18" charset="0"/>
              </a:rPr>
              <a:t> ­— </a:t>
            </a:r>
            <a:r>
              <a:rPr lang="cs-CZ" sz="3400" dirty="0" err="1">
                <a:latin typeface="Cambria" panose="02040503050406030204" pitchFamily="18" charset="0"/>
              </a:rPr>
              <a:t>unguis</a:t>
            </a:r>
            <a:endParaRPr lang="cs-CZ" sz="3400" dirty="0">
              <a:latin typeface="Cambria" panose="02040503050406030204" pitchFamily="18" charset="0"/>
            </a:endParaRPr>
          </a:p>
          <a:p>
            <a:r>
              <a:rPr lang="cs-CZ" sz="3400" dirty="0" smtClean="0">
                <a:latin typeface="Cambria" panose="02040503050406030204" pitchFamily="18" charset="0"/>
              </a:rPr>
              <a:t>7. </a:t>
            </a:r>
            <a:r>
              <a:rPr lang="cs-CZ" sz="3400" dirty="0" err="1" smtClean="0">
                <a:latin typeface="Cambria" panose="02040503050406030204" pitchFamily="18" charset="0"/>
              </a:rPr>
              <a:t>propter</a:t>
            </a:r>
            <a:r>
              <a:rPr lang="cs-CZ" sz="3400" dirty="0" smtClean="0">
                <a:latin typeface="Cambria" panose="02040503050406030204" pitchFamily="18" charset="0"/>
              </a:rPr>
              <a:t> </a:t>
            </a:r>
            <a:r>
              <a:rPr lang="cs-CZ" sz="3400" dirty="0">
                <a:latin typeface="Cambria" panose="02040503050406030204" pitchFamily="18" charset="0"/>
              </a:rPr>
              <a:t>— </a:t>
            </a:r>
            <a:r>
              <a:rPr lang="cs-CZ" sz="3400" dirty="0" err="1">
                <a:latin typeface="Cambria" panose="02040503050406030204" pitchFamily="18" charset="0"/>
              </a:rPr>
              <a:t>luxatio</a:t>
            </a:r>
            <a:r>
              <a:rPr lang="cs-CZ" sz="3400" dirty="0">
                <a:latin typeface="Cambria" panose="02040503050406030204" pitchFamily="18" charset="0"/>
              </a:rPr>
              <a:t> ­— </a:t>
            </a:r>
            <a:r>
              <a:rPr lang="cs-CZ" sz="3400" dirty="0" err="1">
                <a:latin typeface="Cambria" panose="02040503050406030204" pitchFamily="18" charset="0"/>
              </a:rPr>
              <a:t>caput</a:t>
            </a:r>
            <a:r>
              <a:rPr lang="cs-CZ" sz="3400" dirty="0">
                <a:latin typeface="Cambria" panose="02040503050406030204" pitchFamily="18" charset="0"/>
              </a:rPr>
              <a:t> — </a:t>
            </a:r>
            <a:r>
              <a:rPr lang="cs-CZ" sz="3400" dirty="0" err="1">
                <a:latin typeface="Cambria" panose="02040503050406030204" pitchFamily="18" charset="0"/>
              </a:rPr>
              <a:t>radius</a:t>
            </a:r>
            <a:endParaRPr lang="cs-CZ" sz="3400" dirty="0">
              <a:latin typeface="Cambria" panose="02040503050406030204" pitchFamily="18" charset="0"/>
            </a:endParaRPr>
          </a:p>
          <a:p>
            <a:r>
              <a:rPr lang="cs-CZ" sz="3400" dirty="0" smtClean="0">
                <a:latin typeface="Cambria" panose="02040503050406030204" pitchFamily="18" charset="0"/>
              </a:rPr>
              <a:t>8. </a:t>
            </a:r>
            <a:r>
              <a:rPr lang="cs-CZ" sz="3400" dirty="0" err="1" smtClean="0">
                <a:latin typeface="Cambria" panose="02040503050406030204" pitchFamily="18" charset="0"/>
              </a:rPr>
              <a:t>cum</a:t>
            </a:r>
            <a:r>
              <a:rPr lang="cs-CZ" sz="3400" dirty="0" smtClean="0">
                <a:latin typeface="Cambria" panose="02040503050406030204" pitchFamily="18" charset="0"/>
              </a:rPr>
              <a:t> </a:t>
            </a:r>
            <a:r>
              <a:rPr lang="cs-CZ" sz="3400" dirty="0">
                <a:latin typeface="Cambria" panose="02040503050406030204" pitchFamily="18" charset="0"/>
              </a:rPr>
              <a:t>— </a:t>
            </a:r>
            <a:r>
              <a:rPr lang="cs-CZ" sz="3400" dirty="0" err="1">
                <a:latin typeface="Cambria" panose="02040503050406030204" pitchFamily="18" charset="0"/>
              </a:rPr>
              <a:t>laceratio</a:t>
            </a:r>
            <a:r>
              <a:rPr lang="cs-CZ" sz="3400" dirty="0">
                <a:latin typeface="Cambria" panose="02040503050406030204" pitchFamily="18" charset="0"/>
              </a:rPr>
              <a:t> — </a:t>
            </a:r>
            <a:r>
              <a:rPr lang="cs-CZ" sz="3400" dirty="0" err="1">
                <a:latin typeface="Cambria" panose="02040503050406030204" pitchFamily="18" charset="0"/>
              </a:rPr>
              <a:t>musculus</a:t>
            </a:r>
            <a:r>
              <a:rPr lang="cs-CZ" sz="3400" dirty="0">
                <a:latin typeface="Cambria" panose="02040503050406030204" pitchFamily="18" charset="0"/>
              </a:rPr>
              <a:t> — biceps — </a:t>
            </a:r>
            <a:r>
              <a:rPr lang="cs-CZ" sz="3400" dirty="0" err="1">
                <a:latin typeface="Cambria" panose="02040503050406030204" pitchFamily="18" charset="0"/>
              </a:rPr>
              <a:t>brachium</a:t>
            </a:r>
            <a:r>
              <a:rPr lang="cs-CZ" sz="3400" dirty="0">
                <a:latin typeface="Cambria" panose="02040503050406030204" pitchFamily="18" charset="0"/>
              </a:rPr>
              <a:t>­</a:t>
            </a:r>
          </a:p>
          <a:p>
            <a:r>
              <a:rPr lang="cs-CZ" sz="3400" dirty="0" smtClean="0">
                <a:latin typeface="Cambria" panose="02040503050406030204" pitchFamily="18" charset="0"/>
              </a:rPr>
              <a:t>9. causa </a:t>
            </a:r>
            <a:r>
              <a:rPr lang="cs-CZ" sz="3400" dirty="0">
                <a:latin typeface="Cambria" panose="02040503050406030204" pitchFamily="18" charset="0"/>
              </a:rPr>
              <a:t>— trauma (</a:t>
            </a:r>
            <a:r>
              <a:rPr lang="cs-CZ" sz="3400" dirty="0" err="1">
                <a:latin typeface="Cambria" panose="02040503050406030204" pitchFamily="18" charset="0"/>
              </a:rPr>
              <a:t>pl</a:t>
            </a:r>
            <a:r>
              <a:rPr lang="cs-CZ" sz="3400" dirty="0">
                <a:latin typeface="Cambria" panose="02040503050406030204" pitchFamily="18" charset="0"/>
              </a:rPr>
              <a:t>). — gravis (v superlativu)</a:t>
            </a:r>
          </a:p>
          <a:p>
            <a:r>
              <a:rPr lang="cs-CZ" sz="3400" dirty="0" smtClean="0">
                <a:latin typeface="Cambria" panose="02040503050406030204" pitchFamily="18" charset="0"/>
              </a:rPr>
              <a:t>10. post </a:t>
            </a:r>
            <a:r>
              <a:rPr lang="cs-CZ" sz="3400" dirty="0">
                <a:latin typeface="Cambria" panose="02040503050406030204" pitchFamily="18" charset="0"/>
              </a:rPr>
              <a:t>— exitus — </a:t>
            </a:r>
            <a:r>
              <a:rPr lang="cs-CZ" sz="3400" dirty="0" err="1">
                <a:latin typeface="Cambria" panose="02040503050406030204" pitchFamily="18" charset="0"/>
              </a:rPr>
              <a:t>letalis</a:t>
            </a:r>
            <a:r>
              <a:rPr lang="cs-CZ" sz="3400" dirty="0">
                <a:latin typeface="Cambria" panose="02040503050406030204" pitchFamily="18" charset="0"/>
              </a:rPr>
              <a:t> — e — causa — </a:t>
            </a:r>
            <a:r>
              <a:rPr lang="cs-CZ" sz="3400" dirty="0" err="1">
                <a:latin typeface="Cambria" panose="02040503050406030204" pitchFamily="18" charset="0"/>
              </a:rPr>
              <a:t>ignotus</a:t>
            </a:r>
            <a:endParaRPr lang="cs-CZ" sz="3400" dirty="0">
              <a:latin typeface="Cambria" panose="02040503050406030204" pitchFamily="18" charset="0"/>
            </a:endParaRPr>
          </a:p>
          <a:p>
            <a:r>
              <a:rPr lang="cs-CZ" sz="3400" dirty="0" smtClean="0">
                <a:latin typeface="Cambria" panose="02040503050406030204" pitchFamily="18" charset="0"/>
              </a:rPr>
              <a:t>11. </a:t>
            </a:r>
            <a:r>
              <a:rPr lang="cs-CZ" sz="3400" dirty="0" err="1" smtClean="0">
                <a:latin typeface="Cambria" panose="02040503050406030204" pitchFamily="18" charset="0"/>
              </a:rPr>
              <a:t>vulnus</a:t>
            </a:r>
            <a:r>
              <a:rPr lang="cs-CZ" sz="3400" dirty="0" smtClean="0">
                <a:latin typeface="Cambria" panose="02040503050406030204" pitchFamily="18" charset="0"/>
              </a:rPr>
              <a:t> </a:t>
            </a:r>
            <a:r>
              <a:rPr lang="cs-CZ" sz="3400" dirty="0">
                <a:latin typeface="Cambria" panose="02040503050406030204" pitchFamily="18" charset="0"/>
              </a:rPr>
              <a:t>(</a:t>
            </a:r>
            <a:r>
              <a:rPr lang="cs-CZ" sz="3400" dirty="0" err="1">
                <a:latin typeface="Cambria" panose="02040503050406030204" pitchFamily="18" charset="0"/>
              </a:rPr>
              <a:t>pl</a:t>
            </a:r>
            <a:r>
              <a:rPr lang="cs-CZ" sz="3400" dirty="0">
                <a:latin typeface="Cambria" panose="02040503050406030204" pitchFamily="18" charset="0"/>
              </a:rPr>
              <a:t>). — </a:t>
            </a:r>
            <a:r>
              <a:rPr lang="cs-CZ" sz="3400" dirty="0" err="1">
                <a:latin typeface="Cambria" panose="02040503050406030204" pitchFamily="18" charset="0"/>
              </a:rPr>
              <a:t>apertus</a:t>
            </a:r>
            <a:r>
              <a:rPr lang="cs-CZ" sz="3400" dirty="0">
                <a:latin typeface="Cambria" panose="02040503050406030204" pitchFamily="18" charset="0"/>
              </a:rPr>
              <a:t> — </a:t>
            </a:r>
            <a:r>
              <a:rPr lang="cs-CZ" sz="3400" dirty="0" err="1">
                <a:latin typeface="Cambria" panose="02040503050406030204" pitchFamily="18" charset="0"/>
              </a:rPr>
              <a:t>carpus</a:t>
            </a:r>
            <a:r>
              <a:rPr lang="cs-CZ" sz="3400" dirty="0">
                <a:latin typeface="Cambria" panose="02040503050406030204" pitchFamily="18" charset="0"/>
              </a:rPr>
              <a:t> — et — </a:t>
            </a:r>
            <a:r>
              <a:rPr lang="cs-CZ" sz="3400" dirty="0" err="1">
                <a:latin typeface="Cambria" panose="02040503050406030204" pitchFamily="18" charset="0"/>
              </a:rPr>
              <a:t>manus</a:t>
            </a:r>
            <a:r>
              <a:rPr lang="cs-CZ" sz="3400" dirty="0">
                <a:latin typeface="Cambria" panose="02040503050406030204" pitchFamily="18" charset="0"/>
              </a:rPr>
              <a:t> — multiplex</a:t>
            </a:r>
          </a:p>
          <a:p>
            <a:r>
              <a:rPr lang="cs-CZ" sz="3400" dirty="0" smtClean="0">
                <a:latin typeface="Cambria" panose="02040503050406030204" pitchFamily="18" charset="0"/>
              </a:rPr>
              <a:t>12. causa </a:t>
            </a:r>
            <a:r>
              <a:rPr lang="cs-CZ" sz="3400" dirty="0">
                <a:latin typeface="Cambria" panose="02040503050406030204" pitchFamily="18" charset="0"/>
              </a:rPr>
              <a:t>— </a:t>
            </a:r>
            <a:r>
              <a:rPr lang="cs-CZ" sz="3400" dirty="0" err="1">
                <a:latin typeface="Cambria" panose="02040503050406030204" pitchFamily="18" charset="0"/>
              </a:rPr>
              <a:t>laesio</a:t>
            </a:r>
            <a:r>
              <a:rPr lang="cs-CZ" sz="3400" dirty="0">
                <a:latin typeface="Cambria" panose="02040503050406030204" pitchFamily="18" charset="0"/>
              </a:rPr>
              <a:t> ­— </a:t>
            </a:r>
            <a:r>
              <a:rPr lang="cs-CZ" sz="3400" dirty="0" err="1">
                <a:latin typeface="Cambria" panose="02040503050406030204" pitchFamily="18" charset="0"/>
              </a:rPr>
              <a:t>traumaticus</a:t>
            </a:r>
            <a:r>
              <a:rPr lang="cs-CZ" sz="3400" dirty="0">
                <a:latin typeface="Cambria" panose="02040503050406030204" pitchFamily="18" charset="0"/>
              </a:rPr>
              <a:t> — </a:t>
            </a:r>
            <a:r>
              <a:rPr lang="cs-CZ" sz="3400" dirty="0" err="1">
                <a:latin typeface="Cambria" panose="02040503050406030204" pitchFamily="18" charset="0"/>
              </a:rPr>
              <a:t>antebrachium</a:t>
            </a:r>
            <a:r>
              <a:rPr lang="cs-CZ" sz="3400" dirty="0">
                <a:latin typeface="Cambria" panose="02040503050406030204" pitchFamily="18" charset="0"/>
              </a:rPr>
              <a:t> — </a:t>
            </a:r>
            <a:r>
              <a:rPr lang="cs-CZ" sz="3400" dirty="0" err="1">
                <a:latin typeface="Cambria" panose="02040503050406030204" pitchFamily="18" charset="0"/>
              </a:rPr>
              <a:t>superficialis</a:t>
            </a:r>
            <a:r>
              <a:rPr lang="cs-CZ" sz="3400" dirty="0">
                <a:latin typeface="Cambria" panose="02040503050406030204" pitchFamily="18" charset="0"/>
              </a:rPr>
              <a:t> — multiplex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4571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>
                <a:latin typeface="Cambria" panose="02040503050406030204" pitchFamily="18" charset="0"/>
              </a:rPr>
              <a:t>Spojte uvedené výrazy, slovosled zachovejte</a:t>
            </a:r>
            <a:r>
              <a:rPr lang="cs-CZ" b="1" dirty="0" smtClean="0">
                <a:latin typeface="Cambria" panose="02040503050406030204" pitchFamily="18" charset="0"/>
              </a:rPr>
              <a:t>:</a:t>
            </a: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2100" dirty="0" smtClean="0">
                <a:latin typeface="Cambria" panose="02040503050406030204" pitchFamily="18" charset="0"/>
              </a:rPr>
              <a:t>1. </a:t>
            </a:r>
            <a:r>
              <a:rPr lang="cs-CZ" sz="2100" dirty="0" err="1" smtClean="0">
                <a:latin typeface="Cambria" panose="02040503050406030204" pitchFamily="18" charset="0"/>
              </a:rPr>
              <a:t>Fractura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crani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</a:t>
            </a:r>
            <a:r>
              <a:rPr lang="cs-CZ" sz="2100" dirty="0" smtClean="0">
                <a:latin typeface="Cambria" panose="02040503050406030204" pitchFamily="18" charset="0"/>
              </a:rPr>
              <a:t> et </a:t>
            </a:r>
            <a:r>
              <a:rPr lang="cs-CZ" sz="2100" dirty="0" err="1" smtClean="0">
                <a:latin typeface="Cambria" panose="02040503050406030204" pitchFamily="18" charset="0"/>
              </a:rPr>
              <a:t>fractura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ŏss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is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faci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ei</a:t>
            </a:r>
            <a:r>
              <a:rPr lang="cs-CZ" sz="2100" dirty="0" smtClean="0">
                <a:latin typeface="Cambria" panose="02040503050406030204" pitchFamily="18" charset="0"/>
              </a:rPr>
              <a:t> multiplex</a:t>
            </a:r>
          </a:p>
          <a:p>
            <a:r>
              <a:rPr lang="cs-CZ" sz="2100" dirty="0" smtClean="0">
                <a:latin typeface="Cambria" panose="02040503050406030204" pitchFamily="18" charset="0"/>
              </a:rPr>
              <a:t>2. </a:t>
            </a:r>
            <a:r>
              <a:rPr lang="cs-CZ" sz="2100" dirty="0" err="1" smtClean="0">
                <a:latin typeface="Cambria" panose="02040503050406030204" pitchFamily="18" charset="0"/>
              </a:rPr>
              <a:t>Vulnus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penetrans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bulb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ocul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cum</a:t>
            </a:r>
            <a:r>
              <a:rPr lang="cs-CZ" sz="2100" dirty="0" smtClean="0">
                <a:latin typeface="Cambria" panose="02040503050406030204" pitchFamily="18" charset="0"/>
              </a:rPr>
              <a:t> corpor</a:t>
            </a:r>
            <a:r>
              <a:rPr lang="cs-CZ" sz="21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e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alien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o</a:t>
            </a:r>
            <a:endParaRPr lang="cs-CZ" sz="2100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cs-CZ" sz="2100" dirty="0" smtClean="0">
                <a:latin typeface="Cambria" panose="02040503050406030204" pitchFamily="18" charset="0"/>
              </a:rPr>
              <a:t>3. </a:t>
            </a:r>
            <a:r>
              <a:rPr lang="cs-CZ" sz="2100" dirty="0" err="1" smtClean="0">
                <a:latin typeface="Cambria" panose="02040503050406030204" pitchFamily="18" charset="0"/>
              </a:rPr>
              <a:t>cum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laesion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e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traumatic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a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nerv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orum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cervical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ium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peripheric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orum</a:t>
            </a:r>
            <a:endParaRPr lang="cs-CZ" sz="2100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cs-CZ" sz="2100" dirty="0" smtClean="0">
                <a:latin typeface="Cambria" panose="02040503050406030204" pitchFamily="18" charset="0"/>
              </a:rPr>
              <a:t>4. </a:t>
            </a:r>
            <a:r>
              <a:rPr lang="cs-CZ" sz="2100" dirty="0" err="1" smtClean="0">
                <a:latin typeface="Cambria" panose="02040503050406030204" pitchFamily="18" charset="0"/>
              </a:rPr>
              <a:t>propter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laesion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em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traumatic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am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ven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ae</a:t>
            </a:r>
            <a:r>
              <a:rPr lang="cs-CZ" sz="2100" dirty="0" smtClean="0">
                <a:latin typeface="Cambria" panose="02040503050406030204" pitchFamily="18" charset="0"/>
              </a:rPr>
              <a:t> ­</a:t>
            </a:r>
            <a:r>
              <a:rPr lang="cs-CZ" sz="2100" dirty="0" err="1" smtClean="0">
                <a:latin typeface="Cambria" panose="02040503050406030204" pitchFamily="18" charset="0"/>
              </a:rPr>
              <a:t>cav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ae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superior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is</a:t>
            </a:r>
            <a:endParaRPr lang="cs-CZ" sz="2100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cs-CZ" sz="2100" dirty="0" smtClean="0">
                <a:latin typeface="Cambria" panose="02040503050406030204" pitchFamily="18" charset="0"/>
              </a:rPr>
              <a:t>5. </a:t>
            </a:r>
            <a:r>
              <a:rPr lang="cs-CZ" sz="2100" dirty="0" err="1" smtClean="0">
                <a:latin typeface="Cambria" panose="02040503050406030204" pitchFamily="18" charset="0"/>
              </a:rPr>
              <a:t>propter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nephritid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em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chronic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am</a:t>
            </a:r>
            <a:endParaRPr lang="cs-CZ" sz="2100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cs-CZ" sz="2100" dirty="0" smtClean="0">
                <a:latin typeface="Cambria" panose="02040503050406030204" pitchFamily="18" charset="0"/>
              </a:rPr>
              <a:t>6. </a:t>
            </a:r>
            <a:r>
              <a:rPr lang="cs-CZ" sz="2100" dirty="0" err="1" smtClean="0">
                <a:latin typeface="Cambria" panose="02040503050406030204" pitchFamily="18" charset="0"/>
              </a:rPr>
              <a:t>Contusion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es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digit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orum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man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us</a:t>
            </a:r>
            <a:r>
              <a:rPr lang="cs-CZ" sz="2100" dirty="0" smtClean="0">
                <a:latin typeface="Cambria" panose="02040503050406030204" pitchFamily="18" charset="0"/>
              </a:rPr>
              <a:t> sine </a:t>
            </a:r>
            <a:r>
              <a:rPr lang="cs-CZ" sz="2100" dirty="0" err="1" smtClean="0">
                <a:latin typeface="Cambria" panose="02040503050406030204" pitchFamily="18" charset="0"/>
              </a:rPr>
              <a:t>laesion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e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ungu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is</a:t>
            </a:r>
            <a:r>
              <a:rPr lang="cs-CZ" sz="2100" dirty="0" smtClean="0">
                <a:latin typeface="Cambria" panose="02040503050406030204" pitchFamily="18" charset="0"/>
              </a:rPr>
              <a:t> / </a:t>
            </a:r>
            <a:r>
              <a:rPr lang="cs-CZ" sz="2100" dirty="0" err="1" smtClean="0">
                <a:latin typeface="Cambria" panose="02040503050406030204" pitchFamily="18" charset="0"/>
              </a:rPr>
              <a:t>ungu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ium</a:t>
            </a:r>
            <a:endParaRPr lang="cs-CZ" sz="2100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cs-CZ" sz="2100" dirty="0" smtClean="0">
                <a:latin typeface="Cambria" panose="02040503050406030204" pitchFamily="18" charset="0"/>
              </a:rPr>
              <a:t>7. </a:t>
            </a:r>
            <a:r>
              <a:rPr lang="cs-CZ" sz="2100" dirty="0" err="1" smtClean="0">
                <a:latin typeface="Cambria" panose="02040503050406030204" pitchFamily="18" charset="0"/>
              </a:rPr>
              <a:t>propter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luxation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em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capit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is</a:t>
            </a:r>
            <a:r>
              <a:rPr lang="cs-CZ" sz="2100" dirty="0" smtClean="0">
                <a:latin typeface="Cambria" panose="02040503050406030204" pitchFamily="18" charset="0"/>
              </a:rPr>
              <a:t> radi</a:t>
            </a:r>
            <a:r>
              <a:rPr lang="cs-CZ" sz="21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i</a:t>
            </a:r>
          </a:p>
          <a:p>
            <a:r>
              <a:rPr lang="cs-CZ" sz="2100" dirty="0" smtClean="0">
                <a:latin typeface="Cambria" panose="02040503050406030204" pitchFamily="18" charset="0"/>
              </a:rPr>
              <a:t>8. </a:t>
            </a:r>
            <a:r>
              <a:rPr lang="cs-CZ" sz="2100" dirty="0" err="1" smtClean="0">
                <a:latin typeface="Cambria" panose="02040503050406030204" pitchFamily="18" charset="0"/>
              </a:rPr>
              <a:t>cum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laceration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e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muscul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bicipit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is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brachi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</a:t>
            </a:r>
            <a:r>
              <a:rPr lang="cs-CZ" sz="2100" dirty="0" smtClean="0">
                <a:latin typeface="Cambria" panose="02040503050406030204" pitchFamily="18" charset="0"/>
              </a:rPr>
              <a:t>­</a:t>
            </a:r>
          </a:p>
          <a:p>
            <a:r>
              <a:rPr lang="cs-CZ" sz="2100" dirty="0" smtClean="0">
                <a:latin typeface="Cambria" panose="02040503050406030204" pitchFamily="18" charset="0"/>
              </a:rPr>
              <a:t>9. Causa </a:t>
            </a:r>
            <a:r>
              <a:rPr lang="cs-CZ" sz="2100" dirty="0" err="1" smtClean="0">
                <a:latin typeface="Cambria" panose="02040503050406030204" pitchFamily="18" charset="0"/>
              </a:rPr>
              <a:t>traumat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um</a:t>
            </a:r>
            <a:r>
              <a:rPr lang="cs-CZ" sz="2100" dirty="0" smtClean="0">
                <a:latin typeface="Cambria" panose="02040503050406030204" pitchFamily="18" charset="0"/>
              </a:rPr>
              <a:t>/</a:t>
            </a:r>
            <a:r>
              <a:rPr lang="cs-CZ" sz="2100" dirty="0" err="1" smtClean="0">
                <a:latin typeface="Cambria" panose="02040503050406030204" pitchFamily="18" charset="0"/>
              </a:rPr>
              <a:t>traumat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orum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gravissim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orum</a:t>
            </a:r>
            <a:endParaRPr lang="cs-CZ" sz="2100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cs-CZ" sz="2100" dirty="0" smtClean="0">
                <a:latin typeface="Cambria" panose="02040503050406030204" pitchFamily="18" charset="0"/>
              </a:rPr>
              <a:t>10. post </a:t>
            </a:r>
            <a:r>
              <a:rPr lang="cs-CZ" sz="2100" dirty="0" err="1" smtClean="0">
                <a:latin typeface="Cambria" panose="02040503050406030204" pitchFamily="18" charset="0"/>
              </a:rPr>
              <a:t>exit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um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letal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em</a:t>
            </a:r>
            <a:r>
              <a:rPr lang="cs-CZ" sz="2100" dirty="0" smtClean="0">
                <a:latin typeface="Cambria" panose="02040503050406030204" pitchFamily="18" charset="0"/>
              </a:rPr>
              <a:t> e caus</a:t>
            </a:r>
            <a:r>
              <a:rPr lang="cs-CZ" sz="21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a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ignot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a</a:t>
            </a:r>
            <a:endParaRPr lang="cs-CZ" sz="2100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cs-CZ" sz="2100" dirty="0" smtClean="0">
                <a:latin typeface="Cambria" panose="02040503050406030204" pitchFamily="18" charset="0"/>
              </a:rPr>
              <a:t>11. </a:t>
            </a:r>
            <a:r>
              <a:rPr lang="cs-CZ" sz="2100" dirty="0" err="1" smtClean="0">
                <a:latin typeface="Cambria" panose="02040503050406030204" pitchFamily="18" charset="0"/>
              </a:rPr>
              <a:t>Vulner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a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apert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a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carp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</a:t>
            </a:r>
            <a:r>
              <a:rPr lang="cs-CZ" sz="2100" dirty="0" smtClean="0">
                <a:latin typeface="Cambria" panose="02040503050406030204" pitchFamily="18" charset="0"/>
              </a:rPr>
              <a:t> et </a:t>
            </a:r>
            <a:r>
              <a:rPr lang="cs-CZ" sz="2100" dirty="0" err="1" smtClean="0">
                <a:latin typeface="Cambria" panose="02040503050406030204" pitchFamily="18" charset="0"/>
              </a:rPr>
              <a:t>man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us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multiplic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ia</a:t>
            </a:r>
            <a:endParaRPr lang="cs-CZ" sz="2100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cs-CZ" sz="2100" dirty="0" smtClean="0">
                <a:latin typeface="Cambria" panose="02040503050406030204" pitchFamily="18" charset="0"/>
              </a:rPr>
              <a:t>12. Causa </a:t>
            </a:r>
            <a:r>
              <a:rPr lang="cs-CZ" sz="2100" dirty="0" err="1" smtClean="0">
                <a:latin typeface="Cambria" panose="02040503050406030204" pitchFamily="18" charset="0"/>
              </a:rPr>
              <a:t>laesion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is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traumatic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ae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antebrachi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superficial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is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multiplic</a:t>
            </a:r>
            <a:r>
              <a:rPr lang="cs-CZ" sz="2100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is</a:t>
            </a:r>
            <a:endParaRPr lang="cs-CZ" sz="2100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750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1955</TotalTime>
  <Words>613</Words>
  <Application>Microsoft Office PowerPoint</Application>
  <PresentationFormat>Předvádění na obrazovce (4:3)</PresentationFormat>
  <Paragraphs>117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Původ</vt:lpstr>
      <vt:lpstr>Stupňování latinských adjektiv</vt:lpstr>
      <vt:lpstr>Vystupňujte adjektivum v daném spojení</vt:lpstr>
      <vt:lpstr>Vystupňujte adjektivum v daném spojení</vt:lpstr>
      <vt:lpstr>Převeďte do opačného čísla</vt:lpstr>
      <vt:lpstr>Převeďte do opačného čísla</vt:lpstr>
      <vt:lpstr>Převeďte do opačného čísla</vt:lpstr>
      <vt:lpstr>Převeďte do opačného čísla</vt:lpstr>
      <vt:lpstr>Spojte uvedené výrazy, slovosled zachovejte:</vt:lpstr>
      <vt:lpstr>Spojte uvedené výrazy, slovosled zachovejte: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Pořízková</dc:creator>
  <cp:lastModifiedBy>Pořízková</cp:lastModifiedBy>
  <cp:revision>146</cp:revision>
  <dcterms:created xsi:type="dcterms:W3CDTF">2013-09-10T06:45:42Z</dcterms:created>
  <dcterms:modified xsi:type="dcterms:W3CDTF">2013-12-11T16:45:02Z</dcterms:modified>
</cp:coreProperties>
</file>