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  <p:sldMasterId id="2147483686" r:id="rId3"/>
  </p:sldMasterIdLst>
  <p:notesMasterIdLst>
    <p:notesMasterId r:id="rId54"/>
  </p:notesMasterIdLst>
  <p:sldIdLst>
    <p:sldId id="308" r:id="rId4"/>
    <p:sldId id="309" r:id="rId5"/>
    <p:sldId id="257" r:id="rId6"/>
    <p:sldId id="316" r:id="rId7"/>
    <p:sldId id="311" r:id="rId8"/>
    <p:sldId id="312" r:id="rId9"/>
    <p:sldId id="313" r:id="rId10"/>
    <p:sldId id="314" r:id="rId11"/>
    <p:sldId id="315" r:id="rId12"/>
    <p:sldId id="292" r:id="rId13"/>
    <p:sldId id="298" r:id="rId14"/>
    <p:sldId id="300" r:id="rId15"/>
    <p:sldId id="260" r:id="rId16"/>
    <p:sldId id="262" r:id="rId17"/>
    <p:sldId id="263" r:id="rId18"/>
    <p:sldId id="301" r:id="rId19"/>
    <p:sldId id="264" r:id="rId20"/>
    <p:sldId id="302" r:id="rId21"/>
    <p:sldId id="265" r:id="rId22"/>
    <p:sldId id="303" r:id="rId23"/>
    <p:sldId id="322" r:id="rId24"/>
    <p:sldId id="268" r:id="rId25"/>
    <p:sldId id="293" r:id="rId26"/>
    <p:sldId id="294" r:id="rId27"/>
    <p:sldId id="270" r:id="rId28"/>
    <p:sldId id="271" r:id="rId29"/>
    <p:sldId id="272" r:id="rId30"/>
    <p:sldId id="273" r:id="rId31"/>
    <p:sldId id="274" r:id="rId32"/>
    <p:sldId id="324" r:id="rId33"/>
    <p:sldId id="286" r:id="rId34"/>
    <p:sldId id="305" r:id="rId35"/>
    <p:sldId id="275" r:id="rId36"/>
    <p:sldId id="290" r:id="rId37"/>
    <p:sldId id="291" r:id="rId38"/>
    <p:sldId id="306" r:id="rId39"/>
    <p:sldId id="276" r:id="rId40"/>
    <p:sldId id="277" r:id="rId41"/>
    <p:sldId id="279" r:id="rId42"/>
    <p:sldId id="284" r:id="rId43"/>
    <p:sldId id="280" r:id="rId44"/>
    <p:sldId id="304" r:id="rId45"/>
    <p:sldId id="287" r:id="rId46"/>
    <p:sldId id="285" r:id="rId47"/>
    <p:sldId id="282" r:id="rId48"/>
    <p:sldId id="307" r:id="rId49"/>
    <p:sldId id="317" r:id="rId50"/>
    <p:sldId id="318" r:id="rId51"/>
    <p:sldId id="319" r:id="rId52"/>
    <p:sldId id="320" r:id="rId5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50021"/>
    <a:srgbClr val="CC00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68" autoAdjust="0"/>
  </p:normalViewPr>
  <p:slideViewPr>
    <p:cSldViewPr>
      <p:cViewPr varScale="1">
        <p:scale>
          <a:sx n="129" d="100"/>
          <a:sy n="129" d="100"/>
        </p:scale>
        <p:origin x="-109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1748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89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8762" cy="40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5013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EC7A167E-882F-4A6E-8847-074D93AC92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CF076F3F-DD34-4CAB-BFB1-2A1A67CFBD53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B45EECE2-72CE-4061-B3A2-4B3C735BFDA0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24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B5A67863-D230-4AC5-A2B6-55805A7BD712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25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DA3128B8-FD45-4A05-9856-1B31A826F0EA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26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064C10CB-4E4B-4D1B-817B-1DEBDFF28B21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27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7610A30A-0A1C-41E1-9FA1-2C59FE87DC37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28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5A818EDD-F8AF-4757-883A-EE0CC9CB9C59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29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15D8F4AF-6161-48AC-9D56-FE294132378E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31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4229CB31-8D0C-4DC1-AC32-606EB4F27F82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33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01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C82082B5-3D32-4E56-91B8-F2C282C8AA5A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34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1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21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B2694565-8EA3-495C-8EF2-56E4D497BE7C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35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42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42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A655A25-3D9A-42B0-861D-41C26A7AE5C3}" type="slidenum">
              <a:rPr lang="cs-CZ" smtClean="0"/>
              <a:pPr eaLnBrk="1" hangingPunct="1">
                <a:defRPr/>
              </a:pPr>
              <a:t>10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DF7B7183-2BB2-4CBD-965A-CE1AB3D1AC1F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37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E7A865CD-F17D-47B7-84C7-75DD6AB9DE63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38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03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003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56F2859C-A773-41B9-9767-DFFCCB1FA39D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39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4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034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659087A0-AF5F-4EA9-AE5A-09C44F07A7FA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40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64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065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A73ED742-6AD3-44FA-AC1B-1D8CA4C2E563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41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95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095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465B8753-849C-4687-8106-355F9714FC03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44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46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146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61C30D54-EC10-4230-90CF-2D97F52ADEED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45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77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177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Např.nemoc trvá v průměru 3 roky a  incidence (za 1 rok) nemoci je 10 případů na 1000 obyvatel, můžeme očekávat prevalenci  30 nemocných na 1000 obyvatel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b"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  <a:defRPr/>
            </a:pPr>
            <a:fld id="{9959FE4F-6C72-44A6-9EA0-BC785D1D44FD}" type="slidenum">
              <a:rPr lang="cs-CZ" sz="140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pPr algn="r" eaLnBrk="1">
                <a:lnSpc>
                  <a:spcPct val="95000"/>
                </a:lnSpc>
                <a:buClrTx/>
                <a:buFontTx/>
                <a:buNone/>
                <a:defRPr/>
              </a:pPr>
              <a:t>47</a:t>
            </a:fld>
            <a:endParaRPr lang="cs-CZ" sz="1400" smtClean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218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218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26F4DABB-B568-49C0-A97C-8A2DAEE99C73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13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64B8AE8F-64B2-403C-8B7E-D517C4AAD484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14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0F08865C-5F8E-40BD-A6F3-D829B5EF3A2D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15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1A17DAFB-F503-4F2D-8227-7488EC8A5EDA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17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F1443FCF-4F65-45D6-96FC-CDC470C42A57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19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FEBC3F4A-2C75-4CC9-AB6B-B77AC4A52553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22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497C2237-3342-422A-A0AE-4F9DA6758F79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23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6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FF7C3-7B71-4F45-A011-6864AFDCDD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F002E-69AE-43B5-957F-332768C235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5812" cy="58451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51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A6A8E-8D00-494F-8D0C-377D44F5C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116DD-2D42-4706-B661-D609C4A38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ABFE1-261F-46FF-AFCE-E9145FEE0E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134CF-9A29-4EDE-B5A5-28B759ADC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A3A16-CA41-4C4B-9052-8FAA44F8E3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5BA0E-41F1-44B5-9D81-E456C2A695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CA4B3-4540-4935-B3D0-C7A18C3F3E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3F26F-A883-4C97-85B0-8E07E5ADF3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26296-48C0-43D4-BF3A-9EF81E2073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34C85-2803-4D30-9CFA-D8CC2A69E8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E7A82-8C6D-4D43-AD45-C5A0BD4000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6F50B-2F36-48FC-BA05-D040154093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273050"/>
            <a:ext cx="2055812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5038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AB8B9-7C18-44F3-93C0-BD3A7BA824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3250" cy="1138238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4963"/>
            <a:ext cx="4035425" cy="451961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1961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50357-337B-4B4B-BEED-71444AB94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4055967A-40B1-4D11-98DB-A442774FC5E9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D324BABF-836D-4AFC-85E7-46C754815D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52095943-0506-48DD-BF8A-952EAABDA5A7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CB458EAD-C2B7-48A6-AD1B-7C3BFF1650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11BBD04-F909-4212-BF9C-DF78B2A303CD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6898D059-2B5E-4E7C-B157-FDA5B9B29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5595DC9E-5411-4F79-9667-53892D9C381C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EE36D325-46FE-4FD9-BE20-B99AC394BC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B5B498DE-CFA3-490B-AF35-38D19A3891CF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BBBF19D-6112-4487-8303-7AAAC8E52B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0D3C8BE5-20E2-4AC1-A0E0-90E3EFA13963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351B1BEA-5481-4C39-BF32-8743366584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AAEB6-30FC-476F-A904-8EFFFAED2F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E74D8004-E6C4-45CF-A9A2-EC3643EDC631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510ADD7B-EB19-456F-A017-142EFAB3B5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69EAF6CB-FE67-4E12-92FD-365F6EE39FE0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39D07A84-B86F-4D02-A8DD-056F77C845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15264FA6-2E7A-40C3-BBD3-26D24B3F4ADA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729E240-8202-4A27-A780-644069F904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8085847C-76E4-476B-8BE0-72AC55274E66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D29F1A44-2E7B-4AA0-A2CF-F5216FF97C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2C1765F-7589-4C25-945C-A69695849C89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B6B32E69-A40F-49C9-8336-44B0BE949A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94A13-743C-4483-B1DF-7247ABECF4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07962-DD5C-4916-963F-2A112420FB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E0DB-7007-4040-BECB-261E1D34E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37D39-BCAF-4582-B611-095D315255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2154-FD7F-4FC2-AC98-E8DB83644B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86C9C-EFDD-45B0-ACA5-71BB2A5621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325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72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72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8637020E-AD39-454F-8FF8-C17903BAE9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72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72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4F184E6D-B17B-4151-9185-BBD6AD457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325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331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  <p:sldLayoutId id="2147483709" r:id="rId12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54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0F00935-232C-4EAC-B747-CDE503DA8DE8}" type="datetimeFigureOut">
              <a:rPr lang="cs-CZ"/>
              <a:pPr>
                <a:defRPr/>
              </a:pPr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EBF310F-E12D-4D9F-B31F-1899B95A44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WINWORD\CLIPART\CROWD.WMF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9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92150"/>
            <a:ext cx="4318000" cy="1296988"/>
          </a:xfrm>
        </p:spPr>
        <p:txBody>
          <a:bodyPr tIns="45720" anchor="b"/>
          <a:lstStyle/>
          <a:p>
            <a:pPr eaLnBrk="1" hangingPunct="1"/>
            <a:r>
              <a:rPr lang="cs-CZ" sz="2300" b="1" smtClean="0">
                <a:latin typeface="Times New Roman" pitchFamily="18" charset="0"/>
                <a:cs typeface="Times New Roman" pitchFamily="18" charset="0"/>
              </a:rPr>
              <a:t>3. seminář </a:t>
            </a:r>
            <a:br>
              <a:rPr lang="cs-CZ" sz="2300" b="1" smtClean="0">
                <a:latin typeface="Times New Roman" pitchFamily="18" charset="0"/>
                <a:cs typeface="Times New Roman" pitchFamily="18" charset="0"/>
              </a:rPr>
            </a:br>
            <a:r>
              <a:rPr lang="cs-CZ" sz="2300" b="1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cs-CZ" sz="2300" b="1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b="1" smtClean="0">
                <a:solidFill>
                  <a:srgbClr val="3333CC"/>
                </a:solidFill>
                <a:cs typeface="Times New Roman" pitchFamily="18" charset="0"/>
              </a:rPr>
              <a:t>EPIDEMIOLOGIE</a:t>
            </a:r>
          </a:p>
        </p:txBody>
      </p:sp>
      <p:pic>
        <p:nvPicPr>
          <p:cNvPr id="39938" name="Picture 4" descr="C:\WINWORD\CLIPART\CROWD.WM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211638" y="2781300"/>
            <a:ext cx="4441825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76250"/>
            <a:ext cx="7696200" cy="80645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1"/>
                </a:solidFill>
              </a:rPr>
              <a:t/>
            </a:r>
            <a:br>
              <a:rPr lang="cs-CZ" smtClean="0">
                <a:solidFill>
                  <a:schemeClr val="tx1"/>
                </a:solidFill>
              </a:rPr>
            </a:br>
            <a:r>
              <a:rPr lang="cs-CZ" sz="3300" smtClean="0">
                <a:solidFill>
                  <a:schemeClr val="tx1"/>
                </a:solidFill>
              </a:rPr>
              <a:t/>
            </a:r>
            <a:br>
              <a:rPr lang="cs-CZ" sz="3300" smtClean="0">
                <a:solidFill>
                  <a:schemeClr val="tx1"/>
                </a:solidFill>
              </a:rPr>
            </a:br>
            <a:r>
              <a:rPr lang="cs-CZ" sz="3300" smtClean="0">
                <a:solidFill>
                  <a:schemeClr val="tx1"/>
                </a:solidFill>
              </a:rPr>
              <a:t/>
            </a:r>
            <a:br>
              <a:rPr lang="cs-CZ" sz="3300" smtClean="0">
                <a:solidFill>
                  <a:schemeClr val="tx1"/>
                </a:solidFill>
              </a:rPr>
            </a:br>
            <a:r>
              <a:rPr lang="cs-CZ" smtClean="0">
                <a:solidFill>
                  <a:srgbClr val="0000CC"/>
                </a:solidFill>
              </a:rPr>
              <a:t/>
            </a:r>
            <a:br>
              <a:rPr lang="cs-CZ" smtClean="0">
                <a:solidFill>
                  <a:srgbClr val="0000CC"/>
                </a:solidFill>
              </a:rPr>
            </a:br>
            <a:r>
              <a:rPr lang="cs-CZ" smtClean="0">
                <a:solidFill>
                  <a:srgbClr val="0000CC"/>
                </a:solidFill>
              </a:rPr>
              <a:t/>
            </a:r>
            <a:br>
              <a:rPr lang="cs-CZ" smtClean="0">
                <a:solidFill>
                  <a:srgbClr val="0000CC"/>
                </a:solidFill>
              </a:rPr>
            </a:br>
            <a:r>
              <a:rPr lang="cs-CZ" smtClean="0">
                <a:solidFill>
                  <a:srgbClr val="0000CC"/>
                </a:solidFill>
              </a:rPr>
              <a:t/>
            </a:r>
            <a:br>
              <a:rPr lang="cs-CZ" smtClean="0">
                <a:solidFill>
                  <a:srgbClr val="0000CC"/>
                </a:solidFill>
              </a:rPr>
            </a:br>
            <a:r>
              <a:rPr lang="cs-CZ" smtClean="0">
                <a:solidFill>
                  <a:srgbClr val="0000CC"/>
                </a:solidFill>
              </a:rPr>
              <a:t/>
            </a:r>
            <a:br>
              <a:rPr lang="cs-CZ" smtClean="0">
                <a:solidFill>
                  <a:srgbClr val="0000CC"/>
                </a:solidFill>
              </a:rPr>
            </a:br>
            <a:endParaRPr lang="cs-CZ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847975"/>
            <a:ext cx="7416800" cy="1439863"/>
          </a:xfrm>
          <a:ln w="76200"/>
        </p:spPr>
        <p:txBody>
          <a:bodyPr lIns="0" tIns="28080" rIns="0" bIns="0"/>
          <a:lstStyle/>
          <a:p>
            <a:pPr marL="0" indent="0" algn="ctr" eaLnBrk="1" hangingPunct="1">
              <a:spcAft>
                <a:spcPts val="0"/>
              </a:spcAft>
              <a:buClr>
                <a:srgbClr val="FF0000"/>
              </a:buClr>
              <a:defRPr/>
            </a:pPr>
            <a:r>
              <a:rPr lang="cs-CZ" sz="1200" b="1" cap="all" dirty="0" smtClean="0">
                <a:solidFill>
                  <a:schemeClr val="accent2"/>
                </a:solidFill>
                <a:latin typeface="+mj-lt"/>
              </a:rPr>
              <a:t> </a:t>
            </a:r>
          </a:p>
          <a:p>
            <a:pPr marL="0" indent="0" algn="ctr" eaLnBrk="1" hangingPunct="1">
              <a:spcAft>
                <a:spcPts val="0"/>
              </a:spcAft>
              <a:buClr>
                <a:srgbClr val="FF0000"/>
              </a:buClr>
              <a:defRPr/>
            </a:pPr>
            <a:r>
              <a:rPr lang="cs-CZ" sz="4000" b="1" cap="all" dirty="0" smtClean="0">
                <a:solidFill>
                  <a:schemeClr val="accent2"/>
                </a:solidFill>
                <a:latin typeface="+mj-lt"/>
              </a:rPr>
              <a:t>mě</a:t>
            </a:r>
            <a:r>
              <a:rPr lang="cs-CZ" sz="4000" b="1" cap="all" dirty="0" smtClean="0">
                <a:solidFill>
                  <a:srgbClr val="3333CC"/>
                </a:solidFill>
                <a:latin typeface="+mj-lt"/>
              </a:rPr>
              <a:t>ř</a:t>
            </a:r>
            <a:r>
              <a:rPr lang="cs-CZ" sz="4000" b="1" cap="all" dirty="0" smtClean="0">
                <a:solidFill>
                  <a:schemeClr val="accent2"/>
                </a:solidFill>
                <a:latin typeface="+mj-lt"/>
              </a:rPr>
              <a:t>ení frekvence   </a:t>
            </a:r>
          </a:p>
          <a:p>
            <a:pPr marL="0" indent="0" algn="ctr" eaLnBrk="1" hangingPunct="1">
              <a:spcAft>
                <a:spcPts val="0"/>
              </a:spcAft>
              <a:buClr>
                <a:srgbClr val="FF0000"/>
              </a:buClr>
              <a:defRPr/>
            </a:pPr>
            <a:r>
              <a:rPr lang="cs-CZ" sz="4000" b="1" cap="all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cs-CZ" sz="4000" b="1" cap="all" dirty="0" smtClean="0">
                <a:solidFill>
                  <a:schemeClr val="accent2"/>
                </a:solidFill>
                <a:latin typeface="+mj-lt"/>
              </a:rPr>
              <a:t>nemocí </a:t>
            </a:r>
            <a:r>
              <a:rPr lang="cs-CZ" sz="4000" b="1" cap="all" dirty="0">
                <a:solidFill>
                  <a:schemeClr val="accent2"/>
                </a:solidFill>
                <a:latin typeface="+mj-lt"/>
              </a:rPr>
              <a:t>v populaci</a:t>
            </a:r>
            <a:endParaRPr lang="cs-CZ" sz="3700" dirty="0" smtClean="0">
              <a:latin typeface="+mj-lt"/>
            </a:endParaRPr>
          </a:p>
          <a:p>
            <a:pPr marL="0" indent="0" eaLnBrk="1" hangingPunct="1">
              <a:buClr>
                <a:srgbClr val="FF0000"/>
              </a:buClr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50179" name="Obdélník 1"/>
          <p:cNvSpPr>
            <a:spLocks noChangeArrowheads="1"/>
          </p:cNvSpPr>
          <p:nvPr/>
        </p:nvSpPr>
        <p:spPr bwMode="auto">
          <a:xfrm>
            <a:off x="2916238" y="1196975"/>
            <a:ext cx="71437" cy="4603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692150"/>
            <a:ext cx="7766050" cy="1463675"/>
          </a:xfrm>
        </p:spPr>
        <p:txBody>
          <a:bodyPr/>
          <a:lstStyle/>
          <a:p>
            <a:r>
              <a:rPr lang="cs-CZ" sz="3600" b="1" smtClean="0">
                <a:solidFill>
                  <a:schemeClr val="accent2"/>
                </a:solidFill>
              </a:rPr>
              <a:t>Frekvence nemocí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839913"/>
            <a:ext cx="7994650" cy="3743325"/>
          </a:xfrm>
        </p:spPr>
        <p:txBody>
          <a:bodyPr lIns="0" tIns="28080" rIns="0" bIns="0"/>
          <a:lstStyle/>
          <a:p>
            <a:pPr>
              <a:lnSpc>
                <a:spcPct val="90000"/>
              </a:lnSpc>
            </a:pPr>
            <a:r>
              <a:rPr lang="cs-CZ" sz="2800" smtClean="0"/>
              <a:t>Hlavním úkolem </a:t>
            </a:r>
            <a:r>
              <a:rPr lang="cs-CZ" sz="2800" b="1" i="1" smtClean="0"/>
              <a:t>popisné epidemiologie</a:t>
            </a:r>
            <a:r>
              <a:rPr lang="cs-CZ" sz="2800" smtClean="0"/>
              <a:t> – </a:t>
            </a:r>
            <a:r>
              <a:rPr lang="cs-CZ" sz="2800" b="1" smtClean="0">
                <a:solidFill>
                  <a:schemeClr val="accent2"/>
                </a:solidFill>
              </a:rPr>
              <a:t>měření frekvenci výskytu nemocí</a:t>
            </a:r>
            <a:r>
              <a:rPr lang="cs-CZ" sz="2800" smtClean="0"/>
              <a:t> – tj. stanovení </a:t>
            </a:r>
            <a:r>
              <a:rPr lang="cs-CZ" sz="2800" b="1" smtClean="0"/>
              <a:t>četnosti (frekvence),</a:t>
            </a:r>
            <a:r>
              <a:rPr lang="cs-CZ" sz="2800" smtClean="0"/>
              <a:t> s jakou se nemoc vyskytuje v populaci a jejích podskupinách.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Součástí popisu je též </a:t>
            </a:r>
            <a:r>
              <a:rPr lang="cs-CZ" sz="2800" b="1" smtClean="0"/>
              <a:t>dynamika změn </a:t>
            </a:r>
            <a:r>
              <a:rPr lang="cs-CZ" sz="2800" smtClean="0"/>
              <a:t>této frekvence v čase a prostoru.</a:t>
            </a:r>
          </a:p>
          <a:p>
            <a:pPr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836613"/>
            <a:ext cx="7766050" cy="863600"/>
          </a:xfrm>
        </p:spPr>
        <p:txBody>
          <a:bodyPr/>
          <a:lstStyle/>
          <a:p>
            <a:r>
              <a:rPr lang="cs-CZ" sz="3200" b="1" smtClean="0">
                <a:solidFill>
                  <a:schemeClr val="accent2"/>
                </a:solidFill>
              </a:rPr>
              <a:t>Využití výsledků měření nemocnosti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71713"/>
            <a:ext cx="8223250" cy="3848100"/>
          </a:xfrm>
        </p:spPr>
        <p:txBody>
          <a:bodyPr lIns="0" tIns="28080" rIns="0" bIns="0"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smtClean="0"/>
              <a:t>Východisko při </a:t>
            </a:r>
            <a:r>
              <a:rPr lang="cs-CZ" sz="2400" b="1" smtClean="0"/>
              <a:t>hodnocení zdraví</a:t>
            </a:r>
            <a:r>
              <a:rPr lang="cs-CZ" sz="2400" smtClean="0"/>
              <a:t> populace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smtClean="0"/>
              <a:t>	Posouzení </a:t>
            </a:r>
            <a:r>
              <a:rPr lang="cs-CZ" sz="2400" b="1" smtClean="0"/>
              <a:t>velikosti</a:t>
            </a:r>
            <a:r>
              <a:rPr lang="cs-CZ" sz="2400" smtClean="0"/>
              <a:t> a </a:t>
            </a:r>
            <a:r>
              <a:rPr lang="cs-CZ" sz="2400" b="1" smtClean="0"/>
              <a:t>závažnosti</a:t>
            </a:r>
            <a:r>
              <a:rPr lang="cs-CZ" sz="2400" smtClean="0"/>
              <a:t> zdravotních problémů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b="1" smtClean="0"/>
              <a:t> Srovnání</a:t>
            </a:r>
            <a:r>
              <a:rPr lang="cs-CZ" sz="2400" smtClean="0"/>
              <a:t> i průběžné </a:t>
            </a:r>
            <a:r>
              <a:rPr lang="cs-CZ" sz="2400" b="1" smtClean="0"/>
              <a:t>sledování zdravotní situace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b="1" smtClean="0"/>
              <a:t> Sledovat trendy </a:t>
            </a:r>
            <a:r>
              <a:rPr lang="cs-CZ" sz="2400" smtClean="0"/>
              <a:t>ve vývoji nemocí, predikovat vývoj  budoucí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b="1" smtClean="0"/>
              <a:t> Odhad zdravotních potřeb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smtClean="0"/>
              <a:t> Podklad pro stanovení </a:t>
            </a:r>
            <a:r>
              <a:rPr lang="cs-CZ" sz="2400" b="1" smtClean="0"/>
              <a:t>priorit zdravotní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71488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b="1" smtClean="0">
                <a:solidFill>
                  <a:schemeClr val="accent2"/>
                </a:solidFill>
              </a:rPr>
              <a:t>VŽDY MUSÍME DEFINOVAT</a:t>
            </a: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755650" y="1628775"/>
            <a:ext cx="79311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3200">
                <a:solidFill>
                  <a:srgbClr val="000000"/>
                </a:solidFill>
              </a:rPr>
              <a:t> </a:t>
            </a:r>
            <a:r>
              <a:rPr lang="cs-CZ" sz="3200" b="1">
                <a:solidFill>
                  <a:srgbClr val="C00000"/>
                </a:solidFill>
              </a:rPr>
              <a:t>Předmět</a:t>
            </a:r>
            <a:r>
              <a:rPr lang="cs-CZ" sz="3200">
                <a:solidFill>
                  <a:srgbClr val="000000"/>
                </a:solidFill>
              </a:rPr>
              <a:t> (jednotku) měření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3200">
                <a:solidFill>
                  <a:srgbClr val="000000"/>
                </a:solidFill>
              </a:rPr>
              <a:t> Sledovanou (</a:t>
            </a:r>
            <a:r>
              <a:rPr lang="cs-CZ" sz="3200">
                <a:solidFill>
                  <a:srgbClr val="A50021"/>
                </a:solidFill>
              </a:rPr>
              <a:t>exponovanou</a:t>
            </a:r>
            <a:r>
              <a:rPr lang="cs-CZ" sz="3200">
                <a:solidFill>
                  <a:srgbClr val="000000"/>
                </a:solidFill>
              </a:rPr>
              <a:t>) </a:t>
            </a:r>
            <a:r>
              <a:rPr lang="cs-CZ" sz="3200" b="1">
                <a:solidFill>
                  <a:srgbClr val="C00000"/>
                </a:solidFill>
              </a:rPr>
              <a:t>populaci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3200">
                <a:solidFill>
                  <a:srgbClr val="000000"/>
                </a:solidFill>
              </a:rPr>
              <a:t> </a:t>
            </a:r>
            <a:r>
              <a:rPr lang="cs-CZ" sz="3200" b="1">
                <a:solidFill>
                  <a:srgbClr val="C00000"/>
                </a:solidFill>
                <a:latin typeface="Times New Roman" pitchFamily="18" charset="0"/>
              </a:rPr>
              <a:t>Čas</a:t>
            </a:r>
            <a:r>
              <a:rPr lang="cs-CZ" sz="3200">
                <a:solidFill>
                  <a:srgbClr val="000000"/>
                </a:solidFill>
              </a:rPr>
              <a:t> sledování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3200">
                <a:solidFill>
                  <a:srgbClr val="000000"/>
                </a:solidFill>
              </a:rPr>
              <a:t> </a:t>
            </a:r>
            <a:r>
              <a:rPr lang="cs-CZ" sz="3200" b="1">
                <a:solidFill>
                  <a:srgbClr val="A50021"/>
                </a:solidFill>
                <a:latin typeface="Times New Roman" pitchFamily="18" charset="0"/>
              </a:rPr>
              <a:t>Místo</a:t>
            </a:r>
            <a:r>
              <a:rPr lang="cs-CZ" sz="3200">
                <a:solidFill>
                  <a:srgbClr val="000000"/>
                </a:solidFill>
              </a:rPr>
              <a:t> sledování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b="1" cap="all" dirty="0" smtClean="0">
                <a:solidFill>
                  <a:schemeClr val="accent2"/>
                </a:solidFill>
              </a:rPr>
              <a:t>Určení jednotky měření</a:t>
            </a:r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684213" y="1260475"/>
            <a:ext cx="8229600" cy="486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20000"/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 b="1">
                <a:solidFill>
                  <a:srgbClr val="C00000"/>
                </a:solidFill>
                <a:latin typeface="Arial Black" pitchFamily="34" charset="0"/>
              </a:rPr>
              <a:t>OSOBA</a:t>
            </a:r>
            <a:r>
              <a:rPr lang="cs-CZ" sz="2800">
                <a:solidFill>
                  <a:srgbClr val="C00000"/>
                </a:solidFill>
              </a:rPr>
              <a:t> </a:t>
            </a:r>
            <a:r>
              <a:rPr lang="cs-CZ" sz="2800" b="1">
                <a:solidFill>
                  <a:srgbClr val="C00000"/>
                </a:solidFill>
                <a:latin typeface="Arial Black" pitchFamily="34" charset="0"/>
              </a:rPr>
              <a:t>- NOSITEL NEMOCI </a:t>
            </a:r>
            <a:r>
              <a:rPr lang="cs-CZ" sz="2000" i="1">
                <a:solidFill>
                  <a:schemeClr val="tx1"/>
                </a:solidFill>
                <a:latin typeface="Times New Roman" pitchFamily="18" charset="0"/>
              </a:rPr>
              <a:t>(Epidemiologové)</a:t>
            </a:r>
          </a:p>
          <a:p>
            <a:pPr marL="457200" indent="-457200">
              <a:spcAft>
                <a:spcPts val="1425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>
                <a:solidFill>
                  <a:srgbClr val="000000"/>
                </a:solidFill>
              </a:rPr>
              <a:t>	 -  počet osob infikovaných HIV, počet diabetiků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20000"/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 b="1">
                <a:solidFill>
                  <a:srgbClr val="C00000"/>
                </a:solidFill>
                <a:latin typeface="Arial Black" pitchFamily="34" charset="0"/>
              </a:rPr>
              <a:t>PŘÍPAD ONEMOCNĚNÍ  </a:t>
            </a:r>
            <a:r>
              <a:rPr lang="cs-CZ" sz="2000" i="1">
                <a:solidFill>
                  <a:schemeClr val="tx1"/>
                </a:solidFill>
                <a:latin typeface="Times New Roman" pitchFamily="18" charset="0"/>
              </a:rPr>
              <a:t>(RZS)</a:t>
            </a:r>
            <a:r>
              <a:rPr lang="cs-CZ" sz="3200" b="1">
                <a:solidFill>
                  <a:srgbClr val="C00000"/>
                </a:solidFill>
                <a:latin typeface="Arial Black" pitchFamily="34" charset="0"/>
              </a:rPr>
              <a:t> </a:t>
            </a:r>
          </a:p>
          <a:p>
            <a:pPr marL="738188" lvl="1" indent="-280988">
              <a:spcBef>
                <a:spcPts val="563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–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>
                <a:solidFill>
                  <a:srgbClr val="000000"/>
                </a:solidFill>
              </a:rPr>
              <a:t>jako časová epizoda (počet angín, chřipek)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20000"/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 b="1">
                <a:solidFill>
                  <a:srgbClr val="C00000"/>
                </a:solidFill>
                <a:latin typeface="Arial Black" pitchFamily="34" charset="0"/>
              </a:rPr>
              <a:t>JINÁ UDÁLOST </a:t>
            </a:r>
            <a:r>
              <a:rPr lang="cs-CZ" sz="2800">
                <a:solidFill>
                  <a:schemeClr val="tx1"/>
                </a:solidFill>
                <a:latin typeface="Times New Roman" pitchFamily="18" charset="0"/>
              </a:rPr>
              <a:t>spojená s onemocněním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20000"/>
              <a:buFont typeface="Arial" charset="0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>
                <a:solidFill>
                  <a:srgbClr val="000000"/>
                </a:solidFill>
              </a:rPr>
              <a:t>    - návštěva lékaře, hospitalizace, pracovní neschopnost, přiznání invalidního důchodu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74638"/>
            <a:ext cx="8569325" cy="8048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200" b="1" cap="all" dirty="0" smtClean="0">
                <a:solidFill>
                  <a:srgbClr val="3333CC"/>
                </a:solidFill>
              </a:rPr>
              <a:t>Určení sledované (exponované) populace</a:t>
            </a:r>
            <a:br>
              <a:rPr lang="cs-CZ" sz="3200" b="1" cap="all" dirty="0" smtClean="0">
                <a:solidFill>
                  <a:srgbClr val="3333CC"/>
                </a:solidFill>
              </a:rPr>
            </a:br>
            <a:endParaRPr lang="cs-CZ" sz="3200" b="1" cap="all" dirty="0" smtClean="0">
              <a:solidFill>
                <a:srgbClr val="3333CC"/>
              </a:solidFill>
            </a:endParaRPr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8588375" cy="5256213"/>
          </a:xfrm>
        </p:spPr>
        <p:txBody>
          <a:bodyPr/>
          <a:lstStyle/>
          <a:p>
            <a:pPr marL="341313" indent="0" eaLnBrk="1" hangingPunct="1">
              <a:lnSpc>
                <a:spcPct val="100000"/>
              </a:lnSpc>
              <a:spcAft>
                <a:spcPct val="0"/>
              </a:spcAft>
              <a:buSzPct val="120000"/>
              <a:buFont typeface="Times New Roman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800" smtClean="0">
                <a:solidFill>
                  <a:srgbClr val="CC0000"/>
                </a:solidFill>
              </a:rPr>
              <a:t> </a:t>
            </a:r>
            <a:r>
              <a:rPr lang="cs-CZ" sz="2800" b="1" smtClean="0">
                <a:solidFill>
                  <a:srgbClr val="CC0000"/>
                </a:solidFill>
              </a:rPr>
              <a:t>exponovaná populace </a:t>
            </a:r>
            <a:r>
              <a:rPr lang="cs-CZ" sz="2800" i="1" smtClean="0">
                <a:solidFill>
                  <a:schemeClr val="tx1"/>
                </a:solidFill>
              </a:rPr>
              <a:t>(populace v riziku)</a:t>
            </a:r>
            <a:r>
              <a:rPr lang="cs-CZ" sz="2800" b="1" smtClean="0">
                <a:solidFill>
                  <a:srgbClr val="CC0000"/>
                </a:solidFill>
              </a:rPr>
              <a:t> </a:t>
            </a:r>
            <a:r>
              <a:rPr lang="cs-CZ" sz="2800" smtClean="0">
                <a:solidFill>
                  <a:schemeClr val="tx1"/>
                </a:solidFill>
              </a:rPr>
              <a:t>–</a:t>
            </a:r>
            <a:r>
              <a:rPr lang="cs-CZ" sz="2800" b="1" smtClean="0">
                <a:solidFill>
                  <a:srgbClr val="CC0000"/>
                </a:solidFill>
              </a:rPr>
              <a:t> </a:t>
            </a:r>
            <a:r>
              <a:rPr lang="cs-CZ" sz="2800" smtClean="0">
                <a:solidFill>
                  <a:schemeClr val="tx1"/>
                </a:solidFill>
              </a:rPr>
              <a:t>tvořena osobami, které mohou onemocnět (mohou se stát „případem“)</a:t>
            </a:r>
          </a:p>
          <a:p>
            <a:pPr marL="341313" indent="0" eaLnBrk="1" hangingPunct="1">
              <a:lnSpc>
                <a:spcPct val="100000"/>
              </a:lnSpc>
              <a:spcAft>
                <a:spcPct val="0"/>
              </a:spcAft>
              <a:buSzPct val="12000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900" smtClean="0"/>
          </a:p>
          <a:p>
            <a:pPr marL="341313" indent="0" eaLnBrk="1" hangingPunct="1">
              <a:lnSpc>
                <a:spcPct val="100000"/>
              </a:lnSpc>
              <a:buSzPct val="120000"/>
              <a:buFont typeface="Arial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100" smtClean="0"/>
              <a:t> v RZS -  </a:t>
            </a:r>
            <a:r>
              <a:rPr lang="cs-CZ" sz="3100" b="1" smtClean="0">
                <a:solidFill>
                  <a:srgbClr val="C00000"/>
                </a:solidFill>
              </a:rPr>
              <a:t>celá populace ČR </a:t>
            </a:r>
            <a:r>
              <a:rPr lang="cs-CZ" sz="3100" smtClean="0"/>
              <a:t>(příp. muži ČR, ženy ČR, populace krajů a okresů).</a:t>
            </a:r>
          </a:p>
          <a:p>
            <a:pPr marL="341313" indent="0" eaLnBrk="1" hangingPunct="1">
              <a:lnSpc>
                <a:spcPct val="100000"/>
              </a:lnSpc>
              <a:buClrTx/>
              <a:buSzPct val="120000"/>
              <a:buFont typeface="Arial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100" smtClean="0"/>
              <a:t> v epidem. studiích - </a:t>
            </a:r>
            <a:r>
              <a:rPr lang="cs-CZ" sz="3100" b="1" smtClean="0">
                <a:solidFill>
                  <a:srgbClr val="C00000"/>
                </a:solidFill>
              </a:rPr>
              <a:t>přesnější specifikace </a:t>
            </a:r>
            <a:r>
              <a:rPr lang="cs-CZ" sz="3100" smtClean="0"/>
              <a:t>(vymezení místní, časové, věcné).</a:t>
            </a:r>
          </a:p>
          <a:p>
            <a:pPr marL="341313" indent="0" eaLnBrk="1" hangingPunct="1">
              <a:lnSpc>
                <a:spcPct val="100000"/>
              </a:lnSpc>
              <a:buClrTx/>
              <a:buSzPct val="120000"/>
              <a:buFont typeface="Arial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100" smtClean="0"/>
              <a:t> vymezení populace se odvíjí </a:t>
            </a:r>
            <a:r>
              <a:rPr lang="cs-CZ" sz="3100" b="1" smtClean="0">
                <a:solidFill>
                  <a:srgbClr val="C00000"/>
                </a:solidFill>
              </a:rPr>
              <a:t>od cílů studie</a:t>
            </a:r>
            <a:r>
              <a:rPr lang="cs-CZ" sz="3100" smtClean="0"/>
              <a:t>.</a:t>
            </a:r>
          </a:p>
          <a:p>
            <a:pPr marL="341313" indent="0" eaLnBrk="1" hangingPunct="1">
              <a:lnSpc>
                <a:spcPct val="100000"/>
              </a:lnSpc>
              <a:buClrTx/>
              <a:buSzPct val="120000"/>
              <a:buFont typeface="Arial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100" smtClean="0"/>
              <a:t>  </a:t>
            </a:r>
            <a:r>
              <a:rPr lang="cs-CZ" sz="3100" b="1" smtClean="0"/>
              <a:t>vyčerpávající</a:t>
            </a:r>
            <a:r>
              <a:rPr lang="cs-CZ" sz="3100" smtClean="0"/>
              <a:t> vs. </a:t>
            </a:r>
            <a:r>
              <a:rPr lang="cs-CZ" sz="3100" b="1" smtClean="0"/>
              <a:t>výběrová</a:t>
            </a:r>
            <a:r>
              <a:rPr lang="cs-CZ" sz="3100" smtClean="0"/>
              <a:t> šetření</a:t>
            </a:r>
          </a:p>
          <a:p>
            <a:pPr marL="341313" indent="0" eaLnBrk="1" hangingPunct="1">
              <a:lnSpc>
                <a:spcPct val="100000"/>
              </a:lnSpc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3500" smtClean="0"/>
          </a:p>
          <a:p>
            <a:pPr marL="341313" indent="0" eaLnBrk="1" hangingPunct="1">
              <a:lnSpc>
                <a:spcPct val="100000"/>
              </a:lnSpc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35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3250" cy="790575"/>
          </a:xfrm>
        </p:spPr>
        <p:txBody>
          <a:bodyPr/>
          <a:lstStyle/>
          <a:p>
            <a:r>
              <a:rPr lang="cs-CZ" sz="3200" smtClean="0">
                <a:solidFill>
                  <a:schemeClr val="accent2"/>
                </a:solidFill>
              </a:rPr>
              <a:t>Tvoření studovaného souboru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3250" cy="4635500"/>
          </a:xfrm>
        </p:spPr>
        <p:txBody>
          <a:bodyPr/>
          <a:lstStyle/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r>
              <a:rPr lang="cs-CZ" sz="2400" b="1" smtClean="0">
                <a:solidFill>
                  <a:srgbClr val="A50021"/>
                </a:solidFill>
              </a:rPr>
              <a:t>vyčerpávající</a:t>
            </a:r>
            <a:r>
              <a:rPr lang="cs-CZ" sz="2400" b="1" smtClean="0"/>
              <a:t> </a:t>
            </a:r>
            <a:r>
              <a:rPr lang="cs-CZ" sz="2400" b="1" smtClean="0">
                <a:solidFill>
                  <a:srgbClr val="A50021"/>
                </a:solidFill>
              </a:rPr>
              <a:t>(úplné)</a:t>
            </a:r>
            <a:r>
              <a:rPr lang="cs-CZ" sz="2400" smtClean="0"/>
              <a:t> šetření – vyšetřen každý prvek </a:t>
            </a:r>
            <a:r>
              <a:rPr lang="cs-CZ" sz="2400" b="1" smtClean="0"/>
              <a:t>základního souboru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r>
              <a:rPr lang="cs-CZ" sz="2400" b="1" smtClean="0">
                <a:solidFill>
                  <a:srgbClr val="A50021"/>
                </a:solidFill>
              </a:rPr>
              <a:t>výběrové (neúplné)</a:t>
            </a:r>
            <a:r>
              <a:rPr lang="cs-CZ" sz="2400" b="1" smtClean="0"/>
              <a:t> </a:t>
            </a:r>
            <a:r>
              <a:rPr lang="cs-CZ" sz="2400" smtClean="0"/>
              <a:t>šetření</a:t>
            </a:r>
            <a:r>
              <a:rPr lang="cs-CZ" sz="2400" b="1" smtClean="0"/>
              <a:t> </a:t>
            </a:r>
            <a:r>
              <a:rPr lang="cs-CZ" sz="2400" smtClean="0">
                <a:solidFill>
                  <a:schemeClr val="tx1"/>
                </a:solidFill>
              </a:rPr>
              <a:t>– předmětem šetření je pouze část (vzorek) z.s., tzv. </a:t>
            </a:r>
            <a:r>
              <a:rPr lang="cs-CZ" sz="2400" b="1" smtClean="0">
                <a:solidFill>
                  <a:schemeClr val="tx1"/>
                </a:solidFill>
              </a:rPr>
              <a:t>výběrový soubor (výběr)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r>
              <a:rPr lang="cs-CZ" sz="2400" smtClean="0">
                <a:solidFill>
                  <a:schemeClr val="tx1"/>
                </a:solidFill>
              </a:rPr>
              <a:t>zákl. požadavek – výběr musí </a:t>
            </a:r>
            <a:r>
              <a:rPr lang="cs-CZ" sz="2400" b="1" smtClean="0">
                <a:solidFill>
                  <a:schemeClr val="tx1"/>
                </a:solidFill>
              </a:rPr>
              <a:t>reprezentovat</a:t>
            </a:r>
            <a:r>
              <a:rPr lang="cs-CZ" sz="2400" smtClean="0">
                <a:solidFill>
                  <a:schemeClr val="tx1"/>
                </a:solidFill>
              </a:rPr>
              <a:t> základní soubor, reprezentativnost zaručuje tzv.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None/>
            </a:pPr>
            <a:r>
              <a:rPr lang="cs-CZ" sz="2400" smtClean="0">
                <a:solidFill>
                  <a:schemeClr val="tx1"/>
                </a:solidFill>
              </a:rPr>
              <a:t>   </a:t>
            </a:r>
            <a:r>
              <a:rPr lang="cs-CZ" sz="2400" b="1" smtClean="0">
                <a:solidFill>
                  <a:srgbClr val="A50021"/>
                </a:solidFill>
              </a:rPr>
              <a:t>náhodný výběr </a:t>
            </a:r>
            <a:r>
              <a:rPr lang="cs-CZ" sz="2400" smtClean="0">
                <a:solidFill>
                  <a:schemeClr val="tx1"/>
                </a:solidFill>
              </a:rPr>
              <a:t>(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výběr získaný postupem, který zaručuje, že každý prvek ZS má na začátku výběru stejnou pravděpodobnost, že bude vybrán)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r>
              <a:rPr lang="cs-CZ" sz="2400" smtClean="0">
                <a:cs typeface="Times New Roman" pitchFamily="18" charset="0"/>
              </a:rPr>
              <a:t>výběr a ZS spojuje</a:t>
            </a:r>
            <a:r>
              <a:rPr lang="cs-CZ" sz="2400" b="1" smtClean="0">
                <a:cs typeface="Times New Roman" pitchFamily="18" charset="0"/>
              </a:rPr>
              <a:t> </a:t>
            </a:r>
            <a:r>
              <a:rPr lang="cs-CZ" sz="2400" b="1" smtClean="0">
                <a:solidFill>
                  <a:srgbClr val="A50021"/>
                </a:solidFill>
                <a:cs typeface="Times New Roman" pitchFamily="18" charset="0"/>
              </a:rPr>
              <a:t>statistická indukce </a:t>
            </a:r>
            <a:r>
              <a:rPr lang="cs-CZ" sz="2400" smtClean="0">
                <a:solidFill>
                  <a:schemeClr val="tx1"/>
                </a:solidFill>
                <a:cs typeface="Times New Roman" pitchFamily="18" charset="0"/>
              </a:rPr>
              <a:t>-</a:t>
            </a:r>
            <a:r>
              <a:rPr lang="cs-CZ" sz="2400" b="1" smtClean="0">
                <a:solidFill>
                  <a:srgbClr val="A50021"/>
                </a:solidFill>
                <a:cs typeface="Times New Roman" pitchFamily="18" charset="0"/>
              </a:rPr>
              <a:t> </a:t>
            </a:r>
            <a:r>
              <a:rPr lang="cs-CZ" sz="2400" smtClean="0">
                <a:solidFill>
                  <a:schemeClr val="tx1"/>
                </a:solidFill>
                <a:cs typeface="Times New Roman" pitchFamily="18" charset="0"/>
              </a:rPr>
              <a:t>na základě vlastností výběru usuzujeme na vlastnosti celého ZS - </a:t>
            </a:r>
            <a:r>
              <a:rPr lang="cs-CZ" sz="2400" u="sng" smtClean="0">
                <a:solidFill>
                  <a:schemeClr val="tx1"/>
                </a:solidFill>
                <a:cs typeface="Times New Roman" pitchFamily="18" charset="0"/>
              </a:rPr>
              <a:t>zobecňování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None/>
            </a:pPr>
            <a:r>
              <a:rPr lang="cs-CZ" sz="2400" smtClean="0">
                <a:solidFill>
                  <a:srgbClr val="A50021"/>
                </a:solidFill>
                <a:cs typeface="Times New Roman" pitchFamily="18" charset="0"/>
              </a:rPr>
              <a:t> 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endParaRPr lang="cs-CZ" sz="2000" b="1" smtClean="0">
              <a:latin typeface="Arial Unicode MS" pitchFamily="34" charset="-128"/>
              <a:cs typeface="Times New Roman" pitchFamily="18" charset="0"/>
            </a:endParaRP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None/>
            </a:pPr>
            <a:endParaRPr lang="cs-CZ" sz="2400" b="1" smtClean="0">
              <a:solidFill>
                <a:srgbClr val="A50021"/>
              </a:solidFill>
            </a:endParaRP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endParaRPr lang="cs-CZ" sz="2400" smtClean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None/>
            </a:pPr>
            <a:endParaRPr lang="cs-CZ" sz="2400" smtClean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endParaRPr lang="cs-CZ" sz="24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981075"/>
            <a:ext cx="8229600" cy="9350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b="1" smtClean="0">
                <a:solidFill>
                  <a:schemeClr val="accent2"/>
                </a:solidFill>
              </a:rPr>
              <a:t>URČENÍ ČASU a MÍSTA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7038" indent="-322263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3200">
                <a:solidFill>
                  <a:srgbClr val="000000"/>
                </a:solidFill>
              </a:rPr>
              <a:t>přesně vymezit časový </a:t>
            </a:r>
            <a:r>
              <a:rPr lang="cs-CZ" sz="3200" b="1">
                <a:solidFill>
                  <a:srgbClr val="C00000"/>
                </a:solidFill>
              </a:rPr>
              <a:t>okamžik</a:t>
            </a:r>
            <a:r>
              <a:rPr lang="cs-CZ" sz="3200">
                <a:solidFill>
                  <a:srgbClr val="000000"/>
                </a:solidFill>
              </a:rPr>
              <a:t> nebo </a:t>
            </a:r>
            <a:r>
              <a:rPr lang="cs-CZ" sz="3200" b="1">
                <a:solidFill>
                  <a:srgbClr val="C00000"/>
                </a:solidFill>
              </a:rPr>
              <a:t>interval</a:t>
            </a:r>
            <a:r>
              <a:rPr lang="cs-CZ" sz="3200" b="1">
                <a:solidFill>
                  <a:srgbClr val="92D050"/>
                </a:solidFill>
              </a:rPr>
              <a:t> </a:t>
            </a:r>
            <a:r>
              <a:rPr lang="cs-CZ" sz="3200">
                <a:solidFill>
                  <a:schemeClr val="tx1"/>
                </a:solidFill>
              </a:rPr>
              <a:t>měření</a:t>
            </a:r>
          </a:p>
          <a:p>
            <a:pPr marL="427038" indent="-322263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3200">
                <a:solidFill>
                  <a:schemeClr val="tx1"/>
                </a:solidFill>
              </a:rPr>
              <a:t>vymezit </a:t>
            </a:r>
            <a:r>
              <a:rPr lang="cs-CZ" sz="3200" b="1">
                <a:solidFill>
                  <a:srgbClr val="A50021"/>
                </a:solidFill>
              </a:rPr>
              <a:t>místo</a:t>
            </a:r>
            <a:r>
              <a:rPr lang="cs-CZ" sz="3200">
                <a:solidFill>
                  <a:schemeClr val="tx1"/>
                </a:solidFill>
              </a:rPr>
              <a:t> šetření (území celého státu, kraj, okres, město…)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765175"/>
            <a:ext cx="8223250" cy="1138238"/>
          </a:xfrm>
        </p:spPr>
        <p:txBody>
          <a:bodyPr/>
          <a:lstStyle/>
          <a:p>
            <a:r>
              <a:rPr lang="cs-CZ" sz="3200" b="1" smtClean="0">
                <a:solidFill>
                  <a:schemeClr val="accent2"/>
                </a:solidFill>
              </a:rPr>
              <a:t>UKAZATELE NEMOCNOSTI</a:t>
            </a:r>
            <a:endParaRPr lang="cs-CZ" b="1" smtClean="0"/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defTabSz="914400">
              <a:lnSpc>
                <a:spcPct val="90000"/>
              </a:lnSpc>
            </a:pPr>
            <a:r>
              <a:rPr lang="cs-CZ" sz="2400" smtClean="0">
                <a:sym typeface="Symbol" pitchFamily="18" charset="2"/>
              </a:rPr>
              <a:t>      Kvantitativní stránka výskytu nemocí v populaci vyjádřena pomocí </a:t>
            </a:r>
            <a:r>
              <a:rPr lang="cs-CZ" sz="2400" b="1" smtClean="0">
                <a:sym typeface="Symbol" pitchFamily="18" charset="2"/>
              </a:rPr>
              <a:t>statistických ukazatelů</a:t>
            </a:r>
            <a:endParaRPr lang="cs-CZ" sz="2400" smtClean="0">
              <a:sym typeface="Symbol" pitchFamily="18" charset="2"/>
            </a:endParaRPr>
          </a:p>
          <a:p>
            <a:pPr marL="571500" indent="-571500" defTabSz="914400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b="1" smtClean="0">
                <a:solidFill>
                  <a:srgbClr val="A50021"/>
                </a:solidFill>
                <a:sym typeface="Symbol" pitchFamily="18" charset="2"/>
              </a:rPr>
              <a:t>absolutní</a:t>
            </a:r>
          </a:p>
          <a:p>
            <a:pPr marL="571500" indent="-571500" defTabSz="914400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b="1" smtClean="0">
                <a:solidFill>
                  <a:srgbClr val="A50021"/>
                </a:solidFill>
                <a:sym typeface="Symbol" pitchFamily="18" charset="2"/>
              </a:rPr>
              <a:t>relativní</a:t>
            </a:r>
            <a:r>
              <a:rPr lang="cs-CZ" sz="2400" b="1" smtClean="0">
                <a:sym typeface="Symbol" pitchFamily="18" charset="2"/>
              </a:rPr>
              <a:t> </a:t>
            </a:r>
            <a:r>
              <a:rPr lang="cs-CZ" sz="2400" smtClean="0">
                <a:sym typeface="Symbol" pitchFamily="18" charset="2"/>
              </a:rPr>
              <a:t>(ve vztahu k exponované populaci) → hlubší kvantitativní analýza, srovnání, intenzita</a:t>
            </a:r>
          </a:p>
          <a:p>
            <a:pPr marL="571500" indent="-571500" defTabSz="914400">
              <a:lnSpc>
                <a:spcPct val="90000"/>
              </a:lnSpc>
              <a:buFont typeface="Wingdings" pitchFamily="2" charset="2"/>
              <a:buNone/>
            </a:pPr>
            <a:endParaRPr lang="cs-CZ" sz="2400" smtClean="0">
              <a:sym typeface="Symbol" pitchFamily="18" charset="2"/>
            </a:endParaRPr>
          </a:p>
          <a:p>
            <a:pPr marL="571500" indent="-571500" defTabSz="914400">
              <a:lnSpc>
                <a:spcPct val="90000"/>
              </a:lnSpc>
            </a:pPr>
            <a:r>
              <a:rPr lang="cs-CZ" sz="2400" b="1" smtClean="0">
                <a:sym typeface="Symbol" pitchFamily="18" charset="2"/>
              </a:rPr>
              <a:t>Zdroje informací    </a:t>
            </a:r>
            <a:r>
              <a:rPr lang="cs-CZ" sz="2400" smtClean="0">
                <a:sym typeface="Symbol" pitchFamily="18" charset="2"/>
              </a:rPr>
              <a:t>- </a:t>
            </a:r>
            <a:r>
              <a:rPr lang="cs-CZ" sz="2400" b="1" smtClean="0">
                <a:sym typeface="Symbol" pitchFamily="18" charset="2"/>
              </a:rPr>
              <a:t> rutinní statistiky</a:t>
            </a:r>
          </a:p>
          <a:p>
            <a:pPr marL="571500" indent="-571500" defTabSz="914400">
              <a:lnSpc>
                <a:spcPct val="90000"/>
              </a:lnSpc>
            </a:pPr>
            <a:r>
              <a:rPr lang="cs-CZ" sz="2400" smtClean="0">
                <a:sym typeface="Symbol" pitchFamily="18" charset="2"/>
              </a:rPr>
              <a:t>                                -  </a:t>
            </a:r>
            <a:r>
              <a:rPr lang="cs-CZ" sz="2400" b="1" smtClean="0">
                <a:sym typeface="Symbol" pitchFamily="18" charset="2"/>
              </a:rPr>
              <a:t>výběrová šetření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4813"/>
            <a:ext cx="8435975" cy="14779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200" b="1" cap="all" dirty="0" smtClean="0">
                <a:solidFill>
                  <a:schemeClr val="accent2"/>
                </a:solidFill>
              </a:rPr>
              <a:t>Základní ukazatele nemocnosti</a:t>
            </a:r>
          </a:p>
        </p:txBody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31800" indent="-319088">
              <a:spcAft>
                <a:spcPts val="1425"/>
              </a:spcAft>
              <a:buSzPct val="4500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cs-CZ" sz="3200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3200">
                <a:solidFill>
                  <a:schemeClr val="tx1"/>
                </a:solidFill>
              </a:rPr>
              <a:t> Průměrná doba trvání nemoci (t)</a:t>
            </a:r>
          </a:p>
          <a:p>
            <a:pPr marL="431800" indent="-319088">
              <a:spcAft>
                <a:spcPts val="1425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3200">
                <a:solidFill>
                  <a:schemeClr val="tx1"/>
                </a:solidFill>
              </a:rPr>
              <a:t> Incidence (I)</a:t>
            </a:r>
          </a:p>
          <a:p>
            <a:pPr marL="431800" indent="-319088">
              <a:spcAft>
                <a:spcPts val="1425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3200">
                <a:solidFill>
                  <a:schemeClr val="tx1"/>
                </a:solidFill>
              </a:rPr>
              <a:t> Prevalence (P)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 tIns="45720" anchor="b"/>
          <a:lstStyle/>
          <a:p>
            <a:r>
              <a:rPr lang="cs-CZ" smtClean="0"/>
              <a:t>  </a:t>
            </a:r>
            <a:r>
              <a:rPr lang="cs-CZ" sz="3200" b="1" smtClean="0">
                <a:solidFill>
                  <a:srgbClr val="3333CC"/>
                </a:solidFill>
              </a:rPr>
              <a:t>EPIDEMIOLOGIE</a:t>
            </a:r>
            <a:r>
              <a:rPr lang="cs-CZ" sz="2700" b="1" smtClean="0">
                <a:latin typeface="Times New Roman" pitchFamily="18" charset="0"/>
              </a:rPr>
              <a:t> </a:t>
            </a:r>
            <a:r>
              <a:rPr lang="cs-CZ" sz="2000" smtClean="0">
                <a:latin typeface="Times New Roman" pitchFamily="18" charset="0"/>
              </a:rPr>
              <a:t>( skripta kap. 5)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tIns="45720"/>
          <a:lstStyle/>
          <a:p>
            <a:pPr marL="571500" indent="-571500" defTabSz="914400"/>
            <a:endParaRPr lang="cs-CZ" smtClean="0"/>
          </a:p>
          <a:p>
            <a:pPr marL="571500" indent="-571500" defTabSz="914400">
              <a:buFont typeface="Wingdings" pitchFamily="2" charset="2"/>
              <a:buChar char="Ø"/>
            </a:pPr>
            <a:r>
              <a:rPr lang="cs-CZ" smtClean="0"/>
              <a:t>     Úvod, obsah epidemiologie.</a:t>
            </a:r>
          </a:p>
          <a:p>
            <a:pPr marL="571500" indent="-571500" defTabSz="914400">
              <a:buFont typeface="Wingdings" pitchFamily="2" charset="2"/>
              <a:buChar char="Ø"/>
            </a:pPr>
            <a:r>
              <a:rPr lang="cs-CZ" smtClean="0"/>
              <a:t>     Měření frekvence nemocí v populaci</a:t>
            </a:r>
          </a:p>
          <a:p>
            <a:pPr marL="571500" indent="-571500" defTabSz="914400">
              <a:buFont typeface="Wingdings" pitchFamily="2" charset="2"/>
              <a:buChar char="Ø"/>
            </a:pPr>
            <a:r>
              <a:rPr lang="cs-CZ" smtClean="0"/>
              <a:t>     Screening, diagnostické testy</a:t>
            </a:r>
          </a:p>
          <a:p>
            <a:pPr marL="571500" indent="-571500" defTabSz="914400">
              <a:buFont typeface="Wingdings" pitchFamily="2" charset="2"/>
              <a:buChar char="Ø"/>
            </a:pPr>
            <a:r>
              <a:rPr lang="cs-CZ" smtClean="0"/>
              <a:t>     Typy epidemiologických studií</a:t>
            </a:r>
          </a:p>
          <a:p>
            <a:pPr marL="571500" indent="-571500" defTabSz="914400">
              <a:buFont typeface="Wingdings" pitchFamily="2" charset="2"/>
              <a:buChar char="Ø"/>
            </a:pPr>
            <a:r>
              <a:rPr lang="cs-CZ" smtClean="0"/>
              <a:t>     Pojem rizika, míry rizika - relativní,  atributivní riziko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3250" cy="862013"/>
          </a:xfrm>
        </p:spPr>
        <p:txBody>
          <a:bodyPr/>
          <a:lstStyle/>
          <a:p>
            <a:pPr marL="838200" indent="-838200" defTabSz="914400"/>
            <a:r>
              <a:rPr lang="cs-CZ" sz="1400" b="1" smtClean="0"/>
              <a:t> </a:t>
            </a:r>
            <a:r>
              <a:rPr lang="cs-CZ" sz="2800" smtClean="0">
                <a:solidFill>
                  <a:schemeClr val="accent2"/>
                </a:solidFill>
              </a:rPr>
              <a:t>PRŮMĚRNÁ DOBA TRVÁNÍ NEMOCI (t)</a:t>
            </a:r>
            <a:endParaRPr lang="cs-CZ" sz="2800" b="1" smtClean="0"/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defTabSz="914400"/>
            <a:r>
              <a:rPr lang="cs-CZ" b="1" smtClean="0"/>
              <a:t>	</a:t>
            </a:r>
            <a:r>
              <a:rPr lang="cs-CZ" b="1" i="1" smtClean="0"/>
              <a:t>součet všech prostonaných dnů / celkový počet případů nemoci</a:t>
            </a:r>
            <a:r>
              <a:rPr lang="cs-CZ" i="1" smtClean="0"/>
              <a:t> </a:t>
            </a:r>
          </a:p>
          <a:p>
            <a:pPr marL="609600" indent="-609600" defTabSz="914400"/>
            <a:r>
              <a:rPr lang="cs-CZ" smtClean="0"/>
              <a:t>	</a:t>
            </a:r>
            <a:r>
              <a:rPr lang="cs-CZ" smtClean="0">
                <a:sym typeface="Symbol" pitchFamily="18" charset="2"/>
              </a:rPr>
              <a:t> jak dlouho trvá průměrně jeden případ nemoci</a:t>
            </a:r>
          </a:p>
          <a:p>
            <a:pPr marL="609600" indent="-609600" defTabSz="914400"/>
            <a:endParaRPr lang="cs-CZ" smtClean="0">
              <a:sym typeface="Symbol" pitchFamily="18" charset="2"/>
            </a:endParaRPr>
          </a:p>
          <a:p>
            <a:pPr marL="609600" indent="-609600" defTabSz="914400"/>
            <a:r>
              <a:rPr lang="cs-CZ" i="1" smtClean="0">
                <a:sym typeface="Symbol" pitchFamily="18" charset="2"/>
              </a:rPr>
              <a:t>Př. počet prostonaných dní celkem/počet angín = průměrná doba trvání 1 angíny (10 dní)</a:t>
            </a:r>
            <a:endParaRPr lang="cs-CZ" b="1" i="1" smtClean="0">
              <a:sym typeface="Symbol" pitchFamily="18" charset="2"/>
            </a:endParaRPr>
          </a:p>
          <a:p>
            <a:pPr marL="609600" indent="-609600" defTabSz="914400"/>
            <a:endParaRPr lang="cs-CZ" b="1" i="1" smtClean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675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8964612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smtClean="0">
                <a:solidFill>
                  <a:schemeClr val="accent2"/>
                </a:solidFill>
              </a:rPr>
              <a:t>INCIDENCE (I)</a:t>
            </a:r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503238" y="1700213"/>
            <a:ext cx="8640762" cy="560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561975" indent="-457200">
              <a:spcAft>
                <a:spcPts val="1425"/>
              </a:spcAft>
              <a:buSzPct val="150000"/>
              <a:buFont typeface="Arial" charset="0"/>
              <a:buChar char="•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None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cs-CZ" sz="2800" b="1">
                <a:solidFill>
                  <a:srgbClr val="000000"/>
                </a:solidFill>
              </a:rPr>
              <a:t>intervalový</a:t>
            </a:r>
            <a:r>
              <a:rPr lang="cs-CZ" sz="2800">
                <a:solidFill>
                  <a:srgbClr val="000000"/>
                </a:solidFill>
              </a:rPr>
              <a:t> ukazatel – míra frekvence, s jakou dochází ke vzniku </a:t>
            </a:r>
            <a:r>
              <a:rPr lang="cs-CZ" sz="2800" b="1">
                <a:solidFill>
                  <a:srgbClr val="000000"/>
                </a:solidFill>
              </a:rPr>
              <a:t>nových</a:t>
            </a:r>
            <a:r>
              <a:rPr lang="cs-CZ" sz="2800">
                <a:solidFill>
                  <a:srgbClr val="000000"/>
                </a:solidFill>
              </a:rPr>
              <a:t> onemocnění, specifikován </a:t>
            </a:r>
            <a:r>
              <a:rPr lang="cs-CZ" sz="2800" u="sng">
                <a:solidFill>
                  <a:srgbClr val="000000"/>
                </a:solidFill>
              </a:rPr>
              <a:t>místně</a:t>
            </a:r>
            <a:r>
              <a:rPr lang="cs-CZ" sz="2800">
                <a:solidFill>
                  <a:srgbClr val="000000"/>
                </a:solidFill>
              </a:rPr>
              <a:t> a </a:t>
            </a:r>
            <a:r>
              <a:rPr lang="cs-CZ" sz="2800" u="sng">
                <a:solidFill>
                  <a:srgbClr val="000000"/>
                </a:solidFill>
              </a:rPr>
              <a:t>časově</a:t>
            </a: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None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Char char="•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 b="1">
                <a:solidFill>
                  <a:srgbClr val="000000"/>
                </a:solidFill>
              </a:rPr>
              <a:t>Absolutní</a:t>
            </a:r>
            <a:r>
              <a:rPr lang="cs-CZ" sz="2800">
                <a:solidFill>
                  <a:srgbClr val="000000"/>
                </a:solidFill>
              </a:rPr>
              <a:t> incidence</a:t>
            </a: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Char char="•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 b="1">
                <a:solidFill>
                  <a:srgbClr val="000000"/>
                </a:solidFill>
              </a:rPr>
              <a:t>Relativní</a:t>
            </a:r>
            <a:r>
              <a:rPr lang="cs-CZ" sz="2800">
                <a:solidFill>
                  <a:srgbClr val="000000"/>
                </a:solidFill>
              </a:rPr>
              <a:t>  incidence</a:t>
            </a:r>
            <a:r>
              <a:rPr lang="cs-CZ" sz="2400">
                <a:solidFill>
                  <a:srgbClr val="000000"/>
                </a:solidFill>
              </a:rPr>
              <a:t>  </a:t>
            </a: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None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000">
                <a:solidFill>
                  <a:srgbClr val="000000"/>
                </a:solidFill>
              </a:rPr>
              <a:t>       </a:t>
            </a:r>
            <a:r>
              <a:rPr lang="cs-CZ" sz="2000" i="1">
                <a:solidFill>
                  <a:srgbClr val="000000"/>
                </a:solidFill>
              </a:rPr>
              <a:t>(počet nových onem./ střed.stav exponované populace) x 10k</a:t>
            </a:r>
          </a:p>
          <a:p>
            <a:pPr marL="561975" indent="-457200">
              <a:spcAft>
                <a:spcPts val="1425"/>
              </a:spcAft>
              <a:buClr>
                <a:srgbClr val="FF0000"/>
              </a:buClr>
              <a:buSzPct val="150000"/>
              <a:buFont typeface="Times New Roman" pitchFamily="18" charset="0"/>
              <a:buNone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cs-CZ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539750"/>
            <a:ext cx="7380287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8" name="Obdélník 1"/>
          <p:cNvSpPr>
            <a:spLocks noChangeArrowheads="1"/>
          </p:cNvSpPr>
          <p:nvPr/>
        </p:nvSpPr>
        <p:spPr bwMode="auto">
          <a:xfrm>
            <a:off x="1835150" y="539750"/>
            <a:ext cx="2232025" cy="296863"/>
          </a:xfrm>
          <a:prstGeom prst="rect">
            <a:avLst/>
          </a:prstGeom>
          <a:solidFill>
            <a:srgbClr val="92D050">
              <a:alpha val="36862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70659" name="Obdélník 3"/>
          <p:cNvSpPr>
            <a:spLocks noChangeArrowheads="1"/>
          </p:cNvSpPr>
          <p:nvPr/>
        </p:nvSpPr>
        <p:spPr bwMode="auto">
          <a:xfrm>
            <a:off x="4643438" y="539750"/>
            <a:ext cx="433387" cy="296863"/>
          </a:xfrm>
          <a:prstGeom prst="rect">
            <a:avLst/>
          </a:prstGeom>
          <a:solidFill>
            <a:srgbClr val="92D050">
              <a:alpha val="36862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Incidence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96888" y="1681163"/>
            <a:ext cx="86407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tIns="91440"/>
          <a:lstStyle>
            <a:lvl1pPr marL="427038" indent="-322263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858838" indent="-320675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marL="561975" indent="-457200" eaLnBrk="1" hangingPunct="1">
              <a:lnSpc>
                <a:spcPct val="100000"/>
              </a:lnSpc>
              <a:spcAft>
                <a:spcPts val="1425"/>
              </a:spcAft>
              <a:buClrTx/>
              <a:buSzPct val="150000"/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rgbClr val="000000"/>
                </a:solidFill>
              </a:rPr>
              <a:t>Absolutní incidence</a:t>
            </a:r>
          </a:p>
          <a:p>
            <a:pPr marL="561975" indent="-457200" eaLnBrk="1" hangingPunct="1">
              <a:lnSpc>
                <a:spcPct val="100000"/>
              </a:lnSpc>
              <a:spcAft>
                <a:spcPts val="1425"/>
              </a:spcAft>
              <a:buClrTx/>
              <a:buSzPct val="150000"/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rgbClr val="000000"/>
                </a:solidFill>
              </a:rPr>
              <a:t>Relativní incidence</a:t>
            </a:r>
            <a:r>
              <a:rPr lang="cs-CZ" sz="2400" dirty="0" smtClean="0">
                <a:solidFill>
                  <a:srgbClr val="000000"/>
                </a:solidFill>
              </a:rPr>
              <a:t>  </a:t>
            </a:r>
          </a:p>
          <a:p>
            <a:pPr marL="561975" indent="-457200" eaLnBrk="1" hangingPunct="1">
              <a:lnSpc>
                <a:spcPct val="100000"/>
              </a:lnSpc>
              <a:spcAft>
                <a:spcPts val="1425"/>
              </a:spcAft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endParaRPr lang="cs-CZ" sz="2800" dirty="0" smtClean="0">
              <a:solidFill>
                <a:schemeClr val="tx2"/>
              </a:solidFill>
              <a:latin typeface="+mn-lt"/>
            </a:endParaRPr>
          </a:p>
          <a:p>
            <a:pPr marL="104775" indent="0" eaLnBrk="1" hangingPunct="1">
              <a:lnSpc>
                <a:spcPct val="100000"/>
              </a:lnSpc>
              <a:spcAft>
                <a:spcPts val="1425"/>
              </a:spcAft>
              <a:buClr>
                <a:srgbClr val="FF0000"/>
              </a:buClr>
              <a:buSzPct val="150000"/>
              <a:defRPr/>
            </a:pPr>
            <a:r>
              <a:rPr lang="cs-CZ" sz="2800" b="1" cap="all" dirty="0" smtClean="0">
                <a:solidFill>
                  <a:srgbClr val="C00000"/>
                </a:solidFill>
                <a:latin typeface="+mj-lt"/>
              </a:rPr>
              <a:t>Typy </a:t>
            </a:r>
            <a:r>
              <a:rPr lang="cs-CZ" sz="2800" b="1" cap="all" dirty="0">
                <a:solidFill>
                  <a:srgbClr val="C00000"/>
                </a:solidFill>
                <a:latin typeface="+mj-lt"/>
              </a:rPr>
              <a:t>relativní incidence:</a:t>
            </a:r>
          </a:p>
          <a:p>
            <a:pPr eaLnBrk="1" hangingPunct="1">
              <a:lnSpc>
                <a:spcPct val="100000"/>
              </a:lnSpc>
              <a:spcAft>
                <a:spcPts val="1138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defRPr/>
            </a:pPr>
            <a:r>
              <a:rPr lang="cs-CZ" sz="2400" dirty="0">
                <a:solidFill>
                  <a:srgbClr val="000000"/>
                </a:solidFill>
              </a:rPr>
              <a:t>Incidence</a:t>
            </a:r>
            <a:r>
              <a:rPr lang="cs-CZ" sz="2400" b="1" dirty="0">
                <a:solidFill>
                  <a:srgbClr val="000000"/>
                </a:solidFill>
              </a:rPr>
              <a:t> risk</a:t>
            </a:r>
          </a:p>
          <a:p>
            <a:pPr eaLnBrk="1" hangingPunct="1">
              <a:lnSpc>
                <a:spcPct val="100000"/>
              </a:lnSpc>
              <a:spcAft>
                <a:spcPts val="1138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defRPr/>
            </a:pPr>
            <a:r>
              <a:rPr lang="cs-CZ" sz="2400" dirty="0">
                <a:solidFill>
                  <a:srgbClr val="000000"/>
                </a:solidFill>
              </a:rPr>
              <a:t>Incidence</a:t>
            </a:r>
            <a:r>
              <a:rPr lang="cs-CZ" sz="2400" b="1" dirty="0">
                <a:solidFill>
                  <a:srgbClr val="000000"/>
                </a:solidFill>
              </a:rPr>
              <a:t> rate</a:t>
            </a:r>
          </a:p>
          <a:p>
            <a:pPr eaLnBrk="1" hangingPunct="1">
              <a:lnSpc>
                <a:spcPct val="100000"/>
              </a:lnSpc>
              <a:spcAft>
                <a:spcPts val="1138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defRPr/>
            </a:pPr>
            <a:r>
              <a:rPr lang="cs-CZ" sz="2400" dirty="0">
                <a:solidFill>
                  <a:srgbClr val="000000"/>
                </a:solidFill>
              </a:rPr>
              <a:t>Incidence</a:t>
            </a:r>
            <a:r>
              <a:rPr lang="cs-CZ" sz="2400" b="1" dirty="0">
                <a:solidFill>
                  <a:srgbClr val="000000"/>
                </a:solidFill>
              </a:rPr>
              <a:t> odds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099425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smtClean="0">
                <a:solidFill>
                  <a:schemeClr val="accent2"/>
                </a:solidFill>
              </a:rPr>
              <a:t>INCIDENCE RISK </a:t>
            </a:r>
            <a:r>
              <a:rPr lang="cs-CZ" sz="2800" smtClean="0">
                <a:solidFill>
                  <a:schemeClr val="tx1"/>
                </a:solidFill>
                <a:latin typeface="Arial" charset="0"/>
              </a:rPr>
              <a:t>(incidence jako</a:t>
            </a:r>
            <a:r>
              <a:rPr lang="cs-CZ" sz="2800" smtClean="0">
                <a:solidFill>
                  <a:schemeClr val="tx1"/>
                </a:solidFill>
              </a:rPr>
              <a:t> </a:t>
            </a:r>
            <a:r>
              <a:rPr lang="cs-CZ" sz="2400" smtClean="0">
                <a:solidFill>
                  <a:schemeClr val="tx1"/>
                </a:solidFill>
              </a:rPr>
              <a:t>pravděpodobnost, kumulativní incidence)</a:t>
            </a:r>
            <a:endParaRPr lang="cs-CZ" sz="2400" smtClean="0">
              <a:solidFill>
                <a:schemeClr val="accent2"/>
              </a:solidFill>
            </a:endParaRP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250825" y="1557338"/>
            <a:ext cx="8569325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7038" indent="-322263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</a:rPr>
              <a:t>počet nových onemocnění (</a:t>
            </a:r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>
                <a:solidFill>
                  <a:srgbClr val="000000"/>
                </a:solidFill>
              </a:rPr>
              <a:t>) dělíme počtem sledovaných osob, které byly na </a:t>
            </a:r>
            <a:r>
              <a:rPr lang="en-US" sz="2800" b="1">
                <a:solidFill>
                  <a:srgbClr val="000000"/>
                </a:solidFill>
              </a:rPr>
              <a:t>počátku intervalu </a:t>
            </a:r>
            <a:r>
              <a:rPr lang="en-US" sz="2800" b="1">
                <a:solidFill>
                  <a:srgbClr val="000000"/>
                </a:solidFill>
                <a:latin typeface="Arial Black" pitchFamily="34" charset="0"/>
              </a:rPr>
              <a:t>bez nemoci</a:t>
            </a:r>
            <a:r>
              <a:rPr lang="en-US" sz="2800" b="1">
                <a:solidFill>
                  <a:srgbClr val="000000"/>
                </a:solidFill>
              </a:rPr>
              <a:t> (N).</a:t>
            </a: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>
                <a:solidFill>
                  <a:srgbClr val="000000"/>
                </a:solidFill>
              </a:rPr>
              <a:t>Inc. </a:t>
            </a:r>
            <a:r>
              <a:rPr lang="en-US" sz="2800">
                <a:solidFill>
                  <a:srgbClr val="000000"/>
                </a:solidFill>
              </a:rPr>
              <a:t>risk (pro dané časové období) = </a:t>
            </a:r>
            <a:r>
              <a:rPr lang="en-US" sz="3200" b="1">
                <a:solidFill>
                  <a:srgbClr val="000000"/>
                </a:solidFill>
              </a:rPr>
              <a:t>d/N</a:t>
            </a:r>
            <a:endParaRPr lang="cs-CZ" sz="3200" b="1">
              <a:solidFill>
                <a:srgbClr val="000000"/>
              </a:solidFill>
            </a:endParaRP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3200" i="1">
                <a:solidFill>
                  <a:srgbClr val="000000"/>
                </a:solidFill>
              </a:rPr>
              <a:t>Příklad:</a:t>
            </a: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>
                <a:solidFill>
                  <a:srgbClr val="000000"/>
                </a:solidFill>
              </a:rPr>
              <a:t>      </a:t>
            </a:r>
            <a:r>
              <a:rPr lang="en-US">
                <a:solidFill>
                  <a:srgbClr val="000000"/>
                </a:solidFill>
              </a:rPr>
              <a:t>Do studie bylo vybráno </a:t>
            </a:r>
            <a:r>
              <a:rPr lang="en-US" u="sng">
                <a:solidFill>
                  <a:srgbClr val="000000"/>
                </a:solidFill>
              </a:rPr>
              <a:t>5000</a:t>
            </a:r>
            <a:r>
              <a:rPr lang="en-US">
                <a:solidFill>
                  <a:srgbClr val="000000"/>
                </a:solidFill>
              </a:rPr>
              <a:t> mužů, kteří netrpěli  ICHS. Pravidelně byli kontrolováni v průběhu 5 let (longitudinální studie). Po</a:t>
            </a:r>
            <a:r>
              <a:rPr lang="en-US" u="sng">
                <a:solidFill>
                  <a:srgbClr val="000000"/>
                </a:solidFill>
              </a:rPr>
              <a:t> 5 letech</a:t>
            </a:r>
            <a:r>
              <a:rPr lang="en-US">
                <a:solidFill>
                  <a:srgbClr val="000000"/>
                </a:solidFill>
              </a:rPr>
              <a:t> byla ICHS (tj. nová onemocnění) diagnostikována celkem u </a:t>
            </a:r>
            <a:r>
              <a:rPr lang="en-US" u="sng">
                <a:solidFill>
                  <a:srgbClr val="000000"/>
                </a:solidFill>
              </a:rPr>
              <a:t>250</a:t>
            </a:r>
            <a:r>
              <a:rPr lang="en-US">
                <a:solidFill>
                  <a:srgbClr val="000000"/>
                </a:solidFill>
              </a:rPr>
              <a:t> sledovaných mužů.</a:t>
            </a: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2"/>
          <p:cNvSpPr txBox="1">
            <a:spLocks noChangeArrowheads="1"/>
          </p:cNvSpPr>
          <p:nvPr/>
        </p:nvSpPr>
        <p:spPr bwMode="auto">
          <a:xfrm>
            <a:off x="179388" y="1098550"/>
            <a:ext cx="882015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31800" lvl="1" indent="-319088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431800" lvl="1" indent="-319088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sz="2800" b="1">
                <a:solidFill>
                  <a:srgbClr val="000000"/>
                </a:solidFill>
              </a:rPr>
              <a:t>Incidence risk</a:t>
            </a: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= 250/5000 = 0,05</a:t>
            </a:r>
            <a:r>
              <a:rPr lang="cs-CZ" sz="2800">
                <a:solidFill>
                  <a:srgbClr val="000000"/>
                </a:solidFill>
              </a:rPr>
              <a:t> x 1000</a:t>
            </a:r>
            <a:endParaRPr lang="cs-CZ" sz="2800" b="1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SzPct val="100000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sz="2000" i="1">
                <a:solidFill>
                  <a:srgbClr val="000000"/>
                </a:solidFill>
              </a:rPr>
              <a:t> (počet nových onemocnění dělíme počtem sledovaných osob, kt. byly na začátku intervalu zdravé)</a:t>
            </a:r>
          </a:p>
          <a:p>
            <a:pPr marL="431800" indent="-319088">
              <a:spcAft>
                <a:spcPts val="1425"/>
              </a:spcAft>
              <a:buSzPct val="100000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2800" b="1">
                <a:solidFill>
                  <a:srgbClr val="C00000"/>
                </a:solidFill>
              </a:rPr>
              <a:t>Interpretace</a:t>
            </a:r>
            <a:r>
              <a:rPr lang="en-US" sz="2800">
                <a:solidFill>
                  <a:srgbClr val="C00000"/>
                </a:solidFill>
              </a:rPr>
              <a:t>: 	</a:t>
            </a:r>
          </a:p>
          <a:p>
            <a:pPr marL="431800" indent="-319088"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AutoNum type="alphaLcParenR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Pravděpodobnost </a:t>
            </a:r>
            <a:r>
              <a:rPr lang="cs-CZ" sz="2800">
                <a:solidFill>
                  <a:srgbClr val="000000"/>
                </a:solidFill>
              </a:rPr>
              <a:t>(</a:t>
            </a:r>
            <a:r>
              <a:rPr lang="en-US" sz="2800">
                <a:solidFill>
                  <a:srgbClr val="000000"/>
                </a:solidFill>
              </a:rPr>
              <a:t>riziko</a:t>
            </a:r>
            <a:r>
              <a:rPr lang="cs-CZ" sz="2800">
                <a:solidFill>
                  <a:srgbClr val="000000"/>
                </a:solidFill>
              </a:rPr>
              <a:t>)</a:t>
            </a:r>
            <a:r>
              <a:rPr lang="en-US" sz="2800">
                <a:solidFill>
                  <a:srgbClr val="000000"/>
                </a:solidFill>
              </a:rPr>
              <a:t> onemocnění  ICHS je       50 případů na 1000 osob a 5 let.</a:t>
            </a:r>
          </a:p>
          <a:p>
            <a:pPr marL="431800" indent="-319088"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AutoNum type="alphaLcParenR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5-leté riziko onemocnění ICHS je 50 případů/1000</a:t>
            </a:r>
          </a:p>
          <a:p>
            <a:pPr marL="431800" indent="-319088">
              <a:spcAft>
                <a:spcPts val="1425"/>
              </a:spcAft>
              <a:buSzPct val="100000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8313" y="404813"/>
            <a:ext cx="4467225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600" kern="0" cap="all" dirty="0">
                <a:solidFill>
                  <a:srgbClr val="3333CC"/>
                </a:solidFill>
                <a:latin typeface="Arial Black"/>
                <a:ea typeface="+mj-ea"/>
                <a:cs typeface="+mj-cs"/>
              </a:rPr>
              <a:t>Incidence risk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2"/>
          <p:cNvSpPr txBox="1">
            <a:spLocks noChangeArrowheads="1"/>
          </p:cNvSpPr>
          <p:nvPr/>
        </p:nvSpPr>
        <p:spPr bwMode="auto">
          <a:xfrm>
            <a:off x="311150" y="1916113"/>
            <a:ext cx="882015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2800" b="1">
                <a:solidFill>
                  <a:srgbClr val="000000"/>
                </a:solidFill>
              </a:rPr>
              <a:t>Pravděpodobnost</a:t>
            </a:r>
            <a:r>
              <a:rPr lang="en-US" sz="2800">
                <a:solidFill>
                  <a:srgbClr val="000000"/>
                </a:solidFill>
              </a:rPr>
              <a:t> jedince</a:t>
            </a:r>
            <a:r>
              <a:rPr lang="cs-CZ" sz="2800">
                <a:solidFill>
                  <a:srgbClr val="000000"/>
                </a:solidFill>
              </a:rPr>
              <a:t>, </a:t>
            </a:r>
            <a:r>
              <a:rPr lang="en-US" sz="2800">
                <a:solidFill>
                  <a:srgbClr val="000000"/>
                </a:solidFill>
              </a:rPr>
              <a:t>že onemocní.</a:t>
            </a:r>
          </a:p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2800">
                <a:solidFill>
                  <a:srgbClr val="000000"/>
                </a:solidFill>
              </a:rPr>
              <a:t>Pravděpodobnost</a:t>
            </a:r>
            <a:r>
              <a:rPr lang="cs-CZ" sz="2800">
                <a:solidFill>
                  <a:srgbClr val="000000"/>
                </a:solidFill>
              </a:rPr>
              <a:t> roste s délkou sledování( nutno určit čas)</a:t>
            </a:r>
          </a:p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Max. hodnota = 1 (1 nemoc na 1 osobu)</a:t>
            </a:r>
            <a:endParaRPr lang="en-US" sz="2800">
              <a:solidFill>
                <a:srgbClr val="000000"/>
              </a:solidFill>
            </a:endParaRPr>
          </a:p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N</a:t>
            </a:r>
            <a:r>
              <a:rPr lang="en-US" sz="2800">
                <a:solidFill>
                  <a:srgbClr val="000000"/>
                </a:solidFill>
              </a:rPr>
              <a:t>elze použít pro opakující se nemoci.</a:t>
            </a:r>
            <a:endParaRPr lang="cs-CZ" sz="2800">
              <a:solidFill>
                <a:srgbClr val="000000"/>
              </a:solidFill>
            </a:endParaRPr>
          </a:p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Počítá se v incidenčních studiích (nelze z RZS)</a:t>
            </a:r>
          </a:p>
          <a:p>
            <a:pPr marL="625475" indent="-514350">
              <a:spcAft>
                <a:spcPts val="1425"/>
              </a:spcAft>
              <a:buClr>
                <a:srgbClr val="92D05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8313" y="333375"/>
            <a:ext cx="446722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600" kern="0" cap="all" dirty="0">
                <a:solidFill>
                  <a:srgbClr val="3333CC"/>
                </a:solidFill>
                <a:latin typeface="Arial Black"/>
                <a:ea typeface="+mj-ea"/>
                <a:cs typeface="+mj-cs"/>
              </a:rPr>
              <a:t>Incidence risk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8683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smtClean="0">
                <a:solidFill>
                  <a:schemeClr val="accent2"/>
                </a:solidFill>
              </a:rPr>
              <a:t>INCIDENCE RATE </a:t>
            </a:r>
            <a:r>
              <a:rPr lang="cs-CZ" sz="2800" b="1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cs-CZ" sz="2800" smtClean="0">
                <a:solidFill>
                  <a:schemeClr val="tx1"/>
                </a:solidFill>
                <a:latin typeface="Arial" charset="0"/>
              </a:rPr>
              <a:t>incidence jako</a:t>
            </a:r>
            <a:r>
              <a:rPr lang="cs-CZ" sz="2800" b="1" smtClean="0">
                <a:solidFill>
                  <a:schemeClr val="tx1"/>
                </a:solidFill>
                <a:latin typeface="Arial" charset="0"/>
              </a:rPr>
              <a:t> poměr)</a:t>
            </a: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79388" y="1196975"/>
            <a:ext cx="846137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31800" indent="-319088">
              <a:spcAft>
                <a:spcPts val="1425"/>
              </a:spcAft>
              <a:buSzPct val="10000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en-US" sz="2800" b="1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Clr>
                <a:srgbClr val="FF0000"/>
              </a:buClr>
              <a:buSzPct val="150000"/>
              <a:buFont typeface="Arial" charset="0"/>
              <a:buChar char="•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osoby nemohou být sledovány </a:t>
            </a:r>
            <a:r>
              <a:rPr lang="en-US" sz="2800">
                <a:solidFill>
                  <a:srgbClr val="000000"/>
                </a:solidFill>
              </a:rPr>
              <a:t> po celou určenou dobu  (smrt, stěhování, osobní důvody pro vystoupení ze studie)</a:t>
            </a:r>
            <a:endParaRPr lang="cs-CZ" sz="2800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Clr>
                <a:srgbClr val="FF0000"/>
              </a:buClr>
              <a:buSzPct val="150000"/>
              <a:buFont typeface="Arial" charset="0"/>
              <a:buChar char="•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2800">
                <a:solidFill>
                  <a:srgbClr val="000000"/>
                </a:solidFill>
              </a:rPr>
              <a:t>je vhodné použít pro výpočet incidence ukazatel</a:t>
            </a:r>
            <a:r>
              <a:rPr lang="en-US" sz="2800" b="1">
                <a:solidFill>
                  <a:srgbClr val="000000"/>
                </a:solidFill>
              </a:rPr>
              <a:t> incidence rate </a:t>
            </a:r>
            <a:r>
              <a:rPr lang="en-US" sz="2800">
                <a:solidFill>
                  <a:srgbClr val="000000"/>
                </a:solidFill>
              </a:rPr>
              <a:t>(nazývaný též</a:t>
            </a:r>
            <a:r>
              <a:rPr lang="en-US" sz="2800" b="1">
                <a:solidFill>
                  <a:srgbClr val="000000"/>
                </a:solidFill>
              </a:rPr>
              <a:t> incidence density</a:t>
            </a:r>
            <a:r>
              <a:rPr lang="en-US" sz="2800">
                <a:solidFill>
                  <a:srgbClr val="000000"/>
                </a:solidFill>
              </a:rPr>
              <a:t>).</a:t>
            </a:r>
            <a:endParaRPr lang="cs-CZ" sz="2800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Clr>
                <a:srgbClr val="FF0000"/>
              </a:buClr>
              <a:buSzPct val="150000"/>
              <a:buFont typeface="Arial" charset="0"/>
              <a:buChar char="•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jiná definice </a:t>
            </a:r>
            <a:r>
              <a:rPr lang="cs-CZ" sz="2800" u="sng">
                <a:solidFill>
                  <a:srgbClr val="000000"/>
                </a:solidFill>
              </a:rPr>
              <a:t>jmenovatele </a:t>
            </a:r>
            <a:r>
              <a:rPr lang="cs-CZ" sz="2800">
                <a:solidFill>
                  <a:srgbClr val="000000"/>
                </a:solidFill>
              </a:rPr>
              <a:t>– Y </a:t>
            </a:r>
            <a:r>
              <a:rPr lang="en-US" sz="2800">
                <a:solidFill>
                  <a:srgbClr val="000000"/>
                </a:solidFill>
              </a:rPr>
              <a:t>=</a:t>
            </a: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cs-CZ" sz="2800" b="1">
                <a:solidFill>
                  <a:srgbClr val="3333CC"/>
                </a:solidFill>
              </a:rPr>
              <a:t>osobočas </a:t>
            </a:r>
            <a:r>
              <a:rPr lang="cs-CZ" sz="2400">
                <a:solidFill>
                  <a:schemeClr val="tx1"/>
                </a:solidFill>
              </a:rPr>
              <a:t>(celková</a:t>
            </a:r>
            <a:r>
              <a:rPr lang="cs-CZ" sz="2000">
                <a:solidFill>
                  <a:schemeClr val="tx1"/>
                </a:solidFill>
              </a:rPr>
              <a:t> </a:t>
            </a:r>
            <a:r>
              <a:rPr lang="cs-CZ" sz="2400">
                <a:solidFill>
                  <a:schemeClr val="tx1"/>
                </a:solidFill>
              </a:rPr>
              <a:t>doba sledování, kdy osoby neonemocněly</a:t>
            </a:r>
            <a:r>
              <a:rPr lang="cs-CZ" sz="2000">
                <a:solidFill>
                  <a:schemeClr val="tx1"/>
                </a:solidFill>
              </a:rPr>
              <a:t> – ač byly vystaveny  riziku onemocnění)</a:t>
            </a:r>
            <a:endParaRPr lang="en-US" sz="2000">
              <a:solidFill>
                <a:srgbClr val="3333CC"/>
              </a:solidFill>
            </a:endParaRPr>
          </a:p>
          <a:p>
            <a:pPr marL="431800" indent="-319088">
              <a:spcAft>
                <a:spcPts val="1425"/>
              </a:spcAft>
              <a:buSzPct val="4500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2"/>
          <p:cNvSpPr txBox="1">
            <a:spLocks noChangeArrowheads="1"/>
          </p:cNvSpPr>
          <p:nvPr/>
        </p:nvSpPr>
        <p:spPr bwMode="auto">
          <a:xfrm>
            <a:off x="179388" y="1341438"/>
            <a:ext cx="8964612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P</a:t>
            </a:r>
            <a:r>
              <a:rPr lang="en-US" sz="2800">
                <a:solidFill>
                  <a:srgbClr val="000000"/>
                </a:solidFill>
              </a:rPr>
              <a:t>očet nových onemocnění (</a:t>
            </a:r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>
                <a:solidFill>
                  <a:srgbClr val="000000"/>
                </a:solidFill>
              </a:rPr>
              <a:t>) dělíme </a:t>
            </a:r>
            <a:r>
              <a:rPr lang="en-US" sz="2800" b="1">
                <a:solidFill>
                  <a:srgbClr val="000000"/>
                </a:solidFill>
              </a:rPr>
              <a:t>součtem dob</a:t>
            </a:r>
            <a:r>
              <a:rPr lang="cs-CZ" sz="2800" b="1">
                <a:solidFill>
                  <a:srgbClr val="000000"/>
                </a:solidFill>
              </a:rPr>
              <a:t> </a:t>
            </a:r>
            <a:r>
              <a:rPr lang="en-US" sz="2800">
                <a:solidFill>
                  <a:srgbClr val="000000"/>
                </a:solidFill>
              </a:rPr>
              <a:t>(let, měsíců, dnů)</a:t>
            </a:r>
            <a:r>
              <a:rPr lang="en-US" sz="2800" b="1">
                <a:solidFill>
                  <a:srgbClr val="000000"/>
                </a:solidFill>
              </a:rPr>
              <a:t> sledování všech osob bez</a:t>
            </a:r>
            <a:r>
              <a:rPr lang="cs-CZ" sz="2800" b="1">
                <a:solidFill>
                  <a:srgbClr val="000000"/>
                </a:solidFill>
              </a:rPr>
              <a:t> </a:t>
            </a:r>
            <a:r>
              <a:rPr lang="en-US" sz="2800" b="1">
                <a:solidFill>
                  <a:srgbClr val="000000"/>
                </a:solidFill>
              </a:rPr>
              <a:t>nemoci (Y)</a:t>
            </a:r>
            <a:r>
              <a:rPr lang="cs-CZ" sz="2800" b="1">
                <a:solidFill>
                  <a:srgbClr val="000000"/>
                </a:solidFill>
              </a:rPr>
              <a:t> </a:t>
            </a:r>
            <a:r>
              <a:rPr lang="cs-CZ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  d/Y</a:t>
            </a:r>
          </a:p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Jednotk</a:t>
            </a:r>
            <a:r>
              <a:rPr lang="cs-CZ" sz="2800">
                <a:solidFill>
                  <a:srgbClr val="000000"/>
                </a:solidFill>
              </a:rPr>
              <a:t>y:</a:t>
            </a: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„osoboroky“</a:t>
            </a:r>
            <a:r>
              <a:rPr lang="cs-CZ" sz="2800" b="1">
                <a:solidFill>
                  <a:srgbClr val="000000"/>
                </a:solidFill>
              </a:rPr>
              <a:t> </a:t>
            </a:r>
            <a:r>
              <a:rPr lang="cs-CZ" sz="2800">
                <a:solidFill>
                  <a:srgbClr val="000000"/>
                </a:solidFill>
              </a:rPr>
              <a:t>(</a:t>
            </a:r>
            <a:r>
              <a:rPr lang="en-US" sz="2800">
                <a:solidFill>
                  <a:srgbClr val="000000"/>
                </a:solidFill>
              </a:rPr>
              <a:t>osoboměsíce,</a:t>
            </a: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osobodny</a:t>
            </a:r>
            <a:r>
              <a:rPr lang="cs-CZ" sz="2800">
                <a:solidFill>
                  <a:srgbClr val="000000"/>
                </a:solidFill>
              </a:rPr>
              <a:t>)</a:t>
            </a:r>
            <a:endParaRPr lang="en-US" sz="2800">
              <a:solidFill>
                <a:srgbClr val="000000"/>
              </a:solidFill>
            </a:endParaRPr>
          </a:p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 u="sng">
                <a:solidFill>
                  <a:srgbClr val="000000"/>
                </a:solidFill>
              </a:rPr>
              <a:t>Frekvence výskytu</a:t>
            </a:r>
            <a:r>
              <a:rPr lang="cs-CZ" sz="2800">
                <a:solidFill>
                  <a:srgbClr val="000000"/>
                </a:solidFill>
              </a:rPr>
              <a:t> nových onemocnění</a:t>
            </a:r>
          </a:p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Vhodná i</a:t>
            </a:r>
            <a:r>
              <a:rPr lang="en-US" sz="2800">
                <a:solidFill>
                  <a:srgbClr val="000000"/>
                </a:solidFill>
              </a:rPr>
              <a:t> pro </a:t>
            </a:r>
            <a:r>
              <a:rPr lang="en-US" sz="2800" u="sng">
                <a:solidFill>
                  <a:srgbClr val="000000"/>
                </a:solidFill>
              </a:rPr>
              <a:t>opakující</a:t>
            </a:r>
            <a:r>
              <a:rPr lang="en-US" sz="2800">
                <a:solidFill>
                  <a:srgbClr val="000000"/>
                </a:solidFill>
              </a:rPr>
              <a:t> se nemoc</a:t>
            </a:r>
            <a:r>
              <a:rPr lang="cs-CZ" sz="2800">
                <a:solidFill>
                  <a:srgbClr val="000000"/>
                </a:solidFill>
              </a:rPr>
              <a:t>i </a:t>
            </a:r>
          </a:p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V rutinních statistikách </a:t>
            </a:r>
            <a:r>
              <a:rPr lang="cs-CZ" sz="2800" b="1">
                <a:solidFill>
                  <a:srgbClr val="000000"/>
                </a:solidFill>
              </a:rPr>
              <a:t>„střední stav obyvatelstva“ </a:t>
            </a:r>
            <a:r>
              <a:rPr lang="cs-CZ" sz="2800">
                <a:solidFill>
                  <a:srgbClr val="000000"/>
                </a:solidFill>
              </a:rPr>
              <a:t>= </a:t>
            </a:r>
            <a:r>
              <a:rPr lang="cs-CZ" sz="2800" b="1">
                <a:solidFill>
                  <a:srgbClr val="000000"/>
                </a:solidFill>
              </a:rPr>
              <a:t>„osoboroky“</a:t>
            </a:r>
            <a:endParaRPr lang="en-US" sz="2800" b="1">
              <a:solidFill>
                <a:srgbClr val="000000"/>
              </a:solidFill>
            </a:endParaRPr>
          </a:p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476250"/>
            <a:ext cx="8099425" cy="86995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Incidence </a:t>
            </a:r>
            <a:r>
              <a:rPr lang="cs-CZ" sz="3600" cap="all" dirty="0" err="1" smtClean="0">
                <a:solidFill>
                  <a:schemeClr val="accent2"/>
                </a:solidFill>
              </a:rPr>
              <a:t>rate</a:t>
            </a:r>
            <a:endParaRPr lang="cs-CZ" sz="3600" cap="all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95275" y="188913"/>
            <a:ext cx="88487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000" b="1">
                <a:solidFill>
                  <a:schemeClr val="accent2"/>
                </a:solidFill>
                <a:latin typeface="Arial Black" pitchFamily="34" charset="0"/>
              </a:rPr>
              <a:t>DEFINICE EPIDEMIOLOGIE</a:t>
            </a: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68313" y="1196975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342900" indent="-336550">
              <a:spcBef>
                <a:spcPts val="363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cs-CZ" sz="2800" b="1">
              <a:solidFill>
                <a:srgbClr val="000000"/>
              </a:solidFill>
            </a:endParaRPr>
          </a:p>
          <a:p>
            <a:pPr marL="342900" indent="-336550">
              <a:spcBef>
                <a:spcPts val="363"/>
              </a:spcBef>
              <a:buClr>
                <a:srgbClr val="000000"/>
              </a:buClr>
              <a:buSzPct val="45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800" b="1">
                <a:solidFill>
                  <a:srgbClr val="000000"/>
                </a:solidFill>
              </a:rPr>
              <a:t>Epidemiologie studuje </a:t>
            </a:r>
          </a:p>
          <a:p>
            <a:pPr marL="342900" indent="-336550">
              <a:spcBef>
                <a:spcPts val="363"/>
              </a:spcBef>
              <a:buClr>
                <a:srgbClr val="000000"/>
              </a:buClr>
              <a:buSzPct val="45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cs-CZ" sz="2800" b="1">
              <a:solidFill>
                <a:srgbClr val="000000"/>
              </a:solidFill>
            </a:endParaRPr>
          </a:p>
          <a:p>
            <a:pPr marL="342900" indent="-336550">
              <a:spcBef>
                <a:spcPts val="363"/>
              </a:spcBef>
              <a:buClr>
                <a:srgbClr val="C00000"/>
              </a:buClr>
              <a:buSzPct val="70000"/>
              <a:buFont typeface="Wingdings" pitchFamily="2" charset="2"/>
              <a:buChar char="l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800" b="1">
                <a:solidFill>
                  <a:srgbClr val="000000"/>
                </a:solidFill>
              </a:rPr>
              <a:t>rozložení a determinanty stavů a událostí </a:t>
            </a:r>
          </a:p>
          <a:p>
            <a:pPr marL="342900" indent="-336550">
              <a:spcBef>
                <a:spcPts val="363"/>
              </a:spcBef>
              <a:buClr>
                <a:srgbClr val="C00000"/>
              </a:buClr>
              <a:buSzPct val="70000"/>
              <a:buFont typeface="Wingdings" pitchFamily="2" charset="2"/>
              <a:buChar char="l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800" b="1">
                <a:solidFill>
                  <a:srgbClr val="000000"/>
                </a:solidFill>
              </a:rPr>
              <a:t>majících vztah ke zdraví</a:t>
            </a:r>
          </a:p>
          <a:p>
            <a:pPr marL="342900" indent="-336550">
              <a:spcBef>
                <a:spcPts val="363"/>
              </a:spcBef>
              <a:buClr>
                <a:srgbClr val="C00000"/>
              </a:buClr>
              <a:buSzPct val="70000"/>
              <a:buFont typeface="Wingdings" pitchFamily="2" charset="2"/>
              <a:buChar char="l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800" b="1">
                <a:solidFill>
                  <a:srgbClr val="000000"/>
                </a:solidFill>
              </a:rPr>
              <a:t>v určených populačních skupinách </a:t>
            </a:r>
          </a:p>
          <a:p>
            <a:pPr marL="342900" indent="-336550">
              <a:spcBef>
                <a:spcPts val="363"/>
              </a:spcBef>
              <a:buClr>
                <a:srgbClr val="C00000"/>
              </a:buClr>
              <a:buSzPct val="70000"/>
              <a:buFont typeface="Wingdings" pitchFamily="2" charset="2"/>
              <a:buChar char="l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cs-CZ" sz="2800" b="1">
                <a:solidFill>
                  <a:srgbClr val="000000"/>
                </a:solidFill>
              </a:rPr>
              <a:t>a využívá výsledků tohoto studia ke zvládání zdravotních problémů.</a:t>
            </a:r>
          </a:p>
          <a:p>
            <a:pPr marL="342900" indent="-336550">
              <a:spcBef>
                <a:spcPts val="363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cs-CZ" sz="28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Nadpis 1"/>
          <p:cNvSpPr>
            <a:spLocks noGrp="1"/>
          </p:cNvSpPr>
          <p:nvPr>
            <p:ph type="title" idx="4294967295"/>
          </p:nvPr>
        </p:nvSpPr>
        <p:spPr/>
        <p:txBody>
          <a:bodyPr tIns="45720" anchor="b"/>
          <a:lstStyle/>
          <a:p>
            <a:endParaRPr lang="cs-CZ" smtClean="0"/>
          </a:p>
        </p:txBody>
      </p:sp>
      <p:sp>
        <p:nvSpPr>
          <p:cNvPr id="84994" name="Zástupný symbol pro obsah 2"/>
          <p:cNvSpPr>
            <a:spLocks noGrp="1"/>
          </p:cNvSpPr>
          <p:nvPr>
            <p:ph idx="4294967295"/>
          </p:nvPr>
        </p:nvSpPr>
        <p:spPr/>
        <p:txBody>
          <a:bodyPr tIns="45720"/>
          <a:lstStyle/>
          <a:p>
            <a:pPr marL="469900" indent="-469900" defTabSz="914400"/>
            <a:endParaRPr lang="cs-CZ" smtClean="0"/>
          </a:p>
        </p:txBody>
      </p:sp>
      <p:pic>
        <p:nvPicPr>
          <p:cNvPr id="849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9238" y="74613"/>
            <a:ext cx="8894762" cy="10509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smtClean="0">
                <a:solidFill>
                  <a:srgbClr val="3608B8"/>
                </a:solidFill>
              </a:rPr>
              <a:t>Výsledky longitudinální studie diabetu</a:t>
            </a:r>
            <a:br>
              <a:rPr lang="cs-CZ" sz="2800" b="1" smtClean="0">
                <a:solidFill>
                  <a:srgbClr val="3608B8"/>
                </a:solidFill>
              </a:rPr>
            </a:br>
            <a:r>
              <a:rPr lang="cs-CZ" sz="2800" b="1" smtClean="0">
                <a:solidFill>
                  <a:srgbClr val="3608B8"/>
                </a:solidFill>
              </a:rPr>
              <a:t>(starší ženy s pozitivní rodinnou anamnézou) 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249238" y="1071563"/>
            <a:ext cx="5043487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1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2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3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4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5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6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7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8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9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10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  diagnostikován diabetes</a:t>
            </a: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  úmrtí              </a:t>
            </a: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55650" y="1117600"/>
          <a:ext cx="4411663" cy="438943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41110"/>
                <a:gridCol w="441110"/>
                <a:gridCol w="441110"/>
                <a:gridCol w="441110"/>
                <a:gridCol w="441110"/>
                <a:gridCol w="441110"/>
                <a:gridCol w="441110"/>
                <a:gridCol w="441110"/>
                <a:gridCol w="441110"/>
                <a:gridCol w="441110"/>
              </a:tblGrid>
              <a:tr h="299433">
                <a:tc>
                  <a:txBody>
                    <a:bodyPr/>
                    <a:lstStyle/>
                    <a:p>
                      <a:r>
                        <a:rPr lang="cs-CZ" dirty="0" smtClean="0"/>
                        <a:t>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2895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1185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781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6164" name="Přímá spojnice 3"/>
          <p:cNvCxnSpPr>
            <a:cxnSpLocks noChangeShapeType="1"/>
          </p:cNvCxnSpPr>
          <p:nvPr/>
        </p:nvCxnSpPr>
        <p:spPr bwMode="auto">
          <a:xfrm>
            <a:off x="741363" y="1844675"/>
            <a:ext cx="373697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86165" name="Obrázek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5" y="1624013"/>
            <a:ext cx="32543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6166" name="Přímá spojnice 10"/>
          <p:cNvCxnSpPr>
            <a:cxnSpLocks noChangeShapeType="1"/>
          </p:cNvCxnSpPr>
          <p:nvPr/>
        </p:nvCxnSpPr>
        <p:spPr bwMode="auto">
          <a:xfrm>
            <a:off x="763588" y="2205038"/>
            <a:ext cx="247808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86167" name="Obrázek 1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8163" y="1957388"/>
            <a:ext cx="3270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6168" name="Přímá spojnice 16"/>
          <p:cNvCxnSpPr>
            <a:cxnSpLocks noChangeShapeType="1"/>
          </p:cNvCxnSpPr>
          <p:nvPr/>
        </p:nvCxnSpPr>
        <p:spPr bwMode="auto">
          <a:xfrm>
            <a:off x="755650" y="3311525"/>
            <a:ext cx="4411663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6169" name="Přímá spojnice 17"/>
          <p:cNvCxnSpPr>
            <a:cxnSpLocks noChangeShapeType="1"/>
          </p:cNvCxnSpPr>
          <p:nvPr/>
        </p:nvCxnSpPr>
        <p:spPr bwMode="auto">
          <a:xfrm>
            <a:off x="746125" y="2924175"/>
            <a:ext cx="11620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6170" name="Přímá spojnice 19"/>
          <p:cNvCxnSpPr>
            <a:cxnSpLocks noChangeShapeType="1"/>
          </p:cNvCxnSpPr>
          <p:nvPr/>
        </p:nvCxnSpPr>
        <p:spPr bwMode="auto">
          <a:xfrm>
            <a:off x="746125" y="4005263"/>
            <a:ext cx="4421188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6171" name="Přímá spojnice 20"/>
          <p:cNvCxnSpPr>
            <a:cxnSpLocks noChangeShapeType="1"/>
          </p:cNvCxnSpPr>
          <p:nvPr/>
        </p:nvCxnSpPr>
        <p:spPr bwMode="auto">
          <a:xfrm>
            <a:off x="755650" y="3644900"/>
            <a:ext cx="4411663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6172" name="Přímá spojnice 21"/>
          <p:cNvCxnSpPr>
            <a:cxnSpLocks noChangeShapeType="1"/>
          </p:cNvCxnSpPr>
          <p:nvPr/>
        </p:nvCxnSpPr>
        <p:spPr bwMode="auto">
          <a:xfrm>
            <a:off x="755650" y="4437063"/>
            <a:ext cx="3722688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6173" name="Přímá spojnice 22"/>
          <p:cNvCxnSpPr>
            <a:cxnSpLocks noChangeShapeType="1"/>
          </p:cNvCxnSpPr>
          <p:nvPr/>
        </p:nvCxnSpPr>
        <p:spPr bwMode="auto">
          <a:xfrm>
            <a:off x="741363" y="4797425"/>
            <a:ext cx="44259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6174" name="Přímá spojnice 23"/>
          <p:cNvCxnSpPr>
            <a:cxnSpLocks noChangeShapeType="1"/>
          </p:cNvCxnSpPr>
          <p:nvPr/>
        </p:nvCxnSpPr>
        <p:spPr bwMode="auto">
          <a:xfrm>
            <a:off x="763588" y="5157788"/>
            <a:ext cx="44037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86175" name="Obrázek 2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9163" y="4991100"/>
            <a:ext cx="33337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176" name="Obrázek 3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5" y="4179888"/>
            <a:ext cx="32543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177" name="Obrázek 3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4300" y="4270375"/>
            <a:ext cx="3317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178" name="Obrázek 3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09850" y="3478213"/>
            <a:ext cx="3317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179" name="Obrázek 3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0688" y="2703513"/>
            <a:ext cx="3270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180" name="Obrázek 4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41488" y="3870325"/>
            <a:ext cx="331787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181" name="Obrázek 4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9163" y="1677988"/>
            <a:ext cx="333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6182" name="Přímá spojnice 18"/>
          <p:cNvCxnSpPr>
            <a:cxnSpLocks noChangeShapeType="1"/>
          </p:cNvCxnSpPr>
          <p:nvPr/>
        </p:nvCxnSpPr>
        <p:spPr bwMode="auto">
          <a:xfrm flipV="1">
            <a:off x="763588" y="2570163"/>
            <a:ext cx="2862262" cy="635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86183" name="Obrázek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2392363"/>
            <a:ext cx="3333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5167313" y="1125538"/>
            <a:ext cx="3976687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1. Jaké je riziko diabetu v prvních 5 letech?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70C0"/>
                </a:solidFill>
              </a:rPr>
              <a:t>33,3 případů na 100 žen a 5 let.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2. Jaké je riziko diabetu v celém 10-letém období?</a:t>
            </a:r>
          </a:p>
          <a:p>
            <a:pPr marL="428625" indent="-320675">
              <a:spcAft>
                <a:spcPts val="700"/>
              </a:spcAft>
              <a:buSzPct val="45000"/>
              <a:buFont typeface="Times New Roman" pitchFamily="18" charset="0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70C0"/>
                </a:solidFill>
              </a:rPr>
              <a:t>75 případů na 100 žen a 10 let.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3. Jaká je </a:t>
            </a:r>
            <a:r>
              <a:rPr lang="cs-CZ" sz="2000" u="sng">
                <a:solidFill>
                  <a:srgbClr val="000000"/>
                </a:solidFill>
              </a:rPr>
              <a:t>incidence rate</a:t>
            </a:r>
            <a:r>
              <a:rPr lang="cs-CZ" sz="2000">
                <a:solidFill>
                  <a:srgbClr val="000000"/>
                </a:solidFill>
              </a:rPr>
              <a:t> diabetu ve studované skupině žen?</a:t>
            </a:r>
          </a:p>
          <a:p>
            <a:pPr marL="428625" indent="-320675">
              <a:spcAft>
                <a:spcPts val="700"/>
              </a:spcAft>
              <a:buSzPct val="45000"/>
              <a:buFont typeface="Times New Roman" pitchFamily="18" charset="0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70C0"/>
                </a:solidFill>
              </a:rPr>
              <a:t>11,3 případů na 100 žen a 1 rok.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en-US" sz="2000">
              <a:solidFill>
                <a:srgbClr val="000000"/>
              </a:solidFill>
            </a:endParaRPr>
          </a:p>
        </p:txBody>
      </p:sp>
      <p:pic>
        <p:nvPicPr>
          <p:cNvPr id="86185" name="Obrázek 6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3775" y="5661025"/>
            <a:ext cx="33178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186" name="Obrázek 6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6950" y="5992813"/>
            <a:ext cx="32543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187" name="Obrázek 4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89325" y="2336800"/>
            <a:ext cx="3254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3250" cy="920750"/>
          </a:xfrm>
        </p:spPr>
        <p:txBody>
          <a:bodyPr/>
          <a:lstStyle/>
          <a:p>
            <a:r>
              <a:rPr lang="cs-CZ" sz="2800" smtClean="0">
                <a:solidFill>
                  <a:schemeClr val="accent2"/>
                </a:solidFill>
              </a:rPr>
              <a:t>INCIDENCE RISK x INCIDENCE RATE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cs-CZ" smtClean="0"/>
              <a:t>rozdíl v definici jmenovatele</a:t>
            </a:r>
          </a:p>
          <a:p>
            <a:pPr>
              <a:buFont typeface="Times New Roman" pitchFamily="18" charset="0"/>
              <a:buChar char="•"/>
            </a:pPr>
            <a:r>
              <a:rPr lang="cs-CZ" smtClean="0"/>
              <a:t>podobná hodnota u většiny vzácných onemocnění</a:t>
            </a:r>
          </a:p>
          <a:p>
            <a:pPr>
              <a:buFont typeface="Times New Roman" pitchFamily="18" charset="0"/>
              <a:buChar char="•"/>
            </a:pPr>
            <a:r>
              <a:rPr lang="cs-CZ" b="1" smtClean="0"/>
              <a:t>Incidence risk </a:t>
            </a:r>
            <a:r>
              <a:rPr lang="cs-CZ" smtClean="0"/>
              <a:t>- z výsledků </a:t>
            </a:r>
            <a:r>
              <a:rPr lang="cs-CZ" u="sng" smtClean="0"/>
              <a:t>epidemiologických studií</a:t>
            </a:r>
          </a:p>
          <a:p>
            <a:pPr>
              <a:buFont typeface="Times New Roman" pitchFamily="18" charset="0"/>
              <a:buChar char="•"/>
            </a:pPr>
            <a:r>
              <a:rPr lang="cs-CZ" b="1" smtClean="0"/>
              <a:t>Incidence rate </a:t>
            </a:r>
            <a:r>
              <a:rPr lang="cs-CZ" smtClean="0"/>
              <a:t>–</a:t>
            </a:r>
            <a:r>
              <a:rPr lang="cs-CZ" b="1" smtClean="0"/>
              <a:t> </a:t>
            </a:r>
            <a:r>
              <a:rPr lang="cs-CZ" u="sng" smtClean="0"/>
              <a:t>z RZS</a:t>
            </a:r>
            <a:r>
              <a:rPr lang="cs-CZ" smtClean="0"/>
              <a:t> (povinně hlášené nemoci), Y neznáme, jen odhadujeme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→ střední stav obyvatelstva</a:t>
            </a:r>
            <a:endParaRPr lang="cs-CZ" u="sng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ext Box 2"/>
          <p:cNvSpPr txBox="1">
            <a:spLocks noChangeArrowheads="1"/>
          </p:cNvSpPr>
          <p:nvPr/>
        </p:nvSpPr>
        <p:spPr bwMode="auto">
          <a:xfrm>
            <a:off x="360363" y="1773238"/>
            <a:ext cx="8459787" cy="508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endParaRPr lang="cs-CZ" sz="2800" b="1">
              <a:solidFill>
                <a:srgbClr val="000000"/>
              </a:solidFill>
            </a:endParaRP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 p</a:t>
            </a:r>
            <a:r>
              <a:rPr lang="en-US" sz="2800">
                <a:solidFill>
                  <a:srgbClr val="000000"/>
                </a:solidFill>
              </a:rPr>
              <a:t>očet osob, které v průběhu sledování onemocněly </a:t>
            </a:r>
            <a:r>
              <a:rPr lang="en-US" sz="2800" b="1">
                <a:solidFill>
                  <a:srgbClr val="000000"/>
                </a:solidFill>
              </a:rPr>
              <a:t>(d), dělíme počtem osob, které v</a:t>
            </a:r>
            <a:r>
              <a:rPr lang="cs-CZ" sz="2800" b="1">
                <a:solidFill>
                  <a:srgbClr val="000000"/>
                </a:solidFill>
              </a:rPr>
              <a:t> </a:t>
            </a:r>
            <a:r>
              <a:rPr lang="en-US" sz="2800" b="1">
                <a:solidFill>
                  <a:srgbClr val="000000"/>
                </a:solidFill>
              </a:rPr>
              <a:t>průběhu sledování neonemocněly  (N- d).</a:t>
            </a:r>
            <a:endParaRPr lang="cs-CZ" sz="2800" b="1">
              <a:solidFill>
                <a:srgbClr val="000000"/>
              </a:solidFill>
            </a:endParaRP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 b="1">
                <a:solidFill>
                  <a:srgbClr val="000000"/>
                </a:solidFill>
              </a:rPr>
              <a:t>   IO </a:t>
            </a:r>
            <a:r>
              <a:rPr lang="en-US" sz="2800">
                <a:solidFill>
                  <a:srgbClr val="000000"/>
                </a:solidFill>
              </a:rPr>
              <a:t>=</a:t>
            </a: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cs-CZ" sz="2800" b="1">
                <a:solidFill>
                  <a:srgbClr val="000000"/>
                </a:solidFill>
              </a:rPr>
              <a:t>d</a:t>
            </a:r>
            <a:r>
              <a:rPr lang="cs-CZ" sz="2800">
                <a:solidFill>
                  <a:srgbClr val="000000"/>
                </a:solidFill>
              </a:rPr>
              <a:t>/(</a:t>
            </a:r>
            <a:r>
              <a:rPr lang="cs-CZ" sz="2800" b="1">
                <a:solidFill>
                  <a:srgbClr val="000000"/>
                </a:solidFill>
              </a:rPr>
              <a:t>N-d</a:t>
            </a:r>
            <a:r>
              <a:rPr lang="cs-CZ" sz="2800">
                <a:solidFill>
                  <a:srgbClr val="000000"/>
                </a:solidFill>
              </a:rPr>
              <a:t>)</a:t>
            </a:r>
            <a:endParaRPr lang="en-US" sz="2800">
              <a:solidFill>
                <a:srgbClr val="000000"/>
              </a:solidFill>
            </a:endParaRP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Z předchozího příkladu:</a:t>
            </a:r>
            <a:r>
              <a:rPr lang="cs-CZ" sz="2800">
                <a:solidFill>
                  <a:srgbClr val="000000"/>
                </a:solidFill>
              </a:rPr>
              <a:t>                     </a:t>
            </a:r>
            <a:endParaRPr lang="en-US" sz="2800">
              <a:solidFill>
                <a:srgbClr val="000000"/>
              </a:solidFill>
            </a:endParaRPr>
          </a:p>
          <a:p>
            <a:pPr marL="2489200" lvl="4" indent="-547688"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890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8683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smtClean="0">
                <a:solidFill>
                  <a:schemeClr val="accent2"/>
                </a:solidFill>
              </a:rPr>
              <a:t>INCIDENCE ODDS </a:t>
            </a:r>
            <a:r>
              <a:rPr lang="cs-CZ" sz="3200" smtClean="0">
                <a:solidFill>
                  <a:schemeClr val="tx1"/>
                </a:solidFill>
                <a:latin typeface="Arial" charset="0"/>
              </a:rPr>
              <a:t>(incidence jako </a:t>
            </a:r>
            <a:r>
              <a:rPr lang="cs-CZ" sz="3200" b="1" smtClean="0">
                <a:solidFill>
                  <a:schemeClr val="tx1"/>
                </a:solidFill>
                <a:latin typeface="Arial" charset="0"/>
              </a:rPr>
              <a:t>sázkový poměr</a:t>
            </a:r>
            <a:r>
              <a:rPr lang="cs-CZ" sz="3200" smtClean="0">
                <a:solidFill>
                  <a:schemeClr val="tx1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9238" y="74613"/>
            <a:ext cx="8894762" cy="10509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smtClean="0">
                <a:solidFill>
                  <a:srgbClr val="3608B8"/>
                </a:solidFill>
              </a:rPr>
              <a:t>Výsledky longitudinální studie diabetu</a:t>
            </a:r>
            <a:br>
              <a:rPr lang="cs-CZ" sz="2800" b="1" smtClean="0">
                <a:solidFill>
                  <a:srgbClr val="3608B8"/>
                </a:solidFill>
              </a:rPr>
            </a:br>
            <a:r>
              <a:rPr lang="cs-CZ" sz="2800" b="1" smtClean="0">
                <a:solidFill>
                  <a:srgbClr val="3608B8"/>
                </a:solidFill>
              </a:rPr>
              <a:t>(starší ženy s pozitivní rodinnou anamnézou) </a:t>
            </a:r>
          </a:p>
        </p:txBody>
      </p:sp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249238" y="1071563"/>
            <a:ext cx="5043487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1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2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3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4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5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6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7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8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9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10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  diagnostikován diabetes</a:t>
            </a: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  úmrtí              </a:t>
            </a: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55650" y="1125538"/>
          <a:ext cx="4411663" cy="4394200"/>
        </p:xfrm>
        <a:graphic>
          <a:graphicData uri="http://schemas.openxmlformats.org/drawingml/2006/table">
            <a:tbl>
              <a:tblPr/>
              <a:tblGrid>
                <a:gridCol w="441325"/>
                <a:gridCol w="441325"/>
                <a:gridCol w="441325"/>
                <a:gridCol w="439738"/>
                <a:gridCol w="441325"/>
                <a:gridCol w="441325"/>
                <a:gridCol w="441325"/>
                <a:gridCol w="441325"/>
                <a:gridCol w="441325"/>
                <a:gridCol w="441325"/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cxnSp>
        <p:nvCxnSpPr>
          <p:cNvPr id="91284" name="Přímá spojnice 3"/>
          <p:cNvCxnSpPr>
            <a:cxnSpLocks noChangeShapeType="1"/>
          </p:cNvCxnSpPr>
          <p:nvPr/>
        </p:nvCxnSpPr>
        <p:spPr bwMode="auto">
          <a:xfrm>
            <a:off x="741363" y="1844675"/>
            <a:ext cx="373697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91285" name="Obrázek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5" y="1624013"/>
            <a:ext cx="32543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1286" name="Přímá spojnice 10"/>
          <p:cNvCxnSpPr>
            <a:cxnSpLocks noChangeShapeType="1"/>
          </p:cNvCxnSpPr>
          <p:nvPr/>
        </p:nvCxnSpPr>
        <p:spPr bwMode="auto">
          <a:xfrm>
            <a:off x="763588" y="2205038"/>
            <a:ext cx="247808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91287" name="Obrázek 1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8163" y="1957388"/>
            <a:ext cx="3270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1288" name="Přímá spojnice 16"/>
          <p:cNvCxnSpPr>
            <a:cxnSpLocks noChangeShapeType="1"/>
          </p:cNvCxnSpPr>
          <p:nvPr/>
        </p:nvCxnSpPr>
        <p:spPr bwMode="auto">
          <a:xfrm>
            <a:off x="755650" y="3311525"/>
            <a:ext cx="4411663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1289" name="Přímá spojnice 17"/>
          <p:cNvCxnSpPr>
            <a:cxnSpLocks noChangeShapeType="1"/>
          </p:cNvCxnSpPr>
          <p:nvPr/>
        </p:nvCxnSpPr>
        <p:spPr bwMode="auto">
          <a:xfrm>
            <a:off x="746125" y="2924175"/>
            <a:ext cx="11620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1290" name="Přímá spojnice 19"/>
          <p:cNvCxnSpPr>
            <a:cxnSpLocks noChangeShapeType="1"/>
          </p:cNvCxnSpPr>
          <p:nvPr/>
        </p:nvCxnSpPr>
        <p:spPr bwMode="auto">
          <a:xfrm>
            <a:off x="746125" y="4005263"/>
            <a:ext cx="4421188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1291" name="Přímá spojnice 20"/>
          <p:cNvCxnSpPr>
            <a:cxnSpLocks noChangeShapeType="1"/>
          </p:cNvCxnSpPr>
          <p:nvPr/>
        </p:nvCxnSpPr>
        <p:spPr bwMode="auto">
          <a:xfrm>
            <a:off x="755650" y="3644900"/>
            <a:ext cx="4411663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1292" name="Přímá spojnice 21"/>
          <p:cNvCxnSpPr>
            <a:cxnSpLocks noChangeShapeType="1"/>
          </p:cNvCxnSpPr>
          <p:nvPr/>
        </p:nvCxnSpPr>
        <p:spPr bwMode="auto">
          <a:xfrm>
            <a:off x="755650" y="4437063"/>
            <a:ext cx="3722688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1293" name="Přímá spojnice 22"/>
          <p:cNvCxnSpPr>
            <a:cxnSpLocks noChangeShapeType="1"/>
          </p:cNvCxnSpPr>
          <p:nvPr/>
        </p:nvCxnSpPr>
        <p:spPr bwMode="auto">
          <a:xfrm>
            <a:off x="741363" y="4797425"/>
            <a:ext cx="44259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1294" name="Přímá spojnice 23"/>
          <p:cNvCxnSpPr>
            <a:cxnSpLocks noChangeShapeType="1"/>
          </p:cNvCxnSpPr>
          <p:nvPr/>
        </p:nvCxnSpPr>
        <p:spPr bwMode="auto">
          <a:xfrm>
            <a:off x="763588" y="5157788"/>
            <a:ext cx="44037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91295" name="Obrázek 2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9163" y="4991100"/>
            <a:ext cx="33337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296" name="Obrázek 3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5" y="4179888"/>
            <a:ext cx="32543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297" name="Obrázek 3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4300" y="4270375"/>
            <a:ext cx="3317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298" name="Obrázek 3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09850" y="3478213"/>
            <a:ext cx="3317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299" name="Obrázek 3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0688" y="2703513"/>
            <a:ext cx="3270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300" name="Obrázek 4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41488" y="3870325"/>
            <a:ext cx="331787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301" name="Obrázek 4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9163" y="1677988"/>
            <a:ext cx="333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1302" name="Přímá spojnice 18"/>
          <p:cNvCxnSpPr>
            <a:cxnSpLocks noChangeShapeType="1"/>
          </p:cNvCxnSpPr>
          <p:nvPr/>
        </p:nvCxnSpPr>
        <p:spPr bwMode="auto">
          <a:xfrm flipV="1">
            <a:off x="763588" y="2570163"/>
            <a:ext cx="2862262" cy="635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91303" name="Obrázek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2392363"/>
            <a:ext cx="3333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304" name="Text Box 2"/>
          <p:cNvSpPr txBox="1">
            <a:spLocks noChangeArrowheads="1"/>
          </p:cNvSpPr>
          <p:nvPr/>
        </p:nvSpPr>
        <p:spPr bwMode="auto">
          <a:xfrm>
            <a:off x="5167313" y="1125538"/>
            <a:ext cx="3976687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</p:txBody>
      </p:sp>
      <p:pic>
        <p:nvPicPr>
          <p:cNvPr id="91305" name="Obrázek 6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3775" y="5661025"/>
            <a:ext cx="33178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306" name="Obrázek 6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6950" y="5992813"/>
            <a:ext cx="32543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307" name="Obrázek 4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89325" y="2336800"/>
            <a:ext cx="3254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ext Box 2"/>
          <p:cNvSpPr txBox="1">
            <a:spLocks noChangeArrowheads="1"/>
          </p:cNvSpPr>
          <p:nvPr/>
        </p:nvSpPr>
        <p:spPr bwMode="auto">
          <a:xfrm>
            <a:off x="360363" y="1341438"/>
            <a:ext cx="8459787" cy="551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endParaRPr lang="cs-CZ" sz="2800" b="1">
              <a:solidFill>
                <a:srgbClr val="000000"/>
              </a:solidFill>
            </a:endParaRP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 p</a:t>
            </a:r>
            <a:r>
              <a:rPr lang="en-US" sz="2800">
                <a:solidFill>
                  <a:srgbClr val="000000"/>
                </a:solidFill>
              </a:rPr>
              <a:t>očet osob, které v průběhu sledování onemocněly (</a:t>
            </a:r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>
                <a:solidFill>
                  <a:srgbClr val="000000"/>
                </a:solidFill>
              </a:rPr>
              <a:t>)</a:t>
            </a:r>
            <a:r>
              <a:rPr lang="en-US" sz="2800" b="1">
                <a:solidFill>
                  <a:srgbClr val="000000"/>
                </a:solidFill>
              </a:rPr>
              <a:t>, dělíme počtem osob, které v</a:t>
            </a:r>
            <a:r>
              <a:rPr lang="cs-CZ" sz="2800" b="1">
                <a:solidFill>
                  <a:srgbClr val="000000"/>
                </a:solidFill>
              </a:rPr>
              <a:t> </a:t>
            </a:r>
            <a:r>
              <a:rPr lang="en-US" sz="2800" b="1">
                <a:solidFill>
                  <a:srgbClr val="000000"/>
                </a:solidFill>
              </a:rPr>
              <a:t>průběhu sledování neonemocněly  (N- d).</a:t>
            </a: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cs-CZ" sz="2800">
                <a:solidFill>
                  <a:srgbClr val="000000"/>
                </a:solidFill>
              </a:rPr>
              <a:t>z</a:t>
            </a:r>
            <a:r>
              <a:rPr lang="en-US" sz="2800">
                <a:solidFill>
                  <a:srgbClr val="000000"/>
                </a:solidFill>
              </a:rPr>
              <a:t> předchozího příkladu:</a:t>
            </a:r>
            <a:r>
              <a:rPr lang="cs-CZ" sz="2800">
                <a:solidFill>
                  <a:srgbClr val="000000"/>
                </a:solidFill>
              </a:rPr>
              <a:t>                     </a:t>
            </a:r>
            <a:endParaRPr lang="en-US" sz="2800">
              <a:solidFill>
                <a:srgbClr val="000000"/>
              </a:solidFill>
            </a:endParaRPr>
          </a:p>
          <a:p>
            <a:pPr marL="2489200" lvl="4" indent="-547688"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  incidence odds = </a:t>
            </a:r>
            <a:r>
              <a:rPr lang="cs-CZ" sz="2800">
                <a:solidFill>
                  <a:srgbClr val="000000"/>
                </a:solidFill>
              </a:rPr>
              <a:t>6 / 2 </a:t>
            </a:r>
            <a:r>
              <a:rPr lang="en-US" sz="2800">
                <a:solidFill>
                  <a:srgbClr val="000000"/>
                </a:solidFill>
              </a:rPr>
              <a:t>= 3</a:t>
            </a:r>
          </a:p>
          <a:p>
            <a:pPr marL="107950">
              <a:buSzPct val="100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                                        </a:t>
            </a:r>
            <a:r>
              <a:rPr lang="cs-CZ" sz="2800">
                <a:solidFill>
                  <a:srgbClr val="000000"/>
                </a:solidFill>
              </a:rPr>
              <a:t>           </a:t>
            </a:r>
            <a:r>
              <a:rPr lang="en-US" sz="2800">
                <a:solidFill>
                  <a:srgbClr val="000000"/>
                </a:solidFill>
              </a:rPr>
              <a:t> </a:t>
            </a:r>
          </a:p>
          <a:p>
            <a:pPr marL="107950"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Interpretace:</a:t>
            </a:r>
            <a:r>
              <a:rPr lang="en-US" sz="2800">
                <a:solidFill>
                  <a:srgbClr val="000000"/>
                </a:solidFill>
              </a:rPr>
              <a:t> U žen ve sledované skupině je </a:t>
            </a:r>
            <a:r>
              <a:rPr lang="en-US" sz="2800" u="sng">
                <a:solidFill>
                  <a:srgbClr val="000000"/>
                </a:solidFill>
              </a:rPr>
              <a:t>3x</a:t>
            </a: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en-US" sz="2800" u="sng">
                <a:solidFill>
                  <a:srgbClr val="000000"/>
                </a:solidFill>
              </a:rPr>
              <a:t>větší pravděpodobnost</a:t>
            </a:r>
            <a:r>
              <a:rPr lang="en-US" sz="2800">
                <a:solidFill>
                  <a:srgbClr val="000000"/>
                </a:solidFill>
              </a:rPr>
              <a:t> onemocnět než neonemocnět.</a:t>
            </a:r>
          </a:p>
          <a:p>
            <a:pPr marL="107950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8683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Incidence ODDS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3250" cy="862013"/>
          </a:xfrm>
        </p:spPr>
        <p:txBody>
          <a:bodyPr/>
          <a:lstStyle/>
          <a:p>
            <a:r>
              <a:rPr lang="cs-CZ" sz="3600" smtClean="0">
                <a:solidFill>
                  <a:schemeClr val="accent2"/>
                </a:solidFill>
              </a:rPr>
              <a:t>PREVALENCE (P)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cs-CZ" b="1" smtClean="0"/>
              <a:t>průřezový</a:t>
            </a:r>
            <a:r>
              <a:rPr lang="cs-CZ" smtClean="0"/>
              <a:t> ukazatel – úroveň nemocnosti k určitému datu</a:t>
            </a:r>
          </a:p>
          <a:p>
            <a:pPr>
              <a:buFont typeface="Times New Roman" pitchFamily="18" charset="0"/>
              <a:buChar char="•"/>
            </a:pPr>
            <a:r>
              <a:rPr lang="cs-CZ" b="1" smtClean="0"/>
              <a:t>existující</a:t>
            </a:r>
            <a:r>
              <a:rPr lang="cs-CZ" smtClean="0"/>
              <a:t> onemocnění</a:t>
            </a:r>
          </a:p>
          <a:p>
            <a:pPr>
              <a:buFont typeface="Times New Roman" pitchFamily="18" charset="0"/>
              <a:buChar char="•"/>
            </a:pPr>
            <a:r>
              <a:rPr lang="cs-CZ" smtClean="0"/>
              <a:t>zahrnuje </a:t>
            </a:r>
            <a:r>
              <a:rPr lang="cs-CZ" b="1" smtClean="0"/>
              <a:t>všechna</a:t>
            </a:r>
            <a:r>
              <a:rPr lang="cs-CZ" smtClean="0"/>
              <a:t> onemocnění (nejen nová), bez ohledu na to, kdy vznikla</a:t>
            </a:r>
          </a:p>
          <a:p>
            <a:pPr>
              <a:buFont typeface="Times New Roman" pitchFamily="18" charset="0"/>
              <a:buChar char="•"/>
            </a:pPr>
            <a:r>
              <a:rPr lang="cs-CZ" smtClean="0"/>
              <a:t>informuje o </a:t>
            </a:r>
            <a:r>
              <a:rPr lang="cs-CZ" u="sng" smtClean="0"/>
              <a:t>rozsahu postižení populace,</a:t>
            </a:r>
          </a:p>
          <a:p>
            <a:r>
              <a:rPr lang="cs-CZ" smtClean="0"/>
              <a:t>   údaj pro zdravotní správu (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cs-CZ" smtClean="0"/>
              <a:t>odhad potřeby zdravotní péče)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28012" cy="6477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smtClean="0">
                <a:solidFill>
                  <a:schemeClr val="accent2"/>
                </a:solidFill>
              </a:rPr>
              <a:t>PREVALENCE (P)</a:t>
            </a:r>
          </a:p>
        </p:txBody>
      </p:sp>
      <p:graphicFrame>
        <p:nvGraphicFramePr>
          <p:cNvPr id="23584" name="Object 32"/>
          <p:cNvGraphicFramePr>
            <a:graphicFrameLocks noChangeAspect="1"/>
          </p:cNvGraphicFramePr>
          <p:nvPr/>
        </p:nvGraphicFramePr>
        <p:xfrm>
          <a:off x="411163" y="1595438"/>
          <a:ext cx="8228012" cy="4524375"/>
        </p:xfrm>
        <a:graphic>
          <a:graphicData uri="http://schemas.openxmlformats.org/presentationml/2006/ole">
            <p:oleObj spid="_x0000_s23584" r:id="rId4" imgW="8129160" imgH="4552200" progId="">
              <p:embed/>
            </p:oleObj>
          </a:graphicData>
        </a:graphic>
      </p:graphicFrame>
      <p:sp>
        <p:nvSpPr>
          <p:cNvPr id="23556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360363" y="1079500"/>
            <a:ext cx="8407400" cy="5722938"/>
          </a:xfrm>
          <a:blipFill rotWithShape="1">
            <a:blip r:embed="rId5"/>
            <a:stretch>
              <a:fillRect l="-580" t="-745"/>
            </a:stretch>
          </a:blipFill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900" y="1260475"/>
            <a:ext cx="8783638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dirty="0" smtClean="0">
                <a:latin typeface="+mn-lt"/>
              </a:rPr>
              <a:t>Vývoj počtu diabetiků v letech 2005-2010</a:t>
            </a:r>
            <a:endParaRPr lang="cs-CZ" sz="2800" b="1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8012" cy="11382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Okamžiková prevalence</a:t>
            </a:r>
            <a:endParaRPr lang="cs-CZ" sz="4400" b="1" dirty="0" smtClean="0">
              <a:solidFill>
                <a:srgbClr val="3608B8"/>
              </a:solidFill>
            </a:endParaRPr>
          </a:p>
        </p:txBody>
      </p:sp>
      <p:graphicFrame>
        <p:nvGraphicFramePr>
          <p:cNvPr id="25634" name="Object 34"/>
          <p:cNvGraphicFramePr>
            <a:graphicFrameLocks noChangeAspect="1"/>
          </p:cNvGraphicFramePr>
          <p:nvPr/>
        </p:nvGraphicFramePr>
        <p:xfrm>
          <a:off x="7164388" y="1628775"/>
          <a:ext cx="8228012" cy="4524375"/>
        </p:xfrm>
        <a:graphic>
          <a:graphicData uri="http://schemas.openxmlformats.org/presentationml/2006/ole">
            <p:oleObj spid="_x0000_s25634" r:id="rId4" imgW="8129160" imgH="4552200" progId="">
              <p:embed/>
            </p:oleObj>
          </a:graphicData>
        </a:graphic>
      </p:graphicFrame>
      <p:sp>
        <p:nvSpPr>
          <p:cNvPr id="25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457325"/>
            <a:ext cx="8820150" cy="5400675"/>
          </a:xfrm>
        </p:spPr>
        <p:txBody>
          <a:bodyPr/>
          <a:lstStyle/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800" smtClean="0"/>
              <a:t>Počet nemocí (nemocných osob) v určitém časovém okamžiku (k určitému datu)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b="1" smtClean="0"/>
              <a:t>               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b="1" smtClean="0"/>
              <a:t>               </a:t>
            </a:r>
            <a:r>
              <a:rPr lang="cs-CZ" sz="2400" smtClean="0"/>
              <a:t>počet všech nemocných v daném okamžiku 		                  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  OP =                                                                              x  100</a:t>
            </a:r>
            <a:endParaRPr lang="cs-CZ" sz="2400" baseline="30000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                počet osob v exponované populaci</a:t>
            </a:r>
            <a:r>
              <a:rPr lang="cs-CZ" sz="2600" smtClean="0"/>
              <a:t>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					     </a:t>
            </a:r>
            <a:r>
              <a:rPr lang="cs-CZ" sz="2400" smtClean="0"/>
              <a:t>v daném okamžiku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						</a:t>
            </a:r>
            <a:endParaRPr lang="cs-CZ" sz="2400" smtClean="0"/>
          </a:p>
        </p:txBody>
      </p:sp>
      <p:sp>
        <p:nvSpPr>
          <p:cNvPr id="25637" name="Line 4"/>
          <p:cNvSpPr>
            <a:spLocks noChangeShapeType="1"/>
          </p:cNvSpPr>
          <p:nvPr/>
        </p:nvSpPr>
        <p:spPr bwMode="auto">
          <a:xfrm>
            <a:off x="1619250" y="3429000"/>
            <a:ext cx="5761038" cy="0"/>
          </a:xfrm>
          <a:prstGeom prst="line">
            <a:avLst/>
          </a:prstGeom>
          <a:noFill/>
          <a:ln w="360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 </a:t>
            </a:r>
            <a:r>
              <a:rPr lang="cs-CZ" sz="3200" b="1" smtClean="0">
                <a:solidFill>
                  <a:schemeClr val="accent2"/>
                </a:solidFill>
              </a:rPr>
              <a:t>Počátky epidemiologie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4963"/>
            <a:ext cx="4608513" cy="4519612"/>
          </a:xfrm>
        </p:spPr>
        <p:txBody>
          <a:bodyPr/>
          <a:lstStyle/>
          <a:p>
            <a:pPr marL="0" indent="0">
              <a:lnSpc>
                <a:spcPct val="90000"/>
              </a:lnSpc>
              <a:defRPr/>
            </a:pPr>
            <a:r>
              <a:rPr lang="cs-CZ" sz="2400" smtClean="0"/>
              <a:t> </a:t>
            </a:r>
            <a:r>
              <a:rPr lang="cs-CZ" sz="2800" b="1" smtClean="0">
                <a:solidFill>
                  <a:srgbClr val="A50021"/>
                </a:solidFill>
              </a:rPr>
              <a:t>Hippokrates</a:t>
            </a:r>
            <a:r>
              <a:rPr lang="cs-CZ" sz="2800" smtClean="0"/>
              <a:t> z Kósu</a:t>
            </a:r>
            <a:r>
              <a:rPr lang="cs-CZ" sz="2400" smtClean="0"/>
              <a:t> 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cs-CZ" sz="2400" smtClean="0"/>
              <a:t>(460-377 př.n.l.) – morální ideál lékaře - „</a:t>
            </a:r>
            <a:r>
              <a:rPr lang="cs-CZ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otec</a:t>
            </a:r>
            <a:r>
              <a:rPr lang="cs-CZ" sz="2400" smtClean="0"/>
              <a:t> </a:t>
            </a:r>
            <a:r>
              <a:rPr lang="cs-CZ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medicíny</a:t>
            </a:r>
            <a:r>
              <a:rPr lang="cs-CZ" sz="2400" smtClean="0"/>
              <a:t>″.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cs-CZ" sz="2400" smtClean="0"/>
              <a:t>„ </a:t>
            </a:r>
            <a:r>
              <a:rPr lang="cs-CZ" sz="2400" u="sng" smtClean="0"/>
              <a:t>O vzduchu, vodách a místech</a:t>
            </a:r>
            <a:r>
              <a:rPr lang="cs-CZ" sz="2400" smtClean="0"/>
              <a:t>″(</a:t>
            </a:r>
            <a:r>
              <a:rPr lang="cs-CZ" sz="1800" smtClean="0"/>
              <a:t>první učebnice epidemiologie</a:t>
            </a:r>
            <a:r>
              <a:rPr lang="cs-CZ" sz="2400" smtClean="0"/>
              <a:t>)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400" smtClean="0"/>
              <a:t> </a:t>
            </a:r>
            <a:r>
              <a:rPr lang="cs-CZ" sz="2000" smtClean="0"/>
              <a:t>nemoci vysvětluje působením faktorů zevního prostředí</a:t>
            </a:r>
            <a:r>
              <a:rPr lang="cs-CZ" sz="2400" smtClean="0"/>
              <a:t>    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cs-CZ" sz="2400" smtClean="0"/>
              <a:t> </a:t>
            </a:r>
            <a:r>
              <a:rPr lang="cs-CZ" sz="2000" smtClean="0"/>
              <a:t>zakladatel ekologicky pojaté epidemiologie</a:t>
            </a:r>
            <a:r>
              <a:rPr lang="cs-CZ" sz="2400" smtClean="0"/>
              <a:t>    </a:t>
            </a:r>
          </a:p>
        </p:txBody>
      </p:sp>
      <p:pic>
        <p:nvPicPr>
          <p:cNvPr id="44035" name="Picture 4" descr="Hippocrates_rubens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435600" y="1628775"/>
            <a:ext cx="3313113" cy="4537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8013" cy="12795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Intervalová prevalence</a:t>
            </a:r>
          </a:p>
        </p:txBody>
      </p:sp>
      <p:graphicFrame>
        <p:nvGraphicFramePr>
          <p:cNvPr id="26657" name="Object 33"/>
          <p:cNvGraphicFramePr>
            <a:graphicFrameLocks noChangeAspect="1"/>
          </p:cNvGraphicFramePr>
          <p:nvPr/>
        </p:nvGraphicFramePr>
        <p:xfrm>
          <a:off x="7199313" y="1619250"/>
          <a:ext cx="8228012" cy="4524375"/>
        </p:xfrm>
        <a:graphic>
          <a:graphicData uri="http://schemas.openxmlformats.org/presentationml/2006/ole">
            <p:oleObj spid="_x0000_s26657" r:id="rId4" imgW="8129160" imgH="4552200" progId="">
              <p:embed/>
            </p:oleObj>
          </a:graphicData>
        </a:graphic>
      </p:graphicFrame>
      <p:sp>
        <p:nvSpPr>
          <p:cNvPr id="26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457325"/>
            <a:ext cx="8820150" cy="5400675"/>
          </a:xfrm>
        </p:spPr>
        <p:txBody>
          <a:bodyPr/>
          <a:lstStyle/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mtClean="0"/>
              <a:t>Počet nemocí (nemocných osob) ve vymezeném časovém </a:t>
            </a:r>
            <a:r>
              <a:rPr lang="cs-CZ" b="1" smtClean="0"/>
              <a:t>intervalu</a:t>
            </a:r>
          </a:p>
          <a:p>
            <a:pPr marL="339725" indent="-339725" eaLnBrk="1" hangingPunct="1">
              <a:buClrTx/>
              <a:buSzPct val="45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1800" smtClean="0"/>
              <a:t>                  </a:t>
            </a:r>
            <a:r>
              <a:rPr lang="cs-CZ" sz="2600" smtClean="0"/>
              <a:t>  počet nemocných na začátku intervalu +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        + počet nově onemocnělých během intervalu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b="1" smtClean="0"/>
              <a:t>IP</a:t>
            </a:r>
            <a:r>
              <a:rPr lang="cs-CZ" sz="2600" smtClean="0"/>
              <a:t> =				                                                           x 10</a:t>
            </a:r>
            <a:r>
              <a:rPr lang="cs-CZ" sz="2600" baseline="30000" smtClean="0"/>
              <a:t>k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            střední stav osob v exponované populaci </a:t>
            </a:r>
          </a:p>
        </p:txBody>
      </p:sp>
      <p:sp>
        <p:nvSpPr>
          <p:cNvPr id="26660" name="Line 4"/>
          <p:cNvSpPr>
            <a:spLocks noChangeShapeType="1"/>
          </p:cNvSpPr>
          <p:nvPr/>
        </p:nvSpPr>
        <p:spPr bwMode="auto">
          <a:xfrm>
            <a:off x="1079500" y="4140200"/>
            <a:ext cx="6659563" cy="1588"/>
          </a:xfrm>
          <a:prstGeom prst="line">
            <a:avLst/>
          </a:prstGeom>
          <a:noFill/>
          <a:ln w="360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8013" cy="13843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Průměrná intervalová prevalence</a:t>
            </a:r>
          </a:p>
        </p:txBody>
      </p:sp>
      <p:graphicFrame>
        <p:nvGraphicFramePr>
          <p:cNvPr id="27681" name="Object 33"/>
          <p:cNvGraphicFramePr>
            <a:graphicFrameLocks noChangeAspect="1"/>
          </p:cNvGraphicFramePr>
          <p:nvPr/>
        </p:nvGraphicFramePr>
        <p:xfrm>
          <a:off x="7199313" y="1619250"/>
          <a:ext cx="8228012" cy="4524375"/>
        </p:xfrm>
        <a:graphic>
          <a:graphicData uri="http://schemas.openxmlformats.org/presentationml/2006/ole">
            <p:oleObj spid="_x0000_s27681" r:id="rId4" imgW="8129160" imgH="4552200" progId="">
              <p:embed/>
            </p:oleObj>
          </a:graphicData>
        </a:graphic>
      </p:graphicFrame>
      <p:sp>
        <p:nvSpPr>
          <p:cNvPr id="27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557338"/>
            <a:ext cx="8820150" cy="5822950"/>
          </a:xfrm>
        </p:spPr>
        <p:txBody>
          <a:bodyPr/>
          <a:lstStyle/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mtClean="0"/>
              <a:t>Průměr okamžikových prevalencí za určitý  interval</a:t>
            </a:r>
          </a:p>
          <a:p>
            <a:pPr marL="339725" indent="-339725" eaLnBrk="1" hangingPunct="1">
              <a:buSzPct val="45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1800" smtClean="0"/>
              <a:t>                  </a:t>
            </a:r>
            <a:r>
              <a:rPr lang="cs-CZ" sz="2600" smtClean="0"/>
              <a:t>       počet nemocných, který připadá   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              průměrně na 1 den daného intervalu          x 10k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b="1" smtClean="0"/>
              <a:t>  PIP </a:t>
            </a:r>
            <a:r>
              <a:rPr lang="cs-CZ" sz="2600" smtClean="0"/>
              <a:t>=   </a:t>
            </a:r>
            <a:endParaRPr lang="cs-CZ" sz="2600" baseline="30000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            střední stav osob v exponované populaci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600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600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</a:t>
            </a:r>
            <a:r>
              <a:rPr lang="cs-CZ" sz="2000" i="1" smtClean="0"/>
              <a:t>průměr jednotlivých denních prevalencí za určitý časový interval (měsíc, rok..)</a:t>
            </a:r>
            <a:endParaRPr lang="cs-CZ" sz="2600" smtClean="0"/>
          </a:p>
        </p:txBody>
      </p:sp>
      <p:sp>
        <p:nvSpPr>
          <p:cNvPr id="27684" name="Line 4"/>
          <p:cNvSpPr>
            <a:spLocks noChangeShapeType="1"/>
          </p:cNvSpPr>
          <p:nvPr/>
        </p:nvSpPr>
        <p:spPr bwMode="auto">
          <a:xfrm>
            <a:off x="1619250" y="4221163"/>
            <a:ext cx="5651500" cy="1587"/>
          </a:xfrm>
          <a:prstGeom prst="line">
            <a:avLst/>
          </a:prstGeom>
          <a:noFill/>
          <a:ln w="360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105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1105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800100"/>
            <a:ext cx="8620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59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338" y="900113"/>
            <a:ext cx="7553325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7" name="Obráze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1400" y="1392238"/>
            <a:ext cx="6858000" cy="514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4787900" y="692150"/>
            <a:ext cx="3384550" cy="576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101725" y="5732463"/>
            <a:ext cx="5256213" cy="8651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70400" y="3068638"/>
            <a:ext cx="1042988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INCIDENCE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940300" y="844550"/>
            <a:ext cx="3384550" cy="576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572000" y="1398588"/>
            <a:ext cx="3384550" cy="576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578225" y="3959225"/>
            <a:ext cx="1209675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PREVALENCE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92275" y="4581525"/>
            <a:ext cx="792163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ÚMRTÍ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916238" y="5426075"/>
            <a:ext cx="1079500" cy="306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UZDRAVENÍ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kern="0" cap="all" dirty="0">
                <a:solidFill>
                  <a:srgbClr val="3333CC"/>
                </a:solidFill>
                <a:latin typeface="Arial Black"/>
              </a:rPr>
              <a:t>Vztah mezi ukazateli nemocnosti </a:t>
            </a:r>
            <a:endParaRPr lang="cs-CZ" sz="3600" b="1" cap="all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549275"/>
            <a:ext cx="8228013" cy="10795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Vztah mezi ukazateli nemocnosti </a:t>
            </a:r>
          </a:p>
        </p:txBody>
      </p:sp>
      <p:graphicFrame>
        <p:nvGraphicFramePr>
          <p:cNvPr id="60445" name="Object 29"/>
          <p:cNvGraphicFramePr>
            <a:graphicFrameLocks noChangeAspect="1"/>
          </p:cNvGraphicFramePr>
          <p:nvPr/>
        </p:nvGraphicFramePr>
        <p:xfrm>
          <a:off x="7199313" y="1619250"/>
          <a:ext cx="8228012" cy="4524375"/>
        </p:xfrm>
        <a:graphic>
          <a:graphicData uri="http://schemas.openxmlformats.org/presentationml/2006/ole">
            <p:oleObj spid="_x0000_s60445" r:id="rId4" imgW="8129160" imgH="4552200" progId="">
              <p:embed/>
            </p:oleObj>
          </a:graphicData>
        </a:graphic>
      </p:graphicFrame>
      <p:sp>
        <p:nvSpPr>
          <p:cNvPr id="604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844675"/>
            <a:ext cx="8353425" cy="6162675"/>
          </a:xfrm>
        </p:spPr>
        <p:txBody>
          <a:bodyPr/>
          <a:lstStyle/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Prevalence je přímo úměrná</a:t>
            </a:r>
          </a:p>
          <a:p>
            <a:pPr marL="609600" indent="-609600" eaLnBrk="1" hangingPunct="1">
              <a:buClr>
                <a:schemeClr val="tx1"/>
              </a:buClr>
              <a:buSzPct val="70000"/>
              <a:buFont typeface="Wingdings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incidenci</a:t>
            </a:r>
          </a:p>
          <a:p>
            <a:pPr marL="609600" indent="-609600" eaLnBrk="1" hangingPunct="1">
              <a:buClr>
                <a:schemeClr val="tx1"/>
              </a:buClr>
              <a:buSzPct val="70000"/>
              <a:buFont typeface="Wingdings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délce trvání nemoci</a:t>
            </a:r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400" smtClean="0"/>
              <a:t>Každý nový případ nemoci </a:t>
            </a:r>
            <a:r>
              <a:rPr lang="en-US" sz="2400" u="sng" smtClean="0"/>
              <a:t>zvyšuje prevalenci</a:t>
            </a:r>
            <a:r>
              <a:rPr lang="en-US" sz="2400" smtClean="0"/>
              <a:t>.</a:t>
            </a:r>
            <a:endParaRPr lang="cs-CZ" sz="2400" smtClean="0"/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400" smtClean="0"/>
              <a:t>Ke </a:t>
            </a:r>
            <a:r>
              <a:rPr lang="en-US" sz="2400" u="sng" smtClean="0"/>
              <a:t>snížení prevalence</a:t>
            </a:r>
            <a:r>
              <a:rPr lang="en-US" sz="2400" smtClean="0"/>
              <a:t> dochází pouze v důsledku </a:t>
            </a:r>
            <a:r>
              <a:rPr lang="en-US" sz="2400" i="1" smtClean="0">
                <a:solidFill>
                  <a:srgbClr val="3333CC"/>
                </a:solidFill>
              </a:rPr>
              <a:t>uzdravení</a:t>
            </a:r>
            <a:r>
              <a:rPr lang="en-US" sz="2400" smtClean="0"/>
              <a:t> či </a:t>
            </a:r>
            <a:r>
              <a:rPr lang="en-US" sz="2400" i="1" smtClean="0">
                <a:solidFill>
                  <a:srgbClr val="3333CC"/>
                </a:solidFill>
              </a:rPr>
              <a:t>úmrtí</a:t>
            </a:r>
            <a:r>
              <a:rPr lang="en-US" sz="2400" smtClean="0"/>
              <a:t>.</a:t>
            </a:r>
            <a:endParaRPr lang="cs-CZ" sz="2400" smtClean="0"/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u="sng" smtClean="0"/>
              <a:t>Zvýšení incidence</a:t>
            </a:r>
            <a:r>
              <a:rPr lang="cs-CZ" sz="2400" smtClean="0"/>
              <a:t> – důsledek kvalitnějších dg. postupů</a:t>
            </a:r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      např. screening (zhoubné nádory, diabetes)</a:t>
            </a:r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Je-li míra uzdravení a úmrtí nízká, pak i nízká incidence může způsobovat vysokou prevalenci.</a:t>
            </a:r>
          </a:p>
          <a:p>
            <a:pPr marL="609600" indent="-609600" eaLnBrk="1" hangingPunct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400" smtClean="0"/>
          </a:p>
          <a:p>
            <a:pPr marL="609600" indent="-609600" eaLnBrk="1" hangingPunct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2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549275"/>
            <a:ext cx="8228013" cy="863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b="1" smtClean="0">
                <a:solidFill>
                  <a:schemeClr val="accent2"/>
                </a:solidFill>
              </a:rPr>
              <a:t>VZTAH MEZI UKAZATELI NEMOCNOSTI</a:t>
            </a:r>
            <a:r>
              <a:rPr lang="cs-CZ" sz="3600" smtClean="0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29729" name="Object 33"/>
          <p:cNvGraphicFramePr>
            <a:graphicFrameLocks noChangeAspect="1"/>
          </p:cNvGraphicFramePr>
          <p:nvPr/>
        </p:nvGraphicFramePr>
        <p:xfrm>
          <a:off x="7199313" y="1619250"/>
          <a:ext cx="8228012" cy="4524375"/>
        </p:xfrm>
        <a:graphic>
          <a:graphicData uri="http://schemas.openxmlformats.org/presentationml/2006/ole">
            <p:oleObj spid="_x0000_s29729" r:id="rId4" imgW="8129160" imgH="4552200" progId="">
              <p:embed/>
            </p:oleObj>
          </a:graphicData>
        </a:graphic>
      </p:graphicFrame>
      <p:sp>
        <p:nvSpPr>
          <p:cNvPr id="29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351837" cy="5586412"/>
          </a:xfrm>
        </p:spPr>
        <p:txBody>
          <a:bodyPr/>
          <a:lstStyle/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/>
              <a:t>Hodnota </a:t>
            </a:r>
            <a:r>
              <a:rPr lang="cs-CZ" sz="2000" u="sng" smtClean="0"/>
              <a:t>prevalence ovlivněna úspěšností terapie</a:t>
            </a:r>
            <a:r>
              <a:rPr lang="cs-CZ" sz="2000" smtClean="0"/>
              <a:t>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20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paradox</a:t>
            </a:r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hangingPunct="1">
              <a:buClr>
                <a:schemeClr val="tx1"/>
              </a:buClr>
              <a:buSzPct val="70000"/>
              <a:buFont typeface="Wingdings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  neúspěšná tp. a úmrtí - </a:t>
            </a:r>
            <a:r>
              <a:rPr lang="cs-CZ" sz="2000" u="sng" smtClean="0">
                <a:latin typeface="Times New Roman" pitchFamily="18" charset="0"/>
                <a:cs typeface="Times New Roman" pitchFamily="18" charset="0"/>
              </a:rPr>
              <a:t>snížení prevalence</a:t>
            </a:r>
          </a:p>
          <a:p>
            <a:pPr marL="457200" indent="-457200" eaLnBrk="1" hangingPunct="1">
              <a:buClr>
                <a:schemeClr val="tx1"/>
              </a:buClr>
              <a:buSzPct val="70000"/>
              <a:buFont typeface="Wingdings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  úspěšná tp. oddalující úmrtí  - </a:t>
            </a:r>
            <a:r>
              <a:rPr lang="cs-CZ" sz="2000" u="sng" smtClean="0">
                <a:latin typeface="Times New Roman" pitchFamily="18" charset="0"/>
                <a:cs typeface="Times New Roman" pitchFamily="18" charset="0"/>
              </a:rPr>
              <a:t>zvýšení prevalence</a:t>
            </a:r>
            <a:endParaRPr lang="cs-CZ" sz="2000" smtClean="0"/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/>
              <a:t>Díky medicínským pokrokům posledních let se zvyšuje prevalence celé řady chron. onem. (ZN,diabetes) – odraz kvality zdravotní péče, nikoliv horšího zdravotního stavu</a:t>
            </a:r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/>
              <a:t>Rozdíly v prevalenci mohou být výsledkem jak různé incidence, tak různé míry uzdravení    a různé míry úmrtnosti.</a:t>
            </a:r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b="1" smtClean="0"/>
              <a:t>Akutní nemoci</a:t>
            </a:r>
            <a:r>
              <a:rPr lang="cs-CZ" sz="2000" smtClean="0"/>
              <a:t> krátce trvající –</a:t>
            </a:r>
            <a:r>
              <a:rPr lang="cs-CZ" sz="2000" u="sng" smtClean="0"/>
              <a:t> malé</a:t>
            </a:r>
            <a:r>
              <a:rPr lang="cs-CZ" sz="2000" smtClean="0"/>
              <a:t> či žádné </a:t>
            </a:r>
            <a:r>
              <a:rPr lang="cs-CZ" sz="2000" u="sng" smtClean="0"/>
              <a:t>rozdíly v I a P</a:t>
            </a:r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b="1" smtClean="0"/>
              <a:t>Chronické nemoci</a:t>
            </a:r>
            <a:r>
              <a:rPr lang="cs-CZ" sz="2000" smtClean="0"/>
              <a:t> dlouho trvající – </a:t>
            </a:r>
            <a:r>
              <a:rPr lang="cs-CZ" sz="2000" u="sng" smtClean="0"/>
              <a:t>rozdíly</a:t>
            </a:r>
            <a:r>
              <a:rPr lang="cs-CZ" sz="2000" smtClean="0"/>
              <a:t> mezi I a P </a:t>
            </a:r>
            <a:r>
              <a:rPr lang="cs-CZ" sz="2000" u="sng" smtClean="0"/>
              <a:t>značné</a:t>
            </a:r>
          </a:p>
          <a:p>
            <a:pPr marL="457200" indent="-457200" eaLnBrk="1" hangingPunct="1">
              <a:buClr>
                <a:srgbClr val="FF0000"/>
              </a:buClr>
              <a:buSzPct val="7000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000" smtClean="0"/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800" smtClean="0"/>
          </a:p>
          <a:p>
            <a:pPr marL="457200" indent="-457200" algn="ctr" eaLnBrk="1" hangingPunct="1">
              <a:buClrTx/>
              <a:buSzPct val="7000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800" smtClean="0"/>
          </a:p>
          <a:p>
            <a:pPr marL="457200" indent="-457200" eaLnBrk="1" hangingPunct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200" smtClean="0"/>
          </a:p>
          <a:p>
            <a:pPr marL="457200" indent="-457200" eaLnBrk="1" hangingPunct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2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smtClean="0">
                <a:solidFill>
                  <a:schemeClr val="accent2"/>
                </a:solidFill>
              </a:rPr>
              <a:t>VZTAH MEZI UKAZATELI NEMOCNOSTI</a:t>
            </a:r>
            <a:endParaRPr lang="cs-CZ" sz="1600" b="1" smtClean="0"/>
          </a:p>
        </p:txBody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cs-CZ" sz="2800" smtClean="0">
                <a:sym typeface="Symbol" pitchFamily="18" charset="2"/>
              </a:rPr>
              <a:t>při ustálené úrovni nemocnosti </a:t>
            </a:r>
            <a:r>
              <a:rPr lang="cs-CZ" sz="2200" smtClean="0">
                <a:sym typeface="Symbol" pitchFamily="18" charset="2"/>
              </a:rPr>
              <a:t>(chron. nemoci s nízkou mírou úmrtnosti a dlouhou dobou trvání)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cs-CZ" sz="2800" smtClean="0">
              <a:sym typeface="Symbol" pitchFamily="18" charset="2"/>
            </a:endParaRPr>
          </a:p>
          <a:p>
            <a:pPr algn="ctr">
              <a:lnSpc>
                <a:spcPct val="90000"/>
              </a:lnSpc>
            </a:pPr>
            <a:r>
              <a:rPr lang="cs-CZ" b="1" i="1" smtClean="0"/>
              <a:t>Prevalence = Incidence </a:t>
            </a:r>
            <a:r>
              <a:rPr lang="cs-CZ" i="1" smtClean="0"/>
              <a:t>x</a:t>
            </a:r>
            <a:r>
              <a:rPr lang="cs-CZ" b="1" i="1" smtClean="0"/>
              <a:t> průměrná délka trvání nemoci</a:t>
            </a:r>
          </a:p>
          <a:p>
            <a:pPr algn="ctr">
              <a:lnSpc>
                <a:spcPct val="90000"/>
              </a:lnSpc>
            </a:pPr>
            <a:r>
              <a:rPr lang="cs-CZ" b="1" i="1" smtClean="0"/>
              <a:t>P (PIP) = I </a:t>
            </a:r>
            <a:r>
              <a:rPr lang="cs-CZ" i="1" smtClean="0"/>
              <a:t>x</a:t>
            </a:r>
            <a:r>
              <a:rPr lang="cs-CZ" b="1" i="1" smtClean="0"/>
              <a:t> t</a:t>
            </a:r>
          </a:p>
          <a:p>
            <a:pPr algn="ctr">
              <a:lnSpc>
                <a:spcPct val="90000"/>
              </a:lnSpc>
            </a:pPr>
            <a:r>
              <a:rPr lang="cs-CZ" smtClean="0"/>
              <a:t>(</a:t>
            </a:r>
            <a:r>
              <a:rPr lang="cs-CZ" sz="2200" smtClean="0"/>
              <a:t>t ve stejné časové jednotce jako incidence</a:t>
            </a:r>
            <a:r>
              <a:rPr lang="cs-CZ" smtClean="0"/>
              <a:t>)</a:t>
            </a:r>
          </a:p>
          <a:p>
            <a:pPr algn="ctr">
              <a:lnSpc>
                <a:spcPct val="90000"/>
              </a:lnSpc>
            </a:pPr>
            <a:endParaRPr lang="cs-CZ" b="1" i="1" smtClean="0"/>
          </a:p>
          <a:p>
            <a:pPr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188913"/>
            <a:ext cx="9036050" cy="503237"/>
          </a:xfrm>
        </p:spPr>
        <p:txBody>
          <a:bodyPr lIns="91440" tIns="91440" rIns="91440" bIns="45720" anchor="t"/>
          <a:lstStyle/>
          <a:p>
            <a:pPr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 b="1" smtClean="0">
                <a:solidFill>
                  <a:srgbClr val="3608B8"/>
                </a:solidFill>
              </a:rPr>
              <a:t>Záznam o výskytu nemoci v souboru 200 osob v průběhu 1 týdne (po-ne)</a:t>
            </a:r>
          </a:p>
        </p:txBody>
      </p:sp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265113" y="1071563"/>
            <a:ext cx="8770937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1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2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3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4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5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6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7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8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9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10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Vypočítejte</a:t>
            </a:r>
            <a:r>
              <a:rPr lang="cs-CZ" sz="2000" b="1">
                <a:solidFill>
                  <a:srgbClr val="000000"/>
                </a:solidFill>
              </a:rPr>
              <a:t> incidenci</a:t>
            </a:r>
            <a:r>
              <a:rPr lang="cs-CZ" sz="2000">
                <a:solidFill>
                  <a:srgbClr val="000000"/>
                </a:solidFill>
              </a:rPr>
              <a:t> risk a rate, </a:t>
            </a:r>
            <a:r>
              <a:rPr lang="cs-CZ" sz="2000" b="1">
                <a:solidFill>
                  <a:srgbClr val="000000"/>
                </a:solidFill>
              </a:rPr>
              <a:t>prevalenci</a:t>
            </a:r>
            <a:r>
              <a:rPr lang="cs-CZ" sz="2000">
                <a:solidFill>
                  <a:srgbClr val="000000"/>
                </a:solidFill>
              </a:rPr>
              <a:t> okamžikovou absol.,</a:t>
            </a:r>
          </a:p>
          <a:p>
            <a:pPr marL="428625" indent="-320675"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intervalovou (po-ne) a průměrnou intervalovou (po-ne), prům.délku trvání PN, ověřte platnost vztahu mezi P, I a t</a:t>
            </a: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184324" name="Group 4"/>
          <p:cNvGraphicFramePr>
            <a:graphicFrameLocks noGrp="1"/>
          </p:cNvGraphicFramePr>
          <p:nvPr/>
        </p:nvGraphicFramePr>
        <p:xfrm>
          <a:off x="2459038" y="1125538"/>
          <a:ext cx="3817937" cy="4171950"/>
        </p:xfrm>
        <a:graphic>
          <a:graphicData uri="http://schemas.openxmlformats.org/drawingml/2006/table">
            <a:tbl>
              <a:tblPr/>
              <a:tblGrid>
                <a:gridCol w="561975"/>
                <a:gridCol w="557212"/>
                <a:gridCol w="538163"/>
                <a:gridCol w="539750"/>
                <a:gridCol w="539750"/>
                <a:gridCol w="541337"/>
                <a:gridCol w="53975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út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čt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pá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cxnSp>
        <p:nvCxnSpPr>
          <p:cNvPr id="128109" name="Přímá spojnice 3"/>
          <p:cNvCxnSpPr>
            <a:cxnSpLocks noChangeShapeType="1"/>
          </p:cNvCxnSpPr>
          <p:nvPr/>
        </p:nvCxnSpPr>
        <p:spPr bwMode="auto">
          <a:xfrm>
            <a:off x="1522413" y="1825625"/>
            <a:ext cx="624363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cxnSp>
        <p:nvCxnSpPr>
          <p:cNvPr id="128110" name="Přímá spojnice 10"/>
          <p:cNvCxnSpPr>
            <a:cxnSpLocks noChangeShapeType="1"/>
          </p:cNvCxnSpPr>
          <p:nvPr/>
        </p:nvCxnSpPr>
        <p:spPr bwMode="auto">
          <a:xfrm>
            <a:off x="2073275" y="2212975"/>
            <a:ext cx="24987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cxnSp>
        <p:nvCxnSpPr>
          <p:cNvPr id="128111" name="Přímá spojnice 16"/>
          <p:cNvCxnSpPr>
            <a:cxnSpLocks noChangeShapeType="1"/>
          </p:cNvCxnSpPr>
          <p:nvPr/>
        </p:nvCxnSpPr>
        <p:spPr bwMode="auto">
          <a:xfrm>
            <a:off x="3094038" y="3324225"/>
            <a:ext cx="2557462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cxnSp>
        <p:nvCxnSpPr>
          <p:cNvPr id="128112" name="Přímá spojnice 17"/>
          <p:cNvCxnSpPr>
            <a:cxnSpLocks noChangeShapeType="1"/>
          </p:cNvCxnSpPr>
          <p:nvPr/>
        </p:nvCxnSpPr>
        <p:spPr bwMode="auto">
          <a:xfrm>
            <a:off x="2525713" y="2924175"/>
            <a:ext cx="20510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cxnSp>
        <p:nvCxnSpPr>
          <p:cNvPr id="128113" name="Přímá spojnice 19"/>
          <p:cNvCxnSpPr>
            <a:cxnSpLocks noChangeShapeType="1"/>
          </p:cNvCxnSpPr>
          <p:nvPr/>
        </p:nvCxnSpPr>
        <p:spPr bwMode="auto">
          <a:xfrm flipV="1">
            <a:off x="3625850" y="4038600"/>
            <a:ext cx="2535238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cxnSp>
        <p:nvCxnSpPr>
          <p:cNvPr id="128114" name="Přímá spojnice 20"/>
          <p:cNvCxnSpPr>
            <a:cxnSpLocks noChangeShapeType="1"/>
          </p:cNvCxnSpPr>
          <p:nvPr/>
        </p:nvCxnSpPr>
        <p:spPr bwMode="auto">
          <a:xfrm>
            <a:off x="3094038" y="3678238"/>
            <a:ext cx="198278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cxnSp>
        <p:nvCxnSpPr>
          <p:cNvPr id="128115" name="Přímá spojnice 21"/>
          <p:cNvCxnSpPr>
            <a:cxnSpLocks noChangeShapeType="1"/>
          </p:cNvCxnSpPr>
          <p:nvPr/>
        </p:nvCxnSpPr>
        <p:spPr bwMode="auto">
          <a:xfrm>
            <a:off x="4179888" y="4429125"/>
            <a:ext cx="240823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cxnSp>
        <p:nvCxnSpPr>
          <p:cNvPr id="128116" name="Přímá spojnice 22"/>
          <p:cNvCxnSpPr>
            <a:cxnSpLocks noChangeShapeType="1"/>
          </p:cNvCxnSpPr>
          <p:nvPr/>
        </p:nvCxnSpPr>
        <p:spPr bwMode="auto">
          <a:xfrm>
            <a:off x="4179888" y="4800600"/>
            <a:ext cx="320040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cxnSp>
        <p:nvCxnSpPr>
          <p:cNvPr id="128117" name="Přímá spojnice 23"/>
          <p:cNvCxnSpPr>
            <a:cxnSpLocks noChangeShapeType="1"/>
          </p:cNvCxnSpPr>
          <p:nvPr/>
        </p:nvCxnSpPr>
        <p:spPr bwMode="auto">
          <a:xfrm>
            <a:off x="4716463" y="5157788"/>
            <a:ext cx="42481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cxnSp>
        <p:nvCxnSpPr>
          <p:cNvPr id="128118" name="Přímá spojnice 18"/>
          <p:cNvCxnSpPr>
            <a:cxnSpLocks noChangeShapeType="1"/>
          </p:cNvCxnSpPr>
          <p:nvPr/>
        </p:nvCxnSpPr>
        <p:spPr bwMode="auto">
          <a:xfrm flipV="1">
            <a:off x="2073275" y="2557463"/>
            <a:ext cx="30035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 type="oval" w="med" len="med"/>
            <a:tailEnd type="oval" w="med" len="med"/>
          </a:ln>
        </p:spPr>
      </p:cxnSp>
      <p:sp>
        <p:nvSpPr>
          <p:cNvPr id="128119" name="Text Box 2"/>
          <p:cNvSpPr txBox="1">
            <a:spLocks noChangeArrowheads="1"/>
          </p:cNvSpPr>
          <p:nvPr/>
        </p:nvSpPr>
        <p:spPr bwMode="auto">
          <a:xfrm>
            <a:off x="-777875" y="1084263"/>
            <a:ext cx="2087563" cy="464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          </a:t>
            </a:r>
            <a:r>
              <a:rPr lang="cs-CZ" sz="2000">
                <a:solidFill>
                  <a:srgbClr val="000000"/>
                </a:solidFill>
              </a:rPr>
              <a:t>t = 14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t = 5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t = 6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t = 4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t = 5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t = 4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t = 5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t = 5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t = 7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</a:t>
            </a:r>
            <a:r>
              <a:rPr lang="cs-CZ" sz="2000" u="sng">
                <a:solidFill>
                  <a:srgbClr val="000000"/>
                </a:solidFill>
              </a:rPr>
              <a:t> t = 9      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</a:t>
            </a:r>
            <a:r>
              <a:rPr lang="cs-CZ" sz="2000">
                <a:solidFill>
                  <a:srgbClr val="000000"/>
                </a:solidFill>
                <a:sym typeface="Symbol" pitchFamily="18" charset="2"/>
              </a:rPr>
              <a:t></a:t>
            </a:r>
            <a:r>
              <a:rPr lang="cs-CZ" sz="2000">
                <a:solidFill>
                  <a:srgbClr val="000000"/>
                </a:solidFill>
              </a:rPr>
              <a:t> 64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             </a:t>
            </a: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</a:t>
            </a: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28120" name="TextovéPole 21509"/>
          <p:cNvSpPr txBox="1">
            <a:spLocks noChangeArrowheads="1"/>
          </p:cNvSpPr>
          <p:nvPr/>
        </p:nvSpPr>
        <p:spPr bwMode="auto">
          <a:xfrm>
            <a:off x="1862138" y="1457325"/>
            <a:ext cx="3825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8121" name="TextovéPole 48"/>
          <p:cNvSpPr txBox="1">
            <a:spLocks noChangeArrowheads="1"/>
          </p:cNvSpPr>
          <p:nvPr/>
        </p:nvSpPr>
        <p:spPr bwMode="auto">
          <a:xfrm>
            <a:off x="6765925" y="4365625"/>
            <a:ext cx="3825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8122" name="TextovéPole 49"/>
          <p:cNvSpPr txBox="1">
            <a:spLocks noChangeArrowheads="1"/>
          </p:cNvSpPr>
          <p:nvPr/>
        </p:nvSpPr>
        <p:spPr bwMode="auto">
          <a:xfrm>
            <a:off x="7667625" y="4787900"/>
            <a:ext cx="382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8123" name="TextovéPole 50"/>
          <p:cNvSpPr txBox="1">
            <a:spLocks noChangeArrowheads="1"/>
          </p:cNvSpPr>
          <p:nvPr/>
        </p:nvSpPr>
        <p:spPr bwMode="auto">
          <a:xfrm>
            <a:off x="6251575" y="4006850"/>
            <a:ext cx="3825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8124" name="TextovéPole 51"/>
          <p:cNvSpPr txBox="1">
            <a:spLocks noChangeArrowheads="1"/>
          </p:cNvSpPr>
          <p:nvPr/>
        </p:nvSpPr>
        <p:spPr bwMode="auto">
          <a:xfrm>
            <a:off x="2065338" y="1844675"/>
            <a:ext cx="3825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8125" name="TextovéPole 52"/>
          <p:cNvSpPr txBox="1">
            <a:spLocks noChangeArrowheads="1"/>
          </p:cNvSpPr>
          <p:nvPr/>
        </p:nvSpPr>
        <p:spPr bwMode="auto">
          <a:xfrm>
            <a:off x="2065338" y="2228850"/>
            <a:ext cx="3825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8126" name="TextovéPole 53"/>
          <p:cNvSpPr txBox="1">
            <a:spLocks noChangeArrowheads="1"/>
          </p:cNvSpPr>
          <p:nvPr/>
        </p:nvSpPr>
        <p:spPr bwMode="auto">
          <a:xfrm>
            <a:off x="6634163" y="1412875"/>
            <a:ext cx="382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223250" cy="708025"/>
          </a:xfrm>
        </p:spPr>
        <p:txBody>
          <a:bodyPr lIns="91440" tIns="45720" rIns="91440" bIns="45720" anchor="b"/>
          <a:lstStyle/>
          <a:p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Příklad – zadání úkolů</a:t>
            </a:r>
          </a:p>
        </p:txBody>
      </p:sp>
      <p:sp>
        <p:nvSpPr>
          <p:cNvPr id="12288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981075"/>
            <a:ext cx="8223250" cy="5143500"/>
          </a:xfrm>
        </p:spPr>
        <p:txBody>
          <a:bodyPr lIns="91440" tIns="45720" rIns="91440" bIns="45720"/>
          <a:lstStyle/>
          <a:p>
            <a:pPr marL="469900" indent="-469900" defTabSz="914400"/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Úkoly:</a:t>
            </a:r>
          </a:p>
          <a:p>
            <a:pPr marL="469900" indent="-469900" defTabSz="914400">
              <a:buFont typeface="Wingdings" pitchFamily="2" charset="2"/>
              <a:buNone/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Určete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incidenci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PN</a:t>
            </a:r>
          </a:p>
          <a:p>
            <a:pPr marL="469900" indent="-469900" defTabSz="914400"/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	RISK, RATE</a:t>
            </a:r>
          </a:p>
          <a:p>
            <a:pPr marL="469900" indent="-469900" defTabSz="914400">
              <a:buFont typeface="Wingdings" pitchFamily="2" charset="2"/>
              <a:buNone/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Určete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prevalenci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PN</a:t>
            </a:r>
          </a:p>
          <a:p>
            <a:pPr marL="469900" indent="-469900" defTabSz="914400"/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	- okamžikovou v Po, Út, St, Čt, Pá, So, Ne (absolutní, relativní)</a:t>
            </a:r>
          </a:p>
          <a:p>
            <a:pPr marL="469900" indent="-469900" defTabSz="914400"/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	- intervalovou IP</a:t>
            </a:r>
          </a:p>
          <a:p>
            <a:pPr marL="469900" indent="-469900" defTabSz="914400"/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	- průměrnou intervalovou PIP</a:t>
            </a:r>
          </a:p>
          <a:p>
            <a:pPr marL="469900" indent="-469900" defTabSz="914400">
              <a:buFont typeface="Wingdings" pitchFamily="2" charset="2"/>
              <a:buNone/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Určete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průměrnou délku trvání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PN</a:t>
            </a:r>
          </a:p>
          <a:p>
            <a:pPr marL="469900" indent="-469900" defTabSz="914400">
              <a:buFont typeface="Wingdings" pitchFamily="2" charset="2"/>
              <a:buNone/>
            </a:pP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Ověřte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platnost vztahu mezi I, P, t</a:t>
            </a:r>
          </a:p>
          <a:p>
            <a:pPr marL="469900" indent="-469900" defTabSz="914400"/>
            <a:endParaRPr lang="cs-CZ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b"/>
          <a:lstStyle/>
          <a:p>
            <a:r>
              <a:rPr lang="cs-CZ" b="1" smtClean="0">
                <a:latin typeface="Times New Roman" pitchFamily="18" charset="0"/>
                <a:cs typeface="Times New Roman" pitchFamily="18" charset="0"/>
              </a:rPr>
              <a:t>Příklad</a:t>
            </a:r>
            <a:endParaRPr lang="cs-CZ" smtClean="0"/>
          </a:p>
        </p:txBody>
      </p:sp>
      <p:sp>
        <p:nvSpPr>
          <p:cNvPr id="123906" name="Zástupný symbol pro obsah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marL="469900" indent="-469900" defTabSz="914400"/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Incidence RISK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= počet nových onem.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počet sledovaných osob, které na začátku intervalu          	bez nemoci 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 100</a:t>
            </a:r>
          </a:p>
          <a:p>
            <a:pPr marL="469900" indent="-469900" defTabSz="914400"/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Incidence RATE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= počet nových onem.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součet dob sledování všech osob bez nemoci 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1000</a:t>
            </a:r>
          </a:p>
          <a:p>
            <a:pPr marL="469900" indent="-469900" defTabSz="914400"/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Incidence ODDS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 = počet osob, které onemocněly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počet osob, které zůstaly zdravé</a:t>
            </a:r>
          </a:p>
          <a:p>
            <a:pPr marL="469900" indent="-469900" defTabSz="914400"/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Okamžiková prevalence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= počet všech nemocných k určitému okamžiku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počet všech osob v 		populaci k témuž okamžiku 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 10k</a:t>
            </a:r>
          </a:p>
          <a:p>
            <a:pPr marL="469900" indent="-469900" defTabSz="914400"/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Intervalová prevalence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= počet nemocných na začátku int. </a:t>
            </a:r>
            <a:r>
              <a:rPr lang="en-US" sz="1700" b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 počet nových onemocněných 		během int.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střední stav osob v populaci (souboru) 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 10k</a:t>
            </a:r>
          </a:p>
          <a:p>
            <a:pPr marL="469900" indent="-469900" defTabSz="914400"/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Průměrná intervalová prevalence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= počet nemocných, které připadá  průměrně na 1 den int.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/ 			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střední stav osob v populaci (soubor) 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 10k</a:t>
            </a:r>
          </a:p>
          <a:p>
            <a:pPr marL="469900" indent="-469900" defTabSz="914400"/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Průměrná délka trvání nemoci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 = celkový počet prostonaných dnů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počet případů nemoci</a:t>
            </a:r>
          </a:p>
          <a:p>
            <a:pPr marL="469900" indent="-469900" defTabSz="914400"/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Vztah mezi ukazateli 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P = I </a:t>
            </a:r>
            <a:r>
              <a:rPr lang="cs-CZ" sz="1700" b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333375"/>
            <a:ext cx="7766050" cy="647700"/>
          </a:xfrm>
        </p:spPr>
        <p:txBody>
          <a:bodyPr tIns="45720" anchor="b"/>
          <a:lstStyle/>
          <a:p>
            <a:r>
              <a:rPr lang="cs-CZ" smtClean="0"/>
              <a:t>     </a:t>
            </a:r>
            <a:r>
              <a:rPr lang="cs-CZ" sz="2800" b="1" smtClean="0">
                <a:solidFill>
                  <a:schemeClr val="accent2"/>
                </a:solidFill>
              </a:rPr>
              <a:t>EPIDEMIOLOGIE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196975"/>
            <a:ext cx="8027988" cy="5327650"/>
          </a:xfrm>
        </p:spPr>
        <p:txBody>
          <a:bodyPr tIns="45720"/>
          <a:lstStyle/>
          <a:p>
            <a:pPr marL="571500" indent="-571500" defTabSz="914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smtClean="0"/>
              <a:t>původ ve starořečtině</a:t>
            </a:r>
            <a:r>
              <a:rPr lang="cs-CZ" sz="2800" i="1" smtClean="0"/>
              <a:t> - </a:t>
            </a:r>
            <a:r>
              <a:rPr lang="cs-CZ" sz="2800" i="1" u="sng" smtClean="0"/>
              <a:t> </a:t>
            </a:r>
            <a:r>
              <a:rPr lang="cs-CZ" sz="2400" u="sng" smtClean="0"/>
              <a:t>epi</a:t>
            </a:r>
            <a:r>
              <a:rPr lang="cs-CZ" sz="2400" i="1" u="sng" smtClean="0"/>
              <a:t> </a:t>
            </a:r>
            <a:r>
              <a:rPr lang="cs-CZ" sz="2400" smtClean="0"/>
              <a:t>(</a:t>
            </a:r>
            <a:r>
              <a:rPr lang="cs-CZ" sz="2400" b="1" smtClean="0"/>
              <a:t>nad</a:t>
            </a:r>
            <a:r>
              <a:rPr lang="cs-CZ" sz="2400" smtClean="0"/>
              <a:t>), </a:t>
            </a:r>
            <a:r>
              <a:rPr lang="cs-CZ" sz="2400" u="sng" smtClean="0"/>
              <a:t>demos</a:t>
            </a:r>
            <a:r>
              <a:rPr lang="cs-CZ" sz="2400" i="1" u="sng" smtClean="0"/>
              <a:t> </a:t>
            </a:r>
            <a:r>
              <a:rPr lang="cs-CZ" sz="2400" smtClean="0"/>
              <a:t>(</a:t>
            </a:r>
            <a:r>
              <a:rPr lang="cs-CZ" sz="2400" b="1" smtClean="0"/>
              <a:t>lidé</a:t>
            </a:r>
            <a:r>
              <a:rPr lang="cs-CZ" sz="2400" smtClean="0"/>
              <a:t>), </a:t>
            </a:r>
            <a:r>
              <a:rPr lang="cs-CZ" sz="2400" u="sng" smtClean="0"/>
              <a:t>logos </a:t>
            </a:r>
            <a:r>
              <a:rPr lang="cs-CZ" sz="2400" smtClean="0"/>
              <a:t>(</a:t>
            </a:r>
            <a:r>
              <a:rPr lang="cs-CZ" sz="2400" b="1" smtClean="0"/>
              <a:t>nauka</a:t>
            </a:r>
            <a:r>
              <a:rPr lang="cs-CZ" sz="2400" smtClean="0"/>
              <a:t>)</a:t>
            </a:r>
          </a:p>
          <a:p>
            <a:pPr marL="571500" indent="-571500" defTabSz="914400">
              <a:lnSpc>
                <a:spcPct val="90000"/>
              </a:lnSpc>
            </a:pPr>
            <a:r>
              <a:rPr lang="cs-CZ" sz="2800" smtClean="0"/>
              <a:t>   </a:t>
            </a:r>
            <a:r>
              <a:rPr lang="cs-CZ" sz="2800" smtClean="0">
                <a:cs typeface="Arial" charset="0"/>
              </a:rPr>
              <a:t>→ věda zkoumající </a:t>
            </a:r>
            <a:r>
              <a:rPr lang="cs-CZ" sz="2800" u="sng" smtClean="0">
                <a:cs typeface="Arial" charset="0"/>
              </a:rPr>
              <a:t>zákonitosti ohrožení lidstva hromadnými nemocemi </a:t>
            </a:r>
            <a:r>
              <a:rPr lang="cs-CZ" sz="2000" smtClean="0">
                <a:cs typeface="Arial" charset="0"/>
              </a:rPr>
              <a:t>( nejprve infekční nemoci, nyní</a:t>
            </a:r>
          </a:p>
          <a:p>
            <a:pPr marL="571500" indent="-571500" defTabSz="914400">
              <a:lnSpc>
                <a:spcPct val="90000"/>
              </a:lnSpc>
            </a:pPr>
            <a:r>
              <a:rPr lang="cs-CZ" sz="2000" smtClean="0">
                <a:cs typeface="Arial" charset="0"/>
              </a:rPr>
              <a:t>          všechny poruchy zdraví, bez ohledu na etiologii)</a:t>
            </a:r>
          </a:p>
          <a:p>
            <a:pPr marL="571500" indent="-571500" defTabSz="914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smtClean="0">
                <a:cs typeface="Arial" charset="0"/>
              </a:rPr>
              <a:t>3 předpoklady: </a:t>
            </a:r>
          </a:p>
          <a:p>
            <a:pPr marL="571500" indent="-571500" defTabSz="914400">
              <a:lnSpc>
                <a:spcPct val="90000"/>
              </a:lnSpc>
            </a:pPr>
            <a:r>
              <a:rPr lang="cs-CZ" sz="2800" smtClean="0">
                <a:cs typeface="Arial" charset="0"/>
              </a:rPr>
              <a:t>     </a:t>
            </a:r>
            <a:r>
              <a:rPr lang="cs-CZ" sz="2400" b="1" smtClean="0">
                <a:solidFill>
                  <a:schemeClr val="accent2"/>
                </a:solidFill>
                <a:cs typeface="Arial" charset="0"/>
              </a:rPr>
              <a:t>a)</a:t>
            </a:r>
            <a:r>
              <a:rPr lang="cs-CZ" sz="2400" smtClean="0">
                <a:cs typeface="Arial" charset="0"/>
              </a:rPr>
              <a:t> nemoci se neobjevují náhodou</a:t>
            </a:r>
          </a:p>
          <a:p>
            <a:pPr marL="571500" indent="-571500" defTabSz="914400">
              <a:lnSpc>
                <a:spcPct val="90000"/>
              </a:lnSpc>
            </a:pPr>
            <a:r>
              <a:rPr lang="cs-CZ" sz="2400" smtClean="0">
                <a:cs typeface="Arial" charset="0"/>
              </a:rPr>
              <a:t>    </a:t>
            </a:r>
            <a:r>
              <a:rPr lang="cs-CZ" sz="2400" b="1" smtClean="0">
                <a:cs typeface="Arial" charset="0"/>
              </a:rPr>
              <a:t>  </a:t>
            </a:r>
            <a:r>
              <a:rPr lang="cs-CZ" sz="2400" b="1" smtClean="0">
                <a:solidFill>
                  <a:schemeClr val="accent2"/>
                </a:solidFill>
                <a:cs typeface="Arial" charset="0"/>
              </a:rPr>
              <a:t>b)</a:t>
            </a:r>
            <a:r>
              <a:rPr lang="cs-CZ" sz="2400" smtClean="0">
                <a:cs typeface="Arial" charset="0"/>
              </a:rPr>
              <a:t> s nemoci jsou spjaty faktory, kt. lze identifikovat   z hlediska místa, času a populace</a:t>
            </a:r>
          </a:p>
          <a:p>
            <a:pPr marL="571500" indent="-571500" defTabSz="914400">
              <a:lnSpc>
                <a:spcPct val="90000"/>
              </a:lnSpc>
            </a:pPr>
            <a:r>
              <a:rPr lang="cs-CZ" sz="2400" smtClean="0">
                <a:cs typeface="Arial" charset="0"/>
              </a:rPr>
              <a:t>      </a:t>
            </a:r>
            <a:r>
              <a:rPr lang="cs-CZ" sz="2400" b="1" smtClean="0">
                <a:solidFill>
                  <a:schemeClr val="accent2"/>
                </a:solidFill>
                <a:cs typeface="Arial" charset="0"/>
              </a:rPr>
              <a:t>c)</a:t>
            </a:r>
            <a:r>
              <a:rPr lang="cs-CZ" sz="2400" smtClean="0">
                <a:cs typeface="Arial" charset="0"/>
              </a:rPr>
              <a:t> získané poznatky vedou k opatřením, kt.přispějí ke zvládnutí zdravotních problémů</a:t>
            </a:r>
          </a:p>
          <a:p>
            <a:pPr marL="571500" indent="-571500" defTabSz="914400">
              <a:lnSpc>
                <a:spcPct val="90000"/>
              </a:lnSpc>
            </a:pPr>
            <a:r>
              <a:rPr lang="cs-CZ" sz="2800" smtClean="0">
                <a:cs typeface="Arial" charset="0"/>
              </a:rPr>
              <a:t>     </a:t>
            </a:r>
          </a:p>
          <a:p>
            <a:pPr marL="571500" indent="-571500" defTabSz="914400">
              <a:lnSpc>
                <a:spcPct val="90000"/>
              </a:lnSpc>
            </a:pPr>
            <a:endParaRPr lang="cs-CZ" sz="28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223250" cy="635000"/>
          </a:xfrm>
        </p:spPr>
        <p:txBody>
          <a:bodyPr lIns="91440" tIns="45720" rIns="91440" bIns="45720" anchor="b"/>
          <a:lstStyle/>
          <a:p>
            <a:r>
              <a:rPr lang="cs-CZ" sz="2800" b="1" smtClean="0">
                <a:latin typeface="Times New Roman" pitchFamily="18" charset="0"/>
                <a:cs typeface="Times New Roman" pitchFamily="18" charset="0"/>
              </a:rPr>
              <a:t>Příklad - řešení</a:t>
            </a:r>
            <a:endParaRPr lang="cs-CZ" sz="2800" smtClean="0"/>
          </a:p>
        </p:txBody>
      </p:sp>
      <p:sp>
        <p:nvSpPr>
          <p:cNvPr id="124930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125538"/>
            <a:ext cx="8713788" cy="4894262"/>
          </a:xfrm>
        </p:spPr>
        <p:txBody>
          <a:bodyPr lIns="91440" tIns="45720" rIns="91440" bIns="45720"/>
          <a:lstStyle/>
          <a:p>
            <a:pPr marL="571500" indent="-571500" defTabSz="914400"/>
            <a:r>
              <a:rPr lang="cs-CZ" sz="24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INCIDENCE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RISK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= 7/197 x 100 =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3,55 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na 100 osob a týden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71500" indent="-571500" defTabSz="914400"/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                       RATE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= 7/ (25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190 x 7) x 100 =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0,517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na 100 osob a den</a:t>
            </a:r>
          </a:p>
          <a:p>
            <a:pPr marL="571500" indent="-571500" defTabSz="914400"/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0,517 x 7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= 3,61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na 100 osob a týden</a:t>
            </a:r>
          </a:p>
          <a:p>
            <a:pPr marL="571500" indent="-571500" defTabSz="914400"/>
            <a:r>
              <a:rPr lang="cs-CZ" sz="24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PREVALENCE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OP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(Pá) = 8/ 200 x 100 =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4%-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relat.,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8 – absol. okamž. prevalence  </a:t>
            </a:r>
            <a:r>
              <a:rPr lang="cs-CZ" sz="1900" smtClean="0">
                <a:latin typeface="Times New Roman" pitchFamily="18" charset="0"/>
                <a:cs typeface="Times New Roman" pitchFamily="18" charset="0"/>
              </a:rPr>
              <a:t>( po-4, út-6, stř-7, čt-9,pá-8,so- 6, ne- 5)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defTabSz="914400"/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	IP =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(3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 7)/ 200 x 100 =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5%</a:t>
            </a:r>
          </a:p>
          <a:p>
            <a:pPr marL="571500" indent="-571500" defTabSz="914400"/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	PIP =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(45/ 7)/ 200 x 100 = 6,42 / 200 x 100 =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3,21</a:t>
            </a:r>
          </a:p>
          <a:p>
            <a:pPr marL="571500" indent="-571500" defTabSz="914400"/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       t =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64/ 10 =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6,4 dne</a:t>
            </a:r>
          </a:p>
          <a:p>
            <a:pPr marL="571500" indent="-571500" defTabSz="914400"/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PIP =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I (RISK)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t  </a:t>
            </a: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defTabSz="914400"/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smtClean="0">
                <a:latin typeface="Times New Roman" pitchFamily="18" charset="0"/>
                <a:cs typeface="Times New Roman" pitchFamily="18" charset="0"/>
              </a:rPr>
              <a:t>3,21 = 3,55 x (6,4/7) = 3,55x 0,91 =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3,2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15888"/>
            <a:ext cx="7766050" cy="1009650"/>
          </a:xfrm>
        </p:spPr>
        <p:txBody>
          <a:bodyPr tIns="45720" anchor="b"/>
          <a:lstStyle/>
          <a:p>
            <a:r>
              <a:rPr lang="cs-CZ" sz="3600" b="1" smtClean="0">
                <a:solidFill>
                  <a:schemeClr val="accent2"/>
                </a:solidFill>
              </a:rPr>
              <a:t>Dělení epidemiologie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3250" cy="4856162"/>
          </a:xfrm>
        </p:spPr>
        <p:txBody>
          <a:bodyPr tIns="45720"/>
          <a:lstStyle/>
          <a:p>
            <a:pPr marL="469900" indent="-469900" defTabSz="914400">
              <a:lnSpc>
                <a:spcPct val="90000"/>
              </a:lnSpc>
            </a:pPr>
            <a:endParaRPr lang="cs-CZ" smtClean="0"/>
          </a:p>
          <a:p>
            <a:pPr marL="469900" indent="-469900" defTabSz="914400">
              <a:lnSpc>
                <a:spcPct val="90000"/>
              </a:lnSpc>
            </a:pPr>
            <a:r>
              <a:rPr lang="cs-CZ" sz="2800" b="1" smtClean="0">
                <a:solidFill>
                  <a:srgbClr val="A50021"/>
                </a:solidFill>
              </a:rPr>
              <a:t>Deskriptivní</a:t>
            </a:r>
            <a:r>
              <a:rPr lang="cs-CZ" sz="2800" smtClean="0"/>
              <a:t> epidemiologie -  </a:t>
            </a:r>
            <a:r>
              <a:rPr lang="cs-CZ" sz="2800" i="1" u="sng" smtClean="0"/>
              <a:t>jaké je zdraví populace?</a:t>
            </a:r>
          </a:p>
          <a:p>
            <a:pPr marL="469900" indent="-469900" defTabSz="914400">
              <a:lnSpc>
                <a:spcPct val="90000"/>
              </a:lnSpc>
            </a:pPr>
            <a:endParaRPr lang="cs-CZ" sz="2800" i="1" u="sng" smtClean="0"/>
          </a:p>
          <a:p>
            <a:pPr marL="469900" indent="-469900" defTabSz="914400">
              <a:lnSpc>
                <a:spcPct val="90000"/>
              </a:lnSpc>
            </a:pPr>
            <a:r>
              <a:rPr lang="cs-CZ" sz="2800" b="1" smtClean="0">
                <a:solidFill>
                  <a:srgbClr val="A50021"/>
                </a:solidFill>
              </a:rPr>
              <a:t>Analytická</a:t>
            </a:r>
            <a:r>
              <a:rPr lang="cs-CZ" sz="2800" smtClean="0"/>
              <a:t> epidemiologie -  </a:t>
            </a:r>
            <a:r>
              <a:rPr lang="cs-CZ" sz="2800" i="1" u="sng" smtClean="0"/>
              <a:t>proč je  zdraví takové?</a:t>
            </a:r>
          </a:p>
          <a:p>
            <a:pPr marL="469900" indent="-469900" defTabSz="914400">
              <a:lnSpc>
                <a:spcPct val="90000"/>
              </a:lnSpc>
            </a:pPr>
            <a:endParaRPr lang="cs-CZ" sz="2800" i="1" u="sng" smtClean="0"/>
          </a:p>
          <a:p>
            <a:pPr marL="469900" indent="-469900" defTabSz="914400">
              <a:lnSpc>
                <a:spcPct val="90000"/>
              </a:lnSpc>
            </a:pPr>
            <a:r>
              <a:rPr lang="cs-CZ" sz="2800" b="1" smtClean="0">
                <a:solidFill>
                  <a:srgbClr val="A50021"/>
                </a:solidFill>
              </a:rPr>
              <a:t>Experimentální</a:t>
            </a:r>
            <a:r>
              <a:rPr lang="cs-CZ" sz="2800" smtClean="0"/>
              <a:t> epidemiologie – </a:t>
            </a:r>
            <a:r>
              <a:rPr lang="cs-CZ" sz="2800" i="1" u="sng" smtClean="0"/>
              <a:t>jak zdraví zlepšit?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-2332038"/>
            <a:ext cx="7766050" cy="3408363"/>
          </a:xfrm>
        </p:spPr>
        <p:txBody>
          <a:bodyPr tIns="45720" anchor="b"/>
          <a:lstStyle/>
          <a:p>
            <a:r>
              <a:rPr lang="cs-CZ" sz="3200" b="1" smtClean="0">
                <a:solidFill>
                  <a:schemeClr val="accent2"/>
                </a:solidFill>
              </a:rPr>
              <a:t>Zaměření epidemiologie</a:t>
            </a:r>
            <a:r>
              <a:rPr lang="cs-CZ" b="1" smtClean="0"/>
              <a:t>  (1)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12875"/>
            <a:ext cx="8223250" cy="8047038"/>
          </a:xfrm>
        </p:spPr>
        <p:txBody>
          <a:bodyPr tIns="45720"/>
          <a:lstStyle/>
          <a:p>
            <a:pPr marL="469900" indent="-469900" defTabSz="914400">
              <a:lnSpc>
                <a:spcPct val="90000"/>
              </a:lnSpc>
            </a:pPr>
            <a:r>
              <a:rPr lang="cs-CZ" b="1" smtClean="0">
                <a:solidFill>
                  <a:srgbClr val="CC0000"/>
                </a:solidFill>
              </a:rPr>
              <a:t>Sledovat</a:t>
            </a:r>
            <a:r>
              <a:rPr lang="cs-CZ" smtClean="0"/>
              <a:t> zdravotní stav populace:</a:t>
            </a:r>
          </a:p>
          <a:p>
            <a:pPr marL="908050" lvl="1" indent="-436563" defTabSz="914400">
              <a:lnSpc>
                <a:spcPct val="90000"/>
              </a:lnSpc>
              <a:buFont typeface="Wingdings" pitchFamily="2" charset="2"/>
              <a:buChar char="Ø"/>
            </a:pPr>
            <a:r>
              <a:rPr lang="cs-CZ" u="sng" smtClean="0"/>
              <a:t>měřit frekvenci výskytu</a:t>
            </a:r>
            <a:r>
              <a:rPr lang="cs-CZ" smtClean="0"/>
              <a:t> onemocnění</a:t>
            </a:r>
          </a:p>
          <a:p>
            <a:pPr marL="908050" lvl="1" indent="-436563" defTabSz="914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mtClean="0"/>
              <a:t>zjišťovat </a:t>
            </a:r>
            <a:r>
              <a:rPr lang="cs-CZ" u="sng" smtClean="0"/>
              <a:t>distribuci výskytu</a:t>
            </a:r>
            <a:r>
              <a:rPr lang="cs-CZ" smtClean="0"/>
              <a:t> onemocnění z pohledu </a:t>
            </a:r>
            <a:r>
              <a:rPr lang="cs-CZ" u="sng" smtClean="0"/>
              <a:t>osob, místa, času</a:t>
            </a:r>
            <a:endParaRPr lang="cs-CZ" smtClean="0"/>
          </a:p>
          <a:p>
            <a:pPr marL="469900" indent="-469900" defTabSz="914400">
              <a:lnSpc>
                <a:spcPct val="90000"/>
              </a:lnSpc>
            </a:pPr>
            <a:r>
              <a:rPr lang="cs-CZ" b="1" smtClean="0">
                <a:solidFill>
                  <a:srgbClr val="CC0000"/>
                </a:solidFill>
              </a:rPr>
              <a:t>Analyzovat</a:t>
            </a:r>
            <a:r>
              <a:rPr lang="cs-CZ" smtClean="0">
                <a:solidFill>
                  <a:srgbClr val="CC0000"/>
                </a:solidFill>
              </a:rPr>
              <a:t> </a:t>
            </a:r>
            <a:r>
              <a:rPr lang="cs-CZ" smtClean="0"/>
              <a:t>zdravotní stav populace:</a:t>
            </a:r>
          </a:p>
          <a:p>
            <a:pPr marL="908050" lvl="1" indent="-436563" defTabSz="914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mtClean="0"/>
              <a:t>zkoumat </a:t>
            </a:r>
            <a:r>
              <a:rPr lang="cs-CZ" u="sng" smtClean="0"/>
              <a:t>etiologii </a:t>
            </a:r>
            <a:r>
              <a:rPr lang="cs-CZ" smtClean="0"/>
              <a:t>onemocnění</a:t>
            </a:r>
          </a:p>
          <a:p>
            <a:pPr marL="908050" lvl="1" indent="-436563" defTabSz="914400">
              <a:lnSpc>
                <a:spcPct val="90000"/>
              </a:lnSpc>
              <a:buFont typeface="Wingdings" pitchFamily="2" charset="2"/>
              <a:buChar char="Ø"/>
            </a:pPr>
            <a:r>
              <a:rPr lang="cs-CZ" smtClean="0"/>
              <a:t>měřit </a:t>
            </a:r>
            <a:r>
              <a:rPr lang="cs-CZ" u="sng" smtClean="0"/>
              <a:t>vztah (asociaci) mezi onemocněním a jeho determinantami</a:t>
            </a:r>
          </a:p>
          <a:p>
            <a:pPr marL="908050" lvl="1" indent="-436563" defTabSz="914400">
              <a:lnSpc>
                <a:spcPct val="90000"/>
              </a:lnSpc>
              <a:buFont typeface="Wingdings" pitchFamily="2" charset="2"/>
              <a:buChar char="Ø"/>
            </a:pPr>
            <a:r>
              <a:rPr lang="cs-CZ" u="sng" smtClean="0"/>
              <a:t>sledovat trendy</a:t>
            </a:r>
            <a:r>
              <a:rPr lang="cs-CZ" smtClean="0"/>
              <a:t> ve vývoji, ev.</a:t>
            </a:r>
            <a:r>
              <a:rPr lang="cs-CZ" u="sng" smtClean="0"/>
              <a:t>předpovídat</a:t>
            </a:r>
            <a:r>
              <a:rPr lang="cs-CZ" smtClean="0"/>
              <a:t> frekvenci výskytu onemocnění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33375"/>
            <a:ext cx="7766050" cy="863600"/>
          </a:xfrm>
        </p:spPr>
        <p:txBody>
          <a:bodyPr tIns="45720" anchor="b"/>
          <a:lstStyle/>
          <a:p>
            <a:r>
              <a:rPr lang="cs-CZ" sz="3200" b="1" smtClean="0">
                <a:solidFill>
                  <a:schemeClr val="accent2"/>
                </a:solidFill>
              </a:rPr>
              <a:t>Zaměření epidemiologie</a:t>
            </a:r>
            <a:r>
              <a:rPr lang="cs-CZ" b="1" smtClean="0"/>
              <a:t>  (2)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223250" cy="4567237"/>
          </a:xfrm>
        </p:spPr>
        <p:txBody>
          <a:bodyPr tIns="45720"/>
          <a:lstStyle/>
          <a:p>
            <a:pPr marL="469900" indent="-469900" defTabSz="914400"/>
            <a:r>
              <a:rPr lang="cs-CZ" sz="2800" b="1" smtClean="0">
                <a:solidFill>
                  <a:srgbClr val="CC0000"/>
                </a:solidFill>
              </a:rPr>
              <a:t>Zlepšovat</a:t>
            </a:r>
            <a:r>
              <a:rPr lang="cs-CZ" sz="2800" smtClean="0"/>
              <a:t> zdravotní stav populace:</a:t>
            </a:r>
          </a:p>
          <a:p>
            <a:pPr marL="908050" lvl="1" indent="-436563" defTabSz="914400">
              <a:buFont typeface="Wingdings" pitchFamily="2" charset="2"/>
              <a:buChar char="Ø"/>
            </a:pPr>
            <a:r>
              <a:rPr lang="cs-CZ" sz="2000" smtClean="0"/>
              <a:t>reagovat na </a:t>
            </a:r>
            <a:r>
              <a:rPr lang="cs-CZ" sz="2000" u="sng" smtClean="0"/>
              <a:t>epidemie</a:t>
            </a:r>
            <a:r>
              <a:rPr lang="cs-CZ" sz="2000" smtClean="0"/>
              <a:t> nemocí</a:t>
            </a:r>
          </a:p>
          <a:p>
            <a:pPr marL="908050" lvl="1" indent="-436563" defTabSz="914400">
              <a:buFont typeface="Wingdings" pitchFamily="2" charset="2"/>
              <a:buChar char="Ø"/>
            </a:pPr>
            <a:r>
              <a:rPr lang="cs-CZ" sz="2000" u="sng" smtClean="0"/>
              <a:t>vyhodnocovat</a:t>
            </a:r>
            <a:r>
              <a:rPr lang="cs-CZ" sz="2000" smtClean="0"/>
              <a:t> diagnostické a léčebné </a:t>
            </a:r>
            <a:r>
              <a:rPr lang="cs-CZ" sz="2000" u="sng" smtClean="0"/>
              <a:t>postupy</a:t>
            </a:r>
            <a:r>
              <a:rPr lang="cs-CZ" sz="2000" smtClean="0"/>
              <a:t>, a </a:t>
            </a:r>
            <a:r>
              <a:rPr lang="cs-CZ" sz="2000" u="sng" smtClean="0"/>
              <a:t>efektivitu</a:t>
            </a:r>
            <a:r>
              <a:rPr lang="cs-CZ" sz="2000" smtClean="0"/>
              <a:t> nových léčiv</a:t>
            </a:r>
          </a:p>
          <a:p>
            <a:pPr marL="908050" lvl="1" indent="-436563" defTabSz="914400">
              <a:buFont typeface="Wingdings" pitchFamily="2" charset="2"/>
              <a:buChar char="Ø"/>
            </a:pPr>
            <a:r>
              <a:rPr lang="cs-CZ" sz="2000" smtClean="0"/>
              <a:t>zavádět do praxe </a:t>
            </a:r>
            <a:r>
              <a:rPr lang="cs-CZ" sz="2000" u="sng" smtClean="0"/>
              <a:t>nové poznatky</a:t>
            </a:r>
            <a:r>
              <a:rPr lang="cs-CZ" sz="2000" smtClean="0"/>
              <a:t> medicíny založené na důkazu (</a:t>
            </a:r>
            <a:r>
              <a:rPr lang="cs-CZ" sz="2000" b="1" smtClean="0"/>
              <a:t>Evidence Based Medicine</a:t>
            </a:r>
            <a:r>
              <a:rPr lang="cs-CZ" sz="2000" smtClean="0"/>
              <a:t>), tzn.neprovádět lékařskou činnost jen na základě osobních zkušeností, ale využívat výsledků výzkumných studií</a:t>
            </a:r>
          </a:p>
          <a:p>
            <a:pPr marL="908050" lvl="1" indent="-436563" defTabSz="914400">
              <a:buFont typeface="Wingdings" pitchFamily="2" charset="2"/>
              <a:buChar char="Ø"/>
            </a:pPr>
            <a:r>
              <a:rPr lang="cs-CZ" sz="2000" smtClean="0"/>
              <a:t>navrhovat, event. realizovat  preventivní opatření vedoucí k eliminaci onemocnění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766050" cy="647700"/>
          </a:xfrm>
        </p:spPr>
        <p:txBody>
          <a:bodyPr tIns="45720" anchor="b"/>
          <a:lstStyle/>
          <a:p>
            <a:endParaRPr lang="cs-CZ" b="1" smtClean="0"/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765175"/>
            <a:ext cx="8223250" cy="5359400"/>
          </a:xfrm>
        </p:spPr>
        <p:txBody>
          <a:bodyPr tIns="45720"/>
          <a:lstStyle/>
          <a:p>
            <a:pPr marL="571500" indent="-571500" defTabSz="914400"/>
            <a:r>
              <a:rPr lang="cs-CZ" b="1" smtClean="0">
                <a:solidFill>
                  <a:schemeClr val="accent2"/>
                </a:solidFill>
              </a:rPr>
              <a:t>Jak hodnotíme zdraví populace?</a:t>
            </a:r>
          </a:p>
          <a:p>
            <a:pPr marL="571500" indent="-571500" defTabSz="914400">
              <a:buFont typeface="Wingdings" pitchFamily="2" charset="2"/>
              <a:buChar char="Ø"/>
            </a:pPr>
            <a:r>
              <a:rPr lang="cs-CZ" b="1" smtClean="0"/>
              <a:t>údaje o zemřelých</a:t>
            </a:r>
          </a:p>
          <a:p>
            <a:pPr marL="571500" indent="-571500" defTabSz="914400">
              <a:buFont typeface="Wingdings" pitchFamily="2" charset="2"/>
              <a:buChar char="Ø"/>
            </a:pPr>
            <a:r>
              <a:rPr lang="cs-CZ" b="1" smtClean="0">
                <a:solidFill>
                  <a:srgbClr val="A50021"/>
                </a:solidFill>
              </a:rPr>
              <a:t>údaje o nemocných</a:t>
            </a:r>
          </a:p>
          <a:p>
            <a:pPr marL="571500" indent="-571500" defTabSz="914400"/>
            <a:r>
              <a:rPr lang="cs-CZ" smtClean="0">
                <a:sym typeface="Symbol" pitchFamily="18" charset="2"/>
              </a:rPr>
              <a:t>		 negativní vymezení</a:t>
            </a:r>
          </a:p>
          <a:p>
            <a:pPr marL="571500" indent="-571500" defTabSz="914400"/>
            <a:r>
              <a:rPr lang="cs-CZ" u="sng" smtClean="0">
                <a:sym typeface="Symbol" pitchFamily="18" charset="2"/>
              </a:rPr>
              <a:t>Def.WHO</a:t>
            </a:r>
            <a:r>
              <a:rPr lang="cs-CZ" smtClean="0">
                <a:sym typeface="Symbol" pitchFamily="18" charset="2"/>
              </a:rPr>
              <a:t>:</a:t>
            </a:r>
          </a:p>
          <a:p>
            <a:pPr marL="571500" indent="-571500" defTabSz="914400"/>
            <a:r>
              <a:rPr lang="cs-CZ" b="1" smtClean="0">
                <a:sym typeface="Symbol" pitchFamily="18" charset="2"/>
              </a:rPr>
              <a:t>Zdraví</a:t>
            </a:r>
            <a:r>
              <a:rPr lang="cs-CZ" smtClean="0">
                <a:sym typeface="Symbol" pitchFamily="18" charset="2"/>
              </a:rPr>
              <a:t> je stav úplné tělesné, duševní a sociální pohody a </a:t>
            </a:r>
            <a:r>
              <a:rPr lang="cs-CZ" b="1" smtClean="0">
                <a:sym typeface="Symbol" pitchFamily="18" charset="2"/>
              </a:rPr>
              <a:t>nejen</a:t>
            </a:r>
            <a:r>
              <a:rPr lang="cs-CZ" smtClean="0">
                <a:sym typeface="Symbol" pitchFamily="18" charset="2"/>
              </a:rPr>
              <a:t> nepřítomnost nemoci.</a:t>
            </a:r>
          </a:p>
          <a:p>
            <a:pPr marL="571500" indent="-571500" defTabSz="914400"/>
            <a:r>
              <a:rPr lang="cs-CZ" smtClean="0">
                <a:solidFill>
                  <a:schemeClr val="accent2"/>
                </a:solidFill>
                <a:sym typeface="Symbol" pitchFamily="18" charset="2"/>
              </a:rPr>
              <a:t>Nemoc – snáze měřitelná než zdraví!!!</a:t>
            </a:r>
            <a:endParaRPr lang="cs-CZ" b="1" smtClean="0">
              <a:solidFill>
                <a:schemeClr val="accent2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lastní 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36375</TotalTime>
  <Words>1847</Words>
  <Application>Microsoft Office PowerPoint</Application>
  <PresentationFormat>Předvádění na obrazovce (4:3)</PresentationFormat>
  <Paragraphs>409</Paragraphs>
  <Slides>50</Slides>
  <Notes>28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Šablona návrhu</vt:lpstr>
      </vt:variant>
      <vt:variant>
        <vt:i4>14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50</vt:i4>
      </vt:variant>
    </vt:vector>
  </HeadingPairs>
  <TitlesOfParts>
    <vt:vector size="72" baseType="lpstr">
      <vt:lpstr>Arial</vt:lpstr>
      <vt:lpstr>SimSun</vt:lpstr>
      <vt:lpstr>Arial Black</vt:lpstr>
      <vt:lpstr>Times New Roman</vt:lpstr>
      <vt:lpstr>Calibri</vt:lpstr>
      <vt:lpstr>Wingdings</vt:lpstr>
      <vt:lpstr>Symbol</vt:lpstr>
      <vt:lpstr>Arial Unicode MS</vt:lpstr>
      <vt:lpstr>1_Motiv systému Office</vt:lpstr>
      <vt:lpstr>2_Motiv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3. seminář       EPIDEMIOLOGIE</vt:lpstr>
      <vt:lpstr>  EPIDEMIOLOGIE ( skripta kap. 5)</vt:lpstr>
      <vt:lpstr>Snímek 3</vt:lpstr>
      <vt:lpstr> Počátky epidemiologie</vt:lpstr>
      <vt:lpstr>     EPIDEMIOLOGIE</vt:lpstr>
      <vt:lpstr>Dělení epidemiologie</vt:lpstr>
      <vt:lpstr>Zaměření epidemiologie  (1)</vt:lpstr>
      <vt:lpstr>Zaměření epidemiologie  (2)</vt:lpstr>
      <vt:lpstr>Snímek 9</vt:lpstr>
      <vt:lpstr>       </vt:lpstr>
      <vt:lpstr>Frekvence nemocí</vt:lpstr>
      <vt:lpstr>Využití výsledků měření nemocnosti</vt:lpstr>
      <vt:lpstr>VŽDY MUSÍME DEFINOVAT</vt:lpstr>
      <vt:lpstr>URČENÍ JEDNOTKY MĚŘENÍ</vt:lpstr>
      <vt:lpstr>URČENÍ SLEDOVANÉ (EXPONOVANÉ) POPULACE </vt:lpstr>
      <vt:lpstr>Tvoření studovaného souboru</vt:lpstr>
      <vt:lpstr>URČENÍ ČASU a MÍSTA</vt:lpstr>
      <vt:lpstr>UKAZATELE NEMOCNOSTI</vt:lpstr>
      <vt:lpstr>ZÁKLADNÍ UKAZATELE NEMOCNOSTI</vt:lpstr>
      <vt:lpstr> PRŮMĚRNÁ DOBA TRVÁNÍ NEMOCI (t)</vt:lpstr>
      <vt:lpstr>Snímek 21</vt:lpstr>
      <vt:lpstr>INCIDENCE (I)</vt:lpstr>
      <vt:lpstr>Snímek 23</vt:lpstr>
      <vt:lpstr>INCIDENCE</vt:lpstr>
      <vt:lpstr>INCIDENCE RISK (incidence jako pravděpodobnost, kumulativní incidence)</vt:lpstr>
      <vt:lpstr>Snímek 26</vt:lpstr>
      <vt:lpstr>Snímek 27</vt:lpstr>
      <vt:lpstr>INCIDENCE RATE (incidence jako poměr)</vt:lpstr>
      <vt:lpstr>INCIDENCE RATE</vt:lpstr>
      <vt:lpstr>Snímek 30</vt:lpstr>
      <vt:lpstr>Výsledky longitudinální studie diabetu (starší ženy s pozitivní rodinnou anamnézou) </vt:lpstr>
      <vt:lpstr>INCIDENCE RISK x INCIDENCE RATE</vt:lpstr>
      <vt:lpstr>INCIDENCE ODDS (incidence jako sázkový poměr)</vt:lpstr>
      <vt:lpstr>Výsledky longitudinální studie diabetu (starší ženy s pozitivní rodinnou anamnézou) </vt:lpstr>
      <vt:lpstr>INCIDENCE ODDS</vt:lpstr>
      <vt:lpstr>PREVALENCE (P)</vt:lpstr>
      <vt:lpstr>PREVALENCE (P)</vt:lpstr>
      <vt:lpstr>Vývoj počtu diabetiků v letech 2005-2010</vt:lpstr>
      <vt:lpstr>OKAMŽIKOVÁ PREVALENCE</vt:lpstr>
      <vt:lpstr>INTERVALOVÁ PREVALENCE</vt:lpstr>
      <vt:lpstr>PRŮMĚRNÁ INTERVALOVÁ PREVALENCE</vt:lpstr>
      <vt:lpstr>Snímek 42</vt:lpstr>
      <vt:lpstr>VZTAH MEZI UKAZATELI NEMOCNOSTI </vt:lpstr>
      <vt:lpstr>VZTAH MEZI UKAZATELI NEMOCNOSTI </vt:lpstr>
      <vt:lpstr>VZTAH MEZI UKAZATELI NEMOCNOSTI </vt:lpstr>
      <vt:lpstr>VZTAH MEZI UKAZATELI NEMOCNOSTI</vt:lpstr>
      <vt:lpstr>Záznam o výskytu nemoci v souboru 200 osob v průběhu 1 týdne (po-ne)</vt:lpstr>
      <vt:lpstr>Příklad – zadání úkolů</vt:lpstr>
      <vt:lpstr>Příklad</vt:lpstr>
      <vt:lpstr>Příklad - řešení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epidemiologické pojmy a metody</dc:title>
  <dc:creator>Pavlína Kaňová</dc:creator>
  <cp:lastModifiedBy>vyzulova</cp:lastModifiedBy>
  <cp:revision>165</cp:revision>
  <cp:lastPrinted>2011-10-02T15:50:03Z</cp:lastPrinted>
  <dcterms:created xsi:type="dcterms:W3CDTF">1601-01-01T00:00:00Z</dcterms:created>
  <dcterms:modified xsi:type="dcterms:W3CDTF">2013-10-01T10:34:30Z</dcterms:modified>
</cp:coreProperties>
</file>