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57"/>
  </p:notesMasterIdLst>
  <p:handoutMasterIdLst>
    <p:handoutMasterId r:id="rId58"/>
  </p:handoutMasterIdLst>
  <p:sldIdLst>
    <p:sldId id="313" r:id="rId2"/>
    <p:sldId id="260" r:id="rId3"/>
    <p:sldId id="259" r:id="rId4"/>
    <p:sldId id="261" r:id="rId5"/>
    <p:sldId id="307" r:id="rId6"/>
    <p:sldId id="262" r:id="rId7"/>
    <p:sldId id="265" r:id="rId8"/>
    <p:sldId id="306" r:id="rId9"/>
    <p:sldId id="312" r:id="rId10"/>
    <p:sldId id="272" r:id="rId11"/>
    <p:sldId id="263" r:id="rId12"/>
    <p:sldId id="264" r:id="rId13"/>
    <p:sldId id="302" r:id="rId14"/>
    <p:sldId id="266" r:id="rId15"/>
    <p:sldId id="273" r:id="rId16"/>
    <p:sldId id="274" r:id="rId17"/>
    <p:sldId id="308" r:id="rId18"/>
    <p:sldId id="315" r:id="rId19"/>
    <p:sldId id="278" r:id="rId20"/>
    <p:sldId id="279" r:id="rId21"/>
    <p:sldId id="327" r:id="rId22"/>
    <p:sldId id="298" r:id="rId23"/>
    <p:sldId id="275" r:id="rId24"/>
    <p:sldId id="280" r:id="rId25"/>
    <p:sldId id="283" r:id="rId26"/>
    <p:sldId id="281" r:id="rId27"/>
    <p:sldId id="282" r:id="rId28"/>
    <p:sldId id="311" r:id="rId29"/>
    <p:sldId id="310" r:id="rId30"/>
    <p:sldId id="309" r:id="rId31"/>
    <p:sldId id="299" r:id="rId32"/>
    <p:sldId id="296" r:id="rId33"/>
    <p:sldId id="284" r:id="rId34"/>
    <p:sldId id="317" r:id="rId35"/>
    <p:sldId id="316" r:id="rId36"/>
    <p:sldId id="286" r:id="rId37"/>
    <p:sldId id="325" r:id="rId38"/>
    <p:sldId id="287" r:id="rId39"/>
    <p:sldId id="293" r:id="rId40"/>
    <p:sldId id="292" r:id="rId41"/>
    <p:sldId id="288" r:id="rId42"/>
    <p:sldId id="318" r:id="rId43"/>
    <p:sldId id="289" r:id="rId44"/>
    <p:sldId id="290" r:id="rId45"/>
    <p:sldId id="294" r:id="rId46"/>
    <p:sldId id="291" r:id="rId47"/>
    <p:sldId id="297" r:id="rId48"/>
    <p:sldId id="300" r:id="rId49"/>
    <p:sldId id="329" r:id="rId50"/>
    <p:sldId id="295" r:id="rId51"/>
    <p:sldId id="320" r:id="rId52"/>
    <p:sldId id="324" r:id="rId53"/>
    <p:sldId id="321" r:id="rId54"/>
    <p:sldId id="319" r:id="rId55"/>
    <p:sldId id="322" r:id="rId56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F82C16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6" autoAdjust="0"/>
    <p:restoredTop sz="94658" autoAdjust="0"/>
  </p:normalViewPr>
  <p:slideViewPr>
    <p:cSldViewPr>
      <p:cViewPr varScale="1">
        <p:scale>
          <a:sx n="131" d="100"/>
          <a:sy n="131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65356181-6DE3-4FFC-9C6E-C5976365D5F9}" type="datetimeFigureOut">
              <a:rPr lang="cs-CZ"/>
              <a:pPr>
                <a:defRPr/>
              </a:pPr>
              <a:t>12.11.2013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DD98176-0ACA-4A88-880C-A3FD1EEE902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1F76433-1C46-4735-9186-79B5B3293790}" type="datetimeFigureOut">
              <a:rPr lang="cs-CZ"/>
              <a:pPr>
                <a:defRPr/>
              </a:pPr>
              <a:t>12.11.2013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A98537B-A352-4581-8450-646EDB607C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0DB97E-687D-4C98-AE41-C1A79C1E7785}" type="slidenum">
              <a:rPr lang="cs-CZ" smtClean="0">
                <a:latin typeface="Arial" charset="0"/>
                <a:cs typeface="Arial" charset="0"/>
              </a:rPr>
              <a:pPr/>
              <a:t>1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808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BE859E-3156-4844-841F-B8A864503F99}" type="slidenum">
              <a:rPr lang="cs-CZ" smtClean="0">
                <a:latin typeface="Times New Roman" pitchFamily="18" charset="0"/>
                <a:cs typeface="Arial" charset="0"/>
              </a:rPr>
              <a:pPr/>
              <a:t>31</a:t>
            </a:fld>
            <a:endParaRPr lang="cs-CZ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39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2B6A83B-0224-4F37-80D0-BA2696BD77CD}" type="slidenum">
              <a:rPr lang="cs-CZ" smtClean="0">
                <a:latin typeface="Times New Roman" pitchFamily="18" charset="0"/>
                <a:cs typeface="Arial" charset="0"/>
              </a:rPr>
              <a:pPr/>
              <a:t>33</a:t>
            </a:fld>
            <a:endParaRPr lang="cs-CZ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49313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>
                <a:latin typeface="Arial" charset="0"/>
              </a:rPr>
              <a:t>Auxo – řecky rostu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266D-BC9F-4F83-8CE5-39E415B2690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B0275-1462-4BC5-918B-A0A988A13F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F598E-91C4-433D-810B-8BD92423899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00D6B-2791-4D9D-AE9B-4A646BDD395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7D6D-F1D0-43AD-9B46-66744E25E3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16F2-DEA2-49A3-B2EE-C028C743248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42AA1-A799-4896-94A7-56F4CCB77E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A6214-58CA-4D9D-BB71-0FFAFAFC28B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44406-E02D-4F5A-A752-78EE5A75BB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271AE-21E6-42CA-8667-4756A38FF45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0CFEA-CF11-49D8-9574-9BDD6AFA06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0"/>
              </a:spcBef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0"/>
              </a:spcBef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2626E1BD-5EA7-4365-A41F-272F5A1FFF4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_2007111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_2007222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file:///C:\WINWORD\CLIPART\CROWD.WMF" TargetMode="Externa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 smtClean="0"/>
              <a:t>7. </a:t>
            </a:r>
            <a:r>
              <a:rPr lang="cs-CZ" sz="3600" dirty="0"/>
              <a:t>SEMINÁŘ</a:t>
            </a:r>
            <a:br>
              <a:rPr lang="cs-CZ" sz="3600" dirty="0"/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2852738"/>
            <a:ext cx="7696200" cy="1368425"/>
          </a:xfrm>
          <a:ln w="76200">
            <a:solidFill>
              <a:srgbClr val="92D050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Bef>
                <a:spcPts val="45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4000" b="1" cap="all" dirty="0" smtClean="0">
                <a:solidFill>
                  <a:srgbClr val="0000CC"/>
                </a:solidFill>
                <a:latin typeface="+mj-lt"/>
                <a:ea typeface="Arial Unicode MS" pitchFamily="34" charset="-128"/>
                <a:cs typeface="Rod" pitchFamily="49" charset="-79"/>
              </a:rPr>
              <a:t>Deskriptivní statistika</a:t>
            </a:r>
            <a:endParaRPr lang="cs-CZ" dirty="0" smtClean="0">
              <a:solidFill>
                <a:srgbClr val="0000CC"/>
              </a:solidFill>
              <a:latin typeface="Garamond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3700" dirty="0" smtClean="0"/>
          </a:p>
          <a:p>
            <a:pPr marL="0" indent="0" eaLnBrk="1" fontAlgn="auto" hangingPunct="1">
              <a:spcAft>
                <a:spcPts val="0"/>
              </a:spcAft>
              <a:buClr>
                <a:srgbClr val="FF0000"/>
              </a:buClr>
              <a:buSzPct val="100000"/>
              <a:buFont typeface="Arial" pitchFamily="34" charset="0"/>
              <a:buNone/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15363" name="Obdélník 1"/>
          <p:cNvSpPr>
            <a:spLocks noChangeArrowheads="1"/>
          </p:cNvSpPr>
          <p:nvPr/>
        </p:nvSpPr>
        <p:spPr bwMode="auto">
          <a:xfrm>
            <a:off x="2916238" y="1196975"/>
            <a:ext cx="71437" cy="460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cs-CZ" sz="180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Induktivní a deduktivní úvaha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362950" cy="4913313"/>
          </a:xfrm>
        </p:spPr>
        <p:txBody>
          <a:bodyPr rtlCol="0">
            <a:normAutofit/>
          </a:bodyPr>
          <a:lstStyle/>
          <a:p>
            <a:pPr mar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 smtClean="0"/>
              <a:t>Aplikace statistických metod se váže ke dvěma typům uvažování: </a:t>
            </a:r>
          </a:p>
          <a:p>
            <a:pPr marL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b="1" dirty="0" smtClean="0"/>
              <a:t>Deduktivní úvaha: </a:t>
            </a:r>
            <a:r>
              <a:rPr lang="cs-CZ" sz="2400" dirty="0" smtClean="0"/>
              <a:t>využívání obecných znalostí                k rozhodování v jednotlivých případech</a:t>
            </a:r>
          </a:p>
          <a:p>
            <a:pPr marL="471487" lvl="1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b="1" dirty="0" smtClean="0"/>
              <a:t>Induktivní úvaha: </a:t>
            </a:r>
            <a:r>
              <a:rPr lang="cs-CZ" sz="2400" dirty="0" smtClean="0"/>
              <a:t>zobecnění poznatků z jednotlivých případů na všechny možné případy</a:t>
            </a:r>
          </a:p>
          <a:p>
            <a:pPr marL="471487" lvl="1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Základní a výběrový soubor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800" b="1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Základní soubor  </a:t>
            </a:r>
            <a:r>
              <a:rPr lang="cs-CZ" sz="2800" smtClean="0"/>
              <a:t>–  soubor jednotek, jejichž vlastnosti chceme poznat (</a:t>
            </a:r>
            <a:r>
              <a:rPr lang="cs-CZ" sz="2000" smtClean="0"/>
              <a:t>konečný n. nekonečný </a:t>
            </a:r>
            <a:r>
              <a:rPr lang="cs-CZ" sz="2400" smtClean="0"/>
              <a:t>rozsah)</a:t>
            </a:r>
          </a:p>
          <a:p>
            <a:pPr eaLnBrk="1" hangingPunct="1">
              <a:buFont typeface="Arial" charset="0"/>
              <a:buNone/>
            </a:pPr>
            <a:r>
              <a:rPr lang="cs-CZ" sz="2800" smtClean="0"/>
              <a:t>    </a:t>
            </a:r>
            <a:r>
              <a:rPr lang="cs-CZ" sz="2800" b="1" smtClean="0">
                <a:solidFill>
                  <a:srgbClr val="0000CC"/>
                </a:solidFill>
              </a:rPr>
              <a:t>Vyčerpávající</a:t>
            </a:r>
            <a:r>
              <a:rPr lang="cs-CZ" sz="2800" smtClean="0"/>
              <a:t> (úplné) šetření</a:t>
            </a:r>
            <a:endParaRPr lang="cs-CZ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Výběrový soubor  </a:t>
            </a:r>
            <a:r>
              <a:rPr lang="cs-CZ" sz="2800" smtClean="0"/>
              <a:t>–  ta část souboru, u které skutečně probíhá statistické šetření</a:t>
            </a:r>
          </a:p>
          <a:p>
            <a:pPr eaLnBrk="1" hangingPunct="1">
              <a:buFont typeface="Arial" charset="0"/>
              <a:buNone/>
            </a:pPr>
            <a:r>
              <a:rPr lang="cs-CZ" sz="2800" b="1" smtClean="0">
                <a:solidFill>
                  <a:srgbClr val="0000CC"/>
                </a:solidFill>
              </a:rPr>
              <a:t>    Výběrové </a:t>
            </a:r>
            <a:r>
              <a:rPr lang="cs-CZ" sz="2800" smtClean="0"/>
              <a:t>šetření	</a:t>
            </a:r>
          </a:p>
          <a:p>
            <a:pPr eaLnBrk="1" hangingPunct="1">
              <a:buFont typeface="Arial" charset="0"/>
              <a:buNone/>
            </a:pPr>
            <a:r>
              <a:rPr lang="cs-CZ" sz="2800" smtClean="0"/>
              <a:t>    </a:t>
            </a:r>
            <a:r>
              <a:rPr lang="cs-CZ" sz="2800" i="1" smtClean="0"/>
              <a:t>Výběr a ZS spojuje </a:t>
            </a:r>
            <a:r>
              <a:rPr lang="cs-CZ" sz="2800" b="1" i="1" smtClean="0"/>
              <a:t>statistická indukce </a:t>
            </a:r>
            <a:r>
              <a:rPr lang="cs-CZ" sz="2800" i="1" smtClean="0"/>
              <a:t>(zobecnění výsledků z výběru na ZS)</a:t>
            </a:r>
            <a:endParaRPr lang="cs-CZ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Výběrový soubor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Vypovídá jen o tom základním souboru, ze kterého byl odvozen.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solidFill>
                  <a:srgbClr val="0000CC"/>
                </a:solidFill>
              </a:rPr>
              <a:t>Reprezentativnost</a:t>
            </a:r>
            <a:r>
              <a:rPr lang="cs-CZ" sz="2800" smtClean="0">
                <a:solidFill>
                  <a:srgbClr val="0000CC"/>
                </a:solidFill>
              </a:rPr>
              <a:t> </a:t>
            </a:r>
            <a:r>
              <a:rPr lang="cs-CZ" sz="2800" smtClean="0"/>
              <a:t>výběrového souboru (dobře reprezentuje všechny známé i neznámé charakteristiky základního souboru).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r>
              <a:rPr lang="cs-CZ" sz="2800" b="1" smtClean="0">
                <a:solidFill>
                  <a:srgbClr val="0000CC"/>
                </a:solidFill>
              </a:rPr>
              <a:t>Náhodný výběr </a:t>
            </a:r>
            <a:r>
              <a:rPr lang="cs-CZ" sz="2800" smtClean="0"/>
              <a:t>– je získán postupem, kdy každý prvek základního souboru má na začátku výběru stejnou naději být vybrán.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Metody náhodného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529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cs-CZ" sz="2200" b="1" dirty="0" smtClean="0">
                <a:solidFill>
                  <a:srgbClr val="0000CC"/>
                </a:solidFill>
                <a:cs typeface="Times New Roman" charset="0"/>
              </a:rPr>
              <a:t>Prostý náhodný výběr </a:t>
            </a:r>
            <a:r>
              <a:rPr lang="cs-CZ" sz="2200" dirty="0" smtClean="0">
                <a:cs typeface="Times New Roman" charset="0"/>
              </a:rPr>
              <a:t>– losováním, pomocí tabulek (generátoru) náhodných čísel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cs-CZ" sz="2200" b="1" dirty="0" smtClean="0">
                <a:solidFill>
                  <a:srgbClr val="0000CC"/>
                </a:solidFill>
                <a:cs typeface="Times New Roman" charset="0"/>
              </a:rPr>
              <a:t>Náhodný výběr mechanický</a:t>
            </a:r>
            <a:r>
              <a:rPr lang="cs-CZ" sz="2200" dirty="0" smtClean="0">
                <a:solidFill>
                  <a:srgbClr val="0000CC"/>
                </a:solidFill>
                <a:cs typeface="Times New Roman" charset="0"/>
              </a:rPr>
              <a:t> </a:t>
            </a:r>
            <a:r>
              <a:rPr lang="cs-CZ" sz="2200" dirty="0" smtClean="0">
                <a:cs typeface="Times New Roman" charset="0"/>
              </a:rPr>
              <a:t>(systematický) – vytvoříme seznam jednotek,  ze kterého  vybereme např. každou stou osobu , přičemž první osobu vybereme metodou prostého náhodného výběru.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cs-CZ" sz="2200" b="1" dirty="0" smtClean="0">
                <a:solidFill>
                  <a:srgbClr val="0000CC"/>
                </a:solidFill>
                <a:cs typeface="Times New Roman" charset="0"/>
              </a:rPr>
              <a:t>Náhodný výběr oblastní </a:t>
            </a:r>
            <a:r>
              <a:rPr lang="cs-CZ" sz="2200" dirty="0" smtClean="0">
                <a:cs typeface="Times New Roman" charset="0"/>
              </a:rPr>
              <a:t>(stratifikovaný) – rozdělení do oblastí (strat) – např. rozdělíme soubor na muže a ženy a vybíráme prostým NV takový počet mužů a žen, aby byl zachován poměr mužů a žen v základním souboru.</a:t>
            </a:r>
          </a:p>
          <a:p>
            <a:pPr mar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200" dirty="0" smtClean="0"/>
          </a:p>
          <a:p>
            <a:pPr mar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 smtClean="0"/>
              <a:t>Mačování není metodou náhodného výběru.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Etapy statistického šetřen</a:t>
            </a:r>
            <a:r>
              <a:rPr lang="cs-CZ" dirty="0" smtClean="0">
                <a:solidFill>
                  <a:srgbClr val="0000CC"/>
                </a:solidFill>
              </a:rPr>
              <a:t>í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mtClean="0"/>
              <a:t>Plán šetření </a:t>
            </a:r>
            <a:r>
              <a:rPr lang="cs-CZ" sz="2400" smtClean="0"/>
              <a:t>(cíl, studium literatury, statistická jednotka, základní soubor, sledované znaky, způsob a přesnost měření, forma záznamu, způsob a rozsah výběru, statistické zpracování, pracovní a testované hypotézy, přínos a náklady výzkumu, pilotní studie)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mtClean="0"/>
              <a:t>Sběr dat </a:t>
            </a:r>
            <a:r>
              <a:rPr lang="cs-CZ" sz="2200" smtClean="0"/>
              <a:t>(dodržování pravidel těmi, kdo sběr dat provádějí)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mtClean="0"/>
              <a:t>Popis a technické zpracování (</a:t>
            </a:r>
            <a:r>
              <a:rPr lang="cs-CZ" u="sng" smtClean="0"/>
              <a:t>deskriptivní statistika</a:t>
            </a:r>
            <a:r>
              <a:rPr lang="cs-CZ" smtClean="0"/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smtClean="0"/>
              <a:t>Rozbory a závěry (</a:t>
            </a:r>
            <a:r>
              <a:rPr lang="cs-CZ" u="sng" smtClean="0"/>
              <a:t>induktivní statistika</a:t>
            </a:r>
            <a:r>
              <a:rPr lang="cs-CZ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Dvě základní oblasti statistiky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814888"/>
          </a:xfrm>
        </p:spPr>
        <p:txBody>
          <a:bodyPr/>
          <a:lstStyle/>
          <a:p>
            <a:pPr eaLnBrk="1" hangingPunct="1"/>
            <a:endParaRPr lang="cs-CZ" sz="2800" b="1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  <a:latin typeface="Arial Black" pitchFamily="34" charset="0"/>
              </a:rPr>
              <a:t>Popisná </a:t>
            </a:r>
            <a:r>
              <a:rPr lang="cs-CZ" sz="2800" b="1" smtClean="0">
                <a:solidFill>
                  <a:srgbClr val="FF0000"/>
                </a:solidFill>
              </a:rPr>
              <a:t>(deskriptivní) </a:t>
            </a:r>
            <a:r>
              <a:rPr lang="cs-CZ" sz="2800" b="1" smtClean="0">
                <a:solidFill>
                  <a:srgbClr val="FF0000"/>
                </a:solidFill>
                <a:latin typeface="Arial Black" pitchFamily="34" charset="0"/>
              </a:rPr>
              <a:t>statistika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000" smtClean="0">
                <a:latin typeface="Arial Black" pitchFamily="34" charset="0"/>
              </a:rPr>
              <a:t>    východisko k usuzování  z výběru na základní soubor</a:t>
            </a:r>
          </a:p>
          <a:p>
            <a:pPr eaLnBrk="1" hangingPunct="1">
              <a:buFont typeface="Arial" charset="0"/>
              <a:buNone/>
            </a:pPr>
            <a:r>
              <a:rPr lang="cs-CZ" sz="2000" smtClean="0">
                <a:latin typeface="Arial Black" pitchFamily="34" charset="0"/>
              </a:rPr>
              <a:t>        (tj. indukci)</a:t>
            </a:r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  <a:latin typeface="Arial Black" pitchFamily="34" charset="0"/>
              </a:rPr>
              <a:t>Induktivní statistika</a:t>
            </a:r>
          </a:p>
          <a:p>
            <a:pPr eaLnBrk="1" hangingPunct="1"/>
            <a:endParaRPr lang="cs-CZ" sz="2800" b="1" smtClean="0">
              <a:solidFill>
                <a:srgbClr val="FF0000"/>
              </a:solidFill>
            </a:endParaRPr>
          </a:p>
          <a:p>
            <a:pPr lvl="1" eaLnBrk="1" hangingPunct="1">
              <a:buFont typeface="Wingdings" pitchFamily="2" charset="2"/>
              <a:buChar char="Ø"/>
            </a:pPr>
            <a:r>
              <a:rPr lang="cs-CZ" sz="2000" i="1" smtClean="0"/>
              <a:t>    </a:t>
            </a:r>
            <a:r>
              <a:rPr lang="cs-CZ" sz="2000" i="1" u="sng" smtClean="0"/>
              <a:t>odhady parametrů</a:t>
            </a:r>
            <a:r>
              <a:rPr lang="cs-CZ" sz="2000" i="1" smtClean="0"/>
              <a:t> ZS z výběrových charakteristik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cs-CZ" sz="2000" i="1" smtClean="0"/>
              <a:t>    </a:t>
            </a:r>
            <a:r>
              <a:rPr lang="cs-CZ" sz="2000" i="1" u="sng" smtClean="0"/>
              <a:t>testování statistických hypotéz</a:t>
            </a:r>
            <a:r>
              <a:rPr lang="cs-CZ" sz="2000" i="1" smtClean="0"/>
              <a:t>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cs-CZ" sz="2000" i="1" smtClean="0"/>
              <a:t>    </a:t>
            </a:r>
            <a:r>
              <a:rPr lang="cs-CZ" sz="2000" i="1" u="sng" smtClean="0"/>
              <a:t>hodnocení závislostí</a:t>
            </a:r>
            <a:r>
              <a:rPr lang="cs-CZ" sz="2000" i="1" smtClean="0"/>
              <a:t> kvantit. i kvalit. veličin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z="2400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>
                <a:solidFill>
                  <a:srgbClr val="FF0000"/>
                </a:solidFill>
              </a:rPr>
              <a:t>  </a:t>
            </a:r>
          </a:p>
          <a:p>
            <a:pPr eaLnBrk="1" hangingPunct="1"/>
            <a:endParaRPr lang="cs-CZ" sz="24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0000CC"/>
                </a:solidFill>
              </a:rPr>
              <a:t/>
            </a:r>
            <a:br>
              <a:rPr lang="cs-CZ" sz="4000" b="1" smtClean="0">
                <a:solidFill>
                  <a:srgbClr val="0000CC"/>
                </a:solidFill>
              </a:rPr>
            </a:br>
            <a:r>
              <a:rPr lang="cs-CZ" sz="4000" b="1" smtClean="0">
                <a:solidFill>
                  <a:srgbClr val="0000CC"/>
                </a:solidFill>
              </a:rPr>
              <a:t>Deskriptivní statistika</a:t>
            </a:r>
            <a:br>
              <a:rPr lang="cs-CZ" sz="4000" b="1" smtClean="0">
                <a:solidFill>
                  <a:srgbClr val="0000CC"/>
                </a:solidFill>
              </a:rPr>
            </a:br>
            <a:endParaRPr lang="cs-CZ" sz="4000" b="1" smtClean="0">
              <a:solidFill>
                <a:srgbClr val="0000CC"/>
              </a:solidFill>
            </a:endParaRPr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539750" y="1700213"/>
            <a:ext cx="8229600" cy="5157787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cs-CZ" sz="3600" i="1" smtClean="0"/>
              <a:t>Popis a technické zpracování dat:</a:t>
            </a:r>
          </a:p>
          <a:p>
            <a:pPr marL="609600" indent="-60960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cs-CZ" sz="2800" b="1" smtClean="0"/>
              <a:t>Statistické třídění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cs-CZ" smtClean="0"/>
              <a:t>      </a:t>
            </a:r>
            <a:r>
              <a:rPr lang="cs-CZ" sz="2800" b="1" smtClean="0"/>
              <a:t>cíl:</a:t>
            </a:r>
            <a:r>
              <a:rPr lang="cs-CZ" smtClean="0"/>
              <a:t> </a:t>
            </a:r>
            <a:r>
              <a:rPr lang="cs-CZ" sz="2400" smtClean="0"/>
              <a:t>uspořádat a zpřehlednit velký soubor dat</a:t>
            </a:r>
          </a:p>
          <a:p>
            <a:pPr marL="609600" indent="-60960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cs-CZ" sz="2800" b="1" smtClean="0"/>
              <a:t>Prezentace dat</a:t>
            </a:r>
            <a:r>
              <a:rPr lang="cs-CZ" smtClean="0"/>
              <a:t> </a:t>
            </a:r>
            <a:r>
              <a:rPr lang="cs-CZ" sz="2400" smtClean="0"/>
              <a:t>(konstrukce </a:t>
            </a:r>
            <a:r>
              <a:rPr lang="cs-CZ" sz="2400" b="1" smtClean="0"/>
              <a:t>tabulek</a:t>
            </a:r>
            <a:r>
              <a:rPr lang="cs-CZ" sz="2400" smtClean="0"/>
              <a:t> a </a:t>
            </a:r>
            <a:r>
              <a:rPr lang="cs-CZ" sz="2400" b="1" smtClean="0"/>
              <a:t>grafů</a:t>
            </a:r>
            <a:r>
              <a:rPr lang="cs-CZ" sz="2400" smtClean="0"/>
              <a:t>)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cs-CZ" sz="2800" b="1" smtClean="0"/>
              <a:t>      cíl:  </a:t>
            </a:r>
            <a:r>
              <a:rPr lang="cs-CZ" sz="2400" smtClean="0"/>
              <a:t>znázornit rozložení četností sledovaných znaků</a:t>
            </a:r>
          </a:p>
          <a:p>
            <a:pPr marL="609600" indent="-609600" eaLnBrk="1" hangingPunct="1">
              <a:buClr>
                <a:srgbClr val="0000CC"/>
              </a:buClr>
              <a:buFont typeface="Wingdings" pitchFamily="2" charset="2"/>
              <a:buChar char="q"/>
            </a:pPr>
            <a:r>
              <a:rPr lang="cs-CZ" sz="2800" b="1" smtClean="0"/>
              <a:t>Statistické charakteristiky (ukazatele)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cs-CZ" sz="2800" b="1" smtClean="0"/>
              <a:t>      cíl: </a:t>
            </a:r>
            <a:r>
              <a:rPr lang="cs-CZ" sz="2400" smtClean="0"/>
              <a:t>charakterizovat sledované znaky pomocí výstižných ukazatelů	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400" smtClean="0"/>
              <a:t> </a:t>
            </a:r>
          </a:p>
          <a:p>
            <a:pPr marL="609600" indent="-609600"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Třídění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SzPct val="120000"/>
              <a:buFont typeface="Arial" charset="0"/>
              <a:buNone/>
            </a:pPr>
            <a:r>
              <a:rPr lang="cs-CZ" smtClean="0"/>
              <a:t> </a:t>
            </a:r>
            <a:r>
              <a:rPr lang="cs-CZ" sz="2800" i="1" smtClean="0"/>
              <a:t>Rozdělení souboru dat do skupin ( tříd, intervalů) podle předem určených třídících znaků.</a:t>
            </a:r>
          </a:p>
          <a:p>
            <a:pPr eaLnBrk="1" hangingPunct="1">
              <a:buClr>
                <a:srgbClr val="FF0000"/>
              </a:buClr>
              <a:buSzPct val="120000"/>
            </a:pPr>
            <a:r>
              <a:rPr lang="cs-CZ" smtClean="0"/>
              <a:t>zpřehlednění souboru dat</a:t>
            </a:r>
          </a:p>
          <a:p>
            <a:pPr eaLnBrk="1" hangingPunct="1">
              <a:buClr>
                <a:srgbClr val="FF0000"/>
              </a:buClr>
              <a:buSzPct val="120000"/>
            </a:pPr>
            <a:r>
              <a:rPr lang="cs-CZ" smtClean="0"/>
              <a:t>popis struktury souboru</a:t>
            </a:r>
          </a:p>
          <a:p>
            <a:pPr eaLnBrk="1" hangingPunct="1">
              <a:buClr>
                <a:srgbClr val="FF0000"/>
              </a:buClr>
              <a:buSzPct val="120000"/>
            </a:pPr>
            <a:r>
              <a:rPr lang="cs-CZ" smtClean="0"/>
              <a:t>rozložení četností </a:t>
            </a:r>
          </a:p>
          <a:p>
            <a:pPr eaLnBrk="1" hangingPunct="1">
              <a:buClr>
                <a:srgbClr val="FF0000"/>
              </a:buClr>
              <a:buSzPct val="120000"/>
            </a:pPr>
            <a:r>
              <a:rPr lang="cs-CZ" smtClean="0"/>
              <a:t>produktem třídění je </a:t>
            </a:r>
            <a:r>
              <a:rPr lang="cs-CZ" b="1" smtClean="0"/>
              <a:t>tabulka</a:t>
            </a:r>
            <a:r>
              <a:rPr lang="cs-CZ" smtClean="0"/>
              <a:t> </a:t>
            </a:r>
            <a:r>
              <a:rPr lang="cs-CZ" b="1" smtClean="0"/>
              <a:t>rozdělení(rozložení) četností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0000CC"/>
                </a:solidFill>
              </a:rPr>
              <a:t>Způsob třídění závisí na typu veličiny</a:t>
            </a:r>
            <a:endParaRPr lang="cs-CZ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936625"/>
          </a:xfrm>
        </p:spPr>
        <p:txBody>
          <a:bodyPr anchor="b"/>
          <a:lstStyle/>
          <a:p>
            <a:pPr eaLnBrk="1" hangingPunct="1"/>
            <a:r>
              <a:rPr lang="cs-CZ" sz="4000" b="1" smtClean="0">
                <a:solidFill>
                  <a:srgbClr val="0000CC"/>
                </a:solidFill>
              </a:rPr>
              <a:t>Třídění: typy veličin (znaků)</a:t>
            </a:r>
          </a:p>
        </p:txBody>
      </p:sp>
      <p:sp>
        <p:nvSpPr>
          <p:cNvPr id="33794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Symbol" pitchFamily="18" charset="2"/>
              <a:buNone/>
            </a:pPr>
            <a:r>
              <a:rPr lang="cs-CZ" sz="2000" b="1" u="sng" smtClean="0">
                <a:solidFill>
                  <a:srgbClr val="F82C1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KVALITATIVNÍ</a:t>
            </a:r>
            <a:r>
              <a:rPr lang="cs-CZ" sz="20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cs-CZ" sz="2000" u="sng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kategoriální)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 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slovní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určení, </a:t>
            </a:r>
            <a:r>
              <a:rPr lang="cs-CZ" sz="2000" b="1" i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nelze měřit číselně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lze pouze klasifikovat do různých kategorií (pohlaví, věk, …)</a:t>
            </a:r>
          </a:p>
          <a:p>
            <a:pPr marL="571500" indent="-571500" eaLnBrk="1" hangingPunct="1">
              <a:lnSpc>
                <a:spcPct val="80000"/>
              </a:lnSpc>
              <a:buFont typeface="Verdana" pitchFamily="34" charset="0"/>
              <a:buAutoNum type="arabicPeriod"/>
            </a:pPr>
            <a:r>
              <a:rPr lang="cs-CZ" sz="2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Nominální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lze vyjádřit pouze slovně, nelze seřadit</a:t>
            </a:r>
          </a:p>
          <a:p>
            <a:pPr marL="571500" indent="-571500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a)</a:t>
            </a:r>
            <a:r>
              <a:rPr lang="cs-CZ" sz="2000" b="1" u="sng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alternativní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existují pouze 2 varianty (kuřák 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nekuřák, muž 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žena) 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b)</a:t>
            </a:r>
            <a:r>
              <a:rPr lang="cs-CZ" sz="2000" b="1" u="sng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množné</a:t>
            </a:r>
            <a:r>
              <a:rPr lang="cs-CZ" sz="2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existují </a:t>
            </a:r>
            <a:r>
              <a:rPr lang="cs-CZ" sz="2000" smtClean="0"/>
              <a:t>&gt;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2 varianty (diagnózy, barva vlasů, …)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Ordinální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– lze je seřadit dle nějaké míry (ZŠ – SŠ – VŠ, silný – slabý kuřák – nekuřák)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endParaRPr lang="cs-CZ" sz="200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u="sng" smtClean="0">
                <a:solidFill>
                  <a:srgbClr val="F82C16"/>
                </a:solidFill>
                <a:latin typeface="Times New Roman" pitchFamily="18" charset="0"/>
                <a:cs typeface="Times New Roman" pitchFamily="18" charset="0"/>
              </a:rPr>
              <a:t>KVANTITATIVNÍ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– lze vyjádřit </a:t>
            </a:r>
            <a:r>
              <a:rPr lang="cs-CZ" sz="2000" b="1" i="1" smtClean="0">
                <a:latin typeface="Times New Roman" pitchFamily="18" charset="0"/>
                <a:cs typeface="Times New Roman" pitchFamily="18" charset="0"/>
              </a:rPr>
              <a:t>pouze číselně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jejich obměny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700" smtClean="0">
                <a:latin typeface="Times New Roman" pitchFamily="18" charset="0"/>
                <a:cs typeface="Times New Roman" pitchFamily="18" charset="0"/>
              </a:rPr>
              <a:t>charakterizovány polohou na číselné ose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Verdana" pitchFamily="34" charset="0"/>
              <a:buAutoNum type="arabicPeriod"/>
            </a:pP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Diskrétní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(nespojité)–  nabývají oddělených hodnot,vyjádřeny celými čísly (počet cigaret, počet onemocnění)</a:t>
            </a:r>
          </a:p>
          <a:p>
            <a:pPr marL="571500" indent="-571500" eaLnBrk="1" hangingPunct="1">
              <a:lnSpc>
                <a:spcPct val="80000"/>
              </a:lnSpc>
              <a:buFont typeface="Verdana" pitchFamily="34" charset="0"/>
              <a:buAutoNum type="arabicPeriod"/>
            </a:pP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Spojité – 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jejich hodnoty na sebe plynule navazují,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desetinná čísla (výška, hmotnost, …)</a:t>
            </a:r>
          </a:p>
          <a:p>
            <a:pPr marL="571500" indent="-571500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v praxi lze spojité znaky převést na diskrétní</a:t>
            </a:r>
            <a:endParaRPr lang="cs-CZ" sz="2000" b="1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80000"/>
              </a:lnSpc>
              <a:buFont typeface="Arial" charset="0"/>
              <a:buNone/>
            </a:pPr>
            <a:endParaRPr lang="cs-CZ" sz="2000" b="1" i="1" u="sng" smtClean="0"/>
          </a:p>
          <a:p>
            <a:pPr marL="571500" indent="-571500" eaLnBrk="1" hangingPunct="1">
              <a:lnSpc>
                <a:spcPct val="80000"/>
              </a:lnSpc>
              <a:buFont typeface="Arial" charset="0"/>
              <a:buNone/>
            </a:pPr>
            <a:endParaRPr lang="cs-CZ" sz="2000" b="1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 kvalitativních veličin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3450"/>
          </a:xfrm>
        </p:spPr>
        <p:txBody>
          <a:bodyPr/>
          <a:lstStyle/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Kategorie třídění jsou předem dány.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Jde o výčet všech hodnot, kterých může sledovaný znak  nabývat (např. znak vzdělání – hodnoty znaku: ZŠ, SŠ, VŠ).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Statistika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Nedostatečná znalost cílů, metod a možností statistiky</a:t>
            </a:r>
          </a:p>
          <a:p>
            <a:pPr lvl="1" eaLnBrk="1" hangingPunct="1"/>
            <a:r>
              <a:rPr lang="cs-CZ" sz="2400" smtClean="0"/>
              <a:t>Nezájem a nedůvěra</a:t>
            </a:r>
          </a:p>
          <a:p>
            <a:pPr lvl="1" eaLnBrk="1" hangingPunct="1">
              <a:buFont typeface="Arial" charset="0"/>
              <a:buNone/>
            </a:pPr>
            <a:r>
              <a:rPr lang="cs-CZ" sz="2400" smtClean="0"/>
              <a:t>		X</a:t>
            </a:r>
          </a:p>
          <a:p>
            <a:pPr lvl="1" eaLnBrk="1" hangingPunct="1"/>
            <a:r>
              <a:rPr lang="cs-CZ" sz="2400" smtClean="0"/>
              <a:t>Přílišné přeceňování statistiky</a:t>
            </a:r>
          </a:p>
          <a:p>
            <a:pPr lvl="1" eaLnBrk="1" hangingPunct="1"/>
            <a:endParaRPr lang="cs-CZ" sz="2400" smtClean="0"/>
          </a:p>
          <a:p>
            <a:pPr eaLnBrk="1" hangingPunct="1">
              <a:spcBef>
                <a:spcPct val="0"/>
              </a:spcBef>
            </a:pPr>
            <a:r>
              <a:rPr lang="cs-CZ" sz="2800" i="1" smtClean="0">
                <a:solidFill>
                  <a:srgbClr val="0000CC"/>
                </a:solidFill>
              </a:rPr>
              <a:t>„S pomocí statistiky je jednoduché lhát, bez ní  je ale těžké říci pravdu“.</a:t>
            </a:r>
          </a:p>
          <a:p>
            <a:pPr lvl="1" eaLnBrk="1" hangingPunct="1">
              <a:spcBef>
                <a:spcPct val="0"/>
              </a:spcBef>
              <a:buFont typeface="Arial" charset="0"/>
              <a:buNone/>
            </a:pPr>
            <a:r>
              <a:rPr lang="cs-CZ" sz="2400" i="1" smtClean="0">
                <a:solidFill>
                  <a:srgbClr val="0000CC"/>
                </a:solidFill>
              </a:rPr>
              <a:t>					</a:t>
            </a:r>
            <a:r>
              <a:rPr lang="cs-CZ" sz="2400" smtClean="0"/>
              <a:t>		</a:t>
            </a:r>
            <a:r>
              <a:rPr lang="cs-CZ" sz="2400" i="1" smtClean="0"/>
              <a:t>A. Dunkels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lvl="1"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 kvantitativních veličin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/>
            <a:r>
              <a:rPr lang="cs-CZ" sz="2600" smtClean="0"/>
              <a:t>Vytváříme třídy teprve na základě získaných dat</a:t>
            </a:r>
          </a:p>
          <a:p>
            <a:pPr eaLnBrk="1" hangingPunct="1"/>
            <a:r>
              <a:rPr lang="cs-CZ" sz="2600" smtClean="0"/>
              <a:t>Dochází k </a:t>
            </a:r>
            <a:r>
              <a:rPr lang="cs-CZ" sz="2600" b="1" smtClean="0"/>
              <a:t>redukci dat (shrnutí do tříd) </a:t>
            </a:r>
            <a:r>
              <a:rPr lang="cs-CZ" sz="2600" smtClean="0"/>
              <a:t>ve prospěch přehlednosti </a:t>
            </a:r>
            <a:r>
              <a:rPr lang="cs-CZ" sz="2600" u="sng" smtClean="0"/>
              <a:t>(! ztráta informací</a:t>
            </a:r>
            <a:r>
              <a:rPr lang="cs-CZ" sz="2600" smtClean="0"/>
              <a:t>!)</a:t>
            </a:r>
          </a:p>
          <a:p>
            <a:pPr eaLnBrk="1" hangingPunct="1"/>
            <a:endParaRPr lang="cs-CZ" sz="1200" smtClean="0"/>
          </a:p>
          <a:p>
            <a:pPr eaLnBrk="1" hangingPunct="1"/>
            <a:r>
              <a:rPr lang="cs-CZ" sz="2000" b="1" smtClean="0"/>
              <a:t>Vytváření  intervalů:	</a:t>
            </a:r>
          </a:p>
          <a:p>
            <a:pPr lvl="1" eaLnBrk="1" hangingPunct="1"/>
            <a:r>
              <a:rPr lang="cs-CZ" sz="2000" smtClean="0"/>
              <a:t>počet intervalů</a:t>
            </a:r>
          </a:p>
          <a:p>
            <a:pPr lvl="1" eaLnBrk="1" hangingPunct="1"/>
            <a:r>
              <a:rPr lang="cs-CZ" sz="2000" smtClean="0"/>
              <a:t>délka intervalů</a:t>
            </a:r>
          </a:p>
          <a:p>
            <a:pPr lvl="1" eaLnBrk="1" hangingPunct="1"/>
            <a:r>
              <a:rPr lang="cs-CZ" sz="2000" smtClean="0"/>
              <a:t>hranice intervalů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1200" smtClean="0"/>
          </a:p>
          <a:p>
            <a:pPr eaLnBrk="1" hangingPunct="1"/>
            <a:r>
              <a:rPr lang="cs-CZ" sz="2000" b="1" smtClean="0"/>
              <a:t>Musíme brát v úvahu:</a:t>
            </a:r>
          </a:p>
          <a:p>
            <a:pPr lvl="1" eaLnBrk="1" hangingPunct="1"/>
            <a:r>
              <a:rPr lang="cs-CZ" sz="2000" smtClean="0"/>
              <a:t>počet dat (velikost souboru)</a:t>
            </a:r>
          </a:p>
          <a:p>
            <a:pPr lvl="1" eaLnBrk="1" hangingPunct="1"/>
            <a:r>
              <a:rPr lang="cs-CZ" sz="2000" smtClean="0"/>
              <a:t>přesnost měření</a:t>
            </a:r>
          </a:p>
          <a:p>
            <a:pPr lvl="1" eaLnBrk="1" hangingPunct="1"/>
            <a:r>
              <a:rPr lang="cs-CZ" sz="2000" smtClean="0"/>
              <a:t>cíl třídění</a:t>
            </a: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68612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159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Tab. 1.: Rozložení vitální kapacity plic u 200 mužů ve věku 40-50 let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 (v litrech)</a:t>
            </a:r>
            <a:endParaRPr lang="cs-CZ" sz="1800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858838" y="2425700"/>
          <a:ext cx="6765925" cy="4078288"/>
        </p:xfrm>
        <a:graphic>
          <a:graphicData uri="http://schemas.openxmlformats.org/presentationml/2006/ole">
            <p:oleObj spid="_x0000_s68610" name="Dokument" r:id="rId3" imgW="7188355" imgH="432973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509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Třídění kvantitativních veličin</a:t>
            </a:r>
          </a:p>
        </p:txBody>
      </p:sp>
      <p:sp>
        <p:nvSpPr>
          <p:cNvPr id="696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/>
            <a:r>
              <a:rPr lang="cs-CZ" sz="2200" smtClean="0"/>
              <a:t>Stejně dlouhé intervaly</a:t>
            </a:r>
          </a:p>
          <a:p>
            <a:pPr eaLnBrk="1" hangingPunct="1"/>
            <a:r>
              <a:rPr lang="cs-CZ" sz="2200" u="sng" smtClean="0"/>
              <a:t>Nestejně dlouhé intervaly</a:t>
            </a:r>
          </a:p>
          <a:p>
            <a:pPr eaLnBrk="1" hangingPunct="1">
              <a:buFont typeface="Arial" charset="0"/>
              <a:buNone/>
            </a:pPr>
            <a:r>
              <a:rPr lang="cs-CZ" sz="2200" smtClean="0"/>
              <a:t>   (výskyt dětské nemoci podle věku)</a:t>
            </a:r>
            <a:endParaRPr lang="cs-CZ" sz="280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219700" y="2276475"/>
          <a:ext cx="2016125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476"/>
                <a:gridCol w="1079748"/>
              </a:tblGrid>
              <a:tr h="353132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Věk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Abs. četnost</a:t>
                      </a:r>
                      <a:endParaRPr lang="cs-CZ" sz="12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18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43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50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60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36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25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7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22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8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21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9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6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5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11-15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14</a:t>
                      </a:r>
                      <a:endParaRPr lang="cs-CZ" sz="1400" dirty="0"/>
                    </a:p>
                  </a:txBody>
                  <a:tcPr/>
                </a:tc>
              </a:tr>
              <a:tr h="235421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16-20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0000CC"/>
                </a:solidFill>
              </a:rPr>
              <a:t>Třídění: jednostupňové a vícestupňové</a:t>
            </a: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Třídění podle jednoho znaku.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Třídění podle dvou a </a:t>
            </a:r>
            <a:r>
              <a:rPr lang="cs-CZ" b="1" smtClean="0"/>
              <a:t>více</a:t>
            </a:r>
            <a:r>
              <a:rPr lang="cs-CZ" sz="3600" smtClean="0"/>
              <a:t> znaků </a:t>
            </a:r>
            <a:r>
              <a:rPr lang="cs-CZ" smtClean="0"/>
              <a:t>současně (</a:t>
            </a:r>
            <a:r>
              <a:rPr lang="cs-CZ" b="1" smtClean="0"/>
              <a:t>kombinační)</a:t>
            </a:r>
            <a:r>
              <a:rPr lang="cs-CZ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84213" y="3284538"/>
          <a:ext cx="2951162" cy="1951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8528"/>
                <a:gridCol w="1372634"/>
              </a:tblGrid>
              <a:tr h="365819">
                <a:tc>
                  <a:txBody>
                    <a:bodyPr/>
                    <a:lstStyle/>
                    <a:p>
                      <a:endParaRPr lang="cs-CZ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Nekuřák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Slabý 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60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Silný kuřák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20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  <a:tr h="396304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cs-CZ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3" marR="91403" marT="45727" marB="45727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851275" y="3284538"/>
          <a:ext cx="4321175" cy="2378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313"/>
                <a:gridCol w="576157"/>
                <a:gridCol w="576157"/>
                <a:gridCol w="576157"/>
                <a:gridCol w="1440392"/>
              </a:tblGrid>
              <a:tr h="36585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ZŠ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VŠ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6585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Slabý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Silný kuřák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  <a:tr h="36585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4" marR="91454" marT="45732" marB="457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716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000" smtClean="0">
                <a:solidFill>
                  <a:srgbClr val="FF0000"/>
                </a:solidFill>
                <a:latin typeface="Arial Black" pitchFamily="34" charset="0"/>
              </a:rPr>
              <a:t>Prezentace dat v tabulkách a grafech</a:t>
            </a:r>
          </a:p>
          <a:p>
            <a:pPr eaLnBrk="1" hangingPunct="1"/>
            <a:r>
              <a:rPr lang="cs-CZ" sz="3000" smtClean="0"/>
              <a:t>Četnost jednotlivých kategorií </a:t>
            </a:r>
            <a:r>
              <a:rPr lang="cs-CZ" sz="3000" b="1" smtClean="0"/>
              <a:t>(tabulka)</a:t>
            </a:r>
          </a:p>
          <a:p>
            <a:pPr eaLnBrk="1" hangingPunct="1"/>
            <a:r>
              <a:rPr lang="cs-CZ" sz="3000" smtClean="0"/>
              <a:t>Tvar rozložení četností </a:t>
            </a:r>
            <a:r>
              <a:rPr lang="cs-CZ" sz="3000" b="1" smtClean="0"/>
              <a:t>(graf)</a:t>
            </a:r>
          </a:p>
          <a:p>
            <a:pPr lvl="1" eaLnBrk="1" hangingPunct="1"/>
            <a:r>
              <a:rPr lang="cs-CZ" sz="2600" smtClean="0"/>
              <a:t>Symetrické x asymetrické, jednovrcholové x dvouvrcholové</a:t>
            </a:r>
          </a:p>
          <a:p>
            <a:pPr lvl="1" eaLnBrk="1" hangingPunct="1"/>
            <a:r>
              <a:rPr lang="cs-CZ" sz="2600" smtClean="0"/>
              <a:t>Výběr vhodného ukazatele pro popis souboru</a:t>
            </a:r>
          </a:p>
          <a:p>
            <a:pPr lvl="1" eaLnBrk="1" hangingPunct="1">
              <a:buFont typeface="Arial" charset="0"/>
              <a:buNone/>
            </a:pPr>
            <a:r>
              <a:rPr lang="cs-CZ" sz="2600" smtClean="0"/>
              <a:t>   (ukazatel polohy, variability)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Prezentace dat v tabulkách</a:t>
            </a:r>
          </a:p>
        </p:txBody>
      </p:sp>
      <p:sp>
        <p:nvSpPr>
          <p:cNvPr id="727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Výsledky třídění uvádíme v tabulkách – tzv. </a:t>
            </a:r>
            <a:r>
              <a:rPr lang="cs-CZ" b="1" smtClean="0"/>
              <a:t>tabulky rozdělení četností.</a:t>
            </a:r>
            <a:endParaRPr lang="cs-CZ" smtClean="0"/>
          </a:p>
          <a:p>
            <a:pPr eaLnBrk="1" hangingPunct="1"/>
            <a:r>
              <a:rPr lang="cs-CZ" b="1" smtClean="0"/>
              <a:t>Četnosti:</a:t>
            </a:r>
            <a:r>
              <a:rPr lang="cs-CZ" smtClean="0"/>
              <a:t>	</a:t>
            </a:r>
          </a:p>
          <a:p>
            <a:pPr lvl="1" eaLnBrk="1" hangingPunct="1"/>
            <a:r>
              <a:rPr lang="cs-CZ" smtClean="0"/>
              <a:t>absolutní</a:t>
            </a:r>
          </a:p>
          <a:p>
            <a:pPr lvl="1" eaLnBrk="1" hangingPunct="1"/>
            <a:r>
              <a:rPr lang="cs-CZ" smtClean="0"/>
              <a:t>relativní</a:t>
            </a:r>
          </a:p>
          <a:p>
            <a:pPr lvl="1" eaLnBrk="1" hangingPunct="1"/>
            <a:r>
              <a:rPr lang="cs-CZ" smtClean="0"/>
              <a:t>kumulativní absolutní</a:t>
            </a:r>
          </a:p>
          <a:p>
            <a:pPr lvl="1" eaLnBrk="1" hangingPunct="1"/>
            <a:r>
              <a:rPr lang="cs-CZ" smtClean="0"/>
              <a:t>kumulativní relativní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Prezentace dat</a:t>
            </a:r>
          </a:p>
        </p:txBody>
      </p:sp>
      <p:sp>
        <p:nvSpPr>
          <p:cNvPr id="28706" name="Zástupný symbol pro obsah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14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Tab. 1.: Rozložení vitální kapacity plic u 200 mužů ve věku 40-50 let (v litrech)</a:t>
            </a:r>
            <a:endParaRPr lang="cs-CZ" sz="1800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28704" name="Object 32"/>
          <p:cNvGraphicFramePr>
            <a:graphicFrameLocks noChangeAspect="1"/>
          </p:cNvGraphicFramePr>
          <p:nvPr/>
        </p:nvGraphicFramePr>
        <p:xfrm>
          <a:off x="857250" y="2428875"/>
          <a:ext cx="6800850" cy="4229100"/>
        </p:xfrm>
        <a:graphic>
          <a:graphicData uri="http://schemas.openxmlformats.org/presentationml/2006/ole">
            <p:oleObj spid="_x0000_s28704" name="Dokument" r:id="rId3" imgW="7193971" imgH="4330077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Prezentace dat v grafech</a:t>
            </a:r>
          </a:p>
        </p:txBody>
      </p:sp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Kvalitativní veličiny</a:t>
            </a:r>
          </a:p>
          <a:p>
            <a:pPr lvl="1" eaLnBrk="1" hangingPunct="1"/>
            <a:r>
              <a:rPr lang="cs-CZ" sz="2400" smtClean="0"/>
              <a:t>Sloupcový graf (sloupce oddělené mezerou)</a:t>
            </a:r>
          </a:p>
          <a:p>
            <a:pPr lvl="1" eaLnBrk="1" hangingPunct="1"/>
            <a:r>
              <a:rPr lang="cs-CZ" sz="2400" smtClean="0"/>
              <a:t>Výsečový graf (struktura)</a:t>
            </a:r>
          </a:p>
          <a:p>
            <a:pPr lvl="1" eaLnBrk="1" hangingPunct="1"/>
            <a:r>
              <a:rPr lang="cs-CZ" sz="2400" smtClean="0"/>
              <a:t>Kartogram (regionální srovnání)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Kvantitativní veličiny</a:t>
            </a:r>
          </a:p>
          <a:p>
            <a:pPr eaLnBrk="1" hangingPunct="1">
              <a:buFont typeface="Arial" charset="0"/>
              <a:buNone/>
            </a:pPr>
            <a:r>
              <a:rPr lang="cs-CZ" sz="2800" b="1" smtClean="0">
                <a:solidFill>
                  <a:srgbClr val="FF0000"/>
                </a:solidFill>
              </a:rPr>
              <a:t>    -  </a:t>
            </a:r>
            <a:r>
              <a:rPr lang="cs-CZ" sz="2800" b="1" smtClean="0"/>
              <a:t>Bodový graf</a:t>
            </a:r>
          </a:p>
          <a:p>
            <a:pPr lvl="1" eaLnBrk="1" hangingPunct="1"/>
            <a:r>
              <a:rPr lang="cs-CZ" sz="2400" smtClean="0"/>
              <a:t>Sloupcový graf </a:t>
            </a:r>
            <a:r>
              <a:rPr lang="cs-CZ" sz="1800" smtClean="0"/>
              <a:t>(plošný graf)       </a:t>
            </a:r>
          </a:p>
          <a:p>
            <a:pPr lvl="1" eaLnBrk="1" hangingPunct="1"/>
            <a:r>
              <a:rPr lang="cs-CZ" sz="2400" smtClean="0"/>
              <a:t>Histogram (</a:t>
            </a:r>
            <a:r>
              <a:rPr lang="cs-CZ" sz="1800" smtClean="0"/>
              <a:t>spojnicový graf )</a:t>
            </a:r>
          </a:p>
          <a:p>
            <a:pPr lvl="1" eaLnBrk="1" hangingPunct="1"/>
            <a:r>
              <a:rPr lang="cs-CZ" sz="2400" smtClean="0"/>
              <a:t>Polygon četností </a:t>
            </a:r>
            <a:r>
              <a:rPr lang="cs-CZ" sz="1800" smtClean="0"/>
              <a:t>(spojnicový graf)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Nadpis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8038"/>
          </a:xfrm>
        </p:spPr>
        <p:txBody>
          <a:bodyPr/>
          <a:lstStyle/>
          <a:p>
            <a:pPr eaLnBrk="1" hangingPunct="1"/>
            <a:r>
              <a:rPr lang="cs-CZ" smtClean="0"/>
              <a:t>Sloupcový graf</a:t>
            </a:r>
          </a:p>
        </p:txBody>
      </p:sp>
      <p:pic>
        <p:nvPicPr>
          <p:cNvPr id="768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484313"/>
            <a:ext cx="8280400" cy="4718050"/>
          </a:xfrm>
        </p:spPr>
      </p:pic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6010275"/>
            <a:ext cx="501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23938"/>
          </a:xfrm>
        </p:spPr>
        <p:txBody>
          <a:bodyPr/>
          <a:lstStyle/>
          <a:p>
            <a:pPr eaLnBrk="1" hangingPunct="1"/>
            <a:r>
              <a:rPr lang="cs-CZ" smtClean="0"/>
              <a:t>Výsečový (kruhový) graf</a:t>
            </a:r>
          </a:p>
        </p:txBody>
      </p:sp>
      <p:sp>
        <p:nvSpPr>
          <p:cNvPr id="77826" name="Zástupný symbol pro obsah 2"/>
          <p:cNvSpPr>
            <a:spLocks noGrp="1"/>
          </p:cNvSpPr>
          <p:nvPr>
            <p:ph idx="1"/>
          </p:nvPr>
        </p:nvSpPr>
        <p:spPr>
          <a:xfrm>
            <a:off x="107950" y="1828800"/>
            <a:ext cx="8712200" cy="4840288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778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677988"/>
            <a:ext cx="8347075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Počátky - popisná statistika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smtClean="0"/>
              <a:t>Starověk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Soupis občanů, půdy a všeho, co tvořilo základ státu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b="1" smtClean="0">
                <a:solidFill>
                  <a:srgbClr val="0000CC"/>
                </a:solidFill>
              </a:rPr>
              <a:t>Vyčerpávající šetřen</a:t>
            </a:r>
            <a:r>
              <a:rPr lang="cs-CZ" smtClean="0">
                <a:solidFill>
                  <a:srgbClr val="0000CC"/>
                </a:solidFill>
              </a:rPr>
              <a:t>í </a:t>
            </a:r>
            <a:r>
              <a:rPr lang="cs-CZ" smtClean="0"/>
              <a:t>– zachycení veškerého obyvatelstva pomocí sčítání lidu a vedení podrobných záznamů o demografických, geografických a hospodářských jevech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Heslo: </a:t>
            </a:r>
            <a:r>
              <a:rPr lang="cs-CZ" b="1" smtClean="0">
                <a:solidFill>
                  <a:srgbClr val="0000CC"/>
                </a:solidFill>
              </a:rPr>
              <a:t>čísla</a:t>
            </a:r>
            <a:r>
              <a:rPr lang="cs-CZ" smtClean="0"/>
              <a:t>, stále více a stále úplnější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Kartogram</a:t>
            </a:r>
          </a:p>
        </p:txBody>
      </p:sp>
      <p:pic>
        <p:nvPicPr>
          <p:cNvPr id="788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04850" y="1600200"/>
            <a:ext cx="77343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Prezentace dat v grafech</a:t>
            </a:r>
          </a:p>
        </p:txBody>
      </p:sp>
      <p:sp>
        <p:nvSpPr>
          <p:cNvPr id="79874" name="Zástupný symbol pro obsah 2"/>
          <p:cNvSpPr>
            <a:spLocks noGrp="1"/>
          </p:cNvSpPr>
          <p:nvPr>
            <p:ph idx="1"/>
          </p:nvPr>
        </p:nvSpPr>
        <p:spPr>
          <a:xfrm>
            <a:off x="0" y="1643063"/>
            <a:ext cx="9144000" cy="5000625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>
                <a:cs typeface="Times New Roman" pitchFamily="18" charset="0"/>
                <a:sym typeface="Symbol" pitchFamily="18" charset="2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>
                <a:cs typeface="Times New Roman" pitchFamily="18" charset="0"/>
                <a:sym typeface="Symbol" pitchFamily="18" charset="2"/>
              </a:rPr>
              <a:t>	osa </a:t>
            </a:r>
            <a:r>
              <a:rPr lang="cs-CZ" sz="2000" b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cs-CZ" sz="2000" smtClean="0">
                <a:cs typeface="Times New Roman" pitchFamily="18" charset="0"/>
                <a:sym typeface="Symbol" pitchFamily="18" charset="2"/>
              </a:rPr>
              <a:t> : naměřené hodnoty sledování veličiny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>
                <a:cs typeface="Times New Roman" pitchFamily="18" charset="0"/>
                <a:sym typeface="Symbol" pitchFamily="18" charset="2"/>
              </a:rPr>
              <a:t>	osa </a:t>
            </a:r>
            <a:r>
              <a:rPr lang="cs-CZ" sz="2000" b="1" smtClean="0">
                <a:cs typeface="Times New Roman" pitchFamily="18" charset="0"/>
                <a:sym typeface="Symbol" pitchFamily="18" charset="2"/>
              </a:rPr>
              <a:t>Y </a:t>
            </a:r>
            <a:r>
              <a:rPr lang="cs-CZ" sz="2000" smtClean="0">
                <a:cs typeface="Times New Roman" pitchFamily="18" charset="0"/>
                <a:sym typeface="Symbol" pitchFamily="18" charset="2"/>
              </a:rPr>
              <a:t>: četnost intervalů (abs. nebo v %)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000" smtClean="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>
                <a:cs typeface="Times New Roman" pitchFamily="18" charset="0"/>
                <a:sym typeface="Symbol" pitchFamily="18" charset="2"/>
              </a:rPr>
              <a:t>	</a:t>
            </a:r>
            <a:r>
              <a:rPr lang="cs-CZ" sz="2000" b="1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Tvar rozložení četností: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  <a:sym typeface="Symbol" pitchFamily="18" charset="2"/>
              </a:rPr>
              <a:t>Symetrické  x  asymetrické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  <a:sym typeface="Symbol" pitchFamily="18" charset="2"/>
              </a:rPr>
              <a:t>Jednovrcholové  x  vícevrcholové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Times New Roman" pitchFamily="18" charset="0"/>
                <a:sym typeface="Symbol" pitchFamily="18" charset="2"/>
              </a:rPr>
              <a:t>Podoba s teoretickými modely rozložení četností</a:t>
            </a:r>
          </a:p>
          <a:p>
            <a:pPr lvl="1" eaLnBrk="1" hangingPunct="1">
              <a:buFont typeface="Wingdings" pitchFamily="2" charset="2"/>
              <a:buNone/>
            </a:pPr>
            <a:endParaRPr lang="cs-CZ" sz="2400" smtClean="0"/>
          </a:p>
        </p:txBody>
      </p:sp>
      <p:pic>
        <p:nvPicPr>
          <p:cNvPr id="79875" name="Obrázek 3" descr="Snímek 0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785938"/>
            <a:ext cx="2928938" cy="215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6" name="Obrázek 4" descr="Snímek 005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0" y="1785938"/>
            <a:ext cx="29146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7" name="Obrázek 5" descr="Snímek 003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3625" y="1785938"/>
            <a:ext cx="28289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Prezentace kvantitativních dat</a:t>
            </a:r>
          </a:p>
        </p:txBody>
      </p:sp>
      <p:pic>
        <p:nvPicPr>
          <p:cNvPr id="819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1563" y="1928813"/>
            <a:ext cx="6286500" cy="4457700"/>
          </a:xfrm>
        </p:spPr>
      </p:pic>
      <p:cxnSp>
        <p:nvCxnSpPr>
          <p:cNvPr id="6" name="Přímá spojovací čára 5"/>
          <p:cNvCxnSpPr/>
          <p:nvPr/>
        </p:nvCxnSpPr>
        <p:spPr>
          <a:xfrm rot="5400000" flipH="1" flipV="1">
            <a:off x="1821656" y="5607844"/>
            <a:ext cx="357188" cy="28575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2143125" y="5429250"/>
            <a:ext cx="500063" cy="142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2643188" y="5000625"/>
            <a:ext cx="642937" cy="428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3000375" y="4143375"/>
            <a:ext cx="1143000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3607594" y="3107531"/>
            <a:ext cx="1000125" cy="5000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357688" y="2857500"/>
            <a:ext cx="571500" cy="50006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16200000" flipV="1">
            <a:off x="4572000" y="3714751"/>
            <a:ext cx="1285875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16200000" flipH="1">
            <a:off x="5464969" y="4679157"/>
            <a:ext cx="642937" cy="5715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6072188" y="5286375"/>
            <a:ext cx="571500" cy="42862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6643688" y="5715000"/>
            <a:ext cx="214312" cy="1428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663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Statistické ukazatele</a:t>
            </a:r>
          </a:p>
        </p:txBody>
      </p:sp>
      <p:sp>
        <p:nvSpPr>
          <p:cNvPr id="82946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662613"/>
          </a:xfrm>
        </p:spPr>
        <p:txBody>
          <a:bodyPr/>
          <a:lstStyle/>
          <a:p>
            <a:pPr marL="609600" indent="-609600" eaLnBrk="1" hangingPunct="1">
              <a:spcBef>
                <a:spcPts val="1025"/>
              </a:spcBef>
              <a:buFont typeface="Wingdings" pitchFamily="2" charset="2"/>
              <a:buNone/>
            </a:pPr>
            <a:r>
              <a:rPr lang="cs-CZ" sz="2200" b="1" smtClean="0">
                <a:solidFill>
                  <a:srgbClr val="FF0000"/>
                </a:solidFill>
              </a:rPr>
              <a:t> </a:t>
            </a:r>
            <a:r>
              <a:rPr lang="cs-CZ" sz="2200" b="1" smtClean="0">
                <a:solidFill>
                  <a:srgbClr val="0000CC"/>
                </a:solidFill>
              </a:rPr>
              <a:t>Kvalit.veličiny</a:t>
            </a:r>
            <a:r>
              <a:rPr lang="cs-CZ" sz="2200" b="1" smtClean="0">
                <a:solidFill>
                  <a:srgbClr val="FF0000"/>
                </a:solidFill>
              </a:rPr>
              <a:t> - relativní ukazatele</a:t>
            </a:r>
            <a:r>
              <a:rPr lang="cs-CZ" sz="2200" b="1" smtClean="0"/>
              <a:t>  - </a:t>
            </a:r>
            <a:r>
              <a:rPr lang="cs-CZ" sz="2000" smtClean="0"/>
              <a:t>(viz rutinní statistiky – ukazatele frekvence, ukazatele struktury, indexy)</a:t>
            </a:r>
          </a:p>
          <a:p>
            <a:pPr marL="609600" indent="-609600" eaLnBrk="1" hangingPunct="1">
              <a:spcBef>
                <a:spcPts val="1025"/>
              </a:spcBef>
              <a:buFont typeface="Wingdings" pitchFamily="2" charset="2"/>
              <a:buNone/>
            </a:pPr>
            <a:r>
              <a:rPr lang="cs-CZ" sz="2000" smtClean="0"/>
              <a:t> </a:t>
            </a:r>
            <a:r>
              <a:rPr lang="cs-CZ" sz="2000" b="1" smtClean="0">
                <a:solidFill>
                  <a:srgbClr val="0000CC"/>
                </a:solidFill>
              </a:rPr>
              <a:t>Kvantit. veličiny</a:t>
            </a:r>
            <a:endParaRPr lang="cs-CZ" sz="2200" b="1" smtClean="0">
              <a:solidFill>
                <a:srgbClr val="0000CC"/>
              </a:solidFill>
            </a:endParaRPr>
          </a:p>
          <a:p>
            <a:pPr marL="609600" indent="-609600" eaLnBrk="1" hangingPunct="1">
              <a:spcBef>
                <a:spcPts val="1025"/>
              </a:spcBef>
              <a:buFont typeface="Wingdings" pitchFamily="2" charset="2"/>
              <a:buNone/>
            </a:pPr>
            <a:r>
              <a:rPr lang="cs-CZ" sz="2200" b="1" smtClean="0"/>
              <a:t>1) </a:t>
            </a:r>
            <a:r>
              <a:rPr lang="cs-CZ" sz="2200" b="1" smtClean="0">
                <a:solidFill>
                  <a:srgbClr val="FF0000"/>
                </a:solidFill>
              </a:rPr>
              <a:t>střední hodnoty (ukazatele polohy)</a:t>
            </a:r>
            <a:endParaRPr lang="cs-CZ" sz="2200" smtClean="0">
              <a:solidFill>
                <a:srgbClr val="FF0000"/>
              </a:solidFill>
            </a:endParaRP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aritmetický průměr</a:t>
            </a: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medián</a:t>
            </a: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modus</a:t>
            </a: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kvantil, percentil</a:t>
            </a:r>
            <a:r>
              <a:rPr lang="cs-CZ" sz="2000" b="1" smtClean="0"/>
              <a:t> </a:t>
            </a:r>
            <a:endParaRPr lang="cs-CZ" sz="2000" smtClean="0"/>
          </a:p>
          <a:p>
            <a:pPr marL="609600" indent="-609600" eaLnBrk="1" hangingPunct="1">
              <a:spcBef>
                <a:spcPts val="1025"/>
              </a:spcBef>
              <a:buFont typeface="Wingdings" pitchFamily="2" charset="2"/>
              <a:buNone/>
            </a:pPr>
            <a:r>
              <a:rPr lang="cs-CZ" sz="2200" b="1" smtClean="0"/>
              <a:t>2) </a:t>
            </a:r>
            <a:r>
              <a:rPr lang="cs-CZ" sz="2200" b="1" smtClean="0">
                <a:solidFill>
                  <a:srgbClr val="FF0000"/>
                </a:solidFill>
              </a:rPr>
              <a:t>ukazatele variability</a:t>
            </a:r>
            <a:endParaRPr lang="cs-CZ" sz="2200" smtClean="0">
              <a:solidFill>
                <a:srgbClr val="FF0000"/>
              </a:solidFill>
            </a:endParaRP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rozpětí</a:t>
            </a: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rozptyl – směrodatná odchylka – variační koeficient</a:t>
            </a:r>
          </a:p>
          <a:p>
            <a:pPr marL="990600" lvl="1" indent="-533400" eaLnBrk="1" hangingPunct="1">
              <a:spcBef>
                <a:spcPct val="0"/>
              </a:spcBef>
            </a:pPr>
            <a:r>
              <a:rPr lang="cs-CZ" sz="2000" smtClean="0"/>
              <a:t>kvantily, percentily (nejméně dva)</a:t>
            </a:r>
            <a:endParaRPr lang="cs-CZ" sz="1800" b="1" smtClean="0"/>
          </a:p>
          <a:p>
            <a:pPr marL="609600" indent="-609600" eaLnBrk="1" hangingPunct="1">
              <a:buFont typeface="Arial" charset="0"/>
              <a:buNone/>
            </a:pPr>
            <a:r>
              <a:rPr lang="cs-CZ" sz="1800" smtClean="0">
                <a:latin typeface="Arial Black" pitchFamily="34" charset="0"/>
                <a:cs typeface="Times New Roman" pitchFamily="18" charset="0"/>
                <a:sym typeface="Symbol" pitchFamily="18" charset="2"/>
              </a:rPr>
              <a:t>Volba ukazatele: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1800" smtClean="0">
                <a:latin typeface="Arial Black" pitchFamily="34" charset="0"/>
                <a:cs typeface="Times New Roman" pitchFamily="18" charset="0"/>
                <a:sym typeface="Symbol" pitchFamily="18" charset="2"/>
              </a:rPr>
              <a:t>Tvar (typ)rozložení (</a:t>
            </a:r>
            <a:r>
              <a:rPr lang="cs-CZ" sz="1800" smtClean="0"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  <a:t>symetrické</a:t>
            </a:r>
            <a:r>
              <a:rPr lang="cs-CZ" sz="1800" smtClean="0">
                <a:latin typeface="Arial Black" pitchFamily="34" charset="0"/>
                <a:cs typeface="Times New Roman" pitchFamily="18" charset="0"/>
                <a:sym typeface="Symbol" pitchFamily="18" charset="2"/>
              </a:rPr>
              <a:t> X </a:t>
            </a:r>
            <a:r>
              <a:rPr lang="cs-CZ" sz="1800" smtClean="0"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  <a:sym typeface="Symbol" pitchFamily="18" charset="2"/>
              </a:rPr>
              <a:t>asymetrické</a:t>
            </a:r>
            <a:r>
              <a:rPr lang="cs-CZ" sz="1800" smtClean="0">
                <a:latin typeface="Arial Black" pitchFamily="34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1800" smtClean="0">
                <a:latin typeface="Arial Black" pitchFamily="34" charset="0"/>
                <a:cs typeface="Times New Roman" pitchFamily="18" charset="0"/>
                <a:sym typeface="Symbol" pitchFamily="18" charset="2"/>
              </a:rPr>
              <a:t>Typ sledovaného znaku</a:t>
            </a:r>
          </a:p>
          <a:p>
            <a:pPr marL="609600" indent="-609600" eaLnBrk="1" hangingPunct="1">
              <a:buFont typeface="Arial" charset="0"/>
              <a:buNone/>
            </a:pPr>
            <a:endParaRPr lang="cs-CZ" sz="1800" smtClean="0">
              <a:latin typeface="Arial Black" pitchFamily="34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cs-CZ" sz="180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Times New Roman" pitchFamily="18" charset="0"/>
              </a:rPr>
              <a:t> </a:t>
            </a:r>
            <a:r>
              <a:rPr lang="cs-CZ" b="1" smtClean="0">
                <a:solidFill>
                  <a:srgbClr val="0000CC"/>
                </a:solidFill>
              </a:rPr>
              <a:t>Statistické ukazatele</a:t>
            </a:r>
          </a:p>
        </p:txBody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800" smtClean="0"/>
              <a:t>   </a:t>
            </a:r>
            <a:r>
              <a:rPr lang="cs-CZ" sz="2800" b="1" smtClean="0">
                <a:latin typeface="Times New Roman" pitchFamily="18" charset="0"/>
              </a:rPr>
              <a:t>Ukazatelé polohy</a:t>
            </a:r>
            <a:r>
              <a:rPr lang="cs-CZ" sz="2800" smtClean="0">
                <a:latin typeface="Times New Roman" pitchFamily="18" charset="0"/>
              </a:rPr>
              <a:t> i </a:t>
            </a:r>
            <a:r>
              <a:rPr lang="cs-CZ" sz="2800" b="1" smtClean="0">
                <a:latin typeface="Times New Roman" pitchFamily="18" charset="0"/>
              </a:rPr>
              <a:t>variability</a:t>
            </a:r>
            <a:r>
              <a:rPr lang="cs-CZ" sz="2800" smtClean="0">
                <a:latin typeface="Times New Roman" pitchFamily="18" charset="0"/>
              </a:rPr>
              <a:t> charakterizují rozdělení NV jak ve </a:t>
            </a:r>
            <a:r>
              <a:rPr lang="cs-CZ" sz="2800" b="1" smtClean="0">
                <a:latin typeface="Times New Roman" pitchFamily="18" charset="0"/>
              </a:rPr>
              <a:t>výběru</a:t>
            </a:r>
            <a:r>
              <a:rPr lang="cs-CZ" sz="2800" smtClean="0">
                <a:latin typeface="Times New Roman" pitchFamily="18" charset="0"/>
              </a:rPr>
              <a:t> (</a:t>
            </a:r>
            <a:r>
              <a:rPr lang="cs-CZ" sz="2800" i="1" u="sng" smtClean="0">
                <a:latin typeface="Times New Roman" pitchFamily="18" charset="0"/>
              </a:rPr>
              <a:t>výběrové charakteristiky</a:t>
            </a:r>
            <a:r>
              <a:rPr lang="cs-CZ" sz="2800" smtClean="0">
                <a:latin typeface="Times New Roman" pitchFamily="18" charset="0"/>
              </a:rPr>
              <a:t>), tak v celém </a:t>
            </a:r>
            <a:r>
              <a:rPr lang="cs-CZ" sz="2800" b="1" smtClean="0">
                <a:latin typeface="Times New Roman" pitchFamily="18" charset="0"/>
              </a:rPr>
              <a:t>základním souboru</a:t>
            </a:r>
            <a:r>
              <a:rPr lang="cs-CZ" sz="2800" smtClean="0">
                <a:latin typeface="Times New Roman" pitchFamily="18" charset="0"/>
              </a:rPr>
              <a:t> (</a:t>
            </a:r>
            <a:r>
              <a:rPr lang="cs-CZ" sz="2800" i="1" u="sng" smtClean="0">
                <a:latin typeface="Times New Roman" pitchFamily="18" charset="0"/>
              </a:rPr>
              <a:t>parametry</a:t>
            </a:r>
            <a:r>
              <a:rPr lang="cs-CZ" sz="2800" smtClean="0">
                <a:latin typeface="Times New Roman" pitchFamily="18" charset="0"/>
              </a:rPr>
              <a:t>).</a:t>
            </a:r>
          </a:p>
          <a:p>
            <a:r>
              <a:rPr lang="cs-CZ" sz="2800" b="1" smtClean="0">
                <a:solidFill>
                  <a:srgbClr val="F82C16"/>
                </a:solidFill>
                <a:latin typeface="Times New Roman" pitchFamily="18" charset="0"/>
              </a:rPr>
              <a:t>Výběrové charakteristiky</a:t>
            </a:r>
            <a:r>
              <a:rPr lang="cs-CZ" sz="2800" smtClean="0">
                <a:latin typeface="Times New Roman" pitchFamily="18" charset="0"/>
              </a:rPr>
              <a:t> – náhodné veličiny, jejichž hodnotu počítáme z dat výběrového souboru. Jejich hodnota se mění náhodně výběr od výběru.</a:t>
            </a:r>
          </a:p>
          <a:p>
            <a:r>
              <a:rPr lang="cs-CZ" sz="2800" b="1" smtClean="0">
                <a:solidFill>
                  <a:srgbClr val="F82C16"/>
                </a:solidFill>
                <a:latin typeface="Times New Roman" pitchFamily="18" charset="0"/>
              </a:rPr>
              <a:t>Parametry</a:t>
            </a:r>
            <a:r>
              <a:rPr lang="cs-CZ" sz="2800" smtClean="0">
                <a:latin typeface="Times New Roman" pitchFamily="18" charset="0"/>
              </a:rPr>
              <a:t> základního souboru- pro daný ZS pevná čísla(neměnné konstanty), jejichž hodnotu neznáme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86018" name="Rectangle 3"/>
          <p:cNvSpPr>
            <a:spLocks noGrp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cs-CZ" smtClean="0"/>
              <a:t>Většina hodnot, kterých může NV nabývat, se </a:t>
            </a:r>
            <a:r>
              <a:rPr lang="cs-CZ" smtClean="0">
                <a:solidFill>
                  <a:srgbClr val="F82C16"/>
                </a:solidFill>
              </a:rPr>
              <a:t>kupí kolem</a:t>
            </a:r>
            <a:r>
              <a:rPr lang="cs-CZ" smtClean="0"/>
              <a:t> nějakého </a:t>
            </a:r>
            <a:r>
              <a:rPr lang="cs-CZ" smtClean="0">
                <a:solidFill>
                  <a:srgbClr val="F82C16"/>
                </a:solidFill>
              </a:rPr>
              <a:t>pevného bodu</a:t>
            </a:r>
            <a:r>
              <a:rPr lang="cs-CZ" smtClean="0"/>
              <a:t>, zpravidla kolem středu rozdělené četností.</a:t>
            </a:r>
          </a:p>
          <a:p>
            <a:r>
              <a:rPr lang="cs-CZ" u="sng" smtClean="0"/>
              <a:t>Tento bod charakterizuje polohu souboru na číselné ose</a:t>
            </a:r>
            <a:r>
              <a:rPr lang="cs-CZ" smtClean="0"/>
              <a:t> a ukazatele vystihující tuto vlastnost se nazývají </a:t>
            </a:r>
            <a:r>
              <a:rPr lang="cs-CZ" b="1" smtClean="0"/>
              <a:t>ukazatele polohy.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870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230813"/>
          </a:xfrm>
        </p:spPr>
        <p:txBody>
          <a:bodyPr/>
          <a:lstStyle/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Aritmetický průměr (m): </a:t>
            </a:r>
            <a:endParaRPr lang="cs-CZ" sz="280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smtClean="0"/>
              <a:t>sečteme pozorované hodnoty a vydělíme je počtem sledovaných jednotek</a:t>
            </a:r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Medián (m</a:t>
            </a:r>
            <a:r>
              <a:rPr lang="cs-CZ" sz="2800" b="1" baseline="-25000" smtClean="0">
                <a:solidFill>
                  <a:srgbClr val="FF0000"/>
                </a:solidFill>
              </a:rPr>
              <a:t>e</a:t>
            </a:r>
            <a:r>
              <a:rPr lang="cs-CZ" sz="2800" b="1" smtClean="0">
                <a:solidFill>
                  <a:srgbClr val="FF0000"/>
                </a:solidFill>
              </a:rPr>
              <a:t>): </a:t>
            </a:r>
            <a:r>
              <a:rPr lang="cs-CZ" sz="2000" smtClean="0"/>
              <a:t>pořadová charakteristika</a:t>
            </a:r>
            <a:endParaRPr lang="cs-CZ" sz="200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smtClean="0"/>
              <a:t>hodnota, která je právě </a:t>
            </a:r>
            <a:r>
              <a:rPr lang="cs-CZ" sz="2400" u="sng" smtClean="0"/>
              <a:t>uprostřed</a:t>
            </a:r>
            <a:r>
              <a:rPr lang="cs-CZ" sz="2400" smtClean="0"/>
              <a:t> všech pozorování, která jsme seřadili podle velikosti </a:t>
            </a:r>
            <a:r>
              <a:rPr lang="cs-CZ" sz="1800" smtClean="0"/>
              <a:t>( u sudého n = průměr ze 2 prostř.hodnot)</a:t>
            </a:r>
            <a:endParaRPr lang="cs-CZ" sz="2400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Modus (m</a:t>
            </a:r>
            <a:r>
              <a:rPr lang="cs-CZ" sz="2800" b="1" baseline="-25000" smtClean="0">
                <a:solidFill>
                  <a:srgbClr val="FF0000"/>
                </a:solidFill>
              </a:rPr>
              <a:t>o</a:t>
            </a:r>
            <a:r>
              <a:rPr lang="cs-CZ" sz="2800" b="1" smtClean="0">
                <a:solidFill>
                  <a:srgbClr val="FF0000"/>
                </a:solidFill>
              </a:rPr>
              <a:t>): </a:t>
            </a:r>
            <a:r>
              <a:rPr lang="cs-CZ" sz="2400" u="sng" smtClean="0"/>
              <a:t>nejčastější hodnota</a:t>
            </a:r>
            <a:r>
              <a:rPr lang="cs-CZ" sz="2000" smtClean="0"/>
              <a:t>, nejvíce typická, leží v modálním intervalu (tj. </a:t>
            </a:r>
            <a:r>
              <a:rPr lang="cs-CZ" sz="1800" smtClean="0"/>
              <a:t>třída (kategorie) s nejvyšší četností)</a:t>
            </a:r>
            <a:endParaRPr lang="cs-CZ" sz="2800" smtClean="0"/>
          </a:p>
          <a:p>
            <a:pPr eaLnBrk="1" hangingPunct="1"/>
            <a:r>
              <a:rPr lang="cs-CZ" sz="2800" b="1" smtClean="0">
                <a:solidFill>
                  <a:srgbClr val="FF0000"/>
                </a:solidFill>
              </a:rPr>
              <a:t>Kvantil (percentil, decil, kvartil)</a:t>
            </a:r>
            <a:endParaRPr lang="cs-CZ" sz="280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cs-CZ" sz="2400" smtClean="0"/>
              <a:t>pořadový ukazatel, obměna mediánu </a:t>
            </a:r>
            <a:r>
              <a:rPr lang="cs-CZ" sz="2000" smtClean="0"/>
              <a:t>(=5.decil, 50. percentil)</a:t>
            </a: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98675" cy="1143000"/>
          </a:xfrm>
        </p:spPr>
        <p:txBody>
          <a:bodyPr/>
          <a:lstStyle/>
          <a:p>
            <a:r>
              <a:rPr lang="cs-CZ" smtClean="0">
                <a:solidFill>
                  <a:srgbClr val="0000CC"/>
                </a:solidFill>
                <a:latin typeface="Arial" charset="0"/>
              </a:rPr>
              <a:t>ÚKOL:</a:t>
            </a:r>
          </a:p>
        </p:txBody>
      </p:sp>
      <p:sp>
        <p:nvSpPr>
          <p:cNvPr id="880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   Z výběru 200 mužů </a:t>
            </a:r>
            <a:r>
              <a:rPr lang="cs-CZ" sz="2400" smtClean="0"/>
              <a:t>(z</a:t>
            </a:r>
            <a:r>
              <a:rPr lang="cs-CZ" smtClean="0"/>
              <a:t> </a:t>
            </a:r>
            <a:r>
              <a:rPr lang="cs-CZ" sz="2400" smtClean="0"/>
              <a:t>roztříděných dat),</a:t>
            </a:r>
            <a:r>
              <a:rPr lang="cs-CZ" smtClean="0"/>
              <a:t> ve kterém jsme měřili VKP určete hodnotu.</a:t>
            </a:r>
          </a:p>
          <a:p>
            <a:pPr>
              <a:buFont typeface="Arial" charset="0"/>
              <a:buNone/>
            </a:pPr>
            <a:r>
              <a:rPr lang="cs-CZ" smtClean="0">
                <a:solidFill>
                  <a:srgbClr val="0000CC"/>
                </a:solidFill>
              </a:rPr>
              <a:t>-</a:t>
            </a:r>
            <a:r>
              <a:rPr lang="cs-CZ" smtClean="0"/>
              <a:t>  </a:t>
            </a:r>
            <a:r>
              <a:rPr lang="cs-CZ" smtClean="0">
                <a:solidFill>
                  <a:srgbClr val="0000CC"/>
                </a:solidFill>
              </a:rPr>
              <a:t>Medián</a:t>
            </a:r>
            <a:r>
              <a:rPr lang="cs-CZ" smtClean="0"/>
              <a:t> </a:t>
            </a:r>
            <a:r>
              <a:rPr lang="cs-CZ" smtClean="0">
                <a:solidFill>
                  <a:srgbClr val="0000CC"/>
                </a:solidFill>
              </a:rPr>
              <a:t>(m</a:t>
            </a:r>
            <a:r>
              <a:rPr lang="cs-CZ" sz="2000" smtClean="0">
                <a:solidFill>
                  <a:srgbClr val="0000CC"/>
                </a:solidFill>
              </a:rPr>
              <a:t>e</a:t>
            </a:r>
            <a:r>
              <a:rPr lang="cs-CZ" smtClean="0">
                <a:solidFill>
                  <a:srgbClr val="0000CC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0000CC"/>
                </a:solidFill>
              </a:rPr>
              <a:t>P</a:t>
            </a:r>
            <a:r>
              <a:rPr lang="cs-CZ" sz="2000" smtClean="0">
                <a:solidFill>
                  <a:srgbClr val="0000CC"/>
                </a:solidFill>
              </a:rPr>
              <a:t>25</a:t>
            </a:r>
          </a:p>
          <a:p>
            <a:pPr>
              <a:buFontTx/>
              <a:buChar char="-"/>
            </a:pPr>
            <a:r>
              <a:rPr lang="cs-CZ" smtClean="0">
                <a:solidFill>
                  <a:srgbClr val="0000CC"/>
                </a:solidFill>
              </a:rPr>
              <a:t>P</a:t>
            </a:r>
            <a:r>
              <a:rPr lang="cs-CZ" sz="2000" smtClean="0">
                <a:solidFill>
                  <a:srgbClr val="0000CC"/>
                </a:solidFill>
              </a:rPr>
              <a:t>75</a:t>
            </a:r>
          </a:p>
          <a:p>
            <a:pPr>
              <a:buFontTx/>
              <a:buNone/>
            </a:pPr>
            <a:r>
              <a:rPr lang="cs-CZ" smtClean="0"/>
              <a:t>   Výsledek interpretujte.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89090" name="Zástupný symbol pro obsah 2"/>
          <p:cNvSpPr>
            <a:spLocks noGrp="1"/>
          </p:cNvSpPr>
          <p:nvPr>
            <p:ph idx="1"/>
          </p:nvPr>
        </p:nvSpPr>
        <p:spPr>
          <a:xfrm>
            <a:off x="285750" y="1857375"/>
            <a:ext cx="8686800" cy="4814888"/>
          </a:xfrm>
        </p:spPr>
        <p:txBody>
          <a:bodyPr/>
          <a:lstStyle/>
          <a:p>
            <a:pPr eaLnBrk="1" hangingPunct="1"/>
            <a:r>
              <a:rPr lang="cs-CZ" sz="2800" b="1" smtClean="0"/>
              <a:t>Typ veličiny:</a:t>
            </a:r>
          </a:p>
          <a:p>
            <a:pPr lvl="1" eaLnBrk="1" hangingPunct="1"/>
            <a:r>
              <a:rPr lang="cs-CZ" sz="2400" smtClean="0"/>
              <a:t>nominální: 	modus</a:t>
            </a:r>
          </a:p>
          <a:p>
            <a:pPr lvl="1" eaLnBrk="1" hangingPunct="1"/>
            <a:r>
              <a:rPr lang="cs-CZ" sz="2400" smtClean="0"/>
              <a:t>ordinální: 	modus, medián, percentil (kvantil)</a:t>
            </a:r>
          </a:p>
          <a:p>
            <a:pPr lvl="1" eaLnBrk="1" hangingPunct="1"/>
            <a:r>
              <a:rPr lang="cs-CZ" sz="2400" smtClean="0"/>
              <a:t>intervalové: 	modus, medián, percentil (kvantil), průměr		</a:t>
            </a:r>
          </a:p>
          <a:p>
            <a:pPr eaLnBrk="1" hangingPunct="1"/>
            <a:r>
              <a:rPr lang="cs-CZ" sz="2400" b="1" smtClean="0"/>
              <a:t>POZOR NA INTERPRETACI ARITMETICKÉHO PRŮMĚRU  U ASYMETRICKÝCH ROZLOŽENÍ. </a:t>
            </a:r>
          </a:p>
          <a:p>
            <a:pPr eaLnBrk="1" hangingPunct="1"/>
            <a:r>
              <a:rPr lang="cs-CZ" sz="2400" b="1" smtClean="0">
                <a:solidFill>
                  <a:srgbClr val="FF0000"/>
                </a:solidFill>
              </a:rPr>
              <a:t>ARITMETICKÝ PRŮMĚR JE CITLIVÝ NA VYCHÝLENÉ HODNOTY.</a:t>
            </a:r>
          </a:p>
          <a:p>
            <a:pPr eaLnBrk="1" hangingPunct="1"/>
            <a:r>
              <a:rPr lang="cs-CZ" sz="2400" b="1" smtClean="0">
                <a:solidFill>
                  <a:srgbClr val="FF0000"/>
                </a:solidFill>
              </a:rPr>
              <a:t> VHODNĚJŠÍM UKAZATELEM  POLOHY  U ASYMETRICKÝCH ROZLOŽENÍ je </a:t>
            </a:r>
            <a:r>
              <a:rPr lang="cs-CZ" sz="2400" b="1" u="sng" smtClean="0">
                <a:solidFill>
                  <a:srgbClr val="FF0000"/>
                </a:solidFill>
              </a:rPr>
              <a:t>MEDIÁN</a:t>
            </a:r>
            <a:r>
              <a:rPr lang="cs-CZ" sz="2400" b="1" smtClean="0">
                <a:solidFill>
                  <a:srgbClr val="FF0000"/>
                </a:solidFill>
              </a:rPr>
              <a:t> a </a:t>
            </a:r>
            <a:r>
              <a:rPr lang="cs-CZ" sz="2400" b="1" u="sng" smtClean="0">
                <a:solidFill>
                  <a:srgbClr val="FF0000"/>
                </a:solidFill>
              </a:rPr>
              <a:t>MODUS</a:t>
            </a:r>
            <a:r>
              <a:rPr lang="cs-CZ" sz="2400" b="1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sp>
        <p:nvSpPr>
          <p:cNvPr id="3789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021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Ukazatele polohy u symetrického a asymetrického rozložení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600" dirty="0" smtClean="0"/>
              <a:t>        </a:t>
            </a:r>
            <a:r>
              <a:rPr lang="cs-CZ" sz="2200" dirty="0" smtClean="0"/>
              <a:t>symetrické	            pravostr. asym.                  levostr. asym.</a:t>
            </a:r>
            <a:r>
              <a:rPr lang="cs-CZ" sz="1600" dirty="0" smtClean="0"/>
              <a:t>	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6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200" dirty="0" smtClean="0"/>
              <a:t>    m =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  <a:r>
              <a:rPr lang="cs-CZ" sz="2200" dirty="0" smtClean="0"/>
              <a:t> = m</a:t>
            </a:r>
            <a:r>
              <a:rPr lang="cs-CZ" sz="2200" baseline="-25000" dirty="0" smtClean="0"/>
              <a:t>e	 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  <a:r>
              <a:rPr lang="cs-CZ" sz="2200" b="1" dirty="0" smtClean="0"/>
              <a:t> </a:t>
            </a:r>
            <a:r>
              <a:rPr lang="cs-CZ" sz="2200" dirty="0" smtClean="0"/>
              <a:t>&lt; m</a:t>
            </a:r>
            <a:r>
              <a:rPr lang="cs-CZ" sz="2200" baseline="-25000" dirty="0" smtClean="0"/>
              <a:t>e</a:t>
            </a:r>
            <a:r>
              <a:rPr lang="cs-CZ" sz="2200" dirty="0" smtClean="0"/>
              <a:t> &lt; m</a:t>
            </a:r>
            <a:r>
              <a:rPr lang="cs-CZ" sz="2200" baseline="-25000" dirty="0" smtClean="0"/>
              <a:t>		       </a:t>
            </a:r>
            <a:r>
              <a:rPr lang="cs-CZ" sz="2200" dirty="0" smtClean="0"/>
              <a:t>m &lt; m</a:t>
            </a:r>
            <a:r>
              <a:rPr lang="cs-CZ" sz="2200" baseline="-25000" dirty="0" smtClean="0"/>
              <a:t>e</a:t>
            </a:r>
            <a:r>
              <a:rPr lang="cs-CZ" sz="2200" dirty="0" smtClean="0"/>
              <a:t> &lt; </a:t>
            </a:r>
            <a:r>
              <a:rPr lang="cs-CZ" sz="2200" b="1" dirty="0" smtClean="0"/>
              <a:t>m</a:t>
            </a:r>
            <a:r>
              <a:rPr lang="cs-CZ" sz="2200" b="1" baseline="-25000" dirty="0" smtClean="0"/>
              <a:t>o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500063" y="5357813"/>
            <a:ext cx="8072437" cy="1587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olný tvar 12"/>
          <p:cNvSpPr/>
          <p:nvPr/>
        </p:nvSpPr>
        <p:spPr>
          <a:xfrm>
            <a:off x="604838" y="3732213"/>
            <a:ext cx="1739900" cy="1600200"/>
          </a:xfrm>
          <a:custGeom>
            <a:avLst/>
            <a:gdLst>
              <a:gd name="connsiteX0" fmla="*/ 0 w 1738648"/>
              <a:gd name="connsiteY0" fmla="*/ 1599127 h 1599127"/>
              <a:gd name="connsiteX1" fmla="*/ 888642 w 1738648"/>
              <a:gd name="connsiteY1" fmla="*/ 2146 h 1599127"/>
              <a:gd name="connsiteX2" fmla="*/ 1738648 w 1738648"/>
              <a:gd name="connsiteY2" fmla="*/ 1586248 h 1599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38648" h="1599127">
                <a:moveTo>
                  <a:pt x="0" y="1599127"/>
                </a:moveTo>
                <a:cubicBezTo>
                  <a:pt x="299433" y="801709"/>
                  <a:pt x="598867" y="4292"/>
                  <a:pt x="888642" y="2146"/>
                </a:cubicBezTo>
                <a:cubicBezTo>
                  <a:pt x="1178417" y="0"/>
                  <a:pt x="1458532" y="793124"/>
                  <a:pt x="1738648" y="1586248"/>
                </a:cubicBez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sz="1800" dirty="0"/>
          </a:p>
        </p:txBody>
      </p:sp>
      <p:sp>
        <p:nvSpPr>
          <p:cNvPr id="18" name="Volný tvar 17"/>
          <p:cNvSpPr/>
          <p:nvPr/>
        </p:nvSpPr>
        <p:spPr>
          <a:xfrm flipH="1">
            <a:off x="5929313" y="3714750"/>
            <a:ext cx="2071687" cy="1611313"/>
          </a:xfrm>
          <a:custGeom>
            <a:avLst/>
            <a:gdLst>
              <a:gd name="connsiteX0" fmla="*/ 0 w 2099257"/>
              <a:gd name="connsiteY0" fmla="*/ 1612005 h 1612005"/>
              <a:gd name="connsiteX1" fmla="*/ 605307 w 2099257"/>
              <a:gd name="connsiteY1" fmla="*/ 2146 h 1612005"/>
              <a:gd name="connsiteX2" fmla="*/ 2099257 w 2099257"/>
              <a:gd name="connsiteY2" fmla="*/ 1599126 h 1612005"/>
              <a:gd name="connsiteX3" fmla="*/ 2099257 w 2099257"/>
              <a:gd name="connsiteY3" fmla="*/ 1599126 h 161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257" h="1612005">
                <a:moveTo>
                  <a:pt x="0" y="1612005"/>
                </a:moveTo>
                <a:cubicBezTo>
                  <a:pt x="127715" y="808148"/>
                  <a:pt x="255431" y="4292"/>
                  <a:pt x="605307" y="2146"/>
                </a:cubicBezTo>
                <a:cubicBezTo>
                  <a:pt x="955183" y="0"/>
                  <a:pt x="2099257" y="1599126"/>
                  <a:pt x="2099257" y="1599126"/>
                </a:cubicBezTo>
                <a:lnTo>
                  <a:pt x="2099257" y="1599126"/>
                </a:ln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sz="1800" dirty="0"/>
          </a:p>
        </p:txBody>
      </p:sp>
      <p:sp>
        <p:nvSpPr>
          <p:cNvPr id="19" name="Volný tvar 18"/>
          <p:cNvSpPr/>
          <p:nvPr/>
        </p:nvSpPr>
        <p:spPr>
          <a:xfrm>
            <a:off x="3143250" y="3714750"/>
            <a:ext cx="2098675" cy="1611313"/>
          </a:xfrm>
          <a:custGeom>
            <a:avLst/>
            <a:gdLst>
              <a:gd name="connsiteX0" fmla="*/ 0 w 2099257"/>
              <a:gd name="connsiteY0" fmla="*/ 1612005 h 1612005"/>
              <a:gd name="connsiteX1" fmla="*/ 605307 w 2099257"/>
              <a:gd name="connsiteY1" fmla="*/ 2146 h 1612005"/>
              <a:gd name="connsiteX2" fmla="*/ 2099257 w 2099257"/>
              <a:gd name="connsiteY2" fmla="*/ 1599126 h 1612005"/>
              <a:gd name="connsiteX3" fmla="*/ 2099257 w 2099257"/>
              <a:gd name="connsiteY3" fmla="*/ 1599126 h 1612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257" h="1612005">
                <a:moveTo>
                  <a:pt x="0" y="1612005"/>
                </a:moveTo>
                <a:cubicBezTo>
                  <a:pt x="127715" y="808148"/>
                  <a:pt x="255431" y="4292"/>
                  <a:pt x="605307" y="2146"/>
                </a:cubicBezTo>
                <a:cubicBezTo>
                  <a:pt x="955183" y="0"/>
                  <a:pt x="2099257" y="1599126"/>
                  <a:pt x="2099257" y="1599126"/>
                </a:cubicBezTo>
                <a:lnTo>
                  <a:pt x="2099257" y="1599126"/>
                </a:lnTo>
              </a:path>
            </a:pathLst>
          </a:cu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sz="1800" dirty="0"/>
          </a:p>
        </p:txBody>
      </p:sp>
      <p:cxnSp>
        <p:nvCxnSpPr>
          <p:cNvPr id="23" name="Přímá spojovací čára 22"/>
          <p:cNvCxnSpPr>
            <a:stCxn id="13" idx="1"/>
          </p:cNvCxnSpPr>
          <p:nvPr/>
        </p:nvCxnSpPr>
        <p:spPr>
          <a:xfrm>
            <a:off x="1493838" y="3735388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3714750" y="3714750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7429500" y="3714750"/>
            <a:ext cx="6350" cy="1622425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0000CC"/>
                </a:solidFill>
              </a:rPr>
              <a:t>Moderní (induktivní) statistika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30. léta 20. století – rozvoj </a:t>
            </a:r>
            <a:r>
              <a:rPr lang="cs-CZ" b="1" smtClean="0"/>
              <a:t>teorie pravděpodobnosti</a:t>
            </a:r>
            <a:r>
              <a:rPr lang="cs-CZ" smtClean="0"/>
              <a:t> a revoluce ve statistice</a:t>
            </a:r>
          </a:p>
          <a:p>
            <a:pPr eaLnBrk="1" hangingPunct="1">
              <a:lnSpc>
                <a:spcPct val="90000"/>
              </a:lnSpc>
            </a:pPr>
            <a:r>
              <a:rPr lang="cs-CZ" b="1" smtClean="0">
                <a:solidFill>
                  <a:srgbClr val="0000CC"/>
                </a:solidFill>
              </a:rPr>
              <a:t>Výběrová šetření</a:t>
            </a:r>
            <a:r>
              <a:rPr lang="cs-CZ" smtClean="0">
                <a:solidFill>
                  <a:srgbClr val="0000CC"/>
                </a:solidFill>
              </a:rPr>
              <a:t> </a:t>
            </a:r>
            <a:r>
              <a:rPr lang="cs-CZ" smtClean="0"/>
              <a:t>– nové možnosti: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hlubší analýza výběrového souboru,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zkoumání mnoha dosud nezkoumaných jevů,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 zobecnění výsledků pomocí postupů induktivní statistiky.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Heslo dnešní statistiky: </a:t>
            </a:r>
            <a:r>
              <a:rPr lang="cs-CZ" b="1" smtClean="0">
                <a:solidFill>
                  <a:srgbClr val="0000CC"/>
                </a:solidFill>
              </a:rPr>
              <a:t>výběr</a:t>
            </a:r>
          </a:p>
          <a:p>
            <a:pPr eaLnBrk="1" hangingPunct="1">
              <a:lnSpc>
                <a:spcPct val="90000"/>
              </a:lnSpc>
            </a:pP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polohy</a:t>
            </a:r>
          </a:p>
        </p:txBody>
      </p:sp>
      <p:pic>
        <p:nvPicPr>
          <p:cNvPr id="91138" name="Picture 4" descr="F:\img017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1785938"/>
            <a:ext cx="7358062" cy="3786187"/>
          </a:xfrm>
        </p:spPr>
      </p:pic>
      <p:sp>
        <p:nvSpPr>
          <p:cNvPr id="91139" name="TextovéPole 5"/>
          <p:cNvSpPr txBox="1">
            <a:spLocks noChangeArrowheads="1"/>
          </p:cNvSpPr>
          <p:nvPr/>
        </p:nvSpPr>
        <p:spPr bwMode="auto">
          <a:xfrm>
            <a:off x="571500" y="5572125"/>
            <a:ext cx="4357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>
                <a:latin typeface="Times New Roman" pitchFamily="18" charset="0"/>
              </a:rPr>
              <a:t>m = 26 700   m</a:t>
            </a:r>
            <a:r>
              <a:rPr lang="cs-CZ" sz="1800" baseline="-25000">
                <a:latin typeface="Times New Roman" pitchFamily="18" charset="0"/>
              </a:rPr>
              <a:t>o</a:t>
            </a:r>
            <a:r>
              <a:rPr lang="cs-CZ" sz="1800">
                <a:latin typeface="Times New Roman" pitchFamily="18" charset="0"/>
              </a:rPr>
              <a:t> =  20 000   m</a:t>
            </a:r>
            <a:r>
              <a:rPr lang="cs-CZ" sz="1800" baseline="-25000">
                <a:latin typeface="Times New Roman" pitchFamily="18" charset="0"/>
              </a:rPr>
              <a:t>e  </a:t>
            </a:r>
            <a:r>
              <a:rPr lang="cs-CZ" sz="1800">
                <a:latin typeface="Times New Roman" pitchFamily="18" charset="0"/>
              </a:rPr>
              <a:t>= 22 000</a:t>
            </a:r>
            <a:r>
              <a:rPr lang="cs-CZ" sz="1800" baseline="-25000">
                <a:latin typeface="Times New Roman" pitchFamily="18" charset="0"/>
              </a:rPr>
              <a:t> </a:t>
            </a:r>
            <a:endParaRPr lang="cs-CZ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921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eaLnBrk="1" hangingPunct="1">
              <a:buFont typeface="Wingdings" pitchFamily="2" charset="2"/>
              <a:buNone/>
            </a:pPr>
            <a:r>
              <a:rPr lang="cs-CZ" sz="2800" smtClean="0"/>
              <a:t>Proč nestačí ukazatele polohy k výstižnému popisu dat?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800" smtClean="0"/>
          </a:p>
          <a:p>
            <a:pPr marL="0" eaLnBrk="1" hangingPunct="1">
              <a:buFont typeface="Wingdings" pitchFamily="2" charset="2"/>
              <a:buNone/>
            </a:pPr>
            <a:r>
              <a:rPr lang="cs-CZ" sz="2800" smtClean="0"/>
              <a:t>Př.</a:t>
            </a:r>
          </a:p>
          <a:p>
            <a:pPr marL="0" eaLnBrk="1" hangingPunct="1">
              <a:buFont typeface="Wingdings" pitchFamily="2" charset="2"/>
              <a:buNone/>
            </a:pPr>
            <a:r>
              <a:rPr lang="cs-CZ" sz="2800" b="1" smtClean="0">
                <a:solidFill>
                  <a:srgbClr val="FF0000"/>
                </a:solidFill>
              </a:rPr>
              <a:t>1. sk.: 3,08	  4,42	   5,05    5,67    6,59    m = 4,96 </a:t>
            </a:r>
          </a:p>
          <a:p>
            <a:pPr marL="0" eaLnBrk="1" hangingPunct="1">
              <a:buFont typeface="Wingdings" pitchFamily="2" charset="2"/>
              <a:buNone/>
            </a:pPr>
            <a:r>
              <a:rPr lang="cs-CZ" sz="2800" b="1" smtClean="0">
                <a:solidFill>
                  <a:srgbClr val="0000CC"/>
                </a:solidFill>
              </a:rPr>
              <a:t>2. sk.: 4,86	  4,90   4,91    5,03    5,11    m = 4,96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800" b="1" smtClean="0">
              <a:solidFill>
                <a:srgbClr val="0000CC"/>
              </a:solidFill>
            </a:endParaRPr>
          </a:p>
          <a:p>
            <a:pPr marL="0" eaLnBrk="1" hangingPunct="1">
              <a:buFont typeface="Wingdings" pitchFamily="2" charset="2"/>
              <a:buNone/>
            </a:pPr>
            <a:r>
              <a:rPr lang="cs-CZ" sz="2800" smtClean="0"/>
              <a:t>Obě skupiny mají stejný průměr, liší se ale kolísáním hodnot, tj. </a:t>
            </a:r>
            <a:r>
              <a:rPr lang="cs-CZ" sz="2800" b="1" smtClean="0">
                <a:solidFill>
                  <a:srgbClr val="0000CC"/>
                </a:solidFill>
              </a:rPr>
              <a:t>VARIABILITOU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50938"/>
          </a:xfrm>
        </p:spPr>
        <p:txBody>
          <a:bodyPr/>
          <a:lstStyle/>
          <a:p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93186" name="Rectangle 3"/>
          <p:cNvSpPr>
            <a:spLocks noGrp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r>
              <a:rPr lang="cs-CZ" smtClean="0"/>
              <a:t>Hodnoty, kterých nabývá NV </a:t>
            </a:r>
            <a:r>
              <a:rPr lang="cs-CZ" smtClean="0">
                <a:solidFill>
                  <a:srgbClr val="F82C16"/>
                </a:solidFill>
              </a:rPr>
              <a:t>kolísají</a:t>
            </a:r>
            <a:r>
              <a:rPr lang="cs-CZ" smtClean="0"/>
              <a:t> v </a:t>
            </a:r>
            <a:r>
              <a:rPr lang="cs-CZ" smtClean="0">
                <a:solidFill>
                  <a:srgbClr val="F82C16"/>
                </a:solidFill>
              </a:rPr>
              <a:t>určitém rozmezí kolem středních hodnot.</a:t>
            </a:r>
          </a:p>
          <a:p>
            <a:r>
              <a:rPr lang="cs-CZ" smtClean="0"/>
              <a:t>Ukazatelé kvantifikující míru tohoto kolísání (rozptýlení) se nazývají </a:t>
            </a:r>
            <a:r>
              <a:rPr lang="cs-CZ" b="1" smtClean="0"/>
              <a:t>ukazatelé variability.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94210" name="Zástupný symbol pro obsah 2"/>
          <p:cNvSpPr>
            <a:spLocks noGrp="1"/>
          </p:cNvSpPr>
          <p:nvPr>
            <p:ph idx="1"/>
          </p:nvPr>
        </p:nvSpPr>
        <p:spPr>
          <a:xfrm>
            <a:off x="323850" y="1484313"/>
            <a:ext cx="8362950" cy="4945062"/>
          </a:xfrm>
        </p:spPr>
        <p:txBody>
          <a:bodyPr/>
          <a:lstStyle/>
          <a:p>
            <a:pPr marL="0" eaLnBrk="1" hangingPunct="1">
              <a:buFont typeface="Wingdings" pitchFamily="2" charset="2"/>
              <a:buNone/>
            </a:pPr>
            <a:r>
              <a:rPr lang="cs-CZ" sz="2200" smtClean="0"/>
              <a:t>Spolu se střední hodnotou by se měl vždy udávat příslušný ukazatel variability!</a:t>
            </a:r>
          </a:p>
          <a:p>
            <a:pPr marL="0" eaLnBrk="1" hangingPunct="1">
              <a:buFont typeface="Wingdings" pitchFamily="2" charset="2"/>
              <a:buNone/>
            </a:pPr>
            <a:endParaRPr lang="cs-CZ" sz="2200" smtClean="0"/>
          </a:p>
          <a:p>
            <a:pPr marL="0" eaLnBrk="1" hangingPunct="1"/>
            <a:r>
              <a:rPr lang="cs-CZ" sz="2200" b="1" smtClean="0">
                <a:solidFill>
                  <a:srgbClr val="FF0000"/>
                </a:solidFill>
              </a:rPr>
              <a:t>Rozpětí</a:t>
            </a:r>
            <a:r>
              <a:rPr lang="cs-CZ" sz="2200" smtClean="0"/>
              <a:t> (u malých souborů, kde </a:t>
            </a:r>
            <a:r>
              <a:rPr lang="cs-CZ" sz="2200" b="1" smtClean="0"/>
              <a:t>n ≤ 10)</a:t>
            </a:r>
          </a:p>
          <a:p>
            <a:pPr marL="0" eaLnBrk="1" hangingPunct="1"/>
            <a:r>
              <a:rPr lang="cs-CZ" sz="2200" b="1" smtClean="0">
                <a:solidFill>
                  <a:srgbClr val="FF0000"/>
                </a:solidFill>
              </a:rPr>
              <a:t>Rozptyl - směrodatná odchylka (nejč.) - variační koeficient</a:t>
            </a:r>
          </a:p>
          <a:p>
            <a:pPr marL="571500" lvl="2" indent="0" eaLnBrk="1" hangingPunct="1">
              <a:buFont typeface="Arial" charset="0"/>
              <a:buNone/>
            </a:pPr>
            <a:r>
              <a:rPr lang="cs-CZ" sz="2200" smtClean="0"/>
              <a:t>	-  uvádějí se s </a:t>
            </a:r>
            <a:r>
              <a:rPr lang="cs-CZ" sz="2200" u="sng" smtClean="0"/>
              <a:t>aritmetickým průměrem</a:t>
            </a:r>
            <a:r>
              <a:rPr lang="cs-CZ" sz="2200" smtClean="0"/>
              <a:t> ( u symetrický </a:t>
            </a:r>
          </a:p>
          <a:p>
            <a:pPr marL="571500" lvl="2" indent="0" eaLnBrk="1" hangingPunct="1">
              <a:buFont typeface="Arial" charset="0"/>
              <a:buNone/>
            </a:pPr>
            <a:r>
              <a:rPr lang="cs-CZ" sz="2200" smtClean="0"/>
              <a:t>         rozdělení)</a:t>
            </a:r>
          </a:p>
          <a:p>
            <a:pPr marL="0" eaLnBrk="1" hangingPunct="1"/>
            <a:r>
              <a:rPr lang="cs-CZ" sz="2200" b="1" smtClean="0">
                <a:solidFill>
                  <a:srgbClr val="FF0000"/>
                </a:solidFill>
              </a:rPr>
              <a:t>Kvantily</a:t>
            </a:r>
            <a:r>
              <a:rPr lang="cs-CZ" sz="2200" smtClean="0"/>
              <a:t> (percentily, decily, kvartily)</a:t>
            </a:r>
          </a:p>
          <a:p>
            <a:pPr marL="0" eaLnBrk="1" hangingPunct="1">
              <a:buFont typeface="Arial" charset="0"/>
              <a:buNone/>
            </a:pPr>
            <a:r>
              <a:rPr lang="cs-CZ" sz="2200" smtClean="0"/>
              <a:t> 	- uvádějí se s </a:t>
            </a:r>
            <a:r>
              <a:rPr lang="cs-CZ" sz="2200" u="sng" smtClean="0"/>
              <a:t>modem</a:t>
            </a:r>
            <a:r>
              <a:rPr lang="cs-CZ" sz="2200" smtClean="0"/>
              <a:t> či </a:t>
            </a:r>
            <a:r>
              <a:rPr lang="cs-CZ" sz="2200" u="sng" smtClean="0"/>
              <a:t>mediá</a:t>
            </a:r>
            <a:r>
              <a:rPr lang="cs-CZ" sz="2200" smtClean="0"/>
              <a:t>n (asymetrický rozdělení)</a:t>
            </a:r>
          </a:p>
          <a:p>
            <a:pPr marL="0" eaLnBrk="1" hangingPunct="1">
              <a:buFont typeface="Arial" charset="0"/>
              <a:buNone/>
            </a:pPr>
            <a:r>
              <a:rPr lang="cs-CZ" sz="2200" smtClean="0"/>
              <a:t>	- lze je ale samozřejmě použít i s aritmetickým průměrem</a:t>
            </a:r>
          </a:p>
          <a:p>
            <a:pPr marL="438150" lvl="1" eaLnBrk="1" hangingPunct="1"/>
            <a:endParaRPr lang="cs-CZ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9939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67544" y="1412776"/>
            <a:ext cx="8229600" cy="5029200"/>
          </a:xfrm>
          <a:blipFill rotWithShape="1">
            <a:blip r:embed="rId2" cstate="print"/>
            <a:stretch>
              <a:fillRect l="-815" t="-1091" b="-2303"/>
            </a:stretch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39939" name="Zástupný symbol pro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828800"/>
            <a:ext cx="8229600" cy="4600575"/>
          </a:xfrm>
          <a:blipFill rotWithShape="1">
            <a:blip r:embed="rId2" cstate="print"/>
            <a:stretch>
              <a:fillRect l="-667" t="-1325"/>
            </a:stretch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972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5143500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sz="2800" b="1" smtClean="0">
                <a:solidFill>
                  <a:srgbClr val="FF0000"/>
                </a:solidFill>
              </a:rPr>
              <a:t>Variační koeficient (v.k.) </a:t>
            </a:r>
            <a:r>
              <a:rPr lang="cs-CZ" sz="2800" b="1" smtClean="0"/>
              <a:t>%</a:t>
            </a:r>
          </a:p>
          <a:p>
            <a:pPr marL="495300" eaLnBrk="1" hangingPunct="1"/>
            <a:r>
              <a:rPr lang="cs-CZ" sz="2800" smtClean="0"/>
              <a:t>Relativní ukazatel variability</a:t>
            </a:r>
          </a:p>
          <a:p>
            <a:pPr marL="495300" eaLnBrk="1" hangingPunct="1"/>
            <a:r>
              <a:rPr lang="cs-CZ" sz="2800" smtClean="0"/>
              <a:t>Udává, jaký podíl tvoří směrodatná odchylka              z průměru :   (s/m)  x 100</a:t>
            </a:r>
          </a:p>
          <a:p>
            <a:pPr marL="495300" eaLnBrk="1" hangingPunct="1"/>
            <a:r>
              <a:rPr lang="cs-CZ" sz="2800" smtClean="0"/>
              <a:t>Je-li větší než 50%, pak je soubor natolik nesourodý, že nemá smysl ho charakterizovat aritmetickým průměrem.</a:t>
            </a:r>
          </a:p>
          <a:p>
            <a:pPr marL="495300" eaLnBrk="1" hangingPunct="1">
              <a:buFont typeface="Wingdings" pitchFamily="2" charset="2"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0000CC"/>
                </a:solidFill>
              </a:rPr>
              <a:t>Ukazatele variability</a:t>
            </a:r>
          </a:p>
        </p:txBody>
      </p:sp>
      <p:sp>
        <p:nvSpPr>
          <p:cNvPr id="98306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5143500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b="1" smtClean="0">
                <a:solidFill>
                  <a:srgbClr val="FF0000"/>
                </a:solidFill>
              </a:rPr>
              <a:t>Variační koeficient (v.k.)</a:t>
            </a:r>
          </a:p>
          <a:p>
            <a:pPr marL="495300" eaLnBrk="1" hangingPunct="1"/>
            <a:r>
              <a:rPr lang="cs-CZ" sz="2200" b="1" smtClean="0"/>
              <a:t>Slouží ke srovnání variability 2 souborů, jejichž průměry se značně liší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cs-CZ" sz="2000" smtClean="0"/>
              <a:t>Př.: VKP u mužů a u žen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smtClean="0"/>
              <a:t>	M: 		m = 4, 80	s = 0,66		v.k. = 13,8%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smtClean="0"/>
              <a:t>	Ž:		m = 3, 90	s = 0,42		v.k. = 10,8%</a:t>
            </a:r>
          </a:p>
          <a:p>
            <a:pPr marL="495300" eaLnBrk="1" hangingPunct="1"/>
            <a:r>
              <a:rPr lang="cs-CZ" sz="2200" b="1" smtClean="0"/>
              <a:t>Slouží ke srovnání variability znaků uváděných v různých měrných jednotkách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cs-CZ" sz="2000" smtClean="0"/>
              <a:t>Př.: VKP (l), výška (cm) a hmotnost mužů (kg)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smtClean="0"/>
              <a:t>	VKP: 	m = 4,80		s = 0,66		v.k. = 13,8%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smtClean="0"/>
              <a:t>	Výška:	m = 178		s = 4		v.k. = 2,2%</a:t>
            </a:r>
          </a:p>
          <a:p>
            <a:pPr marL="495300" eaLnBrk="1" hangingPunct="1">
              <a:buFont typeface="Wingdings" pitchFamily="2" charset="2"/>
              <a:buNone/>
            </a:pPr>
            <a:r>
              <a:rPr lang="cs-CZ" sz="2000" smtClean="0"/>
              <a:t>	Hmotnost:	m = 82			s = 6		v.k. = 7,3%</a:t>
            </a:r>
          </a:p>
          <a:p>
            <a:pPr marL="495300"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smtClean="0">
                <a:solidFill>
                  <a:srgbClr val="0000CC"/>
                </a:solidFill>
              </a:rPr>
              <a:t>Příklad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Porodní délka 5 novorozenců v cm: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 smtClean="0"/>
              <a:t>	49, 50, 50, 51, 53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Vypočítejte: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Aritmetický průměr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Rozptyl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Směrodatnou odchylku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Variační koeficient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00CC"/>
                </a:solidFill>
              </a:rPr>
              <a:t>Příklad - řešení</a:t>
            </a:r>
          </a:p>
        </p:txBody>
      </p:sp>
      <p:sp>
        <p:nvSpPr>
          <p:cNvPr id="100354" name="Zástupný symbol pro obsah 2"/>
          <p:cNvSpPr>
            <a:spLocks noGrp="1"/>
          </p:cNvSpPr>
          <p:nvPr>
            <p:ph sz="half" idx="1"/>
          </p:nvPr>
        </p:nvSpPr>
        <p:spPr>
          <a:xfrm>
            <a:off x="323850" y="1484313"/>
            <a:ext cx="4319588" cy="4641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u="sng" smtClean="0"/>
              <a:t>x</a:t>
            </a:r>
            <a:r>
              <a:rPr lang="cs-CZ" u="sng" baseline="-25000" smtClean="0"/>
              <a:t>i</a:t>
            </a:r>
            <a:r>
              <a:rPr lang="cs-CZ" u="sng" smtClean="0"/>
              <a:t>		    x</a:t>
            </a:r>
            <a:r>
              <a:rPr lang="cs-CZ" u="sng" baseline="-25000" smtClean="0"/>
              <a:t>i</a:t>
            </a:r>
            <a:r>
              <a:rPr lang="cs-CZ" u="sng" smtClean="0"/>
              <a:t> – m	(x</a:t>
            </a:r>
            <a:r>
              <a:rPr lang="cs-CZ" u="sng" baseline="-25000" smtClean="0"/>
              <a:t>i</a:t>
            </a:r>
            <a:r>
              <a:rPr lang="cs-CZ" u="sng" smtClean="0"/>
              <a:t> – m)</a:t>
            </a:r>
            <a:r>
              <a:rPr lang="cs-CZ" u="sng" baseline="30000" smtClean="0"/>
              <a:t>2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49	  - 1,6	           2,56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50	  - 0,6	           0,36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50	  - 0,6	           0,36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51	    0,4	           0,16</a:t>
            </a:r>
          </a:p>
          <a:p>
            <a:pPr>
              <a:buFont typeface="Wingdings" pitchFamily="2" charset="2"/>
              <a:buNone/>
            </a:pPr>
            <a:r>
              <a:rPr lang="cs-CZ" u="sng" smtClean="0"/>
              <a:t>53	    2,4	           5,76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253	    0,0           9,20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2" name="Zástupný symbol pro obsah 1"/>
          <p:cNvSpPr>
            <a:spLocks noGrp="1" noRot="1" noChangeAspect="1" noMove="1" noResize="1" noEditPoints="1" noAdjustHandles="1" noChangeArrowheads="1" noChangeShapeType="1" noTextEdit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  <a:blipFill rotWithShape="1">
            <a:blip r:embed="rId2" cstate="print"/>
            <a:stretch>
              <a:fillRect l="-2586" t="-1213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Statistika – základní pojmy</a:t>
            </a:r>
          </a:p>
        </p:txBody>
      </p:sp>
      <p:sp>
        <p:nvSpPr>
          <p:cNvPr id="819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2400" smtClean="0">
                <a:solidFill>
                  <a:srgbClr val="0000CC"/>
                </a:solidFill>
              </a:rPr>
              <a:t>Ukazatele variability pro asymetrická rozložení četností</a:t>
            </a:r>
          </a:p>
        </p:txBody>
      </p:sp>
      <p:sp>
        <p:nvSpPr>
          <p:cNvPr id="101378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marL="495300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FF0000"/>
                </a:solidFill>
              </a:rPr>
              <a:t>Kvantily – percentily, decily, kvartily </a:t>
            </a:r>
          </a:p>
          <a:p>
            <a:pPr marL="495300" eaLnBrk="1" hangingPunct="1"/>
            <a:r>
              <a:rPr lang="cs-CZ" sz="2200" smtClean="0"/>
              <a:t>Kvantily dělí soubor dat uspořádaných podle velikosti na části obsahující stejný podíl z celkového počtu jednotek</a:t>
            </a:r>
          </a:p>
          <a:p>
            <a:pPr marL="495300" eaLnBrk="1" hangingPunct="1"/>
            <a:r>
              <a:rPr lang="cs-CZ" sz="2200" u="sng" smtClean="0"/>
              <a:t>Variabilitu vyjadřujeme pomocí dvou kvantilů</a:t>
            </a:r>
            <a:r>
              <a:rPr lang="cs-CZ" sz="2200" smtClean="0"/>
              <a:t> </a:t>
            </a:r>
            <a:r>
              <a:rPr lang="cs-CZ" sz="2200" b="1" smtClean="0"/>
              <a:t>(percentilů</a:t>
            </a:r>
            <a:r>
              <a:rPr lang="cs-CZ" sz="2200" smtClean="0"/>
              <a:t>, decilů)</a:t>
            </a:r>
          </a:p>
          <a:p>
            <a:pPr marL="495300" eaLnBrk="1" hangingPunct="1"/>
            <a:r>
              <a:rPr lang="cs-CZ" sz="2200" smtClean="0"/>
              <a:t>Variabilita se určuje </a:t>
            </a:r>
            <a:r>
              <a:rPr lang="cs-CZ" sz="2200" u="sng" smtClean="0"/>
              <a:t>pomocí intervalu, ve kterém se pohybuje nejčastěji 80%</a:t>
            </a:r>
            <a:r>
              <a:rPr lang="cs-CZ" sz="2200" smtClean="0"/>
              <a:t>  (P</a:t>
            </a:r>
            <a:r>
              <a:rPr lang="cs-CZ" sz="2200" baseline="-25000" smtClean="0"/>
              <a:t>10</a:t>
            </a:r>
            <a:r>
              <a:rPr lang="cs-CZ" sz="2200" smtClean="0"/>
              <a:t> – P</a:t>
            </a:r>
            <a:r>
              <a:rPr lang="cs-CZ" sz="2200" baseline="-25000" smtClean="0"/>
              <a:t>90</a:t>
            </a:r>
            <a:r>
              <a:rPr lang="cs-CZ" sz="2200" smtClean="0"/>
              <a:t>) </a:t>
            </a:r>
            <a:r>
              <a:rPr lang="cs-CZ" sz="2200" u="sng" smtClean="0"/>
              <a:t>nebo 50%</a:t>
            </a:r>
            <a:r>
              <a:rPr lang="cs-CZ" sz="2200" smtClean="0"/>
              <a:t>  (P</a:t>
            </a:r>
            <a:r>
              <a:rPr lang="cs-CZ" sz="2200" baseline="-25000" smtClean="0"/>
              <a:t>25 </a:t>
            </a:r>
            <a:r>
              <a:rPr lang="cs-CZ" sz="2200" smtClean="0"/>
              <a:t>– P</a:t>
            </a:r>
            <a:r>
              <a:rPr lang="cs-CZ" sz="2200" baseline="-25000" smtClean="0"/>
              <a:t>75</a:t>
            </a:r>
            <a:r>
              <a:rPr lang="cs-CZ" sz="2200" smtClean="0"/>
              <a:t>) pozorování.</a:t>
            </a:r>
          </a:p>
          <a:p>
            <a:pPr marL="495300" eaLnBrk="1" hangingPunct="1"/>
            <a:r>
              <a:rPr lang="cs-CZ" sz="2200" smtClean="0"/>
              <a:t>Postup výpočtu:</a:t>
            </a:r>
          </a:p>
          <a:p>
            <a:pPr marL="933450" lvl="1" eaLnBrk="1" hangingPunct="1">
              <a:buFont typeface="Times New Roman" pitchFamily="18" charset="0"/>
              <a:buAutoNum type="arabicPeriod"/>
            </a:pPr>
            <a:r>
              <a:rPr lang="cs-CZ" sz="2000" smtClean="0"/>
              <a:t>Určíme hodnotu pozorování, které představuje 10. percentil = dolní hranice intervalu</a:t>
            </a:r>
          </a:p>
          <a:p>
            <a:pPr marL="933450" lvl="1" eaLnBrk="1" hangingPunct="1">
              <a:buFont typeface="Times New Roman" pitchFamily="18" charset="0"/>
              <a:buAutoNum type="arabicPeriod"/>
            </a:pPr>
            <a:r>
              <a:rPr lang="cs-CZ" sz="2000" smtClean="0"/>
              <a:t>Určíme hodnotu pozorování, které představuje 90. percentil = horní hranice intervalu 		</a:t>
            </a:r>
            <a:r>
              <a:rPr lang="cs-CZ" sz="1100" smtClean="0"/>
              <a:t>	</a:t>
            </a:r>
            <a:endParaRPr lang="cs-CZ" sz="2000" b="1" smtClean="0"/>
          </a:p>
          <a:p>
            <a:pPr marL="495300" eaLnBrk="1" hangingPunct="1"/>
            <a:r>
              <a:rPr lang="cs-CZ" sz="2400" b="1" smtClean="0">
                <a:solidFill>
                  <a:srgbClr val="0000CC"/>
                </a:solidFill>
              </a:rPr>
              <a:t>Vhodné ukazatele variability pro asymetrická rozložení</a:t>
            </a:r>
          </a:p>
          <a:p>
            <a:pPr marL="933450" lvl="1" eaLnBrk="1" hangingPunct="1">
              <a:buFont typeface="Times New Roman" pitchFamily="18" charset="0"/>
              <a:buAutoNum type="arabicPeriod"/>
            </a:pPr>
            <a:endParaRPr lang="cs-CZ" sz="2200" smtClean="0"/>
          </a:p>
          <a:p>
            <a:pPr marL="933450" lvl="1" eaLnBrk="1" hangingPunct="1">
              <a:buFont typeface="Times New Roman" pitchFamily="18" charset="0"/>
              <a:buAutoNum type="arabicPeriod"/>
            </a:pPr>
            <a:endParaRPr lang="cs-CZ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80975" y="1196975"/>
            <a:ext cx="7345363" cy="863600"/>
          </a:xfrm>
        </p:spPr>
        <p:txBody>
          <a:bodyPr anchor="b"/>
          <a:lstStyle/>
          <a:p>
            <a:r>
              <a:rPr lang="cs-CZ" sz="4000" smtClean="0"/>
              <a:t> </a:t>
            </a:r>
            <a:r>
              <a:rPr lang="cs-CZ" sz="2800" smtClean="0">
                <a:solidFill>
                  <a:srgbClr val="0000CC"/>
                </a:solidFill>
              </a:rPr>
              <a:t>Jaké charakteristiky použít?</a:t>
            </a:r>
            <a:br>
              <a:rPr lang="cs-CZ" sz="2800" smtClean="0">
                <a:solidFill>
                  <a:srgbClr val="0000CC"/>
                </a:solidFill>
              </a:rPr>
            </a:br>
            <a:r>
              <a:rPr lang="cs-CZ" sz="2800" smtClean="0">
                <a:solidFill>
                  <a:srgbClr val="0000CC"/>
                </a:solidFill>
              </a:rPr>
              <a:t> (dle typu rozložení)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marL="469900" indent="-469900">
              <a:lnSpc>
                <a:spcPct val="90000"/>
              </a:lnSpc>
            </a:pPr>
            <a:r>
              <a:rPr lang="cs-CZ" sz="2000" b="1" smtClean="0">
                <a:solidFill>
                  <a:schemeClr val="accent2"/>
                </a:solidFill>
              </a:rPr>
              <a:t>Symetrická rozdělení</a:t>
            </a:r>
          </a:p>
          <a:p>
            <a:pPr marL="469900" indent="-469900">
              <a:lnSpc>
                <a:spcPct val="90000"/>
              </a:lnSpc>
              <a:buFont typeface="Arial" charset="0"/>
              <a:buNone/>
            </a:pPr>
            <a:r>
              <a:rPr lang="cs-CZ" sz="2000" b="1" smtClean="0">
                <a:solidFill>
                  <a:schemeClr val="accent2"/>
                </a:solidFill>
              </a:rPr>
              <a:t>    </a:t>
            </a:r>
            <a:r>
              <a:rPr lang="cs-CZ" sz="2000" b="1" smtClean="0"/>
              <a:t>- průměr</a:t>
            </a:r>
          </a:p>
          <a:p>
            <a:pPr marL="469900" indent="-469900">
              <a:lnSpc>
                <a:spcPct val="90000"/>
              </a:lnSpc>
              <a:buFont typeface="Arial" charset="0"/>
              <a:buNone/>
            </a:pPr>
            <a:r>
              <a:rPr lang="cs-CZ" sz="2000" b="1" smtClean="0"/>
              <a:t>    - směrodatná odchylka</a:t>
            </a:r>
          </a:p>
          <a:p>
            <a:pPr marL="469900" indent="-469900">
              <a:lnSpc>
                <a:spcPct val="90000"/>
              </a:lnSpc>
            </a:pPr>
            <a:r>
              <a:rPr lang="cs-CZ" sz="2000" b="1" smtClean="0">
                <a:solidFill>
                  <a:schemeClr val="accent2"/>
                </a:solidFill>
              </a:rPr>
              <a:t>Asymetrická rozdělení</a:t>
            </a:r>
            <a:r>
              <a:rPr lang="cs-CZ" sz="2000" b="1" smtClean="0"/>
              <a:t> </a:t>
            </a:r>
          </a:p>
          <a:p>
            <a:pPr marL="469900" indent="-469900">
              <a:lnSpc>
                <a:spcPct val="90000"/>
              </a:lnSpc>
              <a:buFont typeface="Arial" charset="0"/>
              <a:buNone/>
            </a:pPr>
            <a:r>
              <a:rPr lang="cs-CZ" sz="2000" b="1" smtClean="0"/>
              <a:t>    - modus, medián, 2 percentily</a:t>
            </a:r>
          </a:p>
          <a:p>
            <a:pPr marL="469900" indent="-469900">
              <a:lnSpc>
                <a:spcPct val="90000"/>
              </a:lnSpc>
              <a:buFont typeface="Arial" charset="0"/>
              <a:buNone/>
            </a:pPr>
            <a:r>
              <a:rPr lang="cs-CZ" sz="2000" b="1" smtClean="0"/>
              <a:t>       </a:t>
            </a:r>
            <a:r>
              <a:rPr lang="cs-CZ" sz="2000" smtClean="0"/>
              <a:t>(např. P10  P25   me   P75  P90)</a:t>
            </a:r>
          </a:p>
          <a:p>
            <a:pPr marL="469900" indent="-469900">
              <a:lnSpc>
                <a:spcPct val="90000"/>
              </a:lnSpc>
              <a:buFont typeface="Arial" charset="0"/>
              <a:buNone/>
            </a:pPr>
            <a:r>
              <a:rPr lang="cs-CZ" sz="2000" smtClean="0"/>
              <a:t>   </a:t>
            </a:r>
            <a:r>
              <a:rPr lang="cs-CZ" sz="2000" i="1" smtClean="0"/>
              <a:t>Transformace  (např. logaritmická) – převede nesymetr. rozdělení na symetr., pak lze použít  m a s</a:t>
            </a:r>
            <a:endParaRPr lang="cs-CZ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 </a:t>
            </a:r>
            <a:r>
              <a:rPr lang="cs-CZ" smtClean="0">
                <a:solidFill>
                  <a:srgbClr val="0000CC"/>
                </a:solidFill>
              </a:rPr>
              <a:t>Úkol:</a:t>
            </a:r>
          </a:p>
        </p:txBody>
      </p:sp>
      <p:sp>
        <p:nvSpPr>
          <p:cNvPr id="1034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mtClean="0"/>
              <a:t>  </a:t>
            </a:r>
            <a:r>
              <a:rPr lang="cs-CZ" smtClean="0">
                <a:latin typeface="Times New Roman" pitchFamily="18" charset="0"/>
              </a:rPr>
              <a:t>Máme soubor 200 hodnot VCP, které jsme naměřili ve výběru 200 mužů (40-50 let)… 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</a:rPr>
              <a:t>  </a:t>
            </a:r>
            <a:r>
              <a:rPr lang="cs-CZ" u="sng" smtClean="0">
                <a:latin typeface="Times New Roman" pitchFamily="18" charset="0"/>
              </a:rPr>
              <a:t>n = 200, m = 4,824, s = 0,668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</a:rPr>
              <a:t>   Stanovte (pomocí směr.odchylky a průměru) hranice -  tj. intervaly, ve kterých se nachází 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Times New Roman" pitchFamily="18" charset="0"/>
              </a:rPr>
              <a:t>    68 %, 95% a 99,7% naměřených hodnot VCP. (na 2 desetinná místa)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1484313"/>
            <a:ext cx="7777163" cy="3816350"/>
          </a:xfrm>
        </p:spPr>
        <p:txBody>
          <a:bodyPr anchor="b"/>
          <a:lstStyle/>
          <a:p>
            <a:pPr algn="l"/>
            <a:r>
              <a:rPr lang="cs-CZ" smtClean="0">
                <a:latin typeface="Times New Roman" pitchFamily="18" charset="0"/>
              </a:rPr>
              <a:t>Které percentily odpovídají jednonásobku a dvojnásobku směrodatné odchylky ?  (tj.intervaly m</a:t>
            </a:r>
            <a:r>
              <a:rPr lang="en-US" smtClean="0">
                <a:latin typeface="Times New Roman" pitchFamily="18" charset="0"/>
                <a:cs typeface="Arial" charset="0"/>
              </a:rPr>
              <a:t>±</a:t>
            </a:r>
            <a:r>
              <a:rPr lang="cs-CZ" smtClean="0">
                <a:latin typeface="Times New Roman" pitchFamily="18" charset="0"/>
                <a:cs typeface="Arial" charset="0"/>
              </a:rPr>
              <a:t>s a m</a:t>
            </a:r>
            <a:r>
              <a:rPr lang="en-US" smtClean="0">
                <a:latin typeface="Times New Roman" pitchFamily="18" charset="0"/>
                <a:cs typeface="Arial" charset="0"/>
              </a:rPr>
              <a:t>±</a:t>
            </a:r>
            <a:r>
              <a:rPr lang="cs-CZ" smtClean="0">
                <a:latin typeface="Times New Roman" pitchFamily="18" charset="0"/>
                <a:cs typeface="Arial" charset="0"/>
              </a:rPr>
              <a:t>2s vyjádřete pomocí percentilů.)</a:t>
            </a:r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04450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188" y="404813"/>
            <a:ext cx="2159000" cy="12239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cs-CZ" sz="3700" b="1" smtClean="0"/>
          </a:p>
          <a:p>
            <a:pPr marL="0" indent="0" algn="ctr">
              <a:buFont typeface="Arial" charset="0"/>
              <a:buNone/>
            </a:pPr>
            <a:r>
              <a:rPr lang="cs-CZ" sz="3700" smtClean="0">
                <a:solidFill>
                  <a:srgbClr val="0000CC"/>
                </a:solidFill>
              </a:rPr>
              <a:t>Úkol: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Nadpis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cs-CZ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Percentilové růstové grafy</a:t>
            </a:r>
          </a:p>
        </p:txBody>
      </p:sp>
      <p:sp>
        <p:nvSpPr>
          <p:cNvPr id="10649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69900" indent="-469900">
              <a:buFont typeface="Arial" charset="0"/>
              <a:buNone/>
            </a:pPr>
            <a:r>
              <a:rPr lang="cs-CZ" sz="2200" b="1" smtClean="0">
                <a:latin typeface="Times New Roman" pitchFamily="18" charset="0"/>
                <a:cs typeface="Times New Roman" pitchFamily="18" charset="0"/>
              </a:rPr>
              <a:t>Auxologie 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– obor, který se komplexně zabývá 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růstem a vývojem člověka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9900" indent="-469900">
              <a:buFont typeface="Arial" charset="0"/>
              <a:buNone/>
            </a:pP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-      umožňují pediatrům a rodičům,aby podle návodu připojeného ke grafům 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průběžně hodnotili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všechna základní růstová data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dítěte od narození až do jeho osmnácti let (tělesná výška, tělesná hmotnost, obvod hlavy, obvod paže, …)</a:t>
            </a:r>
          </a:p>
          <a:p>
            <a:pPr marL="469900" indent="-469900">
              <a:buFontTx/>
              <a:buChar char="-"/>
            </a:pP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Zároveň je grafy seznamují s </a:t>
            </a:r>
            <a:r>
              <a:rPr lang="cs-CZ" sz="2200" b="1" smtClean="0">
                <a:latin typeface="Times New Roman" pitchFamily="18" charset="0"/>
                <a:cs typeface="Times New Roman" pitchFamily="18" charset="0"/>
              </a:rPr>
              <a:t>variabilitou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těchto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 základních antropometrických rozměrů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pro každou věkovou skupinu chlapců a dívek současné české populace</a:t>
            </a:r>
          </a:p>
          <a:p>
            <a:pPr marL="469900" indent="-469900">
              <a:buFontTx/>
              <a:buChar char="-"/>
            </a:pP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Zcela snadno tak lze zjistit, kolik např. měří 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nejmenší děti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200" b="1" smtClean="0">
                <a:latin typeface="Times New Roman" pitchFamily="18" charset="0"/>
                <a:cs typeface="Times New Roman" pitchFamily="18" charset="0"/>
              </a:rPr>
              <a:t>3. -10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200" b="1" u="sng" smtClean="0">
                <a:latin typeface="Times New Roman" pitchFamily="18" charset="0"/>
                <a:cs typeface="Times New Roman" pitchFamily="18" charset="0"/>
              </a:rPr>
              <a:t>percentil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), jak vysoké jsou 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největší děti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200" b="1" u="sng" smtClean="0">
                <a:latin typeface="Times New Roman" pitchFamily="18" charset="0"/>
                <a:cs typeface="Times New Roman" pitchFamily="18" charset="0"/>
              </a:rPr>
              <a:t>90. – 97. percentil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) a kolik měří dítě zcela </a:t>
            </a:r>
            <a:r>
              <a:rPr lang="cs-CZ" sz="2200" u="sng" smtClean="0">
                <a:latin typeface="Times New Roman" pitchFamily="18" charset="0"/>
                <a:cs typeface="Times New Roman" pitchFamily="18" charset="0"/>
              </a:rPr>
              <a:t>průměrné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200" b="1" smtClean="0">
                <a:latin typeface="Times New Roman" pitchFamily="18" charset="0"/>
                <a:cs typeface="Times New Roman" pitchFamily="18" charset="0"/>
              </a:rPr>
              <a:t>50. percentil</a:t>
            </a:r>
            <a:r>
              <a:rPr lang="cs-CZ" sz="220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5986463" cy="1143000"/>
          </a:xfrm>
        </p:spPr>
        <p:txBody>
          <a:bodyPr anchor="b"/>
          <a:lstStyle/>
          <a:p>
            <a:r>
              <a:rPr lang="cs-CZ" b="1" smtClean="0">
                <a:latin typeface="Times New Roman" pitchFamily="18" charset="0"/>
                <a:cs typeface="Times New Roman" pitchFamily="18" charset="0"/>
              </a:rPr>
              <a:t>Děkuji za pozornost</a:t>
            </a:r>
          </a:p>
        </p:txBody>
      </p:sp>
      <p:pic>
        <p:nvPicPr>
          <p:cNvPr id="105474" name="Picture 4" descr="C:\WINWORD\CLIPART\CROWD.WM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r:link="rId3"/>
          <a:srcRect/>
          <a:stretch>
            <a:fillRect/>
          </a:stretch>
        </p:blipFill>
        <p:spPr>
          <a:xfrm>
            <a:off x="2700338" y="2852738"/>
            <a:ext cx="5576887" cy="327818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Statistika jako vědní obor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Jejím předmětem jsou </a:t>
            </a:r>
            <a:r>
              <a:rPr lang="cs-CZ" sz="2400" b="1" dirty="0" smtClean="0">
                <a:solidFill>
                  <a:srgbClr val="FF0000"/>
                </a:solidFill>
              </a:rPr>
              <a:t>hromadné jevy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Vlastnosti, znaky a události, které se vyskytují ve velkém množství.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1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/>
              <a:t>Zabývá se </a:t>
            </a:r>
            <a:r>
              <a:rPr lang="cs-CZ" sz="2400" b="1" dirty="0" smtClean="0"/>
              <a:t>sběrem, popisem a analýzou dat.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12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Data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 zjištěné (naměřené) hodnoty určitých vlastností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 hodnoty jednotlivých vlastností se vyznačují </a:t>
            </a:r>
            <a:r>
              <a:rPr lang="cs-CZ" sz="2400" b="1" dirty="0" smtClean="0"/>
              <a:t>variabilitou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1200" b="1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Variabilita dat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Důsledek působení velkého množství drobných </a:t>
            </a:r>
            <a:r>
              <a:rPr lang="cs-CZ" sz="2400" b="1" dirty="0" smtClean="0"/>
              <a:t>NÁHODNÝCH</a:t>
            </a:r>
            <a:r>
              <a:rPr lang="cs-CZ" sz="2400" dirty="0" smtClean="0"/>
              <a:t> vlivů, z nichž každý výslednou hodnotu sledované vlastnosti ovlivňuje jen nepatrně.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4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00CC"/>
                </a:solidFill>
              </a:rPr>
              <a:t>Náhoda ve statistice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b="1" smtClean="0">
                <a:solidFill>
                  <a:srgbClr val="0000CC"/>
                </a:solidFill>
              </a:rPr>
              <a:t>Přirozený jev</a:t>
            </a:r>
            <a:r>
              <a:rPr lang="cs-CZ" sz="2800" smtClean="0"/>
              <a:t>, který lze zkoumat exaktními metodami </a:t>
            </a:r>
            <a:r>
              <a:rPr lang="cs-CZ" sz="2800" b="1" smtClean="0">
                <a:solidFill>
                  <a:srgbClr val="0000CC"/>
                </a:solidFill>
              </a:rPr>
              <a:t>teorie pravděpodobnosti</a:t>
            </a:r>
            <a:r>
              <a:rPr lang="cs-CZ" sz="2800" smtClean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smtClean="0"/>
              <a:t>Má svoje </a:t>
            </a:r>
            <a:r>
              <a:rPr lang="cs-CZ" sz="2800" b="1" smtClean="0"/>
              <a:t>zákonitosti</a:t>
            </a:r>
            <a:r>
              <a:rPr lang="cs-CZ" sz="2800" smtClean="0"/>
              <a:t>, jsou-li sledované vlastnosti určovány pouze náhodnými vlivy, podléhají zákonitostem náhody.</a:t>
            </a:r>
          </a:p>
          <a:p>
            <a:pPr eaLnBrk="1" hangingPunct="1">
              <a:lnSpc>
                <a:spcPct val="90000"/>
              </a:lnSpc>
              <a:spcBef>
                <a:spcPts val="1675"/>
              </a:spcBef>
            </a:pPr>
            <a:r>
              <a:rPr lang="cs-CZ" sz="2800" smtClean="0"/>
              <a:t>Pokud zjištěné údaje neodpovídají těmto zákonitostem, potom nalezené  rozdíly pravděpodobně nezpůsobila jen </a:t>
            </a:r>
            <a:r>
              <a:rPr lang="cs-CZ" sz="2800" b="1" smtClean="0"/>
              <a:t>náhoda</a:t>
            </a:r>
            <a:r>
              <a:rPr lang="cs-CZ" sz="2800" smtClean="0"/>
              <a:t>, ale i nějaký</a:t>
            </a:r>
            <a:r>
              <a:rPr lang="cs-CZ" sz="2800" b="1" smtClean="0"/>
              <a:t> jiný faktor.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43597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Oblasti využití statistiky v medicíně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35975" cy="5029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dirty="0" smtClean="0"/>
              <a:t>Zvládání variability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Variabilita: biologická, podmínek, měřících přístrojů  - hodnocení variability, variabilita náhodná  x nenáhodná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200" dirty="0" smtClean="0"/>
              <a:t> </a:t>
            </a:r>
            <a:endParaRPr lang="cs-CZ" sz="2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dirty="0" smtClean="0"/>
              <a:t>Diagnostika nemocí a identifikace zdravotních problémů společnosti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Pravděpodobnostní závěry na základě mnoha údajů z předchozích obdobných případů (popis příznaků nemoci x počátek thalidomidové aféry)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0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dirty="0" smtClean="0"/>
              <a:t>Prognóza léčby a odhad přínosu zdravotnických programů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Pravděpodobnostní odhad dalšího průběhu léčby (vychází z minulých zkušeností podobnými případy)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Také o aplikacích populačních zdr. </a:t>
            </a:r>
            <a:r>
              <a:rPr lang="cs-CZ" sz="2000" dirty="0"/>
              <a:t>o</a:t>
            </a:r>
            <a:r>
              <a:rPr lang="cs-CZ" sz="2000" dirty="0" smtClean="0"/>
              <a:t>patřeních se vedou záznamy, které umožňují odhadovat úspěšnost příštích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3597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00CC"/>
                </a:solidFill>
              </a:rPr>
              <a:t>Oblasti využití statistiky v medicíně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35975" cy="5029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Výběr vhodného medicínského postupu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200" dirty="0" smtClean="0"/>
              <a:t>Dřívější zkušenosti + klinické zkoušky + další důležité aspekty dané metody (ekon. náklady, riziko pro společnost)</a:t>
            </a:r>
          </a:p>
          <a:p>
            <a:pPr marL="471487" lvl="1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Řízení systému péče o zdraví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000" dirty="0" smtClean="0"/>
              <a:t>Využívání soustavy  rutinních statistik doplňovaných o výběrová šetření 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velikost a struktura populace, 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informace o populačních procesech – rození, umírání, migrace,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zdravotní stav populace,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životní prostředí,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ž</a:t>
            </a:r>
            <a:r>
              <a:rPr lang="cs-CZ" sz="2000" dirty="0" smtClean="0"/>
              <a:t>ivotní styl,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/>
              <a:t>zdravotnický systém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TC010219410[[fn=Motiv potůčku]]</Template>
  <TotalTime>1571</TotalTime>
  <Words>1981</Words>
  <Application>Microsoft Office PowerPoint</Application>
  <PresentationFormat>Předvádění na obrazovce (4:3)</PresentationFormat>
  <Paragraphs>412</Paragraphs>
  <Slides>55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10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7" baseType="lpstr">
      <vt:lpstr>Arial Black</vt:lpstr>
      <vt:lpstr>Arial</vt:lpstr>
      <vt:lpstr>Calibri</vt:lpstr>
      <vt:lpstr>Times New Roman</vt:lpstr>
      <vt:lpstr>Arial Unicode MS</vt:lpstr>
      <vt:lpstr>Rod</vt:lpstr>
      <vt:lpstr>Garamond</vt:lpstr>
      <vt:lpstr>Wingdings</vt:lpstr>
      <vt:lpstr>Symbol</vt:lpstr>
      <vt:lpstr>Verdana</vt:lpstr>
      <vt:lpstr>Motiv systému Office</vt:lpstr>
      <vt:lpstr>Dokument</vt:lpstr>
      <vt:lpstr>   7. SEMINÁŘ    </vt:lpstr>
      <vt:lpstr>Statistika</vt:lpstr>
      <vt:lpstr>Počátky - popisná statistika</vt:lpstr>
      <vt:lpstr>Moderní (induktivní) statistika</vt:lpstr>
      <vt:lpstr>Statistika – základní pojmy</vt:lpstr>
      <vt:lpstr>Statistika jako vědní obor</vt:lpstr>
      <vt:lpstr>Náhoda ve statistice</vt:lpstr>
      <vt:lpstr>Oblasti využití statistiky v medicíně</vt:lpstr>
      <vt:lpstr>Oblasti využití statistiky v medicíně</vt:lpstr>
      <vt:lpstr>Induktivní a deduktivní úvaha</vt:lpstr>
      <vt:lpstr>Základní a výběrový soubor</vt:lpstr>
      <vt:lpstr>Výběrový soubor</vt:lpstr>
      <vt:lpstr>Metody náhodného výběru</vt:lpstr>
      <vt:lpstr>Etapy statistického šetření</vt:lpstr>
      <vt:lpstr>Dvě základní oblasti statistiky</vt:lpstr>
      <vt:lpstr> Deskriptivní statistika </vt:lpstr>
      <vt:lpstr>Třídění</vt:lpstr>
      <vt:lpstr>Třídění: typy veličin (znaků)</vt:lpstr>
      <vt:lpstr>Třídění kvalitativních veličin</vt:lpstr>
      <vt:lpstr>Třídění kvantitativních veličin</vt:lpstr>
      <vt:lpstr>Prezentace dat</vt:lpstr>
      <vt:lpstr>Třídění kvantitativních veličin</vt:lpstr>
      <vt:lpstr>Třídění: jednostupňové a vícestupňové</vt:lpstr>
      <vt:lpstr>Prezentace dat</vt:lpstr>
      <vt:lpstr>Prezentace dat v tabulkách</vt:lpstr>
      <vt:lpstr>Prezentace dat</vt:lpstr>
      <vt:lpstr>Prezentace dat v grafech</vt:lpstr>
      <vt:lpstr>Sloupcový graf</vt:lpstr>
      <vt:lpstr>Výsečový (kruhový) graf</vt:lpstr>
      <vt:lpstr>Kartogram</vt:lpstr>
      <vt:lpstr>Prezentace dat v grafech</vt:lpstr>
      <vt:lpstr>Prezentace kvantitativních dat</vt:lpstr>
      <vt:lpstr>Statistické ukazatele</vt:lpstr>
      <vt:lpstr> Statistické ukazatele</vt:lpstr>
      <vt:lpstr>Ukazatele polohy</vt:lpstr>
      <vt:lpstr>Ukazatele polohy</vt:lpstr>
      <vt:lpstr>ÚKOL:</vt:lpstr>
      <vt:lpstr>Ukazatele polohy</vt:lpstr>
      <vt:lpstr>Ukazatele polohy</vt:lpstr>
      <vt:lpstr>Ukazatele polohy</vt:lpstr>
      <vt:lpstr>Ukazatele variability</vt:lpstr>
      <vt:lpstr>Ukazatele variability</vt:lpstr>
      <vt:lpstr>Ukazatele variability</vt:lpstr>
      <vt:lpstr>Ukazatele variability</vt:lpstr>
      <vt:lpstr>Ukazatele variability</vt:lpstr>
      <vt:lpstr>Ukazatele variability</vt:lpstr>
      <vt:lpstr>Ukazatele variability</vt:lpstr>
      <vt:lpstr>Příklad</vt:lpstr>
      <vt:lpstr>Příklad - řešení</vt:lpstr>
      <vt:lpstr>Ukazatele variability pro asymetrická rozložení četností</vt:lpstr>
      <vt:lpstr> Jaké charakteristiky použít?  (dle typu rozložení)</vt:lpstr>
      <vt:lpstr> Úkol:</vt:lpstr>
      <vt:lpstr>Které percentily odpovídají jednonásobku a dvojnásobku směrodatné odchylky ?  (tj.intervaly m±s a m±2s vyjádřete pomocí percentilů.)</vt:lpstr>
      <vt:lpstr>Percentilové růstové grafy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v medicíně</dc:title>
  <dc:creator>Pavlína Kaňová</dc:creator>
  <cp:lastModifiedBy>vyzulova</cp:lastModifiedBy>
  <cp:revision>185</cp:revision>
  <cp:lastPrinted>2011-10-31T06:51:42Z</cp:lastPrinted>
  <dcterms:created xsi:type="dcterms:W3CDTF">2006-11-30T09:54:14Z</dcterms:created>
  <dcterms:modified xsi:type="dcterms:W3CDTF">2013-11-12T10:36:17Z</dcterms:modified>
</cp:coreProperties>
</file>