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20900-EA8B-4F41-8D6E-D31BB6A04CD2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E4F1A-1BDC-4518-9E64-83C5A1CD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0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B8ED53-401A-4E6B-B269-239D919A8EEA}" type="slidenum">
              <a:rPr lang="cs-CZ" altLang="cs-CZ"/>
              <a:pPr eaLnBrk="1" hangingPunct="1"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164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3FAA1E-51A2-4D50-90FC-3510DC2F2879}" type="slidenum">
              <a:rPr lang="cs-CZ" altLang="cs-CZ"/>
              <a:pPr eaLnBrk="1" hangingPunct="1"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201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04B911-E51B-433E-A9B2-66251988D315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4465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1B75AD-FB6D-42FE-9C03-2F7783E824CA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8433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8B640B-982E-4533-9947-E45D485A9E65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452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E35440-EE34-48D3-80C7-A8CD568219C6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7638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BBF64D-F39B-4AF0-B9E0-73E09094982A}" type="slidenum">
              <a:rPr lang="cs-CZ" altLang="cs-CZ"/>
              <a:pPr eaLnBrk="1" hangingPunct="1"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623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49BF92-CA5B-4E21-9178-6B7B512F4955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468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772737-85F7-44EB-8023-27599E373BAD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982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B8976C-3269-4096-A161-542717543513}" type="slidenum">
              <a:rPr lang="cs-CZ" altLang="cs-CZ"/>
              <a:pPr eaLnBrk="1" hangingPunct="1"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411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571033-83C2-4377-B75C-B13ED2A40D66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7751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933C20-BB62-40F8-A67D-18994C7FD0D2}" type="slidenum">
              <a:rPr lang="cs-CZ" altLang="cs-CZ"/>
              <a:pPr eaLnBrk="1" hangingPunct="1"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3722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96AB05-E392-48C2-985F-F7CF15B1518D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557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75B95B-0613-41ED-B975-CF8E1202BAD0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4678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754986-18F1-419C-89A0-7DDF5ECE6326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209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88DCDD-1D46-4F9E-9E19-94976CE2A245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1349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E99F13-D961-4F80-BC1D-FA718EC82658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010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EF44-839D-4207-AB7A-308149930087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B71-4000-49E0-831E-DE11A7117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28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EF44-839D-4207-AB7A-308149930087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B71-4000-49E0-831E-DE11A7117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44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EF44-839D-4207-AB7A-308149930087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B71-4000-49E0-831E-DE11A7117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46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EF44-839D-4207-AB7A-308149930087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B71-4000-49E0-831E-DE11A7117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02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EF44-839D-4207-AB7A-308149930087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B71-4000-49E0-831E-DE11A7117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41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EF44-839D-4207-AB7A-308149930087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B71-4000-49E0-831E-DE11A7117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63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EF44-839D-4207-AB7A-308149930087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B71-4000-49E0-831E-DE11A7117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79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EF44-839D-4207-AB7A-308149930087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B71-4000-49E0-831E-DE11A7117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32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EF44-839D-4207-AB7A-308149930087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B71-4000-49E0-831E-DE11A7117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79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EF44-839D-4207-AB7A-308149930087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B71-4000-49E0-831E-DE11A7117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81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EF44-839D-4207-AB7A-308149930087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0B71-4000-49E0-831E-DE11A7117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0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EF44-839D-4207-AB7A-308149930087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0B71-4000-49E0-831E-DE11A7117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27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478134" y="2713038"/>
            <a:ext cx="52357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 b="1" u="sng" dirty="0" smtClean="0"/>
              <a:t>General </a:t>
            </a:r>
            <a:r>
              <a:rPr lang="cs-CZ" altLang="cs-CZ" sz="4400" b="1" u="sng" dirty="0" err="1" smtClean="0"/>
              <a:t>arthrology</a:t>
            </a:r>
            <a:endParaRPr lang="cs-CZ" altLang="cs-CZ" sz="4400" b="1" u="sng" dirty="0"/>
          </a:p>
        </p:txBody>
      </p:sp>
    </p:spTree>
    <p:extLst>
      <p:ext uri="{BB962C8B-B14F-4D97-AF65-F5344CB8AC3E}">
        <p14:creationId xmlns:p14="http://schemas.microsoft.com/office/powerpoint/2010/main" val="38947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jmout0029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2106" r="4553" b="23750"/>
          <a:stretch>
            <a:fillRect/>
          </a:stretch>
        </p:blipFill>
        <p:spPr bwMode="auto">
          <a:xfrm>
            <a:off x="6527800" y="1557338"/>
            <a:ext cx="3892550" cy="41973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5"/>
          <a:stretch>
            <a:fillRect/>
          </a:stretch>
        </p:blipFill>
        <p:spPr bwMode="auto">
          <a:xfrm>
            <a:off x="1524000" y="238126"/>
            <a:ext cx="4610100" cy="638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3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2412" y="333801"/>
            <a:ext cx="9145588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u="sng" dirty="0"/>
              <a:t>d) </a:t>
            </a:r>
            <a:r>
              <a:rPr lang="cs-CZ" altLang="cs-CZ" sz="2800" b="1" u="sng" dirty="0" err="1" smtClean="0"/>
              <a:t>Additional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features</a:t>
            </a:r>
            <a:r>
              <a:rPr lang="cs-CZ" altLang="cs-CZ" sz="2800" u="sng" dirty="0" smtClean="0"/>
              <a:t>:</a:t>
            </a:r>
            <a:r>
              <a:rPr lang="cs-CZ" altLang="cs-CZ" sz="2800" b="1" dirty="0" smtClean="0"/>
              <a:t> </a:t>
            </a:r>
            <a:endParaRPr lang="cs-CZ" altLang="cs-CZ" sz="2800" b="1" dirty="0"/>
          </a:p>
          <a:p>
            <a:pPr eaLnBrk="1" hangingPunct="1"/>
            <a:r>
              <a:rPr lang="cs-CZ" altLang="cs-CZ" sz="2800" dirty="0"/>
              <a:t>- </a:t>
            </a:r>
            <a:r>
              <a:rPr lang="cs-CZ" altLang="cs-CZ" sz="2400" dirty="0" err="1" smtClean="0"/>
              <a:t>only</a:t>
            </a:r>
            <a:r>
              <a:rPr lang="cs-CZ" altLang="cs-CZ" sz="2400" dirty="0" smtClean="0"/>
              <a:t> in </a:t>
            </a:r>
            <a:r>
              <a:rPr lang="cs-CZ" altLang="cs-CZ" sz="2400" dirty="0" err="1" smtClean="0"/>
              <a:t>some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joints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- </a:t>
            </a:r>
            <a:r>
              <a:rPr lang="cs-CZ" altLang="cs-CZ" sz="2400" dirty="0" err="1" smtClean="0"/>
              <a:t>provide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better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function</a:t>
            </a:r>
            <a:endParaRPr lang="cs-CZ" altLang="cs-CZ" sz="2400" dirty="0"/>
          </a:p>
          <a:p>
            <a:pPr eaLnBrk="1" hangingPunct="1"/>
            <a:r>
              <a:rPr lang="cs-CZ" altLang="cs-CZ" sz="2400" b="1" u="sng" dirty="0" err="1" smtClean="0"/>
              <a:t>Articular</a:t>
            </a:r>
            <a:r>
              <a:rPr lang="cs-CZ" altLang="cs-CZ" sz="2400" b="1" u="sng" dirty="0" smtClean="0"/>
              <a:t> </a:t>
            </a:r>
            <a:r>
              <a:rPr lang="cs-CZ" altLang="cs-CZ" sz="2400" b="1" u="sng" dirty="0" err="1" smtClean="0"/>
              <a:t>ligaments</a:t>
            </a:r>
            <a:r>
              <a:rPr lang="cs-CZ" altLang="cs-CZ" sz="2400" b="1" u="sng" dirty="0" smtClean="0"/>
              <a:t> </a:t>
            </a:r>
            <a:r>
              <a:rPr lang="cs-CZ" altLang="cs-CZ" sz="2400" dirty="0" smtClean="0"/>
              <a:t>(</a:t>
            </a:r>
            <a:r>
              <a:rPr lang="cs-CZ" altLang="cs-CZ" sz="2400" b="1" dirty="0" err="1" smtClean="0"/>
              <a:t>ligamenta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/>
              <a:t>articularia</a:t>
            </a:r>
            <a:r>
              <a:rPr lang="cs-CZ" altLang="cs-CZ" sz="2400" dirty="0"/>
              <a:t>): </a:t>
            </a:r>
          </a:p>
          <a:p>
            <a:pPr eaLnBrk="1" hangingPunct="1"/>
            <a:r>
              <a:rPr lang="cs-CZ" altLang="cs-CZ" sz="2400" dirty="0"/>
              <a:t>- (</a:t>
            </a:r>
            <a:r>
              <a:rPr lang="cs-CZ" altLang="cs-CZ" sz="2400" dirty="0" err="1" smtClean="0"/>
              <a:t>intraarticular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extraarticular</a:t>
            </a:r>
            <a:r>
              <a:rPr lang="cs-CZ" altLang="cs-CZ" sz="2400" dirty="0" smtClean="0"/>
              <a:t>)</a:t>
            </a:r>
            <a:endParaRPr lang="cs-CZ" altLang="cs-CZ" sz="2400" dirty="0"/>
          </a:p>
          <a:p>
            <a:pPr eaLnBrk="1" hangingPunct="1"/>
            <a:r>
              <a:rPr lang="cs-CZ" altLang="cs-CZ" sz="2400" b="1" u="sng" dirty="0" err="1" smtClean="0"/>
              <a:t>Cartilaginous</a:t>
            </a:r>
            <a:r>
              <a:rPr lang="cs-CZ" altLang="cs-CZ" sz="2400" b="1" u="sng" dirty="0" smtClean="0"/>
              <a:t> </a:t>
            </a:r>
            <a:r>
              <a:rPr lang="cs-CZ" altLang="cs-CZ" sz="2400" b="1" u="sng" dirty="0" err="1" smtClean="0"/>
              <a:t>plates</a:t>
            </a:r>
            <a:r>
              <a:rPr lang="cs-CZ" altLang="cs-CZ" sz="2400" b="1" u="sng" dirty="0" smtClean="0"/>
              <a:t> </a:t>
            </a:r>
            <a:r>
              <a:rPr lang="cs-CZ" altLang="cs-CZ" sz="2400" dirty="0" smtClean="0"/>
              <a:t>(</a:t>
            </a:r>
            <a:r>
              <a:rPr lang="cs-CZ" altLang="cs-CZ" sz="2400" b="1" dirty="0" err="1" smtClean="0"/>
              <a:t>disci</a:t>
            </a:r>
            <a:r>
              <a:rPr lang="cs-CZ" altLang="cs-CZ" sz="2400" b="1" dirty="0" smtClean="0"/>
              <a:t> </a:t>
            </a:r>
            <a:r>
              <a:rPr lang="cs-CZ" altLang="cs-CZ" sz="2400" b="1" dirty="0"/>
              <a:t>et </a:t>
            </a:r>
            <a:r>
              <a:rPr lang="cs-CZ" altLang="cs-CZ" sz="2400" b="1" dirty="0" err="1"/>
              <a:t>menisci</a:t>
            </a:r>
            <a:r>
              <a:rPr lang="cs-CZ" altLang="cs-CZ" sz="2400" dirty="0"/>
              <a:t>):</a:t>
            </a:r>
            <a:r>
              <a:rPr lang="cs-CZ" altLang="cs-CZ" sz="2400" b="1" dirty="0"/>
              <a:t> </a:t>
            </a:r>
            <a:endParaRPr lang="cs-CZ" altLang="cs-CZ" sz="2400" dirty="0"/>
          </a:p>
          <a:p>
            <a:pPr marL="342900" indent="-342900" eaLnBrk="1" hangingPunct="1">
              <a:buFontTx/>
              <a:buChar char="-"/>
            </a:pPr>
            <a:r>
              <a:rPr lang="cs-CZ" altLang="cs-CZ" sz="2400" dirty="0" err="1" smtClean="0"/>
              <a:t>Fibrous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cartilage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intraarticularly</a:t>
            </a:r>
            <a:r>
              <a:rPr lang="cs-CZ" altLang="cs-CZ" sz="2400" dirty="0" smtClean="0"/>
              <a:t>, 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2400" dirty="0" err="1" smtClean="0"/>
              <a:t>discus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articularis</a:t>
            </a:r>
            <a:r>
              <a:rPr lang="cs-CZ" altLang="cs-CZ" sz="2400" dirty="0"/>
              <a:t>- </a:t>
            </a:r>
            <a:r>
              <a:rPr lang="cs-CZ" altLang="cs-CZ" sz="2400" dirty="0" err="1" smtClean="0"/>
              <a:t>completely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septates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articular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cavity</a:t>
            </a:r>
            <a:endParaRPr lang="cs-CZ" altLang="cs-CZ" sz="2400" dirty="0" smtClean="0"/>
          </a:p>
          <a:p>
            <a:pPr marL="0" indent="0" eaLnBrk="1" hangingPunct="1"/>
            <a:r>
              <a:rPr lang="cs-CZ" altLang="cs-CZ" sz="2400" dirty="0" smtClean="0"/>
              <a:t>- </a:t>
            </a:r>
            <a:r>
              <a:rPr lang="cs-CZ" altLang="cs-CZ" sz="2400" dirty="0" err="1"/>
              <a:t>meniscus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articularis</a:t>
            </a:r>
            <a:r>
              <a:rPr lang="cs-CZ" altLang="cs-CZ" sz="2400" dirty="0"/>
              <a:t>- </a:t>
            </a:r>
            <a:r>
              <a:rPr lang="cs-CZ" altLang="cs-CZ" sz="2400" dirty="0" err="1" smtClean="0"/>
              <a:t>doesn´t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separate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entire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articular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cavity</a:t>
            </a:r>
            <a:endParaRPr lang="cs-CZ" altLang="cs-CZ" sz="2400" dirty="0"/>
          </a:p>
          <a:p>
            <a:pPr eaLnBrk="1" hangingPunct="1"/>
            <a:r>
              <a:rPr lang="cs-CZ" altLang="cs-CZ" sz="2400" b="1" u="sng" dirty="0" err="1" smtClean="0"/>
              <a:t>Articular</a:t>
            </a:r>
            <a:r>
              <a:rPr lang="cs-CZ" altLang="cs-CZ" sz="2400" b="1" u="sng" dirty="0" smtClean="0"/>
              <a:t> labra </a:t>
            </a:r>
            <a:r>
              <a:rPr lang="cs-CZ" altLang="cs-CZ" sz="2400" dirty="0" smtClean="0"/>
              <a:t>(</a:t>
            </a:r>
            <a:r>
              <a:rPr lang="cs-CZ" altLang="cs-CZ" sz="2400" b="1" dirty="0" smtClean="0"/>
              <a:t>labra </a:t>
            </a:r>
            <a:r>
              <a:rPr lang="cs-CZ" altLang="cs-CZ" sz="2400" b="1" dirty="0" err="1"/>
              <a:t>articularia</a:t>
            </a:r>
            <a:r>
              <a:rPr lang="cs-CZ" altLang="cs-CZ" sz="2400" dirty="0"/>
              <a:t>): </a:t>
            </a:r>
          </a:p>
          <a:p>
            <a:pPr eaLnBrk="1" hangingPunct="1"/>
            <a:r>
              <a:rPr lang="cs-CZ" altLang="cs-CZ" sz="2400" dirty="0"/>
              <a:t>- </a:t>
            </a:r>
            <a:r>
              <a:rPr lang="cs-CZ" altLang="cs-CZ" sz="2400" dirty="0" err="1" smtClean="0"/>
              <a:t>Bands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cartilaginou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tissue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enlarge</a:t>
            </a:r>
            <a:r>
              <a:rPr lang="cs-CZ" altLang="cs-CZ" sz="2400" dirty="0" smtClean="0"/>
              <a:t> and </a:t>
            </a:r>
            <a:r>
              <a:rPr lang="cs-CZ" altLang="cs-CZ" sz="2400" dirty="0" err="1" smtClean="0"/>
              <a:t>deepen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articular</a:t>
            </a:r>
            <a:r>
              <a:rPr lang="cs-CZ" altLang="cs-CZ" sz="2400" dirty="0" smtClean="0"/>
              <a:t> pit</a:t>
            </a:r>
            <a:endParaRPr lang="cs-CZ" altLang="cs-CZ" sz="2400" dirty="0"/>
          </a:p>
          <a:p>
            <a:pPr eaLnBrk="1" hangingPunct="1"/>
            <a:r>
              <a:rPr lang="cs-CZ" altLang="cs-CZ" sz="2400" b="1" u="sng" dirty="0" err="1" smtClean="0"/>
              <a:t>Synovial</a:t>
            </a:r>
            <a:r>
              <a:rPr lang="cs-CZ" altLang="cs-CZ" sz="2400" b="1" u="sng" dirty="0" smtClean="0"/>
              <a:t> </a:t>
            </a:r>
            <a:r>
              <a:rPr lang="cs-CZ" altLang="cs-CZ" sz="2400" b="1" u="sng" dirty="0" err="1" smtClean="0"/>
              <a:t>bursae</a:t>
            </a:r>
            <a:r>
              <a:rPr lang="cs-CZ" altLang="cs-CZ" sz="2400" b="1" u="sng" dirty="0" smtClean="0"/>
              <a:t> </a:t>
            </a:r>
            <a:r>
              <a:rPr lang="cs-CZ" altLang="cs-CZ" sz="2400" dirty="0" smtClean="0"/>
              <a:t>(</a:t>
            </a:r>
            <a:r>
              <a:rPr lang="cs-CZ" altLang="cs-CZ" sz="2400" b="1" dirty="0" err="1" smtClean="0"/>
              <a:t>bursae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/>
              <a:t>synoviales</a:t>
            </a:r>
            <a:r>
              <a:rPr lang="cs-CZ" altLang="cs-CZ" sz="2400" dirty="0"/>
              <a:t>): </a:t>
            </a:r>
          </a:p>
          <a:p>
            <a:pPr eaLnBrk="1" hangingPunct="1"/>
            <a:r>
              <a:rPr lang="cs-CZ" altLang="cs-CZ" sz="2400" dirty="0"/>
              <a:t>- </a:t>
            </a:r>
            <a:r>
              <a:rPr lang="cs-CZ" altLang="cs-CZ" sz="2400" dirty="0" err="1" smtClean="0"/>
              <a:t>Cavities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various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size</a:t>
            </a:r>
            <a:r>
              <a:rPr lang="cs-CZ" altLang="cs-CZ" sz="2400" dirty="0" smtClean="0"/>
              <a:t>, are </a:t>
            </a:r>
            <a:r>
              <a:rPr lang="cs-CZ" altLang="cs-CZ" sz="2400" dirty="0" err="1" smtClean="0"/>
              <a:t>bordered</a:t>
            </a:r>
            <a:r>
              <a:rPr lang="cs-CZ" altLang="cs-CZ" sz="2400" dirty="0" smtClean="0"/>
              <a:t> by </a:t>
            </a:r>
            <a:r>
              <a:rPr lang="cs-CZ" altLang="cs-CZ" sz="2400" dirty="0" err="1" smtClean="0"/>
              <a:t>fibrous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capsule</a:t>
            </a:r>
            <a:r>
              <a:rPr lang="cs-CZ" altLang="cs-CZ" sz="2400" dirty="0" smtClean="0"/>
              <a:t> and </a:t>
            </a:r>
            <a:r>
              <a:rPr lang="cs-CZ" altLang="cs-CZ" sz="2400" dirty="0" err="1" smtClean="0"/>
              <a:t>filled</a:t>
            </a:r>
            <a:r>
              <a:rPr lang="cs-CZ" altLang="cs-CZ" sz="2400" dirty="0" smtClean="0"/>
              <a:t> by </a:t>
            </a:r>
            <a:r>
              <a:rPr lang="cs-CZ" altLang="cs-CZ" sz="2400" dirty="0" err="1" smtClean="0"/>
              <a:t>synovia</a:t>
            </a:r>
            <a:r>
              <a:rPr lang="cs-CZ" altLang="cs-CZ" sz="2400" dirty="0" smtClean="0"/>
              <a:t>, in </a:t>
            </a:r>
            <a:r>
              <a:rPr lang="cs-CZ" altLang="cs-CZ" sz="2400" dirty="0" err="1" smtClean="0"/>
              <a:t>places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where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muscles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tendons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lies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directly</a:t>
            </a:r>
            <a:r>
              <a:rPr lang="cs-CZ" altLang="cs-CZ" sz="2400" dirty="0" smtClean="0"/>
              <a:t> on </a:t>
            </a:r>
            <a:r>
              <a:rPr lang="cs-CZ" altLang="cs-CZ" sz="2400" dirty="0" err="1" smtClean="0"/>
              <a:t>bones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17905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jmout0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2106" r="4193" b="21654"/>
          <a:stretch>
            <a:fillRect/>
          </a:stretch>
        </p:blipFill>
        <p:spPr bwMode="auto">
          <a:xfrm>
            <a:off x="1631951" y="814389"/>
            <a:ext cx="4105275" cy="52292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225425"/>
            <a:ext cx="19081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176589"/>
            <a:ext cx="18669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3573463"/>
            <a:ext cx="2517775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898526"/>
            <a:ext cx="26479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2168525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600" b="1" u="sng" dirty="0" err="1" smtClean="0"/>
              <a:t>Types</a:t>
            </a:r>
            <a:r>
              <a:rPr lang="cs-CZ" altLang="cs-CZ" sz="3600" b="1" u="sng" dirty="0" smtClean="0"/>
              <a:t> </a:t>
            </a:r>
            <a:r>
              <a:rPr lang="cs-CZ" altLang="cs-CZ" sz="3600" b="1" u="sng" dirty="0" err="1" smtClean="0"/>
              <a:t>of</a:t>
            </a:r>
            <a:r>
              <a:rPr lang="cs-CZ" altLang="cs-CZ" sz="3600" b="1" u="sng" dirty="0" smtClean="0"/>
              <a:t> </a:t>
            </a:r>
            <a:r>
              <a:rPr lang="cs-CZ" altLang="cs-CZ" sz="3600" b="1" u="sng" dirty="0" err="1" smtClean="0"/>
              <a:t>joints</a:t>
            </a:r>
            <a:endParaRPr lang="cs-CZ" altLang="cs-CZ" sz="3600" b="1" u="sng" dirty="0"/>
          </a:p>
        </p:txBody>
      </p:sp>
    </p:spTree>
    <p:extLst>
      <p:ext uri="{BB962C8B-B14F-4D97-AF65-F5344CB8AC3E}">
        <p14:creationId xmlns:p14="http://schemas.microsoft.com/office/powerpoint/2010/main" val="95435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1" y="304801"/>
            <a:ext cx="866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000">
                <a:latin typeface="Times New Roman" panose="02020603050405020304" pitchFamily="18" charset="0"/>
              </a:rPr>
              <a:t> </a:t>
            </a:r>
            <a:endParaRPr lang="cs-CZ" altLang="cs-CZ"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0" y="-29795"/>
            <a:ext cx="91440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u="sng" dirty="0"/>
              <a:t>A. </a:t>
            </a:r>
            <a:r>
              <a:rPr lang="cs-CZ" altLang="cs-CZ" sz="2800" b="1" u="sng" dirty="0" smtClean="0"/>
              <a:t>Classification </a:t>
            </a:r>
            <a:r>
              <a:rPr lang="cs-CZ" altLang="cs-CZ" sz="2800" b="1" u="sng" dirty="0" err="1" smtClean="0"/>
              <a:t>of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joints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according</a:t>
            </a:r>
            <a:r>
              <a:rPr lang="cs-CZ" altLang="cs-CZ" sz="2800" b="1" u="sng" dirty="0" smtClean="0"/>
              <a:t> to </a:t>
            </a:r>
            <a:r>
              <a:rPr lang="cs-CZ" altLang="cs-CZ" sz="2800" b="1" u="sng" dirty="0" err="1" smtClean="0"/>
              <a:t>the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shape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of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articular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surfaces</a:t>
            </a:r>
            <a:r>
              <a:rPr lang="cs-CZ" altLang="cs-CZ" sz="2800" b="1" u="sng" dirty="0" smtClean="0"/>
              <a:t>:</a:t>
            </a:r>
            <a:endParaRPr lang="cs-CZ" altLang="cs-CZ" sz="2800" b="1" dirty="0"/>
          </a:p>
          <a:p>
            <a:pPr lvl="1" eaLnBrk="1" hangingPunct="1"/>
            <a:r>
              <a:rPr lang="cs-CZ" altLang="cs-CZ" sz="2800" u="sng" dirty="0" smtClean="0"/>
              <a:t>joint </a:t>
            </a:r>
            <a:r>
              <a:rPr lang="cs-CZ" altLang="cs-CZ" sz="2800" u="sng" dirty="0" err="1" smtClean="0"/>
              <a:t>with</a:t>
            </a:r>
            <a:r>
              <a:rPr lang="cs-CZ" altLang="cs-CZ" sz="2800" u="sng" dirty="0" smtClean="0"/>
              <a:t> </a:t>
            </a:r>
            <a:r>
              <a:rPr lang="cs-CZ" altLang="cs-CZ" sz="2800" u="sng" dirty="0" err="1" smtClean="0"/>
              <a:t>irregular</a:t>
            </a:r>
            <a:r>
              <a:rPr lang="cs-CZ" altLang="cs-CZ" sz="2800" u="sng" dirty="0" smtClean="0"/>
              <a:t> </a:t>
            </a:r>
            <a:r>
              <a:rPr lang="cs-CZ" altLang="cs-CZ" sz="2800" u="sng" dirty="0" err="1" smtClean="0"/>
              <a:t>surfaces</a:t>
            </a:r>
            <a:r>
              <a:rPr lang="cs-CZ" altLang="cs-CZ" sz="2800" u="sng" dirty="0" smtClean="0"/>
              <a:t> - </a:t>
            </a:r>
            <a:r>
              <a:rPr lang="cs-CZ" altLang="cs-CZ" sz="2800" b="1" u="sng" dirty="0" smtClean="0"/>
              <a:t>AMPHIARTROSIS</a:t>
            </a:r>
            <a:endParaRPr lang="cs-CZ" altLang="cs-CZ" sz="2800" b="1" u="sng" dirty="0"/>
          </a:p>
          <a:p>
            <a:pPr lvl="1" eaLnBrk="1" hangingPunct="1"/>
            <a:r>
              <a:rPr lang="cs-CZ" altLang="cs-CZ" sz="2800" u="sng" dirty="0" err="1"/>
              <a:t>f</a:t>
            </a:r>
            <a:r>
              <a:rPr lang="cs-CZ" altLang="cs-CZ" sz="2800" u="sng" dirty="0" err="1" smtClean="0"/>
              <a:t>lat</a:t>
            </a:r>
            <a:r>
              <a:rPr lang="cs-CZ" altLang="cs-CZ" sz="2800" u="sng" dirty="0" smtClean="0"/>
              <a:t> joint - </a:t>
            </a:r>
            <a:r>
              <a:rPr lang="cs-CZ" altLang="cs-CZ" sz="2800" b="1" u="sng" dirty="0" smtClean="0"/>
              <a:t>ART</a:t>
            </a:r>
            <a:r>
              <a:rPr lang="cs-CZ" altLang="cs-CZ" sz="2800" b="1" u="sng" dirty="0"/>
              <a:t>. PLANA</a:t>
            </a:r>
          </a:p>
          <a:p>
            <a:pPr lvl="1" eaLnBrk="1" hangingPunct="1"/>
            <a:r>
              <a:rPr lang="cs-CZ" altLang="cs-CZ" sz="2800" u="sng" dirty="0" err="1" smtClean="0"/>
              <a:t>Spherical</a:t>
            </a:r>
            <a:r>
              <a:rPr lang="cs-CZ" altLang="cs-CZ" sz="2800" u="sng" dirty="0" smtClean="0"/>
              <a:t> joint (</a:t>
            </a:r>
            <a:r>
              <a:rPr lang="cs-CZ" altLang="cs-CZ" sz="2800" u="sng" dirty="0" err="1" smtClean="0"/>
              <a:t>ball</a:t>
            </a:r>
            <a:r>
              <a:rPr lang="cs-CZ" altLang="cs-CZ" sz="2800" u="sng" dirty="0" smtClean="0"/>
              <a:t> and </a:t>
            </a:r>
            <a:r>
              <a:rPr lang="cs-CZ" altLang="cs-CZ" sz="2800" u="sng" dirty="0" err="1" smtClean="0"/>
              <a:t>socket</a:t>
            </a:r>
            <a:r>
              <a:rPr lang="cs-CZ" altLang="cs-CZ" sz="2800" u="sng" dirty="0" smtClean="0"/>
              <a:t>)-</a:t>
            </a:r>
            <a:r>
              <a:rPr lang="cs-CZ" altLang="cs-CZ" sz="2400" b="1" u="sng" dirty="0" smtClean="0"/>
              <a:t> </a:t>
            </a:r>
            <a:r>
              <a:rPr lang="cs-CZ" altLang="cs-CZ" sz="2400" b="1" u="sng" dirty="0"/>
              <a:t>ART. </a:t>
            </a:r>
            <a:r>
              <a:rPr lang="cs-CZ" altLang="cs-CZ" sz="2400" b="1" u="sng" dirty="0" smtClean="0"/>
              <a:t>SPHAEROIDEA</a:t>
            </a:r>
            <a:endParaRPr lang="cs-CZ" altLang="cs-CZ" sz="2400" b="1" u="sng" dirty="0"/>
          </a:p>
          <a:p>
            <a:pPr lvl="2" eaLnBrk="1" hangingPunct="1">
              <a:buFontTx/>
              <a:buChar char="-"/>
            </a:pPr>
            <a:r>
              <a:rPr lang="cs-CZ" altLang="cs-CZ" sz="2800" dirty="0" err="1"/>
              <a:t>s</a:t>
            </a:r>
            <a:r>
              <a:rPr lang="cs-CZ" altLang="cs-CZ" sz="2800" dirty="0" err="1" smtClean="0"/>
              <a:t>pherical</a:t>
            </a:r>
            <a:r>
              <a:rPr lang="cs-CZ" altLang="cs-CZ" sz="2800" dirty="0" smtClean="0"/>
              <a:t> free - </a:t>
            </a:r>
            <a:r>
              <a:rPr lang="cs-CZ" altLang="cs-CZ" sz="2800" b="1" dirty="0" smtClean="0"/>
              <a:t>ARTHRODIA</a:t>
            </a:r>
            <a:endParaRPr lang="cs-CZ" altLang="cs-CZ" sz="2800" dirty="0"/>
          </a:p>
          <a:p>
            <a:pPr lvl="2" eaLnBrk="1" hangingPunct="1">
              <a:buFontTx/>
              <a:buChar char="-"/>
            </a:pPr>
            <a:r>
              <a:rPr lang="cs-CZ" altLang="cs-CZ" sz="2800" dirty="0" err="1" smtClean="0"/>
              <a:t>spherical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restricted</a:t>
            </a:r>
            <a:r>
              <a:rPr lang="cs-CZ" altLang="cs-CZ" sz="2800" dirty="0" smtClean="0"/>
              <a:t> </a:t>
            </a:r>
            <a:r>
              <a:rPr lang="cs-CZ" altLang="cs-CZ" sz="2800" b="1" dirty="0" smtClean="0"/>
              <a:t>- </a:t>
            </a:r>
            <a:r>
              <a:rPr lang="cs-CZ" altLang="cs-CZ" sz="2800" b="1" dirty="0"/>
              <a:t>ENARTHROSIS</a:t>
            </a:r>
            <a:endParaRPr lang="cs-CZ" altLang="cs-CZ" sz="2800" dirty="0"/>
          </a:p>
          <a:p>
            <a:pPr lvl="1" eaLnBrk="1" hangingPunct="1"/>
            <a:r>
              <a:rPr lang="cs-CZ" altLang="cs-CZ" sz="2800" u="sng" dirty="0" err="1" smtClean="0"/>
              <a:t>cylindrical</a:t>
            </a:r>
            <a:r>
              <a:rPr lang="cs-CZ" altLang="cs-CZ" sz="2800" u="sng" dirty="0" smtClean="0"/>
              <a:t> joint - </a:t>
            </a:r>
            <a:r>
              <a:rPr lang="cs-CZ" altLang="cs-CZ" sz="2800" b="1" u="sng" dirty="0" smtClean="0"/>
              <a:t>ART</a:t>
            </a:r>
            <a:r>
              <a:rPr lang="cs-CZ" altLang="cs-CZ" sz="2800" b="1" u="sng" dirty="0"/>
              <a:t>. </a:t>
            </a:r>
            <a:r>
              <a:rPr lang="cs-CZ" altLang="cs-CZ" sz="2800" b="1" u="sng" dirty="0" smtClean="0"/>
              <a:t>CYLINDROIDEA</a:t>
            </a:r>
            <a:endParaRPr lang="cs-CZ" altLang="cs-CZ" sz="2800" b="1" u="sng" dirty="0"/>
          </a:p>
          <a:p>
            <a:pPr lvl="2" eaLnBrk="1" hangingPunct="1">
              <a:buFontTx/>
              <a:buChar char="-"/>
            </a:pPr>
            <a:r>
              <a:rPr lang="cs-CZ" altLang="cs-CZ" sz="2800" b="1" dirty="0" smtClean="0"/>
              <a:t>GINGLYMUS</a:t>
            </a:r>
            <a:r>
              <a:rPr lang="cs-CZ" altLang="cs-CZ" sz="2800" dirty="0" smtClean="0"/>
              <a:t>- axis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movement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is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perpendicular</a:t>
            </a:r>
            <a:r>
              <a:rPr lang="cs-CZ" altLang="cs-CZ" sz="2800" dirty="0" smtClean="0"/>
              <a:t> to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longitudinal</a:t>
            </a:r>
            <a:r>
              <a:rPr lang="cs-CZ" altLang="cs-CZ" sz="2800" dirty="0" smtClean="0"/>
              <a:t> axis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bone</a:t>
            </a:r>
            <a:endParaRPr lang="cs-CZ" altLang="cs-CZ" sz="2800" dirty="0"/>
          </a:p>
          <a:p>
            <a:pPr lvl="2" eaLnBrk="1" hangingPunct="1">
              <a:buFontTx/>
              <a:buChar char="-"/>
            </a:pPr>
            <a:r>
              <a:rPr lang="cs-CZ" altLang="cs-CZ" sz="2800" dirty="0" err="1" smtClean="0"/>
              <a:t>wheel</a:t>
            </a:r>
            <a:r>
              <a:rPr lang="cs-CZ" altLang="cs-CZ" sz="2800" dirty="0" smtClean="0"/>
              <a:t> joint - </a:t>
            </a:r>
            <a:r>
              <a:rPr lang="cs-CZ" altLang="cs-CZ" sz="2800" b="1" dirty="0" smtClean="0"/>
              <a:t>TROCHOIDEA</a:t>
            </a:r>
            <a:r>
              <a:rPr lang="cs-CZ" altLang="cs-CZ" sz="2800" dirty="0" smtClean="0"/>
              <a:t>- </a:t>
            </a:r>
            <a:r>
              <a:rPr lang="cs-CZ" altLang="cs-CZ" sz="2800" dirty="0"/>
              <a:t>axis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movement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is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paralel </a:t>
            </a:r>
            <a:r>
              <a:rPr lang="cs-CZ" altLang="cs-CZ" sz="2800" dirty="0"/>
              <a:t>to </a:t>
            </a:r>
            <a:r>
              <a:rPr lang="cs-CZ" altLang="cs-CZ" sz="2800" dirty="0" err="1"/>
              <a:t>the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longitudinal</a:t>
            </a:r>
            <a:r>
              <a:rPr lang="cs-CZ" altLang="cs-CZ" sz="2800" dirty="0"/>
              <a:t> axis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bone</a:t>
            </a:r>
            <a:endParaRPr lang="cs-CZ" altLang="cs-CZ" sz="2800" dirty="0"/>
          </a:p>
          <a:p>
            <a:pPr lvl="1" eaLnBrk="1" hangingPunct="1"/>
            <a:r>
              <a:rPr lang="cs-CZ" altLang="cs-CZ" sz="2800" u="sng" dirty="0" err="1" smtClean="0"/>
              <a:t>elipsoidal</a:t>
            </a:r>
            <a:r>
              <a:rPr lang="cs-CZ" altLang="cs-CZ" sz="2800" u="sng" dirty="0" smtClean="0"/>
              <a:t> joint -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/>
              <a:t>ART. </a:t>
            </a:r>
            <a:r>
              <a:rPr lang="cs-CZ" altLang="cs-CZ" sz="2800" b="1" u="sng" dirty="0" smtClean="0"/>
              <a:t>ELLIPSOIDEA</a:t>
            </a:r>
            <a:endParaRPr lang="cs-CZ" altLang="cs-CZ" sz="2800" b="1" u="sng" dirty="0"/>
          </a:p>
          <a:p>
            <a:pPr lvl="1" eaLnBrk="1" hangingPunct="1"/>
            <a:r>
              <a:rPr lang="cs-CZ" altLang="cs-CZ" sz="2800" u="sng" dirty="0" err="1" smtClean="0"/>
              <a:t>sellar</a:t>
            </a:r>
            <a:r>
              <a:rPr lang="cs-CZ" altLang="cs-CZ" sz="2800" u="sng" dirty="0" smtClean="0"/>
              <a:t> joint-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/>
              <a:t>ART. SELLARIS</a:t>
            </a:r>
          </a:p>
          <a:p>
            <a:pPr lvl="1" eaLnBrk="1" hangingPunct="1"/>
            <a:r>
              <a:rPr lang="cs-CZ" altLang="cs-CZ" sz="2800" u="sng" dirty="0" err="1"/>
              <a:t>t</a:t>
            </a:r>
            <a:r>
              <a:rPr lang="cs-CZ" altLang="cs-CZ" sz="2800" u="sng" dirty="0" err="1" smtClean="0"/>
              <a:t>rochlear</a:t>
            </a:r>
            <a:r>
              <a:rPr lang="cs-CZ" altLang="cs-CZ" sz="2800" u="sng" dirty="0" smtClean="0"/>
              <a:t> (</a:t>
            </a:r>
            <a:r>
              <a:rPr lang="cs-CZ" altLang="cs-CZ" sz="2800" u="sng" dirty="0" err="1" smtClean="0"/>
              <a:t>hinge</a:t>
            </a:r>
            <a:r>
              <a:rPr lang="cs-CZ" altLang="cs-CZ" sz="2800" u="sng" dirty="0" smtClean="0"/>
              <a:t>) joint -  </a:t>
            </a:r>
            <a:r>
              <a:rPr lang="cs-CZ" altLang="cs-CZ" sz="2800" b="1" u="sng" dirty="0" smtClean="0"/>
              <a:t>ART</a:t>
            </a:r>
            <a:r>
              <a:rPr lang="cs-CZ" altLang="cs-CZ" sz="2800" b="1" u="sng" dirty="0"/>
              <a:t>. TROCHLEARIS</a:t>
            </a:r>
          </a:p>
        </p:txBody>
      </p:sp>
    </p:spTree>
    <p:extLst>
      <p:ext uri="{BB962C8B-B14F-4D97-AF65-F5344CB8AC3E}">
        <p14:creationId xmlns:p14="http://schemas.microsoft.com/office/powerpoint/2010/main" val="40302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2" t="66196" r="17181" b="17058"/>
          <a:stretch>
            <a:fillRect/>
          </a:stretch>
        </p:blipFill>
        <p:spPr bwMode="auto">
          <a:xfrm>
            <a:off x="3359151" y="4481514"/>
            <a:ext cx="60483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sejmout0034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r="5630" b="8707"/>
          <a:stretch>
            <a:fillRect/>
          </a:stretch>
        </p:blipFill>
        <p:spPr bwMode="auto">
          <a:xfrm>
            <a:off x="3000375" y="620714"/>
            <a:ext cx="6877050" cy="3525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03389" y="44451"/>
            <a:ext cx="3457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b="1" u="sng"/>
              <a:t>AMPHIARTROSIS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847851" y="4221163"/>
            <a:ext cx="19432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 u="sng"/>
              <a:t>ART. PLANA</a:t>
            </a:r>
          </a:p>
        </p:txBody>
      </p:sp>
    </p:spTree>
    <p:extLst>
      <p:ext uri="{BB962C8B-B14F-4D97-AF65-F5344CB8AC3E}">
        <p14:creationId xmlns:p14="http://schemas.microsoft.com/office/powerpoint/2010/main" val="31931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36914" r="8836" b="27170"/>
          <a:stretch>
            <a:fillRect/>
          </a:stretch>
        </p:blipFill>
        <p:spPr bwMode="auto">
          <a:xfrm>
            <a:off x="1524000" y="47625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782888" y="476250"/>
            <a:ext cx="19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/>
              <a:t>ARTHRODIA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104064" y="476250"/>
            <a:ext cx="22935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/>
              <a:t>ENARTHROSIS</a:t>
            </a:r>
          </a:p>
        </p:txBody>
      </p:sp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2" t="19189" r="19879" b="46895"/>
          <a:stretch>
            <a:fillRect/>
          </a:stretch>
        </p:blipFill>
        <p:spPr bwMode="auto">
          <a:xfrm>
            <a:off x="7715250" y="3748088"/>
            <a:ext cx="295275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4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5" t="58727" r="63362" b="20265"/>
          <a:stretch>
            <a:fillRect/>
          </a:stretch>
        </p:blipFill>
        <p:spPr bwMode="auto">
          <a:xfrm>
            <a:off x="5087939" y="4959350"/>
            <a:ext cx="172878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7" t="50000" r="18791"/>
          <a:stretch>
            <a:fillRect/>
          </a:stretch>
        </p:blipFill>
        <p:spPr bwMode="auto">
          <a:xfrm>
            <a:off x="3143250" y="4319588"/>
            <a:ext cx="165735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50000" r="57562"/>
          <a:stretch>
            <a:fillRect/>
          </a:stretch>
        </p:blipFill>
        <p:spPr bwMode="auto">
          <a:xfrm>
            <a:off x="1524000" y="4319588"/>
            <a:ext cx="1620838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4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3" t="58727" r="52571" b="11009"/>
          <a:stretch>
            <a:fillRect/>
          </a:stretch>
        </p:blipFill>
        <p:spPr bwMode="auto">
          <a:xfrm>
            <a:off x="6743701" y="4122738"/>
            <a:ext cx="7905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524001" y="3284538"/>
            <a:ext cx="3172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 u="sng"/>
              <a:t>ART. CILINDROIDAE: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303839" y="3789363"/>
            <a:ext cx="19431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/>
              <a:t>GINGLIMUS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7824789" y="3429000"/>
            <a:ext cx="21684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/>
              <a:t>TROCHOIDAE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235451" y="0"/>
            <a:ext cx="30534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 u="sng"/>
              <a:t>ART. SPHAEROIDAE</a:t>
            </a:r>
          </a:p>
        </p:txBody>
      </p:sp>
    </p:spTree>
    <p:extLst>
      <p:ext uri="{BB962C8B-B14F-4D97-AF65-F5344CB8AC3E}">
        <p14:creationId xmlns:p14="http://schemas.microsoft.com/office/powerpoint/2010/main" val="202844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9189" r="48975" b="48457"/>
          <a:stretch>
            <a:fillRect/>
          </a:stretch>
        </p:blipFill>
        <p:spPr bwMode="auto">
          <a:xfrm>
            <a:off x="1919288" y="3716339"/>
            <a:ext cx="39243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36914" r="11066" b="36557"/>
          <a:stretch>
            <a:fillRect/>
          </a:stretch>
        </p:blipFill>
        <p:spPr bwMode="auto">
          <a:xfrm>
            <a:off x="1524000" y="692150"/>
            <a:ext cx="91074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524000" y="-31750"/>
            <a:ext cx="2811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 u="sng"/>
              <a:t>ART. ELLIPSOIDAE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524000" y="3125788"/>
            <a:ext cx="2262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 u="sng"/>
              <a:t>ART. SELLARIS</a:t>
            </a:r>
          </a:p>
        </p:txBody>
      </p:sp>
      <p:pic>
        <p:nvPicPr>
          <p:cNvPr id="18441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5" t="58727" r="63362" b="20265"/>
          <a:stretch>
            <a:fillRect/>
          </a:stretch>
        </p:blipFill>
        <p:spPr bwMode="auto">
          <a:xfrm>
            <a:off x="7391400" y="4724400"/>
            <a:ext cx="172878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3" t="58727" r="52571" b="11009"/>
          <a:stretch>
            <a:fillRect/>
          </a:stretch>
        </p:blipFill>
        <p:spPr bwMode="auto">
          <a:xfrm>
            <a:off x="9047164" y="3887788"/>
            <a:ext cx="7905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383338" y="3125788"/>
            <a:ext cx="29709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 u="sng"/>
              <a:t>ART. TROCHLEARIS</a:t>
            </a:r>
          </a:p>
        </p:txBody>
      </p:sp>
    </p:spTree>
    <p:extLst>
      <p:ext uri="{BB962C8B-B14F-4D97-AF65-F5344CB8AC3E}">
        <p14:creationId xmlns:p14="http://schemas.microsoft.com/office/powerpoint/2010/main" val="115787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0" y="450643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82563" indent="-182563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/>
              <a:t>B. </a:t>
            </a:r>
            <a:r>
              <a:rPr lang="cs-CZ" altLang="cs-CZ" sz="2800" b="1" u="sng" dirty="0"/>
              <a:t>Classification </a:t>
            </a:r>
            <a:r>
              <a:rPr lang="cs-CZ" altLang="cs-CZ" sz="2800" b="1" u="sng" dirty="0" err="1"/>
              <a:t>of</a:t>
            </a:r>
            <a:r>
              <a:rPr lang="cs-CZ" altLang="cs-CZ" sz="2800" b="1" u="sng" dirty="0"/>
              <a:t> </a:t>
            </a:r>
            <a:r>
              <a:rPr lang="cs-CZ" altLang="cs-CZ" sz="2800" b="1" u="sng" dirty="0" err="1"/>
              <a:t>joints</a:t>
            </a:r>
            <a:r>
              <a:rPr lang="cs-CZ" altLang="cs-CZ" sz="2800" b="1" u="sng" dirty="0"/>
              <a:t> </a:t>
            </a:r>
            <a:r>
              <a:rPr lang="cs-CZ" altLang="cs-CZ" sz="2800" b="1" u="sng" dirty="0" err="1"/>
              <a:t>according</a:t>
            </a:r>
            <a:r>
              <a:rPr lang="cs-CZ" altLang="cs-CZ" sz="2800" b="1" u="sng" dirty="0"/>
              <a:t> to </a:t>
            </a:r>
            <a:r>
              <a:rPr lang="cs-CZ" altLang="cs-CZ" sz="2800" b="1" u="sng" dirty="0" err="1"/>
              <a:t>the</a:t>
            </a:r>
            <a:r>
              <a:rPr lang="cs-CZ" altLang="cs-CZ" sz="2800" b="1" u="sng" dirty="0"/>
              <a:t> </a:t>
            </a:r>
            <a:r>
              <a:rPr lang="cs-CZ" altLang="cs-CZ" sz="2800" b="1" u="sng" dirty="0" err="1" smtClean="0"/>
              <a:t>level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of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movability</a:t>
            </a:r>
            <a:r>
              <a:rPr lang="cs-CZ" altLang="cs-CZ" sz="2800" b="1" u="sng" dirty="0" smtClean="0"/>
              <a:t> and </a:t>
            </a:r>
            <a:r>
              <a:rPr lang="cs-CZ" altLang="cs-CZ" sz="2800" b="1" u="sng" dirty="0" err="1" smtClean="0"/>
              <a:t>number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of</a:t>
            </a:r>
            <a:r>
              <a:rPr lang="cs-CZ" altLang="cs-CZ" sz="2800" b="1" u="sng" dirty="0" smtClean="0"/>
              <a:t> axis </a:t>
            </a:r>
            <a:r>
              <a:rPr lang="cs-CZ" altLang="cs-CZ" sz="2800" b="1" u="sng" dirty="0" err="1" smtClean="0"/>
              <a:t>of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movements</a:t>
            </a:r>
            <a:r>
              <a:rPr lang="cs-CZ" altLang="cs-CZ" sz="2800" b="1" u="sng" dirty="0" smtClean="0"/>
              <a:t>:</a:t>
            </a:r>
            <a:endParaRPr lang="cs-CZ" altLang="cs-CZ" sz="2800" b="1" dirty="0" smtClean="0"/>
          </a:p>
          <a:p>
            <a:pPr eaLnBrk="1" hangingPunct="1"/>
            <a:endParaRPr lang="cs-CZ" altLang="cs-CZ" sz="2800" b="1" dirty="0"/>
          </a:p>
          <a:p>
            <a:pPr eaLnBrk="1" hangingPunct="1"/>
            <a:r>
              <a:rPr lang="cs-CZ" altLang="cs-CZ" sz="2800" b="1" u="sng" dirty="0" err="1" smtClean="0">
                <a:solidFill>
                  <a:srgbClr val="CC0000"/>
                </a:solidFill>
              </a:rPr>
              <a:t>Joints</a:t>
            </a:r>
            <a:r>
              <a:rPr lang="cs-CZ" altLang="cs-CZ" sz="2800" b="1" u="sng" dirty="0" smtClean="0">
                <a:solidFill>
                  <a:srgbClr val="CC0000"/>
                </a:solidFill>
              </a:rPr>
              <a:t> </a:t>
            </a:r>
            <a:r>
              <a:rPr lang="cs-CZ" altLang="cs-CZ" sz="2800" b="1" u="sng" dirty="0" err="1" smtClean="0">
                <a:solidFill>
                  <a:srgbClr val="CC0000"/>
                </a:solidFill>
              </a:rPr>
              <a:t>with</a:t>
            </a:r>
            <a:r>
              <a:rPr lang="cs-CZ" altLang="cs-CZ" sz="2800" b="1" u="sng" dirty="0" smtClean="0">
                <a:solidFill>
                  <a:srgbClr val="CC0000"/>
                </a:solidFill>
              </a:rPr>
              <a:t> </a:t>
            </a:r>
            <a:r>
              <a:rPr lang="cs-CZ" altLang="cs-CZ" sz="2800" b="1" u="sng" dirty="0" err="1" smtClean="0">
                <a:solidFill>
                  <a:srgbClr val="CC0000"/>
                </a:solidFill>
              </a:rPr>
              <a:t>minimal</a:t>
            </a:r>
            <a:r>
              <a:rPr lang="cs-CZ" altLang="cs-CZ" sz="2800" b="1" u="sng" dirty="0" smtClean="0">
                <a:solidFill>
                  <a:srgbClr val="CC0000"/>
                </a:solidFill>
              </a:rPr>
              <a:t> </a:t>
            </a:r>
            <a:r>
              <a:rPr lang="cs-CZ" altLang="cs-CZ" sz="2800" b="1" u="sng" dirty="0" err="1" smtClean="0">
                <a:solidFill>
                  <a:srgbClr val="CC0000"/>
                </a:solidFill>
              </a:rPr>
              <a:t>movements</a:t>
            </a:r>
            <a:r>
              <a:rPr lang="cs-CZ" altLang="cs-CZ" sz="2800" dirty="0" smtClean="0">
                <a:solidFill>
                  <a:srgbClr val="CC0000"/>
                </a:solidFill>
              </a:rPr>
              <a:t>:</a:t>
            </a:r>
            <a:endParaRPr lang="cs-CZ" altLang="cs-CZ" sz="2800" dirty="0">
              <a:solidFill>
                <a:srgbClr val="CC0000"/>
              </a:solidFill>
            </a:endParaRPr>
          </a:p>
          <a:p>
            <a:pPr eaLnBrk="1" hangingPunct="1">
              <a:buFontTx/>
              <a:buChar char="•"/>
            </a:pPr>
            <a:r>
              <a:rPr lang="cs-CZ" altLang="cs-CZ" sz="2800" b="1" dirty="0" err="1" smtClean="0"/>
              <a:t>amphiartrosis</a:t>
            </a:r>
            <a:endParaRPr lang="cs-CZ" altLang="cs-CZ" sz="2800" b="1" dirty="0"/>
          </a:p>
          <a:p>
            <a:pPr eaLnBrk="1" hangingPunct="1"/>
            <a:r>
              <a:rPr lang="cs-CZ" altLang="cs-CZ" sz="2800" b="1" u="sng" dirty="0" err="1" smtClean="0">
                <a:solidFill>
                  <a:srgbClr val="CC0000"/>
                </a:solidFill>
              </a:rPr>
              <a:t>Joints</a:t>
            </a:r>
            <a:r>
              <a:rPr lang="cs-CZ" altLang="cs-CZ" sz="2800" b="1" u="sng" dirty="0" smtClean="0">
                <a:solidFill>
                  <a:srgbClr val="CC0000"/>
                </a:solidFill>
              </a:rPr>
              <a:t> </a:t>
            </a:r>
            <a:r>
              <a:rPr lang="cs-CZ" altLang="cs-CZ" sz="2800" b="1" u="sng" dirty="0" err="1" smtClean="0">
                <a:solidFill>
                  <a:srgbClr val="CC0000"/>
                </a:solidFill>
              </a:rPr>
              <a:t>with</a:t>
            </a:r>
            <a:r>
              <a:rPr lang="cs-CZ" altLang="cs-CZ" sz="2800" b="1" u="sng" dirty="0" smtClean="0">
                <a:solidFill>
                  <a:srgbClr val="CC0000"/>
                </a:solidFill>
              </a:rPr>
              <a:t> </a:t>
            </a:r>
            <a:r>
              <a:rPr lang="cs-CZ" altLang="cs-CZ" sz="2800" b="1" u="sng" dirty="0" err="1" smtClean="0">
                <a:solidFill>
                  <a:srgbClr val="CC0000"/>
                </a:solidFill>
              </a:rPr>
              <a:t>sliding</a:t>
            </a:r>
            <a:r>
              <a:rPr lang="cs-CZ" altLang="cs-CZ" sz="2800" b="1" u="sng" dirty="0" smtClean="0">
                <a:solidFill>
                  <a:srgbClr val="CC0000"/>
                </a:solidFill>
              </a:rPr>
              <a:t> </a:t>
            </a:r>
            <a:r>
              <a:rPr lang="cs-CZ" altLang="cs-CZ" sz="2800" b="1" u="sng" dirty="0" err="1" smtClean="0">
                <a:solidFill>
                  <a:srgbClr val="CC0000"/>
                </a:solidFill>
              </a:rPr>
              <a:t>movements</a:t>
            </a:r>
            <a:r>
              <a:rPr lang="cs-CZ" altLang="cs-CZ" sz="2800" b="1" u="sng" dirty="0" smtClean="0">
                <a:solidFill>
                  <a:srgbClr val="CC0000"/>
                </a:solidFill>
              </a:rPr>
              <a:t>:</a:t>
            </a:r>
            <a:endParaRPr lang="cs-CZ" altLang="cs-CZ" sz="2800" b="1" dirty="0" smtClean="0">
              <a:solidFill>
                <a:srgbClr val="CC0000"/>
              </a:solidFill>
            </a:endParaRPr>
          </a:p>
          <a:p>
            <a:pPr eaLnBrk="1" hangingPunct="1">
              <a:buFontTx/>
              <a:buChar char="-"/>
            </a:pPr>
            <a:r>
              <a:rPr lang="cs-CZ" altLang="cs-CZ" sz="2800" b="1" dirty="0" err="1" smtClean="0"/>
              <a:t>articulatio</a:t>
            </a:r>
            <a:r>
              <a:rPr lang="cs-CZ" altLang="cs-CZ" sz="2800" b="1" dirty="0" smtClean="0"/>
              <a:t> </a:t>
            </a:r>
            <a:r>
              <a:rPr lang="cs-CZ" altLang="cs-CZ" sz="2800" b="1" dirty="0"/>
              <a:t>plana</a:t>
            </a:r>
          </a:p>
          <a:p>
            <a:pPr eaLnBrk="1" hangingPunct="1"/>
            <a:r>
              <a:rPr lang="cs-CZ" altLang="cs-CZ" sz="2800" b="1" u="sng" dirty="0" err="1" smtClean="0">
                <a:solidFill>
                  <a:srgbClr val="CC0000"/>
                </a:solidFill>
              </a:rPr>
              <a:t>Joints</a:t>
            </a:r>
            <a:r>
              <a:rPr lang="cs-CZ" altLang="cs-CZ" sz="2800" b="1" u="sng" dirty="0" smtClean="0">
                <a:solidFill>
                  <a:srgbClr val="CC0000"/>
                </a:solidFill>
              </a:rPr>
              <a:t> </a:t>
            </a:r>
            <a:r>
              <a:rPr lang="cs-CZ" altLang="cs-CZ" sz="2800" b="1" u="sng" dirty="0" err="1" smtClean="0">
                <a:solidFill>
                  <a:srgbClr val="CC0000"/>
                </a:solidFill>
              </a:rPr>
              <a:t>with</a:t>
            </a:r>
            <a:r>
              <a:rPr lang="cs-CZ" altLang="cs-CZ" sz="2800" b="1" u="sng" dirty="0" smtClean="0">
                <a:solidFill>
                  <a:srgbClr val="CC0000"/>
                </a:solidFill>
              </a:rPr>
              <a:t> </a:t>
            </a:r>
            <a:r>
              <a:rPr lang="cs-CZ" altLang="cs-CZ" sz="2800" b="1" u="sng" dirty="0" err="1" smtClean="0">
                <a:solidFill>
                  <a:srgbClr val="CC0000"/>
                </a:solidFill>
              </a:rPr>
              <a:t>rotational</a:t>
            </a:r>
            <a:r>
              <a:rPr lang="cs-CZ" altLang="cs-CZ" sz="2800" b="1" u="sng" dirty="0" smtClean="0">
                <a:solidFill>
                  <a:srgbClr val="CC0000"/>
                </a:solidFill>
              </a:rPr>
              <a:t> </a:t>
            </a:r>
            <a:r>
              <a:rPr lang="cs-CZ" altLang="cs-CZ" sz="2800" b="1" u="sng" dirty="0" err="1" smtClean="0">
                <a:solidFill>
                  <a:srgbClr val="CC0000"/>
                </a:solidFill>
              </a:rPr>
              <a:t>movements</a:t>
            </a:r>
            <a:r>
              <a:rPr lang="cs-CZ" altLang="cs-CZ" sz="2800" b="1" u="sng" dirty="0" smtClean="0">
                <a:solidFill>
                  <a:srgbClr val="CC0000"/>
                </a:solidFill>
              </a:rPr>
              <a:t>:</a:t>
            </a:r>
            <a:r>
              <a:rPr lang="cs-CZ" altLang="cs-CZ" sz="2800" b="1" dirty="0" smtClean="0">
                <a:solidFill>
                  <a:srgbClr val="CC0000"/>
                </a:solidFill>
              </a:rPr>
              <a:t> </a:t>
            </a:r>
            <a:endParaRPr lang="cs-CZ" altLang="cs-CZ" sz="2800" b="1" dirty="0">
              <a:solidFill>
                <a:srgbClr val="CC0000"/>
              </a:solidFill>
            </a:endParaRPr>
          </a:p>
          <a:p>
            <a:pPr eaLnBrk="1" hangingPunct="1">
              <a:buFontTx/>
              <a:buChar char="-"/>
            </a:pPr>
            <a:r>
              <a:rPr lang="cs-CZ" altLang="cs-CZ" sz="2800" dirty="0" err="1" smtClean="0"/>
              <a:t>Rotation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is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possible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around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one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two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thee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axes</a:t>
            </a:r>
            <a:endParaRPr lang="cs-CZ" altLang="cs-CZ" sz="2800" dirty="0"/>
          </a:p>
          <a:p>
            <a:pPr eaLnBrk="1" hangingPunct="1">
              <a:buFontTx/>
              <a:buChar char="•"/>
            </a:pPr>
            <a:r>
              <a:rPr lang="cs-CZ" altLang="cs-CZ" sz="2800" b="1" dirty="0" err="1" smtClean="0"/>
              <a:t>One</a:t>
            </a:r>
            <a:r>
              <a:rPr lang="cs-CZ" altLang="cs-CZ" sz="2800" b="1" dirty="0" smtClean="0"/>
              <a:t>-axis </a:t>
            </a:r>
            <a:r>
              <a:rPr lang="cs-CZ" altLang="cs-CZ" sz="2800" b="1" dirty="0" err="1" smtClean="0"/>
              <a:t>joints</a:t>
            </a:r>
            <a:r>
              <a:rPr lang="cs-CZ" altLang="cs-CZ" sz="2800" b="1" dirty="0" smtClean="0"/>
              <a:t> (art</a:t>
            </a:r>
            <a:r>
              <a:rPr lang="cs-CZ" altLang="cs-CZ" sz="2800" b="1" dirty="0"/>
              <a:t>. </a:t>
            </a:r>
            <a:r>
              <a:rPr lang="cs-CZ" altLang="cs-CZ" sz="2800" b="1" dirty="0" err="1" smtClean="0"/>
              <a:t>Cylindroidea</a:t>
            </a:r>
            <a:r>
              <a:rPr lang="cs-CZ" altLang="cs-CZ" sz="2800" b="1" dirty="0" smtClean="0"/>
              <a:t>, art</a:t>
            </a:r>
            <a:r>
              <a:rPr lang="cs-CZ" altLang="cs-CZ" sz="2800" b="1" dirty="0"/>
              <a:t>. </a:t>
            </a:r>
            <a:r>
              <a:rPr lang="cs-CZ" altLang="cs-CZ" sz="2800" b="1" dirty="0" err="1"/>
              <a:t>trochlearis</a:t>
            </a:r>
            <a:r>
              <a:rPr lang="cs-CZ" altLang="cs-CZ" sz="2800" b="1" dirty="0"/>
              <a:t>)</a:t>
            </a:r>
          </a:p>
          <a:p>
            <a:pPr eaLnBrk="1" hangingPunct="1">
              <a:buFontTx/>
              <a:buChar char="•"/>
            </a:pPr>
            <a:r>
              <a:rPr lang="cs-CZ" altLang="cs-CZ" sz="2800" b="1" dirty="0" err="1" smtClean="0"/>
              <a:t>Two</a:t>
            </a:r>
            <a:r>
              <a:rPr lang="cs-CZ" altLang="cs-CZ" sz="2800" b="1" dirty="0" smtClean="0"/>
              <a:t>-axis </a:t>
            </a:r>
            <a:r>
              <a:rPr lang="cs-CZ" altLang="cs-CZ" sz="2800" b="1" dirty="0" err="1" smtClean="0"/>
              <a:t>joints</a:t>
            </a:r>
            <a:r>
              <a:rPr lang="cs-CZ" altLang="cs-CZ" sz="2800" b="1" dirty="0" smtClean="0"/>
              <a:t> (art</a:t>
            </a:r>
            <a:r>
              <a:rPr lang="cs-CZ" altLang="cs-CZ" sz="2800" b="1" dirty="0"/>
              <a:t>. </a:t>
            </a:r>
            <a:r>
              <a:rPr lang="cs-CZ" altLang="cs-CZ" sz="2800" b="1" dirty="0" err="1" smtClean="0"/>
              <a:t>Ellipsoidea</a:t>
            </a:r>
            <a:r>
              <a:rPr lang="cs-CZ" altLang="cs-CZ" sz="2800" b="1" dirty="0" smtClean="0"/>
              <a:t>, art</a:t>
            </a:r>
            <a:r>
              <a:rPr lang="cs-CZ" altLang="cs-CZ" sz="2800" b="1" dirty="0"/>
              <a:t>. </a:t>
            </a:r>
            <a:r>
              <a:rPr lang="cs-CZ" altLang="cs-CZ" sz="2800" b="1" dirty="0" err="1"/>
              <a:t>sellaris</a:t>
            </a:r>
            <a:r>
              <a:rPr lang="cs-CZ" altLang="cs-CZ" sz="2800" b="1" dirty="0"/>
              <a:t>)</a:t>
            </a:r>
          </a:p>
          <a:p>
            <a:pPr eaLnBrk="1" hangingPunct="1">
              <a:buFontTx/>
              <a:buChar char="•"/>
            </a:pPr>
            <a:r>
              <a:rPr lang="cs-CZ" altLang="cs-CZ" sz="2800" b="1" dirty="0" err="1" smtClean="0"/>
              <a:t>Three</a:t>
            </a:r>
            <a:r>
              <a:rPr lang="cs-CZ" altLang="cs-CZ" sz="2800" b="1" dirty="0" smtClean="0"/>
              <a:t>-axis joint  (art</a:t>
            </a:r>
            <a:r>
              <a:rPr lang="cs-CZ" altLang="cs-CZ" sz="2800" b="1" dirty="0"/>
              <a:t>. </a:t>
            </a:r>
            <a:r>
              <a:rPr lang="cs-CZ" altLang="cs-CZ" sz="2800" b="1" dirty="0" err="1"/>
              <a:t>sphaeroidea</a:t>
            </a:r>
            <a:r>
              <a:rPr lang="cs-CZ" altLang="cs-CZ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941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3"/>
          <p:cNvSpPr>
            <a:spLocks noChangeArrowheads="1"/>
          </p:cNvSpPr>
          <p:nvPr/>
        </p:nvSpPr>
        <p:spPr bwMode="auto">
          <a:xfrm>
            <a:off x="1524000" y="333376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/>
              <a:t>C. </a:t>
            </a:r>
            <a:r>
              <a:rPr lang="cs-CZ" altLang="cs-CZ" sz="2800" b="1" dirty="0" smtClean="0"/>
              <a:t>Classification </a:t>
            </a:r>
            <a:r>
              <a:rPr lang="cs-CZ" altLang="cs-CZ" sz="2800" b="1" dirty="0" err="1" smtClean="0"/>
              <a:t>of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joints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according</a:t>
            </a:r>
            <a:r>
              <a:rPr lang="cs-CZ" altLang="cs-CZ" sz="2800" b="1" dirty="0" smtClean="0"/>
              <a:t> to </a:t>
            </a:r>
            <a:r>
              <a:rPr lang="cs-CZ" altLang="cs-CZ" sz="2800" b="1" dirty="0" err="1" smtClean="0"/>
              <a:t>number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of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connecting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bones</a:t>
            </a:r>
            <a:endParaRPr lang="cs-CZ" altLang="cs-CZ" sz="2800" b="1" dirty="0"/>
          </a:p>
          <a:p>
            <a:pPr eaLnBrk="1" hangingPunct="1"/>
            <a:r>
              <a:rPr lang="cs-CZ" altLang="cs-CZ" sz="2800" b="1" u="sng" dirty="0" err="1" smtClean="0">
                <a:solidFill>
                  <a:srgbClr val="CC0000"/>
                </a:solidFill>
              </a:rPr>
              <a:t>Simple</a:t>
            </a:r>
            <a:r>
              <a:rPr lang="cs-CZ" altLang="cs-CZ" sz="2800" b="1" u="sng" dirty="0" smtClean="0">
                <a:solidFill>
                  <a:srgbClr val="CC0000"/>
                </a:solidFill>
              </a:rPr>
              <a:t> joint - </a:t>
            </a:r>
            <a:r>
              <a:rPr lang="cs-CZ" altLang="cs-CZ" sz="2800" b="1" dirty="0" smtClean="0"/>
              <a:t>art</a:t>
            </a:r>
            <a:r>
              <a:rPr lang="cs-CZ" altLang="cs-CZ" sz="2800" b="1" dirty="0"/>
              <a:t>. simplex-</a:t>
            </a:r>
            <a:r>
              <a:rPr lang="cs-CZ" altLang="cs-CZ" sz="2800" b="1" i="1" dirty="0"/>
              <a:t> </a:t>
            </a:r>
            <a:r>
              <a:rPr lang="cs-CZ" altLang="cs-CZ" sz="2800" dirty="0" err="1" smtClean="0"/>
              <a:t>two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bones</a:t>
            </a:r>
            <a:r>
              <a:rPr lang="cs-CZ" altLang="cs-CZ" sz="2800" dirty="0" smtClean="0"/>
              <a:t> are </a:t>
            </a:r>
            <a:r>
              <a:rPr lang="cs-CZ" altLang="cs-CZ" sz="2800" dirty="0" err="1" smtClean="0"/>
              <a:t>connecting</a:t>
            </a:r>
            <a:endParaRPr lang="cs-CZ" altLang="cs-CZ" sz="2800" dirty="0"/>
          </a:p>
          <a:p>
            <a:pPr eaLnBrk="1" hangingPunct="1"/>
            <a:r>
              <a:rPr lang="cs-CZ" altLang="cs-CZ" sz="2800" b="1" u="sng" dirty="0" err="1" smtClean="0">
                <a:solidFill>
                  <a:srgbClr val="CC0000"/>
                </a:solidFill>
              </a:rPr>
              <a:t>Composed</a:t>
            </a:r>
            <a:r>
              <a:rPr lang="cs-CZ" altLang="cs-CZ" sz="2800" b="1" u="sng" dirty="0" smtClean="0">
                <a:solidFill>
                  <a:srgbClr val="CC0000"/>
                </a:solidFill>
              </a:rPr>
              <a:t> joint - </a:t>
            </a:r>
            <a:r>
              <a:rPr lang="cs-CZ" altLang="cs-CZ" sz="2800" b="1" dirty="0" smtClean="0"/>
              <a:t>art</a:t>
            </a:r>
            <a:r>
              <a:rPr lang="cs-CZ" altLang="cs-CZ" sz="2800" b="1" dirty="0"/>
              <a:t>. </a:t>
            </a:r>
            <a:r>
              <a:rPr lang="cs-CZ" altLang="cs-CZ" sz="2800" b="1" dirty="0" err="1"/>
              <a:t>composita</a:t>
            </a:r>
            <a:r>
              <a:rPr lang="cs-CZ" altLang="cs-CZ" sz="2800" b="1" dirty="0"/>
              <a:t>- </a:t>
            </a:r>
            <a:r>
              <a:rPr lang="cs-CZ" altLang="cs-CZ" sz="2800" dirty="0" smtClean="0"/>
              <a:t>more </a:t>
            </a:r>
            <a:r>
              <a:rPr lang="cs-CZ" altLang="cs-CZ" sz="2800" dirty="0" err="1" smtClean="0"/>
              <a:t>than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two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bones</a:t>
            </a:r>
            <a:r>
              <a:rPr lang="cs-CZ" altLang="cs-CZ" sz="2800" dirty="0" smtClean="0"/>
              <a:t> are </a:t>
            </a:r>
            <a:r>
              <a:rPr lang="cs-CZ" altLang="cs-CZ" sz="2800" dirty="0" err="1" smtClean="0"/>
              <a:t>connecting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or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discus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or</a:t>
            </a:r>
            <a:r>
              <a:rPr lang="cs-CZ" altLang="cs-CZ" sz="2800" dirty="0" smtClean="0"/>
              <a:t> meniskus </a:t>
            </a:r>
            <a:r>
              <a:rPr lang="cs-CZ" altLang="cs-CZ" sz="2800" dirty="0" err="1" smtClean="0"/>
              <a:t>is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inserted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into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joint</a:t>
            </a:r>
            <a:endParaRPr lang="cs-CZ" altLang="cs-CZ" sz="2800" dirty="0"/>
          </a:p>
        </p:txBody>
      </p:sp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 r="4892" b="3871"/>
          <a:stretch>
            <a:fillRect/>
          </a:stretch>
        </p:blipFill>
        <p:spPr bwMode="auto">
          <a:xfrm>
            <a:off x="7133968" y="2849848"/>
            <a:ext cx="2902208" cy="372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" b="10426"/>
          <a:stretch>
            <a:fillRect/>
          </a:stretch>
        </p:blipFill>
        <p:spPr bwMode="auto">
          <a:xfrm>
            <a:off x="2454876" y="2952205"/>
            <a:ext cx="3641124" cy="355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9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0" y="1"/>
            <a:ext cx="9144000" cy="61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tabLst>
                <a:tab pos="0" algn="l"/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00125" indent="-285750" eaLnBrk="0" hangingPunct="0">
              <a:tabLst>
                <a:tab pos="0" algn="l"/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8113" indent="-228600" eaLnBrk="0" hangingPunct="0">
              <a:tabLst>
                <a:tab pos="0" algn="l"/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16100" indent="-228600" eaLnBrk="0" hangingPunct="0">
              <a:tabLst>
                <a:tab pos="0" algn="l"/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4088" indent="-228600" eaLnBrk="0" hangingPunct="0">
              <a:tabLst>
                <a:tab pos="0" algn="l"/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1288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8488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5688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2888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/>
              <a:t>         </a:t>
            </a:r>
            <a:r>
              <a:rPr lang="cs-CZ" altLang="cs-CZ" sz="3600" b="1" u="sng" dirty="0" err="1" smtClean="0"/>
              <a:t>Connections</a:t>
            </a:r>
            <a:r>
              <a:rPr lang="cs-CZ" altLang="cs-CZ" sz="3600" b="1" u="sng" dirty="0" smtClean="0"/>
              <a:t> </a:t>
            </a:r>
            <a:r>
              <a:rPr lang="cs-CZ" altLang="cs-CZ" sz="3600" b="1" u="sng" dirty="0" err="1" smtClean="0"/>
              <a:t>of</a:t>
            </a:r>
            <a:r>
              <a:rPr lang="cs-CZ" altLang="cs-CZ" sz="3600" b="1" u="sng" dirty="0" smtClean="0"/>
              <a:t> </a:t>
            </a:r>
            <a:r>
              <a:rPr lang="cs-CZ" altLang="cs-CZ" sz="3600" b="1" u="sng" dirty="0" err="1" smtClean="0"/>
              <a:t>bones</a:t>
            </a:r>
            <a:r>
              <a:rPr lang="cs-CZ" altLang="cs-CZ" sz="3600" b="1" u="sng" dirty="0" smtClean="0"/>
              <a:t> </a:t>
            </a:r>
          </a:p>
          <a:p>
            <a:pPr algn="ctr" eaLnBrk="1" hangingPunct="1"/>
            <a:r>
              <a:rPr lang="cs-CZ" altLang="cs-CZ" sz="3600" b="1" u="sng" dirty="0" smtClean="0"/>
              <a:t>(</a:t>
            </a:r>
            <a:r>
              <a:rPr lang="cs-CZ" altLang="cs-CZ" sz="3600" b="1" u="sng" dirty="0" err="1" smtClean="0"/>
              <a:t>juncturae</a:t>
            </a:r>
            <a:r>
              <a:rPr lang="cs-CZ" altLang="cs-CZ" sz="3600" b="1" u="sng" dirty="0" smtClean="0"/>
              <a:t>  ossium)</a:t>
            </a:r>
          </a:p>
          <a:p>
            <a:pPr eaLnBrk="1" hangingPunct="1"/>
            <a:endParaRPr lang="cs-CZ" altLang="cs-CZ" sz="2800" b="1" u="sng" dirty="0" smtClean="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800" b="1" dirty="0" smtClean="0"/>
              <a:t> </a:t>
            </a:r>
            <a:r>
              <a:rPr lang="cs-CZ" altLang="cs-CZ" sz="2800" b="1" u="sng" dirty="0"/>
              <a:t>SYNARTHROSIS:</a:t>
            </a:r>
          </a:p>
          <a:p>
            <a:pPr eaLnBrk="1" hangingPunct="1">
              <a:buFontTx/>
              <a:buChar char="•"/>
            </a:pPr>
            <a:r>
              <a:rPr lang="cs-CZ" altLang="cs-CZ" sz="2800" dirty="0" err="1" smtClean="0"/>
              <a:t>Bones</a:t>
            </a:r>
            <a:r>
              <a:rPr lang="cs-CZ" altLang="cs-CZ" sz="2800" dirty="0" smtClean="0"/>
              <a:t> are </a:t>
            </a:r>
            <a:r>
              <a:rPr lang="cs-CZ" altLang="cs-CZ" sz="2800" dirty="0" err="1" smtClean="0"/>
              <a:t>connected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with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some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connective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tissue</a:t>
            </a:r>
            <a:endParaRPr lang="cs-CZ" altLang="cs-CZ" sz="2800" dirty="0" smtClean="0"/>
          </a:p>
          <a:p>
            <a:pPr eaLnBrk="1" hangingPunct="1">
              <a:buFontTx/>
              <a:buChar char="•"/>
            </a:pPr>
            <a:r>
              <a:rPr lang="cs-CZ" altLang="cs-CZ" sz="2800" dirty="0" err="1" smtClean="0"/>
              <a:t>Articular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surfaces</a:t>
            </a:r>
            <a:r>
              <a:rPr lang="cs-CZ" altLang="cs-CZ" sz="2800" dirty="0" smtClean="0"/>
              <a:t> are </a:t>
            </a:r>
            <a:r>
              <a:rPr lang="cs-CZ" altLang="cs-CZ" sz="2800" dirty="0" err="1" smtClean="0"/>
              <a:t>missing</a:t>
            </a:r>
            <a:r>
              <a:rPr lang="cs-CZ" altLang="cs-CZ" sz="2800" dirty="0" smtClean="0"/>
              <a:t>, mobility </a:t>
            </a:r>
            <a:r>
              <a:rPr lang="cs-CZ" altLang="cs-CZ" sz="2800" dirty="0" err="1" smtClean="0"/>
              <a:t>is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minimal</a:t>
            </a:r>
            <a:endParaRPr lang="cs-CZ" altLang="cs-CZ" sz="2800" dirty="0" smtClean="0"/>
          </a:p>
          <a:p>
            <a:pPr eaLnBrk="1" hangingPunct="1">
              <a:buFontTx/>
              <a:buChar char="•"/>
            </a:pPr>
            <a:r>
              <a:rPr lang="cs-CZ" altLang="cs-CZ" sz="2800" dirty="0" err="1" smtClean="0"/>
              <a:t>Differentiation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according</a:t>
            </a:r>
            <a:r>
              <a:rPr lang="cs-CZ" altLang="cs-CZ" sz="2800" dirty="0" smtClean="0"/>
              <a:t> to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type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connective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tissue</a:t>
            </a:r>
            <a:endParaRPr lang="cs-CZ" altLang="cs-CZ" sz="2800" dirty="0" smtClean="0"/>
          </a:p>
          <a:p>
            <a:pPr indent="0" eaLnBrk="1" hangingPunct="1"/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endParaRPr lang="cs-CZ" altLang="cs-CZ" sz="2800" b="1" dirty="0"/>
          </a:p>
          <a:p>
            <a:pPr eaLnBrk="1" hangingPunct="1">
              <a:lnSpc>
                <a:spcPct val="90000"/>
              </a:lnSpc>
            </a:pPr>
            <a:endParaRPr lang="cs-CZ" altLang="cs-CZ" sz="2800" b="1" dirty="0"/>
          </a:p>
          <a:p>
            <a:pPr eaLnBrk="1" hangingPunct="1">
              <a:lnSpc>
                <a:spcPct val="90000"/>
              </a:lnSpc>
            </a:pPr>
            <a:endParaRPr lang="cs-CZ" altLang="cs-CZ" sz="28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/>
              <a:t>2. </a:t>
            </a:r>
            <a:r>
              <a:rPr lang="cs-CZ" altLang="cs-CZ" sz="2800" b="1" u="sng" dirty="0"/>
              <a:t>DIARTHROSIS: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articulatio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synovialis</a:t>
            </a:r>
            <a:endParaRPr lang="cs-CZ" altLang="cs-CZ" sz="2800" b="1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 dirty="0" smtClean="0"/>
              <a:t>Joint </a:t>
            </a:r>
            <a:r>
              <a:rPr lang="cs-CZ" altLang="cs-CZ" sz="2800" dirty="0" err="1" smtClean="0"/>
              <a:t>connection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with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contact</a:t>
            </a:r>
            <a:endParaRPr lang="cs-CZ" altLang="cs-CZ" sz="28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53369" y="3637920"/>
            <a:ext cx="90852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cs-CZ" altLang="cs-CZ" sz="2800" b="1" dirty="0"/>
              <a:t>ART. FIBROSA- SYNDESMOSIS</a:t>
            </a:r>
          </a:p>
          <a:p>
            <a:pPr eaLnBrk="1" hangingPunct="1">
              <a:buFontTx/>
              <a:buAutoNum type="alphaLcParenR"/>
            </a:pPr>
            <a:r>
              <a:rPr lang="cs-CZ" altLang="cs-CZ" sz="2800" b="1" dirty="0"/>
              <a:t>ART. CARTILAGINEA </a:t>
            </a:r>
            <a:r>
              <a:rPr lang="cs-CZ" altLang="cs-CZ" sz="2400" b="1" dirty="0"/>
              <a:t>(SYNCHONDROSIS, SYMPHYSIS)</a:t>
            </a:r>
          </a:p>
          <a:p>
            <a:pPr eaLnBrk="1" hangingPunct="1">
              <a:buFontTx/>
              <a:buAutoNum type="alphaLcParenR"/>
            </a:pPr>
            <a:r>
              <a:rPr lang="cs-CZ" altLang="cs-CZ" sz="2800" b="1" dirty="0"/>
              <a:t>SYNOSTOSIS</a:t>
            </a:r>
          </a:p>
        </p:txBody>
      </p:sp>
    </p:spTree>
    <p:extLst>
      <p:ext uri="{BB962C8B-B14F-4D97-AF65-F5344CB8AC3E}">
        <p14:creationId xmlns:p14="http://schemas.microsoft.com/office/powerpoint/2010/main" val="6471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8077200" y="58562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567A8CF-312B-462C-9087-94BF01C4F9F6}" type="slidenum">
              <a:rPr lang="cs-CZ" altLang="cs-CZ" sz="1400">
                <a:cs typeface="Arial" panose="020B0604020202020204" pitchFamily="34" charset="0"/>
              </a:rPr>
              <a:pPr algn="r" eaLnBrk="1" hangingPunct="1"/>
              <a:t>3</a:t>
            </a:fld>
            <a:r>
              <a:rPr lang="cs-CZ" altLang="cs-CZ" sz="140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3" name="Picture 4" descr="09_02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77316" r="15019" b="7414"/>
          <a:stretch>
            <a:fillRect/>
          </a:stretch>
        </p:blipFill>
        <p:spPr bwMode="auto">
          <a:xfrm>
            <a:off x="7383464" y="5373689"/>
            <a:ext cx="328453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24001" y="0"/>
            <a:ext cx="6678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b="1" u="sng" dirty="0"/>
              <a:t>a) ART. FIBROSA- SYNDESMOSIS</a:t>
            </a:r>
          </a:p>
          <a:p>
            <a:r>
              <a:rPr lang="cs-CZ" altLang="cs-CZ" sz="2800" dirty="0" smtClean="0"/>
              <a:t>Connection </a:t>
            </a:r>
            <a:r>
              <a:rPr lang="cs-CZ" altLang="cs-CZ" sz="2800" dirty="0" err="1" smtClean="0"/>
              <a:t>using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fibrous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tissue</a:t>
            </a:r>
            <a:endParaRPr lang="cs-CZ" altLang="cs-CZ" sz="2800" b="1" u="sng" dirty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631951" y="5013325"/>
            <a:ext cx="5472113" cy="1643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b="1" u="sng" dirty="0" err="1" smtClean="0"/>
              <a:t>ligament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/>
              <a:t>(</a:t>
            </a:r>
            <a:r>
              <a:rPr lang="cs-CZ" altLang="cs-CZ" sz="2800" b="1" u="sng" dirty="0" err="1"/>
              <a:t>ligamentum</a:t>
            </a:r>
            <a:r>
              <a:rPr lang="cs-CZ" altLang="cs-CZ" sz="2800" b="1" u="sng" dirty="0"/>
              <a:t>):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cs-CZ" altLang="cs-CZ" sz="2800" dirty="0"/>
              <a:t> </a:t>
            </a:r>
            <a:r>
              <a:rPr lang="en-US" sz="2800" dirty="0" smtClean="0"/>
              <a:t>band of collagenous connective tissue</a:t>
            </a:r>
            <a:r>
              <a:rPr lang="cs-CZ" sz="2800" dirty="0" smtClean="0"/>
              <a:t>, it </a:t>
            </a:r>
            <a:r>
              <a:rPr lang="cs-CZ" sz="2800" dirty="0" err="1" smtClean="0"/>
              <a:t>can</a:t>
            </a:r>
            <a:r>
              <a:rPr lang="cs-CZ" sz="2800" dirty="0" smtClean="0"/>
              <a:t> </a:t>
            </a:r>
            <a:r>
              <a:rPr lang="cs-CZ" sz="2800" dirty="0" err="1" smtClean="0"/>
              <a:t>have</a:t>
            </a:r>
            <a:r>
              <a:rPr lang="cs-CZ" sz="2800" dirty="0" smtClean="0"/>
              <a:t> </a:t>
            </a:r>
            <a:r>
              <a:rPr lang="cs-CZ" sz="2800" dirty="0" err="1" smtClean="0"/>
              <a:t>form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membrane</a:t>
            </a:r>
            <a:endParaRPr lang="cs-CZ" altLang="cs-CZ" sz="2800" dirty="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631951" y="2378302"/>
            <a:ext cx="3671888" cy="2419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b="1" u="sng" dirty="0" err="1" smtClean="0"/>
              <a:t>suture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/>
              <a:t>(sutura):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cs-CZ" altLang="cs-CZ" sz="2800" dirty="0"/>
              <a:t> </a:t>
            </a:r>
            <a:r>
              <a:rPr lang="cs-CZ" altLang="cs-CZ" sz="2800" dirty="0" err="1" smtClean="0"/>
              <a:t>connection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skull</a:t>
            </a:r>
            <a:r>
              <a:rPr lang="cs-CZ" altLang="cs-CZ" sz="2800" dirty="0" smtClean="0"/>
              <a:t> plane </a:t>
            </a:r>
            <a:r>
              <a:rPr lang="cs-CZ" altLang="cs-CZ" sz="2800" dirty="0" err="1" smtClean="0"/>
              <a:t>bones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 err="1" smtClean="0"/>
              <a:t>smooth</a:t>
            </a:r>
            <a:r>
              <a:rPr lang="cs-CZ" altLang="cs-CZ" sz="2800" dirty="0" smtClean="0"/>
              <a:t>- </a:t>
            </a:r>
            <a:r>
              <a:rPr lang="cs-CZ" altLang="cs-CZ" sz="2800" u="sng" dirty="0"/>
              <a:t>plana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 err="1" smtClean="0"/>
              <a:t>serrated</a:t>
            </a:r>
            <a:r>
              <a:rPr lang="cs-CZ" altLang="cs-CZ" sz="2800" dirty="0" smtClean="0"/>
              <a:t>- </a:t>
            </a:r>
            <a:r>
              <a:rPr lang="cs-CZ" altLang="cs-CZ" sz="2800" u="sng" dirty="0" err="1"/>
              <a:t>serrata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 err="1" smtClean="0"/>
              <a:t>squamous</a:t>
            </a:r>
            <a:r>
              <a:rPr lang="cs-CZ" altLang="cs-CZ" sz="2800" dirty="0" smtClean="0"/>
              <a:t>- </a:t>
            </a:r>
            <a:r>
              <a:rPr lang="cs-CZ" altLang="cs-CZ" sz="2800" u="sng" dirty="0" err="1"/>
              <a:t>squamosa</a:t>
            </a:r>
            <a:endParaRPr lang="cs-CZ" altLang="cs-CZ" sz="2800" u="sng" dirty="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631951" y="908050"/>
            <a:ext cx="5795963" cy="1255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b="1" u="sng" dirty="0" err="1" smtClean="0"/>
              <a:t>wedging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/>
              <a:t>(</a:t>
            </a:r>
            <a:r>
              <a:rPr lang="cs-CZ" altLang="cs-CZ" sz="2800" b="1" u="sng" dirty="0" err="1"/>
              <a:t>gomphosis</a:t>
            </a:r>
            <a:r>
              <a:rPr lang="cs-CZ" altLang="cs-CZ" sz="2800" b="1" u="sng" dirty="0"/>
              <a:t>):</a:t>
            </a:r>
            <a:r>
              <a:rPr lang="cs-CZ" altLang="cs-CZ" sz="2800" b="1" dirty="0"/>
              <a:t>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cs-CZ" altLang="cs-CZ" sz="2800" dirty="0"/>
              <a:t> </a:t>
            </a:r>
            <a:r>
              <a:rPr lang="cs-CZ" altLang="cs-CZ" sz="2800" dirty="0" err="1" smtClean="0"/>
              <a:t>fixation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tooth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into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dental</a:t>
            </a:r>
            <a:r>
              <a:rPr lang="cs-CZ" altLang="cs-CZ" sz="2800" dirty="0" smtClean="0"/>
              <a:t> alveolus in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jaw</a:t>
            </a:r>
            <a:endParaRPr lang="cs-CZ" altLang="cs-CZ" sz="2800" dirty="0"/>
          </a:p>
        </p:txBody>
      </p:sp>
      <p:pic>
        <p:nvPicPr>
          <p:cNvPr id="5133" name="Picture 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4" t="19939" r="21443" b="62090"/>
          <a:stretch>
            <a:fillRect/>
          </a:stretch>
        </p:blipFill>
        <p:spPr bwMode="auto">
          <a:xfrm>
            <a:off x="6959601" y="2924176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3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9" t="54425" r="20943" b="28333"/>
          <a:stretch>
            <a:fillRect/>
          </a:stretch>
        </p:blipFill>
        <p:spPr bwMode="auto">
          <a:xfrm>
            <a:off x="5303838" y="2997201"/>
            <a:ext cx="1778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6" t="36952" r="20015" b="46014"/>
          <a:stretch>
            <a:fillRect/>
          </a:stretch>
        </p:blipFill>
        <p:spPr bwMode="auto">
          <a:xfrm>
            <a:off x="8651876" y="2924175"/>
            <a:ext cx="2016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3912" r="8913" b="2220"/>
          <a:stretch>
            <a:fillRect/>
          </a:stretch>
        </p:blipFill>
        <p:spPr bwMode="auto">
          <a:xfrm>
            <a:off x="7680326" y="1"/>
            <a:ext cx="26701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6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0" y="1"/>
            <a:ext cx="56515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u="sng" dirty="0"/>
              <a:t>b) ART. CARTILAGINEA</a:t>
            </a:r>
          </a:p>
          <a:p>
            <a:pPr eaLnBrk="1" hangingPunct="1"/>
            <a:endParaRPr lang="cs-CZ" altLang="cs-CZ" sz="2800" b="1" u="sng" dirty="0"/>
          </a:p>
          <a:p>
            <a:pPr eaLnBrk="1" hangingPunct="1"/>
            <a:r>
              <a:rPr lang="cs-CZ" altLang="cs-CZ" sz="2800" b="1" u="sng" dirty="0"/>
              <a:t>SYNCHONDROSIS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Connection </a:t>
            </a:r>
            <a:r>
              <a:rPr lang="cs-CZ" altLang="cs-CZ" sz="2400" dirty="0" err="1" smtClean="0"/>
              <a:t>using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hyaline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cartilage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  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between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ribs</a:t>
            </a:r>
            <a:r>
              <a:rPr lang="cs-CZ" altLang="cs-CZ" sz="2400" dirty="0" smtClean="0"/>
              <a:t> and sternum, 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   </a:t>
            </a:r>
            <a:r>
              <a:rPr lang="cs-CZ" altLang="cs-CZ" sz="2400" dirty="0" err="1" smtClean="0"/>
              <a:t>between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bones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base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skull</a:t>
            </a:r>
            <a:r>
              <a:rPr lang="cs-CZ" altLang="cs-CZ" sz="2400" dirty="0" smtClean="0"/>
              <a:t>) </a:t>
            </a:r>
            <a:endParaRPr lang="cs-CZ" altLang="cs-CZ" sz="2400" dirty="0"/>
          </a:p>
          <a:p>
            <a:pPr eaLnBrk="1" hangingPunct="1">
              <a:buFontTx/>
              <a:buChar char="-"/>
            </a:pPr>
            <a:r>
              <a:rPr lang="cs-CZ" altLang="cs-CZ" sz="2400" dirty="0" err="1" smtClean="0"/>
              <a:t>During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development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between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epiphysis</a:t>
            </a:r>
            <a:r>
              <a:rPr lang="cs-CZ" altLang="cs-CZ" sz="2400" dirty="0" smtClean="0"/>
              <a:t> and </a:t>
            </a:r>
            <a:r>
              <a:rPr lang="cs-CZ" altLang="cs-CZ" sz="2400" dirty="0" err="1" smtClean="0"/>
              <a:t>diaphysis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long </a:t>
            </a:r>
            <a:r>
              <a:rPr lang="cs-CZ" altLang="cs-CZ" sz="2400" dirty="0" err="1" smtClean="0"/>
              <a:t>bones</a:t>
            </a:r>
            <a:endParaRPr lang="cs-CZ" altLang="cs-CZ" sz="2400" dirty="0"/>
          </a:p>
          <a:p>
            <a:pPr eaLnBrk="1" hangingPunct="1"/>
            <a:r>
              <a:rPr lang="cs-CZ" altLang="cs-CZ" sz="2800" b="1" u="sng" dirty="0"/>
              <a:t>SYMPHYSIS</a:t>
            </a:r>
          </a:p>
          <a:p>
            <a:pPr eaLnBrk="1" hangingPunct="1"/>
            <a:r>
              <a:rPr lang="cs-CZ" altLang="cs-CZ" sz="2400" dirty="0"/>
              <a:t> - Connection </a:t>
            </a:r>
            <a:r>
              <a:rPr lang="cs-CZ" altLang="cs-CZ" sz="2400" dirty="0" err="1"/>
              <a:t>using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fibrous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cartilage</a:t>
            </a:r>
            <a:endParaRPr lang="cs-CZ" altLang="cs-CZ" sz="2400" b="1" dirty="0"/>
          </a:p>
          <a:p>
            <a:pPr eaLnBrk="1" hangingPunct="1"/>
            <a:r>
              <a:rPr lang="cs-CZ" altLang="cs-CZ" sz="2400" dirty="0"/>
              <a:t> 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intervertebral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disc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symphysis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pubica</a:t>
            </a:r>
            <a:r>
              <a:rPr lang="cs-CZ" altLang="cs-CZ" sz="2400" dirty="0" smtClean="0"/>
              <a:t>)</a:t>
            </a:r>
            <a:endParaRPr lang="cs-CZ" altLang="cs-CZ" sz="2400" dirty="0"/>
          </a:p>
        </p:txBody>
      </p:sp>
      <p:pic>
        <p:nvPicPr>
          <p:cNvPr id="6147" name="Picture 3" descr="[symphysis 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005263"/>
            <a:ext cx="35639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Sternum%20&amp;%20Cartil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t="7233" r="9743"/>
          <a:stretch>
            <a:fillRect/>
          </a:stretch>
        </p:blipFill>
        <p:spPr bwMode="auto">
          <a:xfrm>
            <a:off x="7405689" y="115888"/>
            <a:ext cx="26511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7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754856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EF91849-9B43-4740-AAC2-B3578D1ED011}" type="slidenum">
              <a:rPr lang="cs-CZ" altLang="cs-CZ" sz="1400">
                <a:cs typeface="Arial" panose="020B0604020202020204" pitchFamily="34" charset="0"/>
              </a:rPr>
              <a:pPr algn="r" eaLnBrk="1" hangingPunct="1"/>
              <a:t>5</a:t>
            </a:fld>
            <a:r>
              <a:rPr lang="cs-CZ" altLang="cs-CZ" sz="140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171" name="Picture 4" descr="09_03"/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0"/>
            <a:ext cx="5418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82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1" y="1"/>
            <a:ext cx="89646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u="sng" dirty="0"/>
              <a:t>c) SYNOSTOSIS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Connection </a:t>
            </a:r>
            <a:r>
              <a:rPr lang="cs-CZ" altLang="cs-CZ" sz="2400" dirty="0" err="1" smtClean="0"/>
              <a:t>using</a:t>
            </a:r>
            <a:r>
              <a:rPr lang="cs-CZ" altLang="cs-CZ" sz="2400" dirty="0" smtClean="0"/>
              <a:t> bone </a:t>
            </a:r>
            <a:r>
              <a:rPr lang="cs-CZ" altLang="cs-CZ" sz="2400" dirty="0" err="1" smtClean="0"/>
              <a:t>tissue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originally</a:t>
            </a:r>
            <a:r>
              <a:rPr lang="cs-CZ" altLang="cs-CZ" sz="2400" dirty="0" smtClean="0"/>
              <a:t> independent </a:t>
            </a:r>
            <a:r>
              <a:rPr lang="cs-CZ" altLang="cs-CZ" sz="2400" dirty="0" err="1" smtClean="0"/>
              <a:t>bones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grow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together</a:t>
            </a:r>
            <a:endParaRPr lang="cs-CZ" altLang="cs-CZ" sz="2400" dirty="0"/>
          </a:p>
          <a:p>
            <a:pPr eaLnBrk="1" hangingPunct="1">
              <a:buFontTx/>
              <a:buChar char="-"/>
            </a:pPr>
            <a:r>
              <a:rPr lang="cs-CZ" altLang="cs-CZ" sz="2400" dirty="0" err="1" smtClean="0"/>
              <a:t>For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example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sacral</a:t>
            </a:r>
            <a:r>
              <a:rPr lang="cs-CZ" altLang="cs-CZ" sz="2400" dirty="0" smtClean="0"/>
              <a:t> bone, </a:t>
            </a:r>
            <a:r>
              <a:rPr lang="cs-CZ" altLang="cs-CZ" sz="2400" dirty="0" err="1" smtClean="0"/>
              <a:t>coccygeal</a:t>
            </a:r>
            <a:r>
              <a:rPr lang="cs-CZ" altLang="cs-CZ" sz="2400" dirty="0" smtClean="0"/>
              <a:t> bone, </a:t>
            </a:r>
            <a:r>
              <a:rPr lang="cs-CZ" altLang="cs-CZ" sz="2400" dirty="0" err="1" smtClean="0"/>
              <a:t>bones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pelvis, </a:t>
            </a:r>
            <a:r>
              <a:rPr lang="cs-CZ" altLang="cs-CZ" sz="2400" dirty="0" err="1" smtClean="0"/>
              <a:t>some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bones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skull</a:t>
            </a:r>
            <a:r>
              <a:rPr lang="cs-CZ" altLang="cs-CZ" sz="2400" dirty="0" smtClean="0"/>
              <a:t> </a:t>
            </a:r>
            <a:endParaRPr lang="cs-CZ" altLang="cs-CZ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8"/>
          <a:stretch>
            <a:fillRect/>
          </a:stretch>
        </p:blipFill>
        <p:spPr bwMode="auto">
          <a:xfrm>
            <a:off x="6527800" y="2708275"/>
            <a:ext cx="3887788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4" descr="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708275"/>
            <a:ext cx="32877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6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600" b="1" u="sng" dirty="0"/>
              <a:t>2. DIARTHROSIS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 dirty="0" smtClean="0"/>
              <a:t>joint– </a:t>
            </a:r>
            <a:r>
              <a:rPr lang="cs-CZ" altLang="cs-CZ" sz="2800" b="1" dirty="0" err="1"/>
              <a:t>articulatio</a:t>
            </a:r>
            <a:r>
              <a:rPr lang="cs-CZ" altLang="cs-CZ" sz="2800" dirty="0"/>
              <a:t>, </a:t>
            </a:r>
            <a:r>
              <a:rPr lang="cs-CZ" altLang="cs-CZ" sz="2800" dirty="0" err="1" smtClean="0"/>
              <a:t>usually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movable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u="sng" dirty="0"/>
              <a:t> </a:t>
            </a:r>
            <a:r>
              <a:rPr lang="cs-CZ" altLang="cs-CZ" sz="2800" u="sng" dirty="0" err="1" smtClean="0"/>
              <a:t>Description</a:t>
            </a:r>
            <a:r>
              <a:rPr lang="cs-CZ" altLang="cs-CZ" sz="2800" u="sng" dirty="0" smtClean="0"/>
              <a:t> </a:t>
            </a:r>
            <a:r>
              <a:rPr lang="cs-CZ" altLang="cs-CZ" sz="2800" u="sng" dirty="0" err="1" smtClean="0"/>
              <a:t>of</a:t>
            </a:r>
            <a:r>
              <a:rPr lang="cs-CZ" altLang="cs-CZ" sz="2800" u="sng" dirty="0" smtClean="0"/>
              <a:t> </a:t>
            </a:r>
            <a:r>
              <a:rPr lang="cs-CZ" altLang="cs-CZ" sz="2800" u="sng" dirty="0" err="1" smtClean="0"/>
              <a:t>the</a:t>
            </a:r>
            <a:r>
              <a:rPr lang="cs-CZ" altLang="cs-CZ" sz="2800" u="sng" dirty="0" smtClean="0"/>
              <a:t> joint</a:t>
            </a:r>
            <a:endParaRPr lang="cs-CZ" altLang="cs-CZ" sz="2800" u="sng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 dirty="0" err="1" smtClean="0"/>
              <a:t>Articular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surfaces</a:t>
            </a:r>
            <a:r>
              <a:rPr lang="cs-CZ" altLang="cs-CZ" sz="2800" dirty="0" smtClean="0"/>
              <a:t> - </a:t>
            </a:r>
            <a:r>
              <a:rPr lang="cs-CZ" altLang="cs-CZ" sz="2800" b="1" dirty="0" smtClean="0"/>
              <a:t>facies </a:t>
            </a:r>
            <a:r>
              <a:rPr lang="cs-CZ" altLang="cs-CZ" sz="2800" b="1" dirty="0" err="1"/>
              <a:t>articulares</a:t>
            </a:r>
            <a:endParaRPr lang="cs-CZ" altLang="cs-CZ" sz="2800" b="1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 dirty="0" err="1" smtClean="0"/>
              <a:t>Articular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cavity</a:t>
            </a:r>
            <a:r>
              <a:rPr lang="cs-CZ" altLang="cs-CZ" sz="2800" dirty="0" smtClean="0"/>
              <a:t> - </a:t>
            </a:r>
            <a:r>
              <a:rPr lang="cs-CZ" altLang="cs-CZ" sz="2800" b="1" dirty="0" err="1" smtClean="0"/>
              <a:t>cavitas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/>
              <a:t>articularis</a:t>
            </a:r>
            <a:endParaRPr lang="cs-CZ" altLang="cs-CZ" sz="2800" b="1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 dirty="0" err="1" smtClean="0"/>
              <a:t>Articular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capsule</a:t>
            </a:r>
            <a:r>
              <a:rPr lang="cs-CZ" altLang="cs-CZ" sz="2800" dirty="0" smtClean="0"/>
              <a:t> - </a:t>
            </a:r>
            <a:r>
              <a:rPr lang="cs-CZ" altLang="cs-CZ" sz="2800" b="1" dirty="0" err="1" smtClean="0"/>
              <a:t>capsula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/>
              <a:t>articularis</a:t>
            </a:r>
            <a:endParaRPr lang="cs-CZ" altLang="cs-CZ" sz="2800" b="1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 dirty="0" err="1" smtClean="0"/>
              <a:t>Additional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features</a:t>
            </a:r>
            <a:endParaRPr lang="cs-CZ" altLang="cs-CZ" sz="2800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7" b="12032"/>
          <a:stretch>
            <a:fillRect/>
          </a:stretch>
        </p:blipFill>
        <p:spPr bwMode="auto">
          <a:xfrm>
            <a:off x="6096001" y="2574926"/>
            <a:ext cx="4284663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6" y="2876550"/>
            <a:ext cx="40100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28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2"/>
          <p:cNvSpPr>
            <a:spLocks noChangeArrowheads="1"/>
          </p:cNvSpPr>
          <p:nvPr/>
        </p:nvSpPr>
        <p:spPr bwMode="auto">
          <a:xfrm>
            <a:off x="1524000" y="357975"/>
            <a:ext cx="9144000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2800" b="1" dirty="0"/>
              <a:t>a) </a:t>
            </a:r>
            <a:r>
              <a:rPr lang="cs-CZ" altLang="cs-CZ" sz="2800" b="1" u="sng" dirty="0" err="1" smtClean="0"/>
              <a:t>Articular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surface</a:t>
            </a:r>
            <a:r>
              <a:rPr lang="cs-CZ" altLang="cs-CZ" sz="2800" b="1" u="sng" dirty="0" smtClean="0"/>
              <a:t>(facies </a:t>
            </a:r>
            <a:r>
              <a:rPr lang="cs-CZ" altLang="cs-CZ" sz="2800" b="1" u="sng" dirty="0" err="1"/>
              <a:t>articularis</a:t>
            </a:r>
            <a:r>
              <a:rPr lang="cs-CZ" altLang="cs-CZ" sz="2800" b="1" u="sng" dirty="0"/>
              <a:t>):</a:t>
            </a:r>
            <a:r>
              <a:rPr lang="cs-CZ" altLang="cs-CZ" sz="2800" dirty="0"/>
              <a:t> </a:t>
            </a:r>
          </a:p>
          <a:p>
            <a:pPr marL="0" indent="0" eaLnBrk="1" hangingPunct="1">
              <a:lnSpc>
                <a:spcPct val="85000"/>
              </a:lnSpc>
            </a:pPr>
            <a:r>
              <a:rPr lang="cs-CZ" altLang="cs-CZ" sz="2800" dirty="0" smtClean="0"/>
              <a:t> -</a:t>
            </a:r>
            <a:r>
              <a:rPr lang="cs-CZ" altLang="cs-CZ" sz="2800" dirty="0" err="1" smtClean="0"/>
              <a:t>is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covered</a:t>
            </a:r>
            <a:r>
              <a:rPr lang="cs-CZ" altLang="cs-CZ" sz="2800" dirty="0" smtClean="0"/>
              <a:t> by </a:t>
            </a:r>
            <a:r>
              <a:rPr lang="cs-CZ" altLang="cs-CZ" sz="2800" dirty="0" err="1" smtClean="0"/>
              <a:t>hyaline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cartilage</a:t>
            </a:r>
            <a:endParaRPr lang="cs-CZ" altLang="cs-CZ" sz="2800" dirty="0"/>
          </a:p>
          <a:p>
            <a:pPr eaLnBrk="1" hangingPunct="1">
              <a:lnSpc>
                <a:spcPct val="85000"/>
              </a:lnSpc>
              <a:buFontTx/>
              <a:buChar char="-"/>
            </a:pPr>
            <a:r>
              <a:rPr lang="cs-CZ" altLang="cs-CZ" sz="2800" dirty="0" smtClean="0"/>
              <a:t>has </a:t>
            </a:r>
            <a:r>
              <a:rPr lang="cs-CZ" altLang="cs-CZ" sz="2800" dirty="0" err="1" smtClean="0"/>
              <a:t>various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shape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articular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head</a:t>
            </a:r>
            <a:r>
              <a:rPr lang="cs-CZ" altLang="cs-CZ" sz="2800" dirty="0" smtClean="0"/>
              <a:t>(</a:t>
            </a:r>
            <a:r>
              <a:rPr lang="cs-CZ" altLang="cs-CZ" sz="2800" dirty="0" err="1" smtClean="0"/>
              <a:t>caput</a:t>
            </a:r>
            <a:r>
              <a:rPr lang="cs-CZ" altLang="cs-CZ" sz="2800" dirty="0"/>
              <a:t>)- </a:t>
            </a:r>
            <a:r>
              <a:rPr lang="cs-CZ" altLang="cs-CZ" sz="2800" dirty="0" err="1" smtClean="0"/>
              <a:t>convex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articular</a:t>
            </a:r>
            <a:r>
              <a:rPr lang="cs-CZ" altLang="cs-CZ" sz="2800" dirty="0" smtClean="0"/>
              <a:t> fovea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fossa</a:t>
            </a:r>
            <a:r>
              <a:rPr lang="cs-CZ" altLang="cs-CZ" sz="2800" dirty="0"/>
              <a:t>)- </a:t>
            </a:r>
            <a:r>
              <a:rPr lang="cs-CZ" altLang="cs-CZ" sz="2800" dirty="0" err="1" smtClean="0"/>
              <a:t>concave</a:t>
            </a:r>
            <a:endParaRPr lang="cs-CZ" altLang="cs-CZ" sz="2800" dirty="0"/>
          </a:p>
        </p:txBody>
      </p:sp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4" y="2160588"/>
            <a:ext cx="397033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40" name="Picture 8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7" b="12032"/>
          <a:stretch>
            <a:fillRect/>
          </a:stretch>
        </p:blipFill>
        <p:spPr bwMode="auto">
          <a:xfrm>
            <a:off x="1811338" y="2349501"/>
            <a:ext cx="4284662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75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0" y="-27077"/>
            <a:ext cx="9144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u="sng" dirty="0"/>
              <a:t>b) </a:t>
            </a:r>
            <a:r>
              <a:rPr lang="cs-CZ" altLang="cs-CZ" sz="2800" b="1" u="sng" dirty="0" err="1" smtClean="0"/>
              <a:t>Articular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capsule</a:t>
            </a:r>
            <a:r>
              <a:rPr lang="cs-CZ" altLang="cs-CZ" sz="2800" u="sng" dirty="0" smtClean="0"/>
              <a:t>(</a:t>
            </a:r>
            <a:r>
              <a:rPr lang="cs-CZ" altLang="cs-CZ" sz="2800" u="sng" dirty="0" err="1" smtClean="0"/>
              <a:t>capsula</a:t>
            </a:r>
            <a:r>
              <a:rPr lang="cs-CZ" altLang="cs-CZ" sz="2800" u="sng" dirty="0" smtClean="0"/>
              <a:t> </a:t>
            </a:r>
            <a:r>
              <a:rPr lang="cs-CZ" altLang="cs-CZ" sz="2800" u="sng" dirty="0" err="1"/>
              <a:t>articularis</a:t>
            </a:r>
            <a:r>
              <a:rPr lang="cs-CZ" altLang="cs-CZ" sz="2800" u="sng" dirty="0"/>
              <a:t>): </a:t>
            </a:r>
          </a:p>
          <a:p>
            <a:pPr eaLnBrk="1" hangingPunct="1">
              <a:buFontTx/>
              <a:buChar char="-"/>
            </a:pPr>
            <a:r>
              <a:rPr lang="cs-CZ" altLang="cs-CZ" sz="2800" dirty="0"/>
              <a:t> </a:t>
            </a:r>
            <a:r>
              <a:rPr lang="cs-CZ" altLang="cs-CZ" sz="2800" b="1" dirty="0" err="1" smtClean="0"/>
              <a:t>covering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of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the</a:t>
            </a:r>
            <a:r>
              <a:rPr lang="cs-CZ" altLang="cs-CZ" sz="2800" b="1" dirty="0" smtClean="0"/>
              <a:t> joint, has </a:t>
            </a:r>
            <a:r>
              <a:rPr lang="cs-CZ" altLang="cs-CZ" sz="2800" b="1" dirty="0" err="1" smtClean="0"/>
              <a:t>two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layers</a:t>
            </a:r>
            <a:endParaRPr lang="cs-CZ" altLang="cs-CZ" sz="2800" dirty="0"/>
          </a:p>
          <a:p>
            <a:pPr eaLnBrk="1" hangingPunct="1">
              <a:buFontTx/>
              <a:buChar char="-"/>
            </a:pPr>
            <a:r>
              <a:rPr lang="cs-CZ" altLang="cs-CZ" sz="2800" b="1" dirty="0" err="1" smtClean="0"/>
              <a:t>stratum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/>
              <a:t>fibrosum</a:t>
            </a:r>
            <a:r>
              <a:rPr lang="cs-CZ" altLang="cs-CZ" sz="2800" b="1" dirty="0"/>
              <a:t>-</a:t>
            </a:r>
            <a:r>
              <a:rPr lang="cs-CZ" altLang="cs-CZ" sz="2800" dirty="0"/>
              <a:t> </a:t>
            </a:r>
            <a:r>
              <a:rPr lang="cs-CZ" altLang="cs-CZ" sz="2800" dirty="0" err="1" smtClean="0"/>
              <a:t>external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layer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is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created</a:t>
            </a:r>
            <a:r>
              <a:rPr lang="cs-CZ" altLang="cs-CZ" sz="2800" dirty="0" smtClean="0"/>
              <a:t> by </a:t>
            </a:r>
            <a:r>
              <a:rPr lang="cs-CZ" altLang="cs-CZ" sz="2800" dirty="0" err="1" smtClean="0"/>
              <a:t>fibrous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connective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tissue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is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firming</a:t>
            </a:r>
            <a:r>
              <a:rPr lang="cs-CZ" altLang="cs-CZ" sz="2800" dirty="0" smtClean="0"/>
              <a:t> up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joint </a:t>
            </a:r>
            <a:r>
              <a:rPr lang="cs-CZ" altLang="cs-CZ" sz="2800" dirty="0" err="1" smtClean="0"/>
              <a:t>connection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- </a:t>
            </a:r>
            <a:r>
              <a:rPr lang="cs-CZ" altLang="cs-CZ" sz="2800" b="1" dirty="0" err="1"/>
              <a:t>stratum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synoviale</a:t>
            </a:r>
            <a:r>
              <a:rPr lang="cs-CZ" altLang="cs-CZ" sz="2800" dirty="0"/>
              <a:t>- </a:t>
            </a:r>
            <a:r>
              <a:rPr lang="cs-CZ" altLang="cs-CZ" sz="2800" dirty="0" err="1" smtClean="0"/>
              <a:t>internal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layer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is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created</a:t>
            </a:r>
            <a:r>
              <a:rPr lang="cs-CZ" altLang="cs-CZ" sz="2800" dirty="0" smtClean="0"/>
              <a:t> by </a:t>
            </a:r>
            <a:r>
              <a:rPr lang="cs-CZ" altLang="cs-CZ" sz="2800" dirty="0" err="1" smtClean="0"/>
              <a:t>thin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fibrous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tissue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with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vessels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nerves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forms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folds</a:t>
            </a:r>
            <a:r>
              <a:rPr lang="cs-CZ" altLang="cs-CZ" sz="2800" dirty="0" smtClean="0"/>
              <a:t> - </a:t>
            </a:r>
            <a:r>
              <a:rPr lang="cs-CZ" altLang="cs-CZ" sz="2800" b="1" dirty="0" err="1" smtClean="0"/>
              <a:t>plicae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/>
              <a:t>synoviales</a:t>
            </a:r>
            <a:r>
              <a:rPr lang="cs-CZ" altLang="cs-CZ" sz="2800" dirty="0"/>
              <a:t>, </a:t>
            </a:r>
            <a:r>
              <a:rPr lang="cs-CZ" altLang="cs-CZ" sz="2800" dirty="0" smtClean="0"/>
              <a:t>and </a:t>
            </a:r>
            <a:r>
              <a:rPr lang="cs-CZ" altLang="cs-CZ" sz="2800" dirty="0" err="1" smtClean="0"/>
              <a:t>villi</a:t>
            </a:r>
            <a:r>
              <a:rPr lang="cs-CZ" altLang="cs-CZ" sz="2800" dirty="0" smtClean="0"/>
              <a:t>- </a:t>
            </a:r>
            <a:r>
              <a:rPr lang="cs-CZ" altLang="cs-CZ" sz="2800" b="1" dirty="0" err="1" smtClean="0"/>
              <a:t>villi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/>
              <a:t>synoviales</a:t>
            </a:r>
            <a:r>
              <a:rPr lang="cs-CZ" altLang="cs-CZ" sz="2800" dirty="0"/>
              <a:t>, </a:t>
            </a:r>
            <a:r>
              <a:rPr lang="cs-CZ" altLang="cs-CZ" sz="2800" dirty="0" err="1" smtClean="0"/>
              <a:t>produces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synovial</a:t>
            </a:r>
            <a:r>
              <a:rPr lang="cs-CZ" altLang="cs-CZ" sz="2800" dirty="0" smtClean="0"/>
              <a:t> fluid - </a:t>
            </a:r>
            <a:r>
              <a:rPr lang="cs-CZ" altLang="cs-CZ" sz="2800" b="1" dirty="0" smtClean="0"/>
              <a:t>synovii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significance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for</a:t>
            </a:r>
            <a:r>
              <a:rPr lang="cs-CZ" altLang="cs-CZ" sz="2800" dirty="0" smtClean="0"/>
              <a:t> joint </a:t>
            </a:r>
            <a:r>
              <a:rPr lang="cs-CZ" altLang="cs-CZ" sz="2800" dirty="0" err="1" smtClean="0"/>
              <a:t>movement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for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nourishment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joint </a:t>
            </a:r>
            <a:r>
              <a:rPr lang="cs-CZ" altLang="cs-CZ" sz="2800" dirty="0" err="1" smtClean="0"/>
              <a:t>cartilages</a:t>
            </a:r>
            <a:r>
              <a:rPr lang="cs-CZ" altLang="cs-CZ" sz="2800" dirty="0" smtClean="0"/>
              <a:t>)</a:t>
            </a:r>
            <a:endParaRPr lang="cs-CZ" altLang="cs-CZ" sz="2800" dirty="0"/>
          </a:p>
          <a:p>
            <a:pPr lvl="1" eaLnBrk="1" hangingPunct="1"/>
            <a:r>
              <a:rPr lang="cs-CZ" altLang="cs-CZ" sz="2800" dirty="0"/>
              <a:t> </a:t>
            </a:r>
          </a:p>
          <a:p>
            <a:pPr eaLnBrk="1" hangingPunct="1"/>
            <a:r>
              <a:rPr lang="cs-CZ" altLang="cs-CZ" sz="2800" b="1" u="sng" dirty="0"/>
              <a:t>c) </a:t>
            </a:r>
            <a:r>
              <a:rPr lang="cs-CZ" altLang="cs-CZ" sz="2800" b="1" u="sng" dirty="0" err="1" smtClean="0"/>
              <a:t>Articular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cavity</a:t>
            </a:r>
            <a:r>
              <a:rPr lang="cs-CZ" altLang="cs-CZ" sz="2800" b="1" u="sng" dirty="0" smtClean="0"/>
              <a:t> (</a:t>
            </a:r>
            <a:r>
              <a:rPr lang="cs-CZ" altLang="cs-CZ" sz="2800" b="1" u="sng" dirty="0" err="1" smtClean="0"/>
              <a:t>cavum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/>
              <a:t>articulare</a:t>
            </a:r>
            <a:r>
              <a:rPr lang="cs-CZ" altLang="cs-CZ" sz="2800" b="1" u="sng" dirty="0"/>
              <a:t>):</a:t>
            </a:r>
            <a:r>
              <a:rPr lang="cs-CZ" altLang="cs-CZ" sz="2800" u="sng" dirty="0"/>
              <a:t> </a:t>
            </a:r>
          </a:p>
          <a:p>
            <a:pPr eaLnBrk="1" hangingPunct="1"/>
            <a:r>
              <a:rPr lang="cs-CZ" altLang="cs-CZ" sz="2800" dirty="0"/>
              <a:t>- </a:t>
            </a:r>
            <a:r>
              <a:rPr lang="cs-CZ" altLang="cs-CZ" sz="2800" dirty="0" err="1" smtClean="0"/>
              <a:t>cavity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fissure</a:t>
            </a:r>
            <a:r>
              <a:rPr lang="cs-CZ" altLang="cs-CZ" sz="2800" dirty="0" smtClean="0"/>
              <a:t>) </a:t>
            </a:r>
            <a:r>
              <a:rPr lang="cs-CZ" altLang="cs-CZ" sz="2800" dirty="0" err="1" smtClean="0"/>
              <a:t>inside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joint </a:t>
            </a:r>
            <a:r>
              <a:rPr lang="cs-CZ" altLang="cs-CZ" sz="2800" dirty="0" err="1" smtClean="0"/>
              <a:t>between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articular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surfaces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articular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capsule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its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content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is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synovial</a:t>
            </a:r>
            <a:r>
              <a:rPr lang="cs-CZ" altLang="cs-CZ" sz="2800" dirty="0" smtClean="0"/>
              <a:t> fluid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3786369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726</Words>
  <Application>Microsoft Office PowerPoint</Application>
  <PresentationFormat>Širokoúhlá obrazovka</PresentationFormat>
  <Paragraphs>129</Paragraphs>
  <Slides>19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Types of joints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Vymazalová</dc:creator>
  <cp:lastModifiedBy>Kateřina Vymazalová</cp:lastModifiedBy>
  <cp:revision>10</cp:revision>
  <dcterms:created xsi:type="dcterms:W3CDTF">2014-11-04T08:57:00Z</dcterms:created>
  <dcterms:modified xsi:type="dcterms:W3CDTF">2014-11-04T10:52:51Z</dcterms:modified>
</cp:coreProperties>
</file>