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41" r:id="rId2"/>
    <p:sldId id="342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81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913"/>
            <a:ext cx="5029635" cy="411436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7.9.2014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7.9.2014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7.9.2014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7.9.2014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List_aplikace_Microsoft_Office_Excel_97-20033.xls"/><Relationship Id="rId5" Type="http://schemas.openxmlformats.org/officeDocument/2006/relationships/oleObject" Target="../embeddings/List_aplikace_Microsoft_Office_Excel_97-20032.xls"/><Relationship Id="rId4" Type="http://schemas.openxmlformats.org/officeDocument/2006/relationships/oleObject" Target="../embeddings/List_aplikace_Microsoft_Office_Excel_97-2003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List_aplikace_Microsoft_Office_Excel_97-20035.xls"/><Relationship Id="rId4" Type="http://schemas.openxmlformats.org/officeDocument/2006/relationships/oleObject" Target="../embeddings/List_aplikace_Microsoft_Office_Excel_97-20034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</a:t>
            </a:r>
            <a:r>
              <a:rPr lang="cs-CZ" i="1" dirty="0" smtClean="0">
                <a:latin typeface="Arial" charset="0"/>
                <a:cs typeface="Arial" charset="0"/>
              </a:rPr>
              <a:t>S. </a:t>
            </a:r>
            <a:r>
              <a:rPr lang="cs-CZ" i="1" dirty="0" err="1" smtClean="0">
                <a:latin typeface="Arial" charset="0"/>
                <a:cs typeface="Arial" charset="0"/>
              </a:rPr>
              <a:t>Littnerová</a:t>
            </a:r>
            <a:r>
              <a:rPr lang="cs-CZ" i="1" dirty="0" smtClean="0">
                <a:latin typeface="Arial" charset="0"/>
                <a:cs typeface="Arial" charset="0"/>
              </a:rPr>
              <a:t>, J</a:t>
            </a:r>
            <a:r>
              <a:rPr lang="cs-CZ" i="1" dirty="0" smtClean="0">
                <a:latin typeface="Arial" charset="0"/>
                <a:cs typeface="Arial" charset="0"/>
              </a:rPr>
              <a:t>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 Statistická analýza dat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1a.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Teoretické pozadí statistické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 smtClean="0"/>
              <a:t>Klíčovou otázkou je velikost vzorku, čím větší vzorek, tím větší šance na projevení se skutečné pravděpodobnosti výskytu </a:t>
            </a:r>
            <a:r>
              <a:rPr lang="cs-CZ" dirty="0" smtClean="0"/>
              <a:t>jevu (a tím je také nákladnější analýza).</a:t>
            </a:r>
            <a:endParaRPr lang="cs-CZ" dirty="0" smtClean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91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0,25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0,22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0,19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96943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333015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231220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88409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Náhodný jev</a:t>
            </a:r>
            <a:r>
              <a:rPr lang="cs-CZ" b="0" i="0" dirty="0" smtClean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i="0" dirty="0" smtClean="0"/>
              <a:t>Prostor elementárních jevů 	</a:t>
            </a:r>
            <a:r>
              <a:rPr lang="cs-CZ" b="0" i="0" dirty="0" smtClean="0"/>
              <a:t>značíme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 smtClean="0"/>
          </a:p>
          <a:p>
            <a:pPr marL="1884363" indent="-1884363" algn="just" eaLnBrk="0" hangingPunct="0"/>
            <a:r>
              <a:rPr lang="cs-CZ" i="0" dirty="0" smtClean="0"/>
              <a:t>Elementární jev	</a:t>
            </a:r>
            <a:r>
              <a:rPr lang="cs-CZ" b="0" i="0" dirty="0" smtClean="0"/>
              <a:t>nejjemnější možný náhodný jev, tj. náhodný jev, který nelze vyjádřit jako sjednocení dvou jiných neprázdných náhodných jevů. Značí se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.</a:t>
            </a:r>
            <a:endParaRPr lang="cs-CZ" i="0" dirty="0" smtClean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systém (množina) podmnožin prostoru elementárních jevů (označujeme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) </a:t>
            </a:r>
            <a:r>
              <a:rPr lang="cs-CZ" b="0" i="0" dirty="0" smtClean="0">
                <a:latin typeface="+mj-lt"/>
              </a:rPr>
              <a:t>splňující </a:t>
            </a:r>
            <a:r>
              <a:rPr lang="cs-CZ" b="0" i="0" dirty="0" smtClean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 smtClean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A  ∈  </a:t>
            </a:r>
            <a:r>
              <a:rPr lang="cs-CZ" b="0" i="0" dirty="0" err="1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Old English Text MT" pitchFamily="66" charset="0"/>
              </a:rPr>
              <a:t> 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 smtClean="0"/>
              <a:t>⇒   </a:t>
            </a:r>
            <a:r>
              <a:rPr lang="cs-CZ" b="0" i="0" dirty="0" err="1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Old English Text MT" pitchFamily="66" charset="0"/>
              </a:rPr>
              <a:t> \</a:t>
            </a:r>
            <a:r>
              <a:rPr lang="cs-CZ" b="0" i="0" dirty="0" smtClean="0"/>
              <a:t>A  ∈  </a:t>
            </a:r>
            <a:r>
              <a:rPr lang="cs-CZ" b="0" i="0" dirty="0" err="1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i="0" dirty="0" smtClean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sjednocení libovolného počtu </a:t>
            </a:r>
            <a:r>
              <a:rPr lang="cs-CZ" b="0" i="0" dirty="0" err="1" smtClean="0"/>
              <a:t>A</a:t>
            </a:r>
            <a:r>
              <a:rPr lang="cs-CZ" b="0" i="0" baseline="-25000" dirty="0" err="1" smtClean="0"/>
              <a:t>i</a:t>
            </a:r>
            <a:r>
              <a:rPr lang="cs-CZ" b="0" i="0" dirty="0" smtClean="0"/>
              <a:t>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 smtClean="0"/>
          </a:p>
          <a:p>
            <a:pPr marL="1520825" indent="-1520825" eaLnBrk="0" hangingPunct="0"/>
            <a:r>
              <a:rPr lang="cs-CZ" i="0" dirty="0" smtClean="0"/>
              <a:t>Jevové pole	</a:t>
            </a:r>
            <a:r>
              <a:rPr lang="cs-CZ" b="0" i="0" dirty="0" smtClean="0"/>
              <a:t>uspořádaná dvojice prostoru elementárních jevů a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 smtClean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 smtClean="0">
                <a:latin typeface="+mj-lt"/>
              </a:rPr>
              <a:t>A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-algebry </a:t>
            </a:r>
            <a:r>
              <a:rPr lang="cs-CZ" b="0" i="0" dirty="0" smtClean="0">
                <a:latin typeface="+mj-lt"/>
              </a:rPr>
              <a:t/>
            </a:r>
            <a:br>
              <a:rPr lang="cs-CZ" b="0" i="0" dirty="0" smtClean="0">
                <a:latin typeface="+mj-lt"/>
              </a:rPr>
            </a:br>
            <a:r>
              <a:rPr lang="cs-CZ" b="0" i="0" dirty="0" smtClean="0">
                <a:latin typeface="+mj-lt"/>
              </a:rPr>
              <a:t>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</a:rPr>
              <a:t>∀</a:t>
            </a:r>
            <a:r>
              <a:rPr lang="cs-CZ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A</a:t>
            </a:r>
            <a:r>
              <a:rPr lang="cs-CZ" b="0" i="0" dirty="0" smtClean="0">
                <a:latin typeface="+mj-lt"/>
              </a:rPr>
              <a:t>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 smtClean="0"/>
              <a:t>(podle </a:t>
            </a:r>
            <a:r>
              <a:rPr lang="cs-CZ" sz="1400" i="0" dirty="0" err="1" smtClean="0"/>
              <a:t>Kolmogorova</a:t>
            </a:r>
            <a:r>
              <a:rPr lang="cs-CZ" sz="1400" i="0" dirty="0" smtClean="0"/>
              <a:t>)</a:t>
            </a:r>
            <a:r>
              <a:rPr lang="cs-CZ" sz="1400" b="0" i="0" dirty="0" smtClean="0"/>
              <a:t>	</a:t>
            </a:r>
            <a:endParaRPr lang="cs-CZ" sz="1400" i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 smtClean="0"/>
              <a:t>Pravděpodobnostní prostor	</a:t>
            </a:r>
            <a:r>
              <a:rPr lang="cs-CZ" b="0" i="0" dirty="0" smtClean="0"/>
              <a:t>uspořádaná trojice prostoru elementárních jevů,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 a jim příslušné pravděpodobnostní funkce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 err="1" smtClean="0">
                <a:latin typeface="+mj-lt"/>
                <a:cs typeface="Arial" pitchFamily="34" charset="0"/>
              </a:rPr>
              <a:t>Borelovská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je </a:t>
            </a: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generovaná systémem </a:t>
            </a:r>
            <a:r>
              <a:rPr lang="cs-CZ" b="0" i="0" dirty="0" err="1" smtClean="0"/>
              <a:t>borelovských</a:t>
            </a:r>
            <a:r>
              <a:rPr lang="cs-CZ" b="0" i="0" dirty="0" smtClean="0"/>
              <a:t>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 S = (</a:t>
            </a:r>
            <a:r>
              <a:rPr lang="cs-CZ" dirty="0" smtClean="0">
                <a:latin typeface="+mj-lt"/>
                <a:cs typeface="Arial" pitchFamily="34" charset="0"/>
              </a:rPr>
              <a:t>–</a:t>
            </a:r>
            <a:r>
              <a:rPr lang="cs-CZ" b="0" i="0" dirty="0" smtClean="0">
                <a:latin typeface="+mj-lt"/>
                <a:cs typeface="Arial" pitchFamily="34" charset="0"/>
              </a:rPr>
              <a:t>∞,x ⟩, kde x </a:t>
            </a:r>
            <a:r>
              <a:rPr lang="cs-CZ" b="0" i="0" dirty="0" smtClean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nějakého pravděpodobnostního prostoru </a:t>
            </a:r>
            <a:r>
              <a:rPr lang="cs-CZ" b="0" i="0" dirty="0" smtClean="0"/>
              <a:t>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, P), splňující pro nějakou </a:t>
            </a:r>
            <a:r>
              <a:rPr lang="cs-CZ" b="0" i="0" dirty="0" err="1" smtClean="0">
                <a:latin typeface="+mj-lt"/>
                <a:cs typeface="Arial" pitchFamily="34" charset="0"/>
              </a:rPr>
              <a:t>borelovskou</a:t>
            </a:r>
            <a:r>
              <a:rPr lang="cs-CZ" b="0" i="0" dirty="0" smtClean="0">
                <a:latin typeface="+mj-lt"/>
                <a:cs typeface="Arial" pitchFamily="34" charset="0"/>
              </a:rPr>
              <a:t>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-algebru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B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</a:t>
            </a:r>
            <a:r>
              <a:rPr lang="cs-CZ" b="0" i="0" dirty="0" err="1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 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i="0" dirty="0" smtClean="0">
                <a:latin typeface="+mj-lt"/>
              </a:rPr>
              <a:t>⇒   </a:t>
            </a:r>
            <a:r>
              <a:rPr lang="cs-CZ" b="0" i="0" dirty="0" smtClean="0">
                <a:latin typeface="+mj-lt"/>
              </a:rPr>
              <a:t>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B}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</a:t>
            </a:r>
            <a:r>
              <a:rPr lang="cs-CZ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borelovskou</a:t>
            </a:r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množinou B) přiřazuje pravděpodobnost, tj. hodnotu mezi 0 a 1 takovou, že jsou dodrženy předpoklady po definici pravděpodobnosti uvedené dříve.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 smtClean="0"/>
              <a:t>Náhodná veličina se někdy také nazývá náhodná proměnná nebo měřitelná funkce, </a:t>
            </a:r>
            <a:r>
              <a:rPr lang="cs-CZ" i="0" dirty="0" err="1" smtClean="0"/>
              <a:t>borelovské</a:t>
            </a:r>
            <a:r>
              <a:rPr lang="cs-CZ" i="0" dirty="0" smtClean="0"/>
              <a:t> množiny se někdy též nazývají měřitelné množiny.</a:t>
            </a:r>
          </a:p>
          <a:p>
            <a:pPr eaLnBrk="0" hangingPunct="0"/>
            <a:endParaRPr lang="cs-CZ" b="0" i="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 smtClean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 smtClean="0"/>
              <a:t>∀x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ℝ: {X &lt; </a:t>
            </a:r>
            <a:r>
              <a:rPr lang="cs-CZ" b="0" i="0" dirty="0" err="1" smtClean="0"/>
              <a:t>x</a:t>
            </a:r>
            <a:r>
              <a:rPr lang="cs-CZ" b="0" i="0" dirty="0" smtClean="0"/>
              <a:t>} ∈ </a:t>
            </a:r>
            <a:r>
              <a:rPr lang="cs-CZ" b="0" i="0" dirty="0" smtClean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 smtClean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 smtClean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 smtClean="0">
                <a:latin typeface="+mj-lt"/>
                <a:cs typeface="Arial" pitchFamily="34" charset="0"/>
              </a:rPr>
              <a:t>množinová funkce, která každé </a:t>
            </a:r>
            <a:r>
              <a:rPr lang="cs-CZ" b="0" i="0" dirty="0" err="1" smtClean="0">
                <a:latin typeface="+mj-lt"/>
                <a:cs typeface="Arial" pitchFamily="34" charset="0"/>
              </a:rPr>
              <a:t>borelovské</a:t>
            </a:r>
            <a:r>
              <a:rPr lang="cs-CZ" b="0" i="0" dirty="0" smtClean="0">
                <a:latin typeface="+mj-lt"/>
                <a:cs typeface="Arial" pitchFamily="34" charset="0"/>
              </a:rPr>
              <a:t>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 smtClean="0">
                <a:latin typeface="+mj-lt"/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(B) = P({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B)} pro B ∈ </a:t>
            </a:r>
            <a:r>
              <a:rPr lang="cs-CZ" b="0" i="0" dirty="0" err="1" smtClean="0">
                <a:latin typeface="Old English Text MT" pitchFamily="66" charset="0"/>
              </a:rPr>
              <a:t>B.</a:t>
            </a: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/>
          <p:cNvSpPr/>
          <p:nvPr/>
        </p:nvSpPr>
        <p:spPr>
          <a:xfrm rot="12665919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1</a:t>
            </a:r>
            <a:endParaRPr lang="cs-CZ" i="0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0</a:t>
            </a:r>
            <a:endParaRPr lang="cs-CZ" i="0" dirty="0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 smtClean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borelovské</a:t>
            </a:r>
            <a:r>
              <a:rPr lang="cs-CZ" b="0" i="0" dirty="0" smtClean="0"/>
              <a:t>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borelovská</a:t>
            </a:r>
            <a:r>
              <a:rPr lang="cs-CZ" b="0" i="0" dirty="0" smtClean="0"/>
              <a:t/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b="0" i="0" dirty="0" smtClean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 – množinová</a:t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X</a:t>
            </a:r>
            <a:r>
              <a:rPr lang="cs-CZ" b="0" i="0" dirty="0" smtClean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i="0" baseline="-25000" dirty="0" smtClean="0"/>
              <a:t>X</a:t>
            </a:r>
            <a:r>
              <a:rPr lang="cs-CZ" b="0" i="0" dirty="0" smtClean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Jevové pole</a:t>
            </a:r>
            <a:endParaRPr lang="cs-CZ" i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610600" cy="685800"/>
          </a:xfrm>
          <a:noFill/>
        </p:spPr>
        <p:txBody>
          <a:bodyPr/>
          <a:lstStyle/>
          <a:p>
            <a:r>
              <a:rPr lang="cs-CZ" smtClean="0"/>
              <a:t>JAK vznikají informace ? základní pojmy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866775"/>
            <a:ext cx="4271963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866775"/>
            <a:ext cx="4271963" cy="4286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Skutečnost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00038" y="1333500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Náhoda</a:t>
            </a:r>
            <a:r>
              <a:rPr lang="cs-CZ" sz="1600" b="0" i="0"/>
              <a:t> </a:t>
            </a:r>
          </a:p>
          <a:p>
            <a:pPr eaLnBrk="0" hangingPunct="0"/>
            <a:r>
              <a:rPr lang="cs-CZ" sz="1600" b="0" i="0"/>
              <a:t>(vybere jednu z možností pokusu)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95536" y="2060848"/>
            <a:ext cx="654050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3528" y="2362200"/>
            <a:ext cx="41044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dirty="0" smtClean="0"/>
              <a:t>podmnožina </a:t>
            </a:r>
            <a:r>
              <a:rPr lang="cs-CZ" sz="1600" dirty="0" smtClean="0"/>
              <a:t>množiny všech </a:t>
            </a:r>
            <a:r>
              <a:rPr lang="cs-CZ" sz="1600" dirty="0" smtClean="0"/>
              <a:t>možných výsledků (elementárních jevů) pokusu/děje</a:t>
            </a:r>
            <a:r>
              <a:rPr lang="cs-CZ" sz="1600" dirty="0"/>
              <a:t>, o </a:t>
            </a:r>
            <a:r>
              <a:rPr lang="cs-CZ" sz="1600" dirty="0" smtClean="0"/>
              <a:t>které </a:t>
            </a:r>
            <a:r>
              <a:rPr lang="cs-CZ" sz="1600" dirty="0"/>
              <a:t>lze říct, zda </a:t>
            </a:r>
            <a:r>
              <a:rPr lang="cs-CZ" sz="1600" dirty="0" smtClean="0"/>
              <a:t>nastala </a:t>
            </a:r>
            <a:r>
              <a:rPr lang="cs-CZ" sz="1600" dirty="0"/>
              <a:t>nebo ne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866775"/>
            <a:ext cx="4267200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4648200" y="866775"/>
            <a:ext cx="4267200" cy="4095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Pozorovatel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732338" y="1247775"/>
            <a:ext cx="332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b="0" i="0" u="sng"/>
              <a:t>Rozliší, co nastalo</a:t>
            </a:r>
          </a:p>
          <a:p>
            <a:pPr eaLnBrk="0" hangingPunct="0"/>
            <a:r>
              <a:rPr lang="cs-CZ" sz="1600" b="0" i="0"/>
              <a:t>a) </a:t>
            </a:r>
            <a:r>
              <a:rPr lang="cs-CZ" sz="1600"/>
              <a:t>podle možností</a:t>
            </a:r>
          </a:p>
          <a:p>
            <a:pPr eaLnBrk="0" hangingPunct="0"/>
            <a:r>
              <a:rPr lang="cs-CZ" sz="1600" b="0" i="0"/>
              <a:t>b) </a:t>
            </a:r>
            <a:r>
              <a:rPr lang="cs-CZ" sz="1600"/>
              <a:t>podle toho, jak potřebuje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88024" y="2132856"/>
            <a:ext cx="1641475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Jevové pole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732338" y="2543175"/>
            <a:ext cx="417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/>
              <a:t>třída všech jevů, které jsme se rozhodli nebo jsme schopni sledovat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952500" y="3260725"/>
            <a:ext cx="723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 dirty="0"/>
              <a:t>Skutečnost + Jevové pole = Měřitelný prostor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28600" y="3825875"/>
            <a:ext cx="3276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Experimentální jednotka -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059832" y="3830563"/>
            <a:ext cx="524596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objekt, na kterém se provádí šetření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4117969"/>
            <a:ext cx="8915400" cy="409575"/>
            <a:chOff x="144" y="2532"/>
            <a:chExt cx="5616" cy="258"/>
          </a:xfrm>
        </p:grpSpPr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>
              <a:off x="144" y="2552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Populace -</a:t>
              </a: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912" y="2533"/>
              <a:ext cx="240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soubor experimentálních</a:t>
              </a:r>
              <a:r>
                <a:rPr lang="cs-CZ" sz="2000" b="0" dirty="0"/>
                <a:t> </a:t>
              </a:r>
              <a:r>
                <a:rPr lang="cs-CZ" b="0" dirty="0"/>
                <a:t>jednotek</a:t>
              </a:r>
            </a:p>
          </p:txBody>
        </p:sp>
        <p:sp>
          <p:nvSpPr>
            <p:cNvPr id="37915" name="Text Box 19"/>
            <p:cNvSpPr txBox="1">
              <a:spLocks noChangeArrowheads="1"/>
            </p:cNvSpPr>
            <p:nvPr/>
          </p:nvSpPr>
          <p:spPr bwMode="auto">
            <a:xfrm>
              <a:off x="3168" y="2552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Znak -</a:t>
              </a:r>
            </a:p>
          </p:txBody>
        </p:sp>
        <p:sp>
          <p:nvSpPr>
            <p:cNvPr id="37916" name="Text Box 20"/>
            <p:cNvSpPr txBox="1">
              <a:spLocks noChangeArrowheads="1"/>
            </p:cNvSpPr>
            <p:nvPr/>
          </p:nvSpPr>
          <p:spPr bwMode="auto">
            <a:xfrm>
              <a:off x="3648" y="2532"/>
              <a:ext cx="21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vlastnost sledovaná na</a:t>
              </a:r>
              <a:r>
                <a:rPr lang="cs-CZ" sz="2000" b="0" dirty="0"/>
                <a:t> </a:t>
              </a:r>
              <a:r>
                <a:rPr lang="cs-CZ" b="0" dirty="0"/>
                <a:t>objektu</a:t>
              </a:r>
            </a:p>
          </p:txBody>
        </p:sp>
      </p:grp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28600" y="4438650"/>
            <a:ext cx="2667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Sledovaná veličina</a:t>
            </a:r>
            <a:r>
              <a:rPr lang="cs-CZ" sz="2000" i="0"/>
              <a:t> -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2533650" y="4459288"/>
            <a:ext cx="6524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číselná hodnota vyjadřující výsledek náhodného experimentu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1066800" y="4851400"/>
            <a:ext cx="72771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Znak se stává náhodnou veličinou, pokud se jeho hodnota zjišťuje vylosováním objektu ze základního souboru</a:t>
            </a:r>
          </a:p>
        </p:txBody>
      </p:sp>
      <p:sp>
        <p:nvSpPr>
          <p:cNvPr id="37909" name="Rectangle 24"/>
          <p:cNvSpPr>
            <a:spLocks noChangeArrowheads="1"/>
          </p:cNvSpPr>
          <p:nvPr/>
        </p:nvSpPr>
        <p:spPr bwMode="auto">
          <a:xfrm>
            <a:off x="1295400" y="5589240"/>
            <a:ext cx="680085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1371600" y="5589240"/>
            <a:ext cx="6619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b="0" i="0" dirty="0"/>
              <a:t>Výběr - výběrová populace - cílová populace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1600200" y="6001990"/>
            <a:ext cx="2495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Náhodný výběr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5257800" y="597659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Reprezentativnost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p:oleObj spid="_x0000_s131074" name="Graf" r:id="rId4" imgW="4372043" imgH="2866935" progId="MSGraph.Chart.8">
              <p:embed followColorScheme="full"/>
            </p:oleObj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p:oleObj spid="_x0000_s131075" name="Graf" r:id="rId5" imgW="4372043" imgH="2866935" progId="MSGraph.Chart.8">
              <p:embed followColorScheme="full"/>
            </p:oleObj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p:oleObj spid="_x0000_s131076" name="Graf" r:id="rId6" imgW="4372043" imgH="2866935" progId="MSGraph.Chart.8">
              <p:embed followColorScheme="full"/>
            </p:oleObj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</a:t>
            </a:r>
            <a:r>
              <a:rPr lang="cs-CZ" sz="1600" b="0" i="0" dirty="0" smtClean="0">
                <a:latin typeface="Arial Black" pitchFamily="34" charset="0"/>
              </a:rPr>
              <a:t>pravdě blížíme </a:t>
            </a:r>
            <a:r>
              <a:rPr lang="cs-CZ" sz="1600" b="0" i="0" dirty="0">
                <a:latin typeface="Arial Black" pitchFamily="34" charset="0"/>
              </a:rPr>
              <a:t>až po odvedení značného množství experimentální práce: musíme dát systému šanci se projevit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r>
              <a:rPr lang="cs-CZ" dirty="0" smtClean="0"/>
              <a:t>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  <a:endParaRPr lang="cs-CZ" dirty="0" smtClean="0"/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Sběr a vyhodnocování dat je způsobem k uchopení a pochopení reality. </a:t>
            </a:r>
            <a:endParaRPr lang="cs-CZ" dirty="0" smtClean="0"/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 smtClean="0"/>
              <a:t>Chápání </a:t>
            </a:r>
            <a:r>
              <a:rPr lang="cs-CZ" sz="2700" dirty="0" smtClean="0"/>
              <a:t>reality je vždy nedokonalé a nepřesné</a:t>
            </a:r>
            <a:r>
              <a:rPr lang="cs-CZ" sz="2700" dirty="0" smtClean="0"/>
              <a:t>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700" dirty="0" smtClean="0"/>
              <a:t>Statistika umožňuje vnést do pochopení reality určitou spolehlivost a ukázat, jak je </a:t>
            </a:r>
            <a:r>
              <a:rPr lang="cs-CZ" sz="2700" dirty="0" smtClean="0"/>
              <a:t>velká.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p:oleObj spid="_x0000_s132098" name="Graf" r:id="rId4" imgW="4372043" imgH="2866935" progId="MSGraph.Chart.8">
              <p:embed followColorScheme="full"/>
            </p:oleObj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p:oleObj spid="_x0000_s132099" name="Graf" r:id="rId5" imgW="4372043" imgH="2866935" progId="MSGraph.Chart.8">
              <p:embed followColorScheme="full"/>
            </p:oleObj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p:oleObj spid="_x0000_s132100" name="Graf" r:id="rId6" imgW="4372043" imgH="2866935" progId="MSGraph.Chart.8">
              <p:embed followColorScheme="full"/>
            </p:oleObj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</a:t>
            </a:r>
            <a:r>
              <a:rPr lang="cs-CZ" sz="2000" b="0" i="0" dirty="0" smtClean="0"/>
              <a:t>…diskutabilní </a:t>
            </a:r>
            <a:r>
              <a:rPr lang="cs-CZ" sz="2000" b="0" i="0" dirty="0"/>
              <a:t>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 smtClean="0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smtClean="0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/>
              <a:t>počet chlapců v rodině s X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3350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Spojitá a kategoriální data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Základní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Grafický popis dat</a:t>
            </a: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Základní typy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Realitu můžeme popisovat různými typy dat, každý z nich se specifickými vlastnostmi, výhodami, nevýhodami a vlastní sadou využitelných statistických metod - od binárních přes kategoriální, ordinální až po spojitá data roste míra informace v nich obsažené.</a:t>
            </a:r>
          </a:p>
          <a:p>
            <a:r>
              <a:rPr lang="cs-CZ" smtClean="0"/>
              <a:t>Základním přístupem k popisné analýze dat je tvorba frekvenčních tabulek a jejich grafických reprezentací – histogramů.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6287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057400" y="1346200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Kolikrát ?</a:t>
            </a: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5943600" y="2105025"/>
            <a:ext cx="1828800" cy="2582863"/>
          </a:xfrm>
          <a:prstGeom prst="homePlate">
            <a:avLst>
              <a:gd name="adj" fmla="val 2500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i="0"/>
              <a:t/>
            </a:r>
            <a:br>
              <a:rPr lang="cs-CZ" b="0" i="0"/>
            </a:br>
            <a:r>
              <a:rPr lang="cs-CZ" b="0" i="0"/>
              <a:t>Podíl</a:t>
            </a:r>
            <a:br>
              <a:rPr lang="cs-CZ" b="0" i="0"/>
            </a:br>
            <a:r>
              <a:rPr lang="cs-CZ" b="0" i="0"/>
              <a:t>hodnot větší/menší než specifikovaná</a:t>
            </a:r>
            <a:br>
              <a:rPr lang="cs-CZ" b="0" i="0"/>
            </a:br>
            <a:r>
              <a:rPr lang="cs-CZ" b="0" i="0"/>
              <a:t>hodnota</a:t>
            </a:r>
            <a:br>
              <a:rPr lang="cs-CZ" b="0" i="0"/>
            </a:br>
            <a:r>
              <a:rPr lang="cs-CZ" b="0" i="0"/>
              <a:t>?</a:t>
            </a:r>
            <a:br>
              <a:rPr lang="cs-CZ" b="0" i="0"/>
            </a:br>
            <a:endParaRPr lang="cs-CZ" b="0" i="0"/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2057400" y="2495550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E472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kolik ?</a:t>
            </a: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2041525" y="3646488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Větší, menší ?</a:t>
            </a:r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2057400" y="4797425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FF9E3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Rovná se ?</a:t>
            </a:r>
          </a:p>
        </p:txBody>
      </p:sp>
      <p:sp>
        <p:nvSpPr>
          <p:cNvPr id="287752" name="AutoShape 8"/>
          <p:cNvSpPr>
            <a:spLocks noChangeArrowheads="1"/>
          </p:cNvSpPr>
          <p:nvPr/>
        </p:nvSpPr>
        <p:spPr bwMode="auto">
          <a:xfrm>
            <a:off x="7667625" y="2933700"/>
            <a:ext cx="1181100" cy="904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600" b="0" i="0">
                <a:latin typeface="Arial" pitchFamily="34" charset="0"/>
                <a:cs typeface="Arial" pitchFamily="34" charset="0"/>
              </a:rPr>
              <a:t>Procenta odvozené hodnoty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228600" y="1343025"/>
            <a:ext cx="18288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/>
              <a:t>Data poměrová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intervalová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ordinální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nominální</a:t>
            </a:r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 rot="16200000" flipV="1">
            <a:off x="685800" y="1647825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3020" name="AutoShape 11"/>
          <p:cNvSpPr>
            <a:spLocks noChangeArrowheads="1"/>
          </p:cNvSpPr>
          <p:nvPr/>
        </p:nvSpPr>
        <p:spPr bwMode="auto">
          <a:xfrm rot="16200000" flipV="1">
            <a:off x="685800" y="2867025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3021" name="AutoShape 12"/>
          <p:cNvSpPr>
            <a:spLocks noChangeArrowheads="1"/>
          </p:cNvSpPr>
          <p:nvPr/>
        </p:nvSpPr>
        <p:spPr bwMode="auto">
          <a:xfrm rot="16200000" flipV="1">
            <a:off x="685800" y="4010025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4203700" y="1760538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4203700" y="4079875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3962400" y="3695700"/>
            <a:ext cx="1828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500" b="0" i="0"/>
              <a:t>Kategoriální otázky</a:t>
            </a:r>
          </a:p>
          <a:p>
            <a:pPr>
              <a:spcBef>
                <a:spcPct val="50000"/>
              </a:spcBef>
            </a:pPr>
            <a:endParaRPr lang="cs-CZ" sz="1500" b="0" i="0"/>
          </a:p>
          <a:p>
            <a:pPr>
              <a:spcBef>
                <a:spcPct val="50000"/>
              </a:spcBef>
            </a:pPr>
            <a:endParaRPr lang="cs-CZ" sz="2200" b="0" i="0"/>
          </a:p>
          <a:p>
            <a:pPr>
              <a:spcBef>
                <a:spcPct val="50000"/>
              </a:spcBef>
            </a:pPr>
            <a:r>
              <a:rPr lang="cs-CZ" sz="1500" b="0" i="0"/>
              <a:t>Otázky „Ano/Ne“</a:t>
            </a: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107950" y="5805488"/>
            <a:ext cx="903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0" i="0">
                <a:latin typeface="Arial Black" pitchFamily="34" charset="0"/>
              </a:rPr>
              <a:t>Samotná znalost typu dat ale na dosažení informace nestačí 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1525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289795" name="AutoShape 3"/>
          <p:cNvSpPr>
            <a:spLocks noChangeArrowheads="1"/>
          </p:cNvSpPr>
          <p:nvPr/>
        </p:nvSpPr>
        <p:spPr bwMode="auto">
          <a:xfrm>
            <a:off x="2057400" y="2362200"/>
            <a:ext cx="1873250" cy="3984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PRŮMĚR</a:t>
            </a:r>
          </a:p>
        </p:txBody>
      </p:sp>
      <p:sp>
        <p:nvSpPr>
          <p:cNvPr id="289796" name="AutoShape 4"/>
          <p:cNvSpPr>
            <a:spLocks noChangeArrowheads="1"/>
          </p:cNvSpPr>
          <p:nvPr/>
        </p:nvSpPr>
        <p:spPr bwMode="auto">
          <a:xfrm>
            <a:off x="2057400" y="4133850"/>
            <a:ext cx="1873250" cy="3984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MEDIÁN</a:t>
            </a:r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>
            <a:off x="2057400" y="5284788"/>
            <a:ext cx="1873250" cy="3984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MODUS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18288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/>
              <a:t>Data poměrová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intervalová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ordinální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nominální</a:t>
            </a:r>
          </a:p>
        </p:txBody>
      </p:sp>
      <p:sp>
        <p:nvSpPr>
          <p:cNvPr id="44040" name="AutoShape 7"/>
          <p:cNvSpPr>
            <a:spLocks noChangeArrowheads="1"/>
          </p:cNvSpPr>
          <p:nvPr/>
        </p:nvSpPr>
        <p:spPr bwMode="auto">
          <a:xfrm rot="16200000" flipV="1">
            <a:off x="685800" y="2133600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4041" name="AutoShape 8"/>
          <p:cNvSpPr>
            <a:spLocks noChangeArrowheads="1"/>
          </p:cNvSpPr>
          <p:nvPr/>
        </p:nvSpPr>
        <p:spPr bwMode="auto">
          <a:xfrm rot="16200000" flipV="1">
            <a:off x="685800" y="3352800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4042" name="AutoShape 9"/>
          <p:cNvSpPr>
            <a:spLocks noChangeArrowheads="1"/>
          </p:cNvSpPr>
          <p:nvPr/>
        </p:nvSpPr>
        <p:spPr bwMode="auto">
          <a:xfrm rot="16200000" flipV="1">
            <a:off x="685800" y="4495800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89802" name="AutoShape 10"/>
          <p:cNvSpPr>
            <a:spLocks noChangeArrowheads="1"/>
          </p:cNvSpPr>
          <p:nvPr/>
        </p:nvSpPr>
        <p:spPr bwMode="auto">
          <a:xfrm>
            <a:off x="4289425" y="2246313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9803" name="AutoShape 11"/>
          <p:cNvSpPr>
            <a:spLocks noChangeArrowheads="1"/>
          </p:cNvSpPr>
          <p:nvPr/>
        </p:nvSpPr>
        <p:spPr bwMode="auto">
          <a:xfrm>
            <a:off x="4289425" y="4565650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4045" name="AutoShape 12"/>
          <p:cNvSpPr>
            <a:spLocks noChangeArrowheads="1"/>
          </p:cNvSpPr>
          <p:nvPr/>
        </p:nvSpPr>
        <p:spPr bwMode="auto">
          <a:xfrm>
            <a:off x="1187450" y="1196975"/>
            <a:ext cx="3657600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>
                <a:solidFill>
                  <a:srgbClr val="3333CC"/>
                </a:solidFill>
              </a:rPr>
              <a:t>Statistika středu</a:t>
            </a:r>
          </a:p>
        </p:txBody>
      </p:sp>
      <p:sp>
        <p:nvSpPr>
          <p:cNvPr id="44046" name="Line 13"/>
          <p:cNvSpPr>
            <a:spLocks noChangeShapeType="1"/>
          </p:cNvSpPr>
          <p:nvPr/>
        </p:nvSpPr>
        <p:spPr bwMode="auto">
          <a:xfrm>
            <a:off x="6400800" y="5257800"/>
            <a:ext cx="2514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47" name="Line 14"/>
          <p:cNvSpPr>
            <a:spLocks noChangeShapeType="1"/>
          </p:cNvSpPr>
          <p:nvPr/>
        </p:nvSpPr>
        <p:spPr bwMode="auto">
          <a:xfrm rot="-5400000">
            <a:off x="5152232" y="3999706"/>
            <a:ext cx="25146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48" name="Text Box 15"/>
          <p:cNvSpPr txBox="1">
            <a:spLocks noChangeArrowheads="1"/>
          </p:cNvSpPr>
          <p:nvPr/>
        </p:nvSpPr>
        <p:spPr bwMode="auto">
          <a:xfrm>
            <a:off x="8534400" y="47418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X</a:t>
            </a:r>
            <a:endParaRPr lang="en-GB" sz="2400" b="0" i="0"/>
          </a:p>
        </p:txBody>
      </p:sp>
      <p:sp>
        <p:nvSpPr>
          <p:cNvPr id="44049" name="Text Box 16"/>
          <p:cNvSpPr txBox="1">
            <a:spLocks noChangeArrowheads="1"/>
          </p:cNvSpPr>
          <p:nvPr/>
        </p:nvSpPr>
        <p:spPr bwMode="auto">
          <a:xfrm>
            <a:off x="6096000" y="2286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Y = f</a:t>
            </a:r>
            <a:endParaRPr lang="en-GB" sz="24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1525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44045" name="AutoShape 12"/>
          <p:cNvSpPr>
            <a:spLocks noChangeArrowheads="1"/>
          </p:cNvSpPr>
          <p:nvPr/>
        </p:nvSpPr>
        <p:spPr bwMode="auto">
          <a:xfrm>
            <a:off x="467544" y="1844824"/>
            <a:ext cx="3657600" cy="78319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Definice průměru, směrodatné odchylky, mediánu aj.</a:t>
            </a:r>
            <a:endParaRPr lang="cs-CZ" sz="2000" i="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30213"/>
            <a:ext cx="8985250" cy="695325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- opakovaná měření informují rozložením hodnot</a:t>
            </a:r>
          </a:p>
        </p:txBody>
      </p:sp>
      <p:sp>
        <p:nvSpPr>
          <p:cNvPr id="291843" name="Oval 3"/>
          <p:cNvSpPr>
            <a:spLocks noChangeArrowheads="1"/>
          </p:cNvSpPr>
          <p:nvPr/>
        </p:nvSpPr>
        <p:spPr bwMode="auto">
          <a:xfrm>
            <a:off x="3297238" y="1600200"/>
            <a:ext cx="2547937" cy="892175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cs-CZ" sz="2000" i="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KOLIK</a:t>
            </a: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se naměřilo</a:t>
            </a:r>
          </a:p>
        </p:txBody>
      </p:sp>
      <p:sp>
        <p:nvSpPr>
          <p:cNvPr id="291844" name="Oval 4"/>
          <p:cNvSpPr>
            <a:spLocks noChangeArrowheads="1"/>
          </p:cNvSpPr>
          <p:nvPr/>
        </p:nvSpPr>
        <p:spPr bwMode="auto">
          <a:xfrm>
            <a:off x="3475038" y="4648200"/>
            <a:ext cx="2193925" cy="892175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cs-CZ" sz="2000" i="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CO</a:t>
            </a: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se naměřilo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1981200" y="591185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/>
              <a:t>Diskrétní data			Spojitá data</a:t>
            </a:r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>
            <a:off x="4724400" y="5943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rot="10800000">
            <a:off x="838200" y="5943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685800" y="2339975"/>
          <a:ext cx="2997200" cy="2176463"/>
        </p:xfrm>
        <a:graphic>
          <a:graphicData uri="http://schemas.openxmlformats.org/presentationml/2006/ole">
            <p:oleObj spid="_x0000_s133122" name="Graf" r:id="rId4" imgW="4372043" imgH="3171825" progId="MSGraph.Chart.8">
              <p:embed followColorScheme="full"/>
            </p:oleObj>
          </a:graphicData>
        </a:graphic>
      </p:graphicFrame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y</a:t>
            </a:r>
          </a:p>
        </p:txBody>
      </p:sp>
      <p:sp>
        <p:nvSpPr>
          <p:cNvPr id="3084" name="Text Box 10"/>
          <p:cNvSpPr txBox="1">
            <a:spLocks noChangeArrowheads="1"/>
          </p:cNvSpPr>
          <p:nvPr/>
        </p:nvSpPr>
        <p:spPr bwMode="auto">
          <a:xfrm>
            <a:off x="3611563" y="39290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5638800" y="2339975"/>
          <a:ext cx="2997200" cy="2176463"/>
        </p:xfrm>
        <a:graphic>
          <a:graphicData uri="http://schemas.openxmlformats.org/presentationml/2006/ole">
            <p:oleObj spid="_x0000_s133123" name="Graf" r:id="rId5" imgW="4372043" imgH="3171825" progId="MSGraph.Chart.8">
              <p:embed followColorScheme="full"/>
            </p:oleObj>
          </a:graphicData>
        </a:graphic>
      </p:graphicFrame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5432425" y="23415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y</a:t>
            </a: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8564563" y="39290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H="1">
            <a:off x="2438400" y="1905000"/>
            <a:ext cx="8382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>
            <a:off x="5943600" y="1905000"/>
            <a:ext cx="9144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>
            <a:off x="2514600" y="4495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 flipH="1">
            <a:off x="5791200" y="4419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6902450" y="5253038"/>
            <a:ext cx="204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>
                <a:solidFill>
                  <a:srgbClr val="CC3300"/>
                </a:solidFill>
              </a:rPr>
              <a:t>X: měřený znak</a:t>
            </a:r>
          </a:p>
        </p:txBody>
      </p:sp>
      <p:sp>
        <p:nvSpPr>
          <p:cNvPr id="3092" name="Text Box 19"/>
          <p:cNvSpPr txBox="1">
            <a:spLocks noChangeArrowheads="1"/>
          </p:cNvSpPr>
          <p:nvPr/>
        </p:nvSpPr>
        <p:spPr bwMode="auto">
          <a:xfrm>
            <a:off x="381000" y="1219200"/>
            <a:ext cx="2590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>
                <a:solidFill>
                  <a:srgbClr val="CC3300"/>
                </a:solidFill>
              </a:rPr>
              <a:t>Y: frekvence              </a:t>
            </a:r>
            <a:r>
              <a:rPr lang="cs-CZ" i="0">
                <a:solidFill>
                  <a:srgbClr val="CC3300"/>
                </a:solidFill>
              </a:rPr>
              <a:t>- absolutní / relativní</a:t>
            </a:r>
            <a:endParaRPr lang="cs-CZ" sz="2000" i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905000" y="2482850"/>
            <a:ext cx="4686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</a:t>
            </a:r>
            <a:r>
              <a:rPr lang="cs-CZ" sz="2000" b="0" i="0"/>
              <a:t>: Průměrný počet výrobků v prodejně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905000" y="2787650"/>
            <a:ext cx="7239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Y</a:t>
            </a:r>
            <a:r>
              <a:rPr lang="cs-CZ" sz="2000" b="0" i="0"/>
              <a:t>: Odhad prostoru průměrně nabízeného k vystavení výrobku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628775" y="3463925"/>
            <a:ext cx="3448050" cy="12573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/>
              <a:t>X:  1,2  :  (1,15 - 1,24)</a:t>
            </a:r>
          </a:p>
          <a:p>
            <a:pPr algn="ctr" eaLnBrk="0" hangingPunct="0"/>
            <a:endParaRPr lang="cs-CZ" sz="2400" b="0" i="0"/>
          </a:p>
          <a:p>
            <a:pPr algn="ctr" eaLnBrk="0" hangingPunct="0"/>
            <a:r>
              <a:rPr lang="cs-CZ" sz="2400" b="0" i="0"/>
              <a:t>Y:  1,8  :  (1,75 - 1,84)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1143000" y="5245100"/>
            <a:ext cx="2105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X/Y = 0,667 : 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3457575" y="5026025"/>
            <a:ext cx="895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1,15</a:t>
            </a: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3457575" y="5378450"/>
            <a:ext cx="895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1,84</a:t>
            </a:r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3457575" y="5407025"/>
            <a:ext cx="676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>
            <a:off x="4524375" y="5026025"/>
            <a:ext cx="895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1,24</a:t>
            </a: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4524375" y="5378450"/>
            <a:ext cx="895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1,75</a:t>
            </a:r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>
            <a:off x="4533900" y="5407025"/>
            <a:ext cx="676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3200400" y="49784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4400" b="0" i="0"/>
              <a:t>(</a:t>
            </a:r>
          </a:p>
        </p:txBody>
      </p:sp>
      <p:sp>
        <p:nvSpPr>
          <p:cNvPr id="45070" name="Rectangle 16"/>
          <p:cNvSpPr>
            <a:spLocks noChangeArrowheads="1"/>
          </p:cNvSpPr>
          <p:nvPr/>
        </p:nvSpPr>
        <p:spPr bwMode="auto">
          <a:xfrm>
            <a:off x="5133975" y="4949825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4800" b="0" i="0"/>
              <a:t>)</a:t>
            </a:r>
          </a:p>
        </p:txBody>
      </p:sp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1171575" y="4949825"/>
            <a:ext cx="4419600" cy="9144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7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31763"/>
            <a:ext cx="8985250" cy="695325"/>
          </a:xfrm>
          <a:noFill/>
        </p:spPr>
        <p:txBody>
          <a:bodyPr/>
          <a:lstStyle/>
          <a:p>
            <a:r>
              <a:rPr lang="cs-CZ" smtClean="0"/>
              <a:t>Odvozená data: Pozor na odvozené indexy</a:t>
            </a:r>
          </a:p>
        </p:txBody>
      </p:sp>
      <p:sp>
        <p:nvSpPr>
          <p:cNvPr id="45073" name="Text Box 19"/>
          <p:cNvSpPr txBox="1">
            <a:spLocks noChangeArrowheads="1"/>
          </p:cNvSpPr>
          <p:nvPr/>
        </p:nvSpPr>
        <p:spPr bwMode="auto">
          <a:xfrm>
            <a:off x="1905000" y="1568450"/>
            <a:ext cx="533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i="0"/>
              <a:t>Znak </a:t>
            </a:r>
            <a:r>
              <a:rPr lang="cs-CZ" sz="2000" i="0"/>
              <a:t>X</a:t>
            </a:r>
            <a:r>
              <a:rPr lang="cs-CZ" sz="2000" b="0" i="0"/>
              <a:t>: </a:t>
            </a:r>
            <a:r>
              <a:rPr lang="en-US" sz="2000" b="0" i="0"/>
              <a:t>Hmotnost</a:t>
            </a:r>
            <a:endParaRPr lang="cs-CZ" sz="2000" b="0" i="0"/>
          </a:p>
        </p:txBody>
      </p:sp>
      <p:sp>
        <p:nvSpPr>
          <p:cNvPr id="45074" name="Text Box 20"/>
          <p:cNvSpPr txBox="1">
            <a:spLocks noChangeArrowheads="1"/>
          </p:cNvSpPr>
          <p:nvPr/>
        </p:nvSpPr>
        <p:spPr bwMode="auto">
          <a:xfrm>
            <a:off x="1905000" y="1873250"/>
            <a:ext cx="7239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i="0"/>
              <a:t>Znak </a:t>
            </a:r>
            <a:r>
              <a:rPr lang="cs-CZ" sz="2000" i="0"/>
              <a:t>Y</a:t>
            </a:r>
            <a:r>
              <a:rPr lang="cs-CZ" sz="2000" b="0" i="0"/>
              <a:t>: </a:t>
            </a:r>
            <a:r>
              <a:rPr lang="en-US" sz="2000" b="0" i="0"/>
              <a:t>Plocha</a:t>
            </a:r>
            <a:endParaRPr lang="cs-CZ" sz="2000" b="0" i="0"/>
          </a:p>
        </p:txBody>
      </p:sp>
      <p:sp>
        <p:nvSpPr>
          <p:cNvPr id="293909" name="Line 21"/>
          <p:cNvSpPr>
            <a:spLocks noChangeShapeType="1"/>
          </p:cNvSpPr>
          <p:nvPr/>
        </p:nvSpPr>
        <p:spPr bwMode="auto">
          <a:xfrm>
            <a:off x="1981200" y="235902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6" name="Text Box 22"/>
          <p:cNvSpPr txBox="1">
            <a:spLocks noChangeArrowheads="1"/>
          </p:cNvSpPr>
          <p:nvPr/>
        </p:nvSpPr>
        <p:spPr bwMode="auto">
          <a:xfrm>
            <a:off x="228600" y="1749425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0"/>
              <a:t>P</a:t>
            </a:r>
            <a:r>
              <a:rPr lang="cs-CZ" sz="2200" i="0"/>
              <a:t>ří</a:t>
            </a:r>
            <a:r>
              <a:rPr lang="en-US" sz="2200" i="0"/>
              <a:t>klad I</a:t>
            </a:r>
            <a:r>
              <a:rPr lang="cs-CZ" sz="2200" i="0"/>
              <a:t>:</a:t>
            </a:r>
            <a:endParaRPr lang="cs-CZ" sz="2200" b="0" i="0"/>
          </a:p>
        </p:txBody>
      </p:sp>
      <p:sp>
        <p:nvSpPr>
          <p:cNvPr id="45077" name="Text Box 23"/>
          <p:cNvSpPr txBox="1">
            <a:spLocks noChangeArrowheads="1"/>
          </p:cNvSpPr>
          <p:nvPr/>
        </p:nvSpPr>
        <p:spPr bwMode="auto">
          <a:xfrm>
            <a:off x="228600" y="2646363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0"/>
              <a:t>P</a:t>
            </a:r>
            <a:r>
              <a:rPr lang="cs-CZ" sz="2200" i="0"/>
              <a:t>ří</a:t>
            </a:r>
            <a:r>
              <a:rPr lang="en-US" sz="2200" i="0"/>
              <a:t>klad I</a:t>
            </a:r>
            <a:r>
              <a:rPr lang="cs-CZ" sz="2200" i="0"/>
              <a:t>I:</a:t>
            </a:r>
            <a:endParaRPr lang="cs-CZ" sz="2200" b="0" i="0"/>
          </a:p>
        </p:txBody>
      </p:sp>
      <p:sp>
        <p:nvSpPr>
          <p:cNvPr id="45078" name="Text Box 24"/>
          <p:cNvSpPr txBox="1">
            <a:spLocks noChangeArrowheads="1"/>
          </p:cNvSpPr>
          <p:nvPr/>
        </p:nvSpPr>
        <p:spPr bwMode="auto">
          <a:xfrm>
            <a:off x="7543800" y="354965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200" i="0"/>
              <a:t>+ / - 3,8 %</a:t>
            </a:r>
            <a:endParaRPr lang="cs-CZ" sz="2200" b="0" i="0"/>
          </a:p>
        </p:txBody>
      </p:sp>
      <p:sp>
        <p:nvSpPr>
          <p:cNvPr id="45079" name="Text Box 25"/>
          <p:cNvSpPr txBox="1">
            <a:spLocks noChangeArrowheads="1"/>
          </p:cNvSpPr>
          <p:nvPr/>
        </p:nvSpPr>
        <p:spPr bwMode="auto">
          <a:xfrm>
            <a:off x="7543800" y="4264025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200" i="0"/>
              <a:t>+ / - 2,5 %</a:t>
            </a:r>
            <a:endParaRPr lang="cs-CZ" sz="2200" b="0" i="0"/>
          </a:p>
        </p:txBody>
      </p:sp>
      <p:sp>
        <p:nvSpPr>
          <p:cNvPr id="45080" name="Line 26"/>
          <p:cNvSpPr>
            <a:spLocks noChangeShapeType="1"/>
          </p:cNvSpPr>
          <p:nvPr/>
        </p:nvSpPr>
        <p:spPr bwMode="auto">
          <a:xfrm>
            <a:off x="5867400" y="3730625"/>
            <a:ext cx="13716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>
            <a:off x="5867400" y="4492625"/>
            <a:ext cx="13716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5082" name="Line 28"/>
          <p:cNvSpPr>
            <a:spLocks noChangeShapeType="1"/>
          </p:cNvSpPr>
          <p:nvPr/>
        </p:nvSpPr>
        <p:spPr bwMode="auto">
          <a:xfrm>
            <a:off x="5867400" y="5407025"/>
            <a:ext cx="13716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5083" name="Text Box 29"/>
          <p:cNvSpPr txBox="1">
            <a:spLocks noChangeArrowheads="1"/>
          </p:cNvSpPr>
          <p:nvPr/>
        </p:nvSpPr>
        <p:spPr bwMode="auto">
          <a:xfrm>
            <a:off x="7543800" y="522605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200" i="0"/>
              <a:t>+ / - 6,2 %</a:t>
            </a:r>
            <a:endParaRPr lang="cs-CZ" sz="2200" b="0" i="0"/>
          </a:p>
        </p:txBody>
      </p:sp>
      <p:sp>
        <p:nvSpPr>
          <p:cNvPr id="45084" name="Text Box 30"/>
          <p:cNvSpPr txBox="1">
            <a:spLocks noChangeArrowheads="1"/>
          </p:cNvSpPr>
          <p:nvPr/>
        </p:nvSpPr>
        <p:spPr bwMode="auto">
          <a:xfrm>
            <a:off x="2195513" y="3192463"/>
            <a:ext cx="744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400" b="0" i="0"/>
              <a:t>průměr</a:t>
            </a:r>
          </a:p>
        </p:txBody>
      </p:sp>
      <p:sp>
        <p:nvSpPr>
          <p:cNvPr id="45085" name="Text Box 31"/>
          <p:cNvSpPr txBox="1">
            <a:spLocks noChangeArrowheads="1"/>
          </p:cNvSpPr>
          <p:nvPr/>
        </p:nvSpPr>
        <p:spPr bwMode="auto">
          <a:xfrm>
            <a:off x="3506788" y="31924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400" b="0" i="0"/>
              <a:t>(</a:t>
            </a:r>
            <a:r>
              <a:rPr lang="en-US" sz="1400" b="0" i="0"/>
              <a:t>min - max</a:t>
            </a:r>
            <a:r>
              <a:rPr lang="cs-CZ" sz="1400" b="0" i="0"/>
              <a:t>)</a:t>
            </a:r>
          </a:p>
        </p:txBody>
      </p:sp>
      <p:sp>
        <p:nvSpPr>
          <p:cNvPr id="45086" name="Text Box 32"/>
          <p:cNvSpPr txBox="1">
            <a:spLocks noChangeArrowheads="1"/>
          </p:cNvSpPr>
          <p:nvPr/>
        </p:nvSpPr>
        <p:spPr bwMode="auto">
          <a:xfrm>
            <a:off x="2843213" y="3121025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b="0" i="0"/>
              <a:t>:</a:t>
            </a:r>
          </a:p>
        </p:txBody>
      </p:sp>
      <p:sp>
        <p:nvSpPr>
          <p:cNvPr id="45087" name="Text Box 33"/>
          <p:cNvSpPr txBox="1">
            <a:spLocks noChangeArrowheads="1"/>
          </p:cNvSpPr>
          <p:nvPr/>
        </p:nvSpPr>
        <p:spPr bwMode="auto">
          <a:xfrm>
            <a:off x="4211638" y="5184775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b="0" i="0"/>
              <a:t>-</a:t>
            </a:r>
          </a:p>
        </p:txBody>
      </p:sp>
      <p:sp>
        <p:nvSpPr>
          <p:cNvPr id="45088" name="Text Box 34"/>
          <p:cNvSpPr txBox="1">
            <a:spLocks noChangeArrowheads="1"/>
          </p:cNvSpPr>
          <p:nvPr/>
        </p:nvSpPr>
        <p:spPr bwMode="auto">
          <a:xfrm>
            <a:off x="611188" y="6021388"/>
            <a:ext cx="8353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Nová veličina má jinou šířku rozpětí než ty, ze kterých je odvozená</a:t>
            </a:r>
            <a:endParaRPr lang="cs-CZ" sz="20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</a:t>
            </a:r>
            <a:r>
              <a:rPr lang="cs-CZ" dirty="0">
                <a:latin typeface="Arial" charset="0"/>
                <a:cs typeface="Arial" charset="0"/>
              </a:rPr>
              <a:t>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 smtClean="0">
                <a:latin typeface="Arial" charset="0"/>
                <a:cs typeface="Arial" charset="0"/>
              </a:rPr>
              <a:t>, </a:t>
            </a:r>
            <a:r>
              <a:rPr lang="cs-CZ" dirty="0" smtClean="0"/>
              <a:t>J</a:t>
            </a:r>
            <a:r>
              <a:rPr lang="cs-CZ" dirty="0" smtClean="0"/>
              <a:t>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  <a:endParaRPr lang="cs-CZ" dirty="0" smtClean="0"/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Realita </a:t>
            </a:r>
            <a:r>
              <a:rPr lang="cs-CZ" sz="2000" dirty="0" smtClean="0"/>
              <a:t>je variabilní a statistika je </a:t>
            </a:r>
            <a:r>
              <a:rPr lang="cs-CZ" sz="2000" dirty="0" smtClean="0"/>
              <a:t>věda </a:t>
            </a:r>
            <a:r>
              <a:rPr lang="cs-CZ" sz="2000" dirty="0" smtClean="0"/>
              <a:t>zabývající se variabilitou</a:t>
            </a:r>
          </a:p>
          <a:p>
            <a:r>
              <a:rPr lang="cs-CZ" sz="2000" dirty="0" smtClean="0"/>
              <a:t>Korektní </a:t>
            </a:r>
            <a:r>
              <a:rPr lang="cs-CZ" sz="2000" dirty="0" smtClean="0"/>
              <a:t>analýza variabilita a její pochopení přináší užitečné informace o </a:t>
            </a:r>
            <a:r>
              <a:rPr lang="cs-CZ" sz="2000" dirty="0" smtClean="0"/>
              <a:t>realitě</a:t>
            </a:r>
            <a:endParaRPr lang="cs-CZ" sz="2000" dirty="0" smtClean="0"/>
          </a:p>
          <a:p>
            <a:r>
              <a:rPr lang="cs-CZ" sz="2000" dirty="0" smtClean="0"/>
              <a:t>V případě deterministického světa by statistická analýza nebyla </a:t>
            </a:r>
            <a:r>
              <a:rPr lang="cs-CZ" sz="2000" dirty="0" smtClean="0"/>
              <a:t>potřebná</a:t>
            </a:r>
          </a:p>
          <a:p>
            <a:r>
              <a:rPr lang="cs-CZ" sz="2000" dirty="0" smtClean="0"/>
              <a:t>V případě zcela chaotického světa by nebyla možná.</a:t>
            </a:r>
            <a:endParaRPr lang="cs-CZ" sz="2000" dirty="0" smtClean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3"/>
            <a:ext cx="7618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4800600" y="2701925"/>
            <a:ext cx="4343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0"/>
              <a:t>N:</a:t>
            </a:r>
            <a:r>
              <a:rPr lang="cs-CZ" sz="1400" b="0" i="0"/>
              <a:t> 100 dětí (hemofiliků)</a:t>
            </a:r>
            <a:br>
              <a:rPr lang="cs-CZ" sz="1400" b="0" i="0"/>
            </a:br>
            <a:r>
              <a:rPr lang="cs-CZ" sz="1400" i="0"/>
              <a:t>x: </a:t>
            </a:r>
            <a:r>
              <a:rPr lang="cs-CZ" sz="1400" b="0" i="0"/>
              <a:t>znak: počet krvácivých epizod za měsíc</a:t>
            </a:r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r>
              <a:rPr lang="cs-CZ" sz="1400" i="0"/>
              <a:t>n(x)</a:t>
            </a:r>
            <a:r>
              <a:rPr lang="cs-CZ" sz="1400" b="0" i="0"/>
              <a:t> – absolutní četnost x</a:t>
            </a:r>
            <a:br>
              <a:rPr lang="cs-CZ" sz="1400" b="0" i="0"/>
            </a:br>
            <a:r>
              <a:rPr lang="cs-CZ" sz="1400" i="0"/>
              <a:t>N(x)</a:t>
            </a:r>
            <a:r>
              <a:rPr lang="cs-CZ" sz="1400" b="0" i="0"/>
              <a:t> – kumulativní četnost hodnot nepřevyšujících x;	N(x) = </a:t>
            </a:r>
            <a:r>
              <a:rPr lang="cs-CZ" sz="1400" b="0" i="0">
                <a:latin typeface="Symbol" pitchFamily="18" charset="2"/>
              </a:rPr>
              <a:t>S</a:t>
            </a:r>
            <a:r>
              <a:rPr lang="cs-CZ" sz="1400" b="0" i="0"/>
              <a:t> n(t)</a:t>
            </a:r>
          </a:p>
          <a:p>
            <a:pPr>
              <a:spcBef>
                <a:spcPct val="50000"/>
              </a:spcBef>
            </a:pPr>
            <a:r>
              <a:rPr lang="cs-CZ" sz="800" b="0" i="0"/>
              <a:t/>
            </a:r>
            <a:br>
              <a:rPr lang="cs-CZ" sz="800" b="0" i="0"/>
            </a:br>
            <a:r>
              <a:rPr lang="cs-CZ" sz="1400" i="0"/>
              <a:t>p(x)</a:t>
            </a:r>
            <a:r>
              <a:rPr lang="cs-CZ" sz="1400" b="0" i="0"/>
              <a:t> – relativní četnost; p(x) = n(x) / n</a:t>
            </a:r>
            <a:br>
              <a:rPr lang="cs-CZ" sz="1400" b="0" i="0"/>
            </a:br>
            <a:r>
              <a:rPr lang="cs-CZ" sz="1400" i="0"/>
              <a:t>F(x)</a:t>
            </a:r>
            <a:r>
              <a:rPr lang="cs-CZ" sz="1400" b="0" i="0"/>
              <a:t> – kumulativní relativní četnost hodnot nepřevyšujících x; F(x) = N(x) / n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77838"/>
            <a:ext cx="8985250" cy="719137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- frekvenční tabulka jako základní nástroj popisu</a:t>
            </a: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596900" y="20875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5395913" y="2087563"/>
            <a:ext cx="307657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2133600" y="3546475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graphicFrame>
        <p:nvGraphicFramePr>
          <p:cNvPr id="295986" name="Group 50"/>
          <p:cNvGraphicFramePr>
            <a:graphicFrameLocks noGrp="1"/>
          </p:cNvGraphicFramePr>
          <p:nvPr/>
        </p:nvGraphicFramePr>
        <p:xfrm>
          <a:off x="4924425" y="3221038"/>
          <a:ext cx="3048000" cy="16002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6" name="Text Box 45"/>
          <p:cNvSpPr txBox="1">
            <a:spLocks noChangeArrowheads="1"/>
          </p:cNvSpPr>
          <p:nvPr/>
        </p:nvSpPr>
        <p:spPr bwMode="auto">
          <a:xfrm>
            <a:off x="1371600" y="2632075"/>
            <a:ext cx="1143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i="0"/>
              <a:t>0</a:t>
            </a:r>
          </a:p>
          <a:p>
            <a:r>
              <a:rPr lang="cs-CZ" sz="1400" b="0" i="0"/>
              <a:t>0</a:t>
            </a:r>
          </a:p>
          <a:p>
            <a:r>
              <a:rPr lang="cs-CZ" sz="1400" b="0" i="0"/>
              <a:t>1</a:t>
            </a:r>
          </a:p>
          <a:p>
            <a:r>
              <a:rPr lang="cs-CZ" sz="1400" b="0" i="0"/>
              <a:t>2</a:t>
            </a:r>
          </a:p>
          <a:p>
            <a:r>
              <a:rPr lang="cs-CZ" sz="1400" b="0" i="0"/>
              <a:t>1</a:t>
            </a:r>
          </a:p>
          <a:p>
            <a:r>
              <a:rPr lang="cs-CZ" sz="1400" b="0" i="0"/>
              <a:t>1</a:t>
            </a:r>
          </a:p>
          <a:p>
            <a:r>
              <a:rPr lang="cs-CZ" sz="1400" b="0" i="0"/>
              <a:t>3</a:t>
            </a:r>
          </a:p>
          <a:p>
            <a:r>
              <a:rPr lang="cs-CZ" sz="1400" b="0" i="0"/>
              <a:t>1</a:t>
            </a:r>
          </a:p>
          <a:p>
            <a:r>
              <a:rPr lang="cs-CZ" sz="1400" b="0" i="0"/>
              <a:t>1</a:t>
            </a:r>
          </a:p>
          <a:p>
            <a:r>
              <a:rPr lang="cs-CZ" sz="1400" b="0" i="0"/>
              <a:t>2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n = 100</a:t>
            </a:r>
          </a:p>
        </p:txBody>
      </p:sp>
      <p:sp>
        <p:nvSpPr>
          <p:cNvPr id="46127" name="Text Box 46"/>
          <p:cNvSpPr txBox="1">
            <a:spLocks noChangeArrowheads="1"/>
          </p:cNvSpPr>
          <p:nvPr/>
        </p:nvSpPr>
        <p:spPr bwMode="auto">
          <a:xfrm rot="-5400000">
            <a:off x="-777875" y="4287838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/>
              <a:t>Počty epizod pro n = 100 hemofiliků</a:t>
            </a:r>
          </a:p>
        </p:txBody>
      </p:sp>
      <p:sp>
        <p:nvSpPr>
          <p:cNvPr id="46128" name="Text Box 47"/>
          <p:cNvSpPr txBox="1">
            <a:spLocks noChangeArrowheads="1"/>
          </p:cNvSpPr>
          <p:nvPr/>
        </p:nvSpPr>
        <p:spPr bwMode="auto">
          <a:xfrm>
            <a:off x="6046788" y="541655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0" i="0"/>
              <a:t>t </a:t>
            </a:r>
            <a:r>
              <a:rPr lang="cs-CZ" sz="1000" b="0" i="0">
                <a:latin typeface="Symbol" pitchFamily="18" charset="2"/>
              </a:rPr>
              <a:t>Ł</a:t>
            </a:r>
            <a:r>
              <a:rPr lang="cs-CZ" sz="1000" b="0" i="0"/>
              <a:t> x</a:t>
            </a:r>
          </a:p>
        </p:txBody>
      </p:sp>
      <p:sp>
        <p:nvSpPr>
          <p:cNvPr id="46129" name="Text Box 48"/>
          <p:cNvSpPr txBox="1">
            <a:spLocks noChangeArrowheads="1"/>
          </p:cNvSpPr>
          <p:nvPr/>
        </p:nvSpPr>
        <p:spPr bwMode="auto">
          <a:xfrm>
            <a:off x="2865438" y="1531938"/>
            <a:ext cx="31242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i="0"/>
              <a:t>DISKRÉTNÍ DATA</a:t>
            </a:r>
          </a:p>
        </p:txBody>
      </p:sp>
      <p:sp>
        <p:nvSpPr>
          <p:cNvPr id="295985" name="Line 49"/>
          <p:cNvSpPr>
            <a:spLocks noChangeShapeType="1"/>
          </p:cNvSpPr>
          <p:nvPr/>
        </p:nvSpPr>
        <p:spPr bwMode="auto">
          <a:xfrm>
            <a:off x="1447800" y="4906963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4859338" y="4292600"/>
            <a:ext cx="396875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82441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76263" y="4292600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7626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533400" y="19177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n(x)</a:t>
            </a:r>
          </a:p>
        </p:txBody>
      </p:sp>
      <p:sp>
        <p:nvSpPr>
          <p:cNvPr id="410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14338"/>
            <a:ext cx="8985250" cy="711200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 Grafické výstupy z frekvenční tabulky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914400" y="1885950"/>
          <a:ext cx="2998788" cy="1782763"/>
        </p:xfrm>
        <a:graphic>
          <a:graphicData uri="http://schemas.openxmlformats.org/presentationml/2006/ole">
            <p:oleObj spid="_x0000_s134146" name="Graf" r:id="rId4" imgW="4372043" imgH="2600325" progId="MSGraph.Chart.8">
              <p:embed followColorScheme="full"/>
            </p:oleObj>
          </a:graphicData>
        </a:graphic>
      </p:graphicFrame>
      <p:sp>
        <p:nvSpPr>
          <p:cNvPr id="4109" name="Text Box 5"/>
          <p:cNvSpPr txBox="1">
            <a:spLocks noChangeArrowheads="1"/>
          </p:cNvSpPr>
          <p:nvPr/>
        </p:nvSpPr>
        <p:spPr bwMode="auto">
          <a:xfrm>
            <a:off x="3840163" y="3505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5181600" y="1885950"/>
          <a:ext cx="2998788" cy="1782763"/>
        </p:xfrm>
        <a:graphic>
          <a:graphicData uri="http://schemas.openxmlformats.org/presentationml/2006/ole">
            <p:oleObj spid="_x0000_s134147" name="Graf" r:id="rId5" imgW="4372043" imgH="2600325" progId="MSGraph.Chart.8">
              <p:embed followColorScheme="full"/>
            </p:oleObj>
          </a:graphicData>
        </a:graphic>
      </p:graphicFrame>
      <p:sp>
        <p:nvSpPr>
          <p:cNvPr id="4110" name="Text Box 7"/>
          <p:cNvSpPr txBox="1">
            <a:spLocks noChangeArrowheads="1"/>
          </p:cNvSpPr>
          <p:nvPr/>
        </p:nvSpPr>
        <p:spPr bwMode="auto">
          <a:xfrm>
            <a:off x="4800600" y="19177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p</a:t>
            </a:r>
            <a:r>
              <a:rPr lang="cs-CZ" sz="1400" i="0"/>
              <a:t>(x)</a:t>
            </a:r>
          </a:p>
        </p:txBody>
      </p:sp>
      <p:sp>
        <p:nvSpPr>
          <p:cNvPr id="4111" name="Text Box 8"/>
          <p:cNvSpPr txBox="1">
            <a:spLocks noChangeArrowheads="1"/>
          </p:cNvSpPr>
          <p:nvPr/>
        </p:nvSpPr>
        <p:spPr bwMode="auto">
          <a:xfrm>
            <a:off x="8107363" y="3505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914400" y="4257675"/>
          <a:ext cx="2998788" cy="1774825"/>
        </p:xfrm>
        <a:graphic>
          <a:graphicData uri="http://schemas.openxmlformats.org/presentationml/2006/ole">
            <p:oleObj spid="_x0000_s134148" name="Graf" r:id="rId6" imgW="4372043" imgH="2581185" progId="MSGraph.Chart.8">
              <p:embed followColorScheme="full"/>
            </p:oleObj>
          </a:graphicData>
        </a:graphic>
      </p:graphicFrame>
      <p:sp>
        <p:nvSpPr>
          <p:cNvPr id="4112" name="Text Box 10"/>
          <p:cNvSpPr txBox="1">
            <a:spLocks noChangeArrowheads="1"/>
          </p:cNvSpPr>
          <p:nvPr/>
        </p:nvSpPr>
        <p:spPr bwMode="auto">
          <a:xfrm>
            <a:off x="523875" y="4279900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N(x)</a:t>
            </a:r>
          </a:p>
        </p:txBody>
      </p:sp>
      <p:sp>
        <p:nvSpPr>
          <p:cNvPr id="4113" name="Text Box 11"/>
          <p:cNvSpPr txBox="1">
            <a:spLocks noChangeArrowheads="1"/>
          </p:cNvSpPr>
          <p:nvPr/>
        </p:nvSpPr>
        <p:spPr bwMode="auto">
          <a:xfrm>
            <a:off x="3840163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sp>
        <p:nvSpPr>
          <p:cNvPr id="4114" name="Text Box 12"/>
          <p:cNvSpPr txBox="1">
            <a:spLocks noChangeArrowheads="1"/>
          </p:cNvSpPr>
          <p:nvPr/>
        </p:nvSpPr>
        <p:spPr bwMode="auto">
          <a:xfrm>
            <a:off x="4800600" y="42799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F(x)</a:t>
            </a:r>
          </a:p>
        </p:txBody>
      </p:sp>
      <p:sp>
        <p:nvSpPr>
          <p:cNvPr id="4115" name="Text Box 13"/>
          <p:cNvSpPr txBox="1">
            <a:spLocks noChangeArrowheads="1"/>
          </p:cNvSpPr>
          <p:nvPr/>
        </p:nvSpPr>
        <p:spPr bwMode="auto">
          <a:xfrm>
            <a:off x="8107363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graphicFrame>
        <p:nvGraphicFramePr>
          <p:cNvPr id="4101" name="Object 14"/>
          <p:cNvGraphicFramePr>
            <a:graphicFrameLocks noChangeAspect="1"/>
          </p:cNvGraphicFramePr>
          <p:nvPr/>
        </p:nvGraphicFramePr>
        <p:xfrm>
          <a:off x="5200650" y="4165600"/>
          <a:ext cx="2998788" cy="1931988"/>
        </p:xfrm>
        <a:graphic>
          <a:graphicData uri="http://schemas.openxmlformats.org/presentationml/2006/ole">
            <p:oleObj spid="_x0000_s134149" name="Graf" r:id="rId7" imgW="4372043" imgH="2819490" progId="MSGraph.Chart.8">
              <p:embed followColorScheme="full"/>
            </p:oleObj>
          </a:graphicData>
        </a:graphic>
      </p:graphicFrame>
      <p:sp>
        <p:nvSpPr>
          <p:cNvPr id="4116" name="Line 15"/>
          <p:cNvSpPr>
            <a:spLocks noChangeShapeType="1"/>
          </p:cNvSpPr>
          <p:nvPr/>
        </p:nvSpPr>
        <p:spPr bwMode="auto">
          <a:xfrm flipH="1">
            <a:off x="5310188" y="56134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117" name="Text Box 16"/>
          <p:cNvSpPr txBox="1">
            <a:spLocks noChangeArrowheads="1"/>
          </p:cNvSpPr>
          <p:nvPr/>
        </p:nvSpPr>
        <p:spPr bwMode="auto">
          <a:xfrm>
            <a:off x="7248525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3</a:t>
            </a:r>
          </a:p>
        </p:txBody>
      </p:sp>
      <p:sp>
        <p:nvSpPr>
          <p:cNvPr id="4118" name="Text Box 17"/>
          <p:cNvSpPr txBox="1">
            <a:spLocks noChangeArrowheads="1"/>
          </p:cNvSpPr>
          <p:nvPr/>
        </p:nvSpPr>
        <p:spPr bwMode="auto">
          <a:xfrm>
            <a:off x="6584950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2</a:t>
            </a:r>
            <a:endParaRPr lang="cs-CZ" sz="1400" i="0"/>
          </a:p>
        </p:txBody>
      </p:sp>
      <p:sp>
        <p:nvSpPr>
          <p:cNvPr id="4119" name="Text Box 18"/>
          <p:cNvSpPr txBox="1">
            <a:spLocks noChangeArrowheads="1"/>
          </p:cNvSpPr>
          <p:nvPr/>
        </p:nvSpPr>
        <p:spPr bwMode="auto">
          <a:xfrm>
            <a:off x="5834063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1</a:t>
            </a:r>
            <a:endParaRPr lang="cs-CZ" sz="1400" i="0"/>
          </a:p>
        </p:txBody>
      </p:sp>
      <p:sp>
        <p:nvSpPr>
          <p:cNvPr id="4120" name="Text Box 19"/>
          <p:cNvSpPr txBox="1">
            <a:spLocks noChangeArrowheads="1"/>
          </p:cNvSpPr>
          <p:nvPr/>
        </p:nvSpPr>
        <p:spPr bwMode="auto">
          <a:xfrm>
            <a:off x="5170488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0</a:t>
            </a:r>
            <a:endParaRPr lang="cs-CZ" sz="1400" i="0"/>
          </a:p>
        </p:txBody>
      </p:sp>
      <p:sp>
        <p:nvSpPr>
          <p:cNvPr id="4121" name="Line 20"/>
          <p:cNvSpPr>
            <a:spLocks noChangeShapeType="1"/>
          </p:cNvSpPr>
          <p:nvPr/>
        </p:nvSpPr>
        <p:spPr bwMode="auto">
          <a:xfrm flipH="1">
            <a:off x="5986463" y="5356225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122" name="Line 21"/>
          <p:cNvSpPr>
            <a:spLocks noChangeShapeType="1"/>
          </p:cNvSpPr>
          <p:nvPr/>
        </p:nvSpPr>
        <p:spPr bwMode="auto">
          <a:xfrm flipH="1">
            <a:off x="6719888" y="502285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123" name="Line 22"/>
          <p:cNvSpPr>
            <a:spLocks noChangeShapeType="1"/>
          </p:cNvSpPr>
          <p:nvPr/>
        </p:nvSpPr>
        <p:spPr bwMode="auto">
          <a:xfrm flipH="1">
            <a:off x="7405688" y="46990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124" name="Text Box 24"/>
          <p:cNvSpPr txBox="1">
            <a:spLocks noChangeArrowheads="1"/>
          </p:cNvSpPr>
          <p:nvPr/>
        </p:nvSpPr>
        <p:spPr bwMode="auto">
          <a:xfrm>
            <a:off x="1176338" y="35814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0</a:t>
            </a:r>
            <a:endParaRPr lang="cs-CZ" sz="1600" b="0" i="0"/>
          </a:p>
        </p:txBody>
      </p:sp>
      <p:sp>
        <p:nvSpPr>
          <p:cNvPr id="4125" name="Text Box 25"/>
          <p:cNvSpPr txBox="1">
            <a:spLocks noChangeArrowheads="1"/>
          </p:cNvSpPr>
          <p:nvPr/>
        </p:nvSpPr>
        <p:spPr bwMode="auto">
          <a:xfrm>
            <a:off x="1905000" y="3592513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1</a:t>
            </a:r>
            <a:endParaRPr lang="cs-CZ" sz="1600" b="0" i="0"/>
          </a:p>
        </p:txBody>
      </p:sp>
      <p:sp>
        <p:nvSpPr>
          <p:cNvPr id="4126" name="Text Box 26"/>
          <p:cNvSpPr txBox="1">
            <a:spLocks noChangeArrowheads="1"/>
          </p:cNvSpPr>
          <p:nvPr/>
        </p:nvSpPr>
        <p:spPr bwMode="auto">
          <a:xfrm>
            <a:off x="2590800" y="35814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2</a:t>
            </a:r>
            <a:endParaRPr lang="cs-CZ" sz="1600" b="0" i="0"/>
          </a:p>
        </p:txBody>
      </p:sp>
      <p:sp>
        <p:nvSpPr>
          <p:cNvPr id="4127" name="Text Box 27"/>
          <p:cNvSpPr txBox="1">
            <a:spLocks noChangeArrowheads="1"/>
          </p:cNvSpPr>
          <p:nvPr/>
        </p:nvSpPr>
        <p:spPr bwMode="auto">
          <a:xfrm>
            <a:off x="3309938" y="35814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3</a:t>
            </a:r>
            <a:endParaRPr lang="cs-CZ" sz="1600" b="0" i="0"/>
          </a:p>
        </p:txBody>
      </p:sp>
      <p:sp>
        <p:nvSpPr>
          <p:cNvPr id="4128" name="Text Box 28"/>
          <p:cNvSpPr txBox="1">
            <a:spLocks noChangeArrowheads="1"/>
          </p:cNvSpPr>
          <p:nvPr/>
        </p:nvSpPr>
        <p:spPr bwMode="auto">
          <a:xfrm>
            <a:off x="5486400" y="35814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0</a:t>
            </a:r>
            <a:endParaRPr lang="cs-CZ" sz="1600" b="0" i="0"/>
          </a:p>
        </p:txBody>
      </p:sp>
      <p:sp>
        <p:nvSpPr>
          <p:cNvPr id="4129" name="Text Box 29"/>
          <p:cNvSpPr txBox="1">
            <a:spLocks noChangeArrowheads="1"/>
          </p:cNvSpPr>
          <p:nvPr/>
        </p:nvSpPr>
        <p:spPr bwMode="auto">
          <a:xfrm>
            <a:off x="6215063" y="3592513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1</a:t>
            </a:r>
            <a:endParaRPr lang="cs-CZ" sz="1600" b="0" i="0"/>
          </a:p>
        </p:txBody>
      </p:sp>
      <p:sp>
        <p:nvSpPr>
          <p:cNvPr id="4130" name="Text Box 30"/>
          <p:cNvSpPr txBox="1">
            <a:spLocks noChangeArrowheads="1"/>
          </p:cNvSpPr>
          <p:nvPr/>
        </p:nvSpPr>
        <p:spPr bwMode="auto">
          <a:xfrm>
            <a:off x="6900863" y="35814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2</a:t>
            </a:r>
            <a:endParaRPr lang="cs-CZ" sz="1600" b="0" i="0"/>
          </a:p>
        </p:txBody>
      </p:sp>
      <p:sp>
        <p:nvSpPr>
          <p:cNvPr id="4131" name="Text Box 31"/>
          <p:cNvSpPr txBox="1">
            <a:spLocks noChangeArrowheads="1"/>
          </p:cNvSpPr>
          <p:nvPr/>
        </p:nvSpPr>
        <p:spPr bwMode="auto">
          <a:xfrm>
            <a:off x="7620000" y="35814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3</a:t>
            </a:r>
            <a:endParaRPr lang="cs-CZ" sz="1600" b="0" i="0"/>
          </a:p>
        </p:txBody>
      </p:sp>
      <p:sp>
        <p:nvSpPr>
          <p:cNvPr id="4132" name="Text Box 32"/>
          <p:cNvSpPr txBox="1">
            <a:spLocks noChangeArrowheads="1"/>
          </p:cNvSpPr>
          <p:nvPr/>
        </p:nvSpPr>
        <p:spPr bwMode="auto">
          <a:xfrm>
            <a:off x="1165225" y="59690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0</a:t>
            </a:r>
            <a:endParaRPr lang="cs-CZ" sz="1600" b="0" i="0"/>
          </a:p>
        </p:txBody>
      </p:sp>
      <p:sp>
        <p:nvSpPr>
          <p:cNvPr id="4133" name="Text Box 33"/>
          <p:cNvSpPr txBox="1">
            <a:spLocks noChangeArrowheads="1"/>
          </p:cNvSpPr>
          <p:nvPr/>
        </p:nvSpPr>
        <p:spPr bwMode="auto">
          <a:xfrm>
            <a:off x="1893888" y="5980113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1</a:t>
            </a:r>
            <a:endParaRPr lang="cs-CZ" sz="1600" b="0" i="0"/>
          </a:p>
        </p:txBody>
      </p:sp>
      <p:sp>
        <p:nvSpPr>
          <p:cNvPr id="4134" name="Text Box 34"/>
          <p:cNvSpPr txBox="1">
            <a:spLocks noChangeArrowheads="1"/>
          </p:cNvSpPr>
          <p:nvPr/>
        </p:nvSpPr>
        <p:spPr bwMode="auto">
          <a:xfrm>
            <a:off x="2579688" y="59690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2</a:t>
            </a:r>
            <a:endParaRPr lang="cs-CZ" sz="1600" b="0" i="0"/>
          </a:p>
        </p:txBody>
      </p:sp>
      <p:sp>
        <p:nvSpPr>
          <p:cNvPr id="4135" name="Text Box 35"/>
          <p:cNvSpPr txBox="1">
            <a:spLocks noChangeArrowheads="1"/>
          </p:cNvSpPr>
          <p:nvPr/>
        </p:nvSpPr>
        <p:spPr bwMode="auto">
          <a:xfrm>
            <a:off x="3298825" y="596900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3</a:t>
            </a:r>
            <a:endParaRPr lang="cs-CZ" sz="1600" b="0" i="0"/>
          </a:p>
        </p:txBody>
      </p:sp>
      <p:sp>
        <p:nvSpPr>
          <p:cNvPr id="40" name="TextovéPole 39"/>
          <p:cNvSpPr txBox="1"/>
          <p:nvPr/>
        </p:nvSpPr>
        <p:spPr>
          <a:xfrm>
            <a:off x="576064" y="29969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10 -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76064" y="256490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20 -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76064" y="213285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30 -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576064" y="544522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20 -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76064" y="507589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40 -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76064" y="47158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60 -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4788024" y="299695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0,1 -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4788024" y="256490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0,2 -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788024" y="2132856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0,3 -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4788024" y="543593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0,2 -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4824536" y="507589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0,4 -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824536" y="471585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0,6 -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04825"/>
            <a:ext cx="8985250" cy="692150"/>
          </a:xfrm>
          <a:noFill/>
        </p:spPr>
        <p:txBody>
          <a:bodyPr/>
          <a:lstStyle/>
          <a:p>
            <a:r>
              <a:rPr lang="cs-CZ" smtClean="0"/>
              <a:t>Jak vznikají informace ?                                                                      - frekvenční tabulka jako základní nástroj popisu</a:t>
            </a:r>
          </a:p>
        </p:txBody>
      </p:sp>
      <p:sp>
        <p:nvSpPr>
          <p:cNvPr id="47108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2243138"/>
            <a:ext cx="3556000" cy="754062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000" u="sng" smtClean="0"/>
              <a:t>Příklad:</a:t>
            </a:r>
            <a:r>
              <a:rPr lang="cs-CZ" sz="2000" smtClean="0"/>
              <a:t>	</a:t>
            </a:r>
            <a:r>
              <a:rPr lang="cs-CZ" sz="2000" b="1" smtClean="0"/>
              <a:t>x: koncentrace látky v 	krvi n = 100 pacientů</a:t>
            </a:r>
            <a:endParaRPr lang="cs-CZ" sz="2000" smtClean="0"/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>
            <a:off x="596900" y="30400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5395913" y="2200275"/>
            <a:ext cx="3076575" cy="388938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4267200" y="2636838"/>
            <a:ext cx="4876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0"/>
              <a:t>n</a:t>
            </a:r>
            <a:r>
              <a:rPr lang="cs-CZ" sz="1400" b="0" i="0"/>
              <a:t> = 100 opakovaných měření (100 pacientů)</a:t>
            </a:r>
            <a:br>
              <a:rPr lang="cs-CZ" sz="1400" b="0" i="0"/>
            </a:br>
            <a:r>
              <a:rPr lang="cs-CZ" sz="1400" i="0"/>
              <a:t>x:</a:t>
            </a:r>
            <a:r>
              <a:rPr lang="cs-CZ" sz="1400" b="0" i="0"/>
              <a:t> koncentrace sledované látky v krvi (20 – 100 jednotek)</a:t>
            </a:r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endParaRPr lang="cs-CZ" sz="1400" b="0" i="0"/>
          </a:p>
          <a:p>
            <a:pPr>
              <a:spcBef>
                <a:spcPct val="50000"/>
              </a:spcBef>
            </a:pPr>
            <a:r>
              <a:rPr lang="cs-CZ" sz="1400" i="0"/>
              <a:t>d(l)</a:t>
            </a:r>
            <a:r>
              <a:rPr lang="cs-CZ" sz="1400" b="0" i="0"/>
              <a:t> – šířka intervalu</a:t>
            </a:r>
            <a:br>
              <a:rPr lang="cs-CZ" sz="1400" b="0" i="0"/>
            </a:br>
            <a:r>
              <a:rPr lang="cs-CZ" sz="1400" i="0"/>
              <a:t>n(l)</a:t>
            </a:r>
            <a:r>
              <a:rPr lang="cs-CZ" sz="1400" b="0" i="0"/>
              <a:t> – absolutní četnost</a:t>
            </a:r>
            <a:br>
              <a:rPr lang="cs-CZ" sz="1400" b="0" i="0"/>
            </a:br>
            <a:r>
              <a:rPr lang="cs-CZ" sz="1400" i="0"/>
              <a:t>n(l) / n</a:t>
            </a:r>
            <a:r>
              <a:rPr lang="cs-CZ" sz="1400" b="0" i="0"/>
              <a:t> – intervalová relativní četnost</a:t>
            </a:r>
            <a:br>
              <a:rPr lang="cs-CZ" sz="1400" b="0" i="0"/>
            </a:br>
            <a:r>
              <a:rPr lang="cs-CZ" sz="1400" i="0"/>
              <a:t>N(x</a:t>
            </a:r>
            <a:r>
              <a:rPr lang="en-US" sz="1400" i="0"/>
              <a:t>’’</a:t>
            </a:r>
            <a:r>
              <a:rPr lang="cs-CZ" sz="1400" i="0"/>
              <a:t>)</a:t>
            </a:r>
            <a:r>
              <a:rPr lang="cs-CZ" sz="1400" b="0" i="0"/>
              <a:t> – intervalová kumulativní četnost do horní hranice X</a:t>
            </a:r>
            <a:r>
              <a:rPr lang="en-US" sz="1400" b="0" i="0"/>
              <a:t>’’</a:t>
            </a:r>
            <a:r>
              <a:rPr lang="cs-CZ" sz="1400" b="0" i="0"/>
              <a:t> </a:t>
            </a:r>
            <a:br>
              <a:rPr lang="cs-CZ" sz="1400" b="0" i="0"/>
            </a:br>
            <a:r>
              <a:rPr lang="cs-CZ" sz="1400" i="0"/>
              <a:t>F(x</a:t>
            </a:r>
            <a:r>
              <a:rPr lang="en-US" sz="1400" i="0"/>
              <a:t>’’</a:t>
            </a:r>
            <a:r>
              <a:rPr lang="cs-CZ" sz="1400" i="0"/>
              <a:t>)</a:t>
            </a:r>
            <a:r>
              <a:rPr lang="cs-CZ" sz="1400" b="0" i="0"/>
              <a:t> – intervalová </a:t>
            </a:r>
            <a:r>
              <a:rPr lang="en-US" sz="1400" b="0" i="0"/>
              <a:t>relativn</a:t>
            </a:r>
            <a:r>
              <a:rPr lang="cs-CZ" sz="1400" b="0" i="0"/>
              <a:t>í kumulativní četnost do horní  hranice X</a:t>
            </a:r>
            <a:r>
              <a:rPr lang="en-US" sz="1400" b="0" i="0"/>
              <a:t>’’</a:t>
            </a:r>
            <a:r>
              <a:rPr lang="cs-CZ" sz="1400" b="0" i="0"/>
              <a:t> </a:t>
            </a:r>
          </a:p>
        </p:txBody>
      </p:sp>
      <p:sp>
        <p:nvSpPr>
          <p:cNvPr id="300039" name="AutoShape 7"/>
          <p:cNvSpPr>
            <a:spLocks noChangeArrowheads="1"/>
          </p:cNvSpPr>
          <p:nvPr/>
        </p:nvSpPr>
        <p:spPr bwMode="auto">
          <a:xfrm>
            <a:off x="2133600" y="3659188"/>
            <a:ext cx="1981200" cy="4572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graphicFrame>
        <p:nvGraphicFramePr>
          <p:cNvPr id="300089" name="Group 57"/>
          <p:cNvGraphicFramePr>
            <a:graphicFrameLocks noGrp="1"/>
          </p:cNvGraphicFramePr>
          <p:nvPr/>
        </p:nvGraphicFramePr>
        <p:xfrm>
          <a:off x="4419600" y="3213100"/>
          <a:ext cx="4049713" cy="1524000"/>
        </p:xfrm>
        <a:graphic>
          <a:graphicData uri="http://schemas.openxmlformats.org/drawingml/2006/table">
            <a:tbl>
              <a:tblPr/>
              <a:tblGrid>
                <a:gridCol w="1101725"/>
                <a:gridCol w="468313"/>
                <a:gridCol w="495300"/>
                <a:gridCol w="661987"/>
                <a:gridCol w="660400"/>
                <a:gridCol w="66198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interv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(l)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/n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&lt;20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40)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&lt;4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0, 60)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&lt;60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80)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&lt;80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100)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7" name="Text Box 52"/>
          <p:cNvSpPr txBox="1">
            <a:spLocks noChangeArrowheads="1"/>
          </p:cNvSpPr>
          <p:nvPr/>
        </p:nvSpPr>
        <p:spPr bwMode="auto">
          <a:xfrm>
            <a:off x="1066800" y="3589338"/>
            <a:ext cx="1143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i="0"/>
              <a:t>1,21</a:t>
            </a:r>
          </a:p>
          <a:p>
            <a:r>
              <a:rPr lang="cs-CZ" sz="1400" b="0" i="0"/>
              <a:t>1,48</a:t>
            </a:r>
          </a:p>
          <a:p>
            <a:r>
              <a:rPr lang="cs-CZ" sz="1400" b="0" i="0"/>
              <a:t>1,56</a:t>
            </a:r>
          </a:p>
          <a:p>
            <a:r>
              <a:rPr lang="cs-CZ" sz="1400" b="0" i="0"/>
              <a:t>0,31</a:t>
            </a:r>
          </a:p>
          <a:p>
            <a:r>
              <a:rPr lang="cs-CZ" sz="1400" b="0" i="0"/>
              <a:t>1,21</a:t>
            </a:r>
          </a:p>
          <a:p>
            <a:r>
              <a:rPr lang="cs-CZ" sz="1400" b="0" i="0"/>
              <a:t>1,33</a:t>
            </a:r>
          </a:p>
          <a:p>
            <a:r>
              <a:rPr lang="cs-CZ" sz="1400" b="0" i="0"/>
              <a:t>0,33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.</a:t>
            </a:r>
          </a:p>
          <a:p>
            <a:r>
              <a:rPr lang="cs-CZ" sz="1400" b="0" i="0"/>
              <a:t>n = 100</a:t>
            </a:r>
          </a:p>
        </p:txBody>
      </p:sp>
      <p:sp>
        <p:nvSpPr>
          <p:cNvPr id="47158" name="Text Box 53"/>
          <p:cNvSpPr txBox="1">
            <a:spLocks noChangeArrowheads="1"/>
          </p:cNvSpPr>
          <p:nvPr/>
        </p:nvSpPr>
        <p:spPr bwMode="auto">
          <a:xfrm rot="-5400000">
            <a:off x="-1006475" y="4748213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/>
              <a:t>Hodnoty pro n = 100 osob</a:t>
            </a:r>
          </a:p>
        </p:txBody>
      </p:sp>
      <p:sp>
        <p:nvSpPr>
          <p:cNvPr id="47159" name="Text Box 54"/>
          <p:cNvSpPr txBox="1">
            <a:spLocks noChangeArrowheads="1"/>
          </p:cNvSpPr>
          <p:nvPr/>
        </p:nvSpPr>
        <p:spPr bwMode="auto">
          <a:xfrm>
            <a:off x="2916238" y="1603375"/>
            <a:ext cx="31242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i="0"/>
              <a:t>SPOJITÁ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52438"/>
            <a:ext cx="8985250" cy="711200"/>
          </a:xfrm>
          <a:noFill/>
        </p:spPr>
        <p:txBody>
          <a:bodyPr/>
          <a:lstStyle/>
          <a:p>
            <a:r>
              <a:rPr lang="cs-CZ" smtClean="0"/>
              <a:t>Jak vznikají informace ?                                                                    - frekvenční sumarizace spojitých dat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3857625" y="41148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021263" y="2438400"/>
          <a:ext cx="2997200" cy="2119313"/>
        </p:xfrm>
        <a:graphic>
          <a:graphicData uri="http://schemas.openxmlformats.org/presentationml/2006/ole">
            <p:oleObj spid="_x0000_s135170" name="Graf" r:id="rId4" imgW="4372043" imgH="3086100" progId="MSGraph.Chart.8">
              <p:embed followColorScheme="full"/>
            </p:oleObj>
          </a:graphicData>
        </a:graphic>
      </p:graphicFrame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7999413" y="40386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0"/>
              <a:t>x</a:t>
            </a:r>
            <a:endParaRPr lang="cs-CZ" sz="1200" i="0"/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5095875" y="4895850"/>
            <a:ext cx="3400425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400" i="0"/>
          </a:p>
          <a:p>
            <a:pPr>
              <a:spcBef>
                <a:spcPct val="50000"/>
              </a:spcBef>
            </a:pPr>
            <a:r>
              <a:rPr lang="cs-CZ" sz="1600" i="0"/>
              <a:t>  F(x)</a:t>
            </a:r>
          </a:p>
          <a:p>
            <a:pPr>
              <a:spcBef>
                <a:spcPct val="50000"/>
              </a:spcBef>
            </a:pPr>
            <a:endParaRPr lang="cs-CZ" sz="1600" i="0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7086600" y="4933950"/>
            <a:ext cx="144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0"/>
              <a:t>Intervalová relativní kumulativní četnost</a:t>
            </a:r>
          </a:p>
        </p:txBody>
      </p:sp>
      <p:sp>
        <p:nvSpPr>
          <p:cNvPr id="5130" name="AutoShape 8"/>
          <p:cNvSpPr>
            <a:spLocks noChangeArrowheads="1"/>
          </p:cNvSpPr>
          <p:nvPr/>
        </p:nvSpPr>
        <p:spPr bwMode="auto">
          <a:xfrm>
            <a:off x="6086475" y="526732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>
            <a:off x="5381625" y="26765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32" name="Freeform 10"/>
          <p:cNvSpPr>
            <a:spLocks/>
          </p:cNvSpPr>
          <p:nvPr/>
        </p:nvSpPr>
        <p:spPr bwMode="auto">
          <a:xfrm>
            <a:off x="5857875" y="2657475"/>
            <a:ext cx="1828800" cy="1447800"/>
          </a:xfrm>
          <a:custGeom>
            <a:avLst/>
            <a:gdLst>
              <a:gd name="T0" fmla="*/ 0 w 1344"/>
              <a:gd name="T1" fmla="*/ 2147483647 h 584"/>
              <a:gd name="T2" fmla="*/ 2147483647 w 1344"/>
              <a:gd name="T3" fmla="*/ 2147483647 h 584"/>
              <a:gd name="T4" fmla="*/ 2147483647 w 1344"/>
              <a:gd name="T5" fmla="*/ 2147483647 h 584"/>
              <a:gd name="T6" fmla="*/ 2147483647 w 1344"/>
              <a:gd name="T7" fmla="*/ 2147483647 h 584"/>
              <a:gd name="T8" fmla="*/ 2147483647 w 1344"/>
              <a:gd name="T9" fmla="*/ 2147483647 h 584"/>
              <a:gd name="T10" fmla="*/ 2147483647 w 1344"/>
              <a:gd name="T11" fmla="*/ 2147483647 h 584"/>
              <a:gd name="T12" fmla="*/ 2147483647 w 1344"/>
              <a:gd name="T13" fmla="*/ 2147483647 h 584"/>
              <a:gd name="T14" fmla="*/ 2147483647 w 1344"/>
              <a:gd name="T15" fmla="*/ 2147483647 h 584"/>
              <a:gd name="T16" fmla="*/ 2147483647 w 1344"/>
              <a:gd name="T17" fmla="*/ 2147483647 h 584"/>
              <a:gd name="T18" fmla="*/ 2147483647 w 1344"/>
              <a:gd name="T19" fmla="*/ 2147483647 h 584"/>
              <a:gd name="T20" fmla="*/ 2147483647 w 1344"/>
              <a:gd name="T21" fmla="*/ 2147483647 h 584"/>
              <a:gd name="T22" fmla="*/ 2147483647 w 1344"/>
              <a:gd name="T23" fmla="*/ 2147483647 h 584"/>
              <a:gd name="T24" fmla="*/ 2147483647 w 1344"/>
              <a:gd name="T25" fmla="*/ 2147483647 h 584"/>
              <a:gd name="T26" fmla="*/ 2147483647 w 1344"/>
              <a:gd name="T27" fmla="*/ 2147483647 h 584"/>
              <a:gd name="T28" fmla="*/ 2147483647 w 1344"/>
              <a:gd name="T29" fmla="*/ 2147483647 h 584"/>
              <a:gd name="T30" fmla="*/ 2147483647 w 1344"/>
              <a:gd name="T31" fmla="*/ 2147483647 h 584"/>
              <a:gd name="T32" fmla="*/ 2147483647 w 1344"/>
              <a:gd name="T33" fmla="*/ 2147483647 h 584"/>
              <a:gd name="T34" fmla="*/ 2147483647 w 1344"/>
              <a:gd name="T35" fmla="*/ 2147483647 h 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44"/>
              <a:gd name="T55" fmla="*/ 0 h 584"/>
              <a:gd name="T56" fmla="*/ 1344 w 1344"/>
              <a:gd name="T57" fmla="*/ 584 h 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44" h="584">
                <a:moveTo>
                  <a:pt x="0" y="584"/>
                </a:moveTo>
                <a:cubicBezTo>
                  <a:pt x="12" y="528"/>
                  <a:pt x="24" y="472"/>
                  <a:pt x="48" y="440"/>
                </a:cubicBezTo>
                <a:cubicBezTo>
                  <a:pt x="72" y="408"/>
                  <a:pt x="120" y="400"/>
                  <a:pt x="144" y="392"/>
                </a:cubicBezTo>
                <a:cubicBezTo>
                  <a:pt x="168" y="384"/>
                  <a:pt x="168" y="400"/>
                  <a:pt x="192" y="392"/>
                </a:cubicBezTo>
                <a:cubicBezTo>
                  <a:pt x="216" y="384"/>
                  <a:pt x="256" y="368"/>
                  <a:pt x="288" y="344"/>
                </a:cubicBezTo>
                <a:cubicBezTo>
                  <a:pt x="320" y="320"/>
                  <a:pt x="344" y="272"/>
                  <a:pt x="384" y="248"/>
                </a:cubicBezTo>
                <a:cubicBezTo>
                  <a:pt x="424" y="224"/>
                  <a:pt x="488" y="208"/>
                  <a:pt x="528" y="200"/>
                </a:cubicBezTo>
                <a:cubicBezTo>
                  <a:pt x="568" y="192"/>
                  <a:pt x="592" y="208"/>
                  <a:pt x="624" y="200"/>
                </a:cubicBezTo>
                <a:cubicBezTo>
                  <a:pt x="656" y="192"/>
                  <a:pt x="696" y="168"/>
                  <a:pt x="720" y="152"/>
                </a:cubicBezTo>
                <a:cubicBezTo>
                  <a:pt x="744" y="136"/>
                  <a:pt x="752" y="120"/>
                  <a:pt x="768" y="104"/>
                </a:cubicBezTo>
                <a:cubicBezTo>
                  <a:pt x="784" y="88"/>
                  <a:pt x="792" y="72"/>
                  <a:pt x="816" y="56"/>
                </a:cubicBezTo>
                <a:cubicBezTo>
                  <a:pt x="840" y="40"/>
                  <a:pt x="880" y="16"/>
                  <a:pt x="912" y="8"/>
                </a:cubicBezTo>
                <a:cubicBezTo>
                  <a:pt x="944" y="0"/>
                  <a:pt x="984" y="8"/>
                  <a:pt x="1008" y="8"/>
                </a:cubicBezTo>
                <a:cubicBezTo>
                  <a:pt x="1032" y="8"/>
                  <a:pt x="1040" y="7"/>
                  <a:pt x="1056" y="8"/>
                </a:cubicBezTo>
                <a:cubicBezTo>
                  <a:pt x="1072" y="9"/>
                  <a:pt x="1086" y="12"/>
                  <a:pt x="1107" y="12"/>
                </a:cubicBezTo>
                <a:cubicBezTo>
                  <a:pt x="1128" y="12"/>
                  <a:pt x="1160" y="5"/>
                  <a:pt x="1185" y="6"/>
                </a:cubicBezTo>
                <a:cubicBezTo>
                  <a:pt x="1210" y="7"/>
                  <a:pt x="1232" y="18"/>
                  <a:pt x="1258" y="18"/>
                </a:cubicBezTo>
                <a:cubicBezTo>
                  <a:pt x="1284" y="18"/>
                  <a:pt x="1314" y="13"/>
                  <a:pt x="1344" y="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2091" name="AutoShape 11"/>
          <p:cNvSpPr>
            <a:spLocks noChangeArrowheads="1"/>
          </p:cNvSpPr>
          <p:nvPr/>
        </p:nvSpPr>
        <p:spPr bwMode="auto">
          <a:xfrm>
            <a:off x="725488" y="1516063"/>
            <a:ext cx="2838450" cy="388937"/>
          </a:xfrm>
          <a:prstGeom prst="flowChartAlternateProces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Histogram</a:t>
            </a:r>
          </a:p>
        </p:txBody>
      </p:sp>
      <p:sp>
        <p:nvSpPr>
          <p:cNvPr id="302092" name="AutoShape 12"/>
          <p:cNvSpPr>
            <a:spLocks noChangeArrowheads="1"/>
          </p:cNvSpPr>
          <p:nvPr/>
        </p:nvSpPr>
        <p:spPr bwMode="auto">
          <a:xfrm>
            <a:off x="4791075" y="1516063"/>
            <a:ext cx="381952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Výběrová distribuční funkce</a:t>
            </a:r>
          </a:p>
        </p:txBody>
      </p:sp>
      <p:graphicFrame>
        <p:nvGraphicFramePr>
          <p:cNvPr id="5123" name="Object 13"/>
          <p:cNvGraphicFramePr>
            <a:graphicFrameLocks noChangeAspect="1"/>
          </p:cNvGraphicFramePr>
          <p:nvPr/>
        </p:nvGraphicFramePr>
        <p:xfrm>
          <a:off x="906463" y="2439988"/>
          <a:ext cx="2997200" cy="1971675"/>
        </p:xfrm>
        <a:graphic>
          <a:graphicData uri="http://schemas.openxmlformats.org/presentationml/2006/ole">
            <p:oleObj spid="_x0000_s135171" name="Graf" r:id="rId5" imgW="4372043" imgH="2866935" progId="MSGraph.Chart.8">
              <p:embed followColorScheme="full"/>
            </p:oleObj>
          </a:graphicData>
        </a:graphic>
      </p:graphicFrame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533400" y="4899025"/>
            <a:ext cx="381000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400" i="0"/>
          </a:p>
          <a:p>
            <a:pPr>
              <a:spcBef>
                <a:spcPct val="50000"/>
              </a:spcBef>
            </a:pPr>
            <a:r>
              <a:rPr lang="cs-CZ" sz="1600" i="0"/>
              <a:t>  f(x)=</a:t>
            </a:r>
          </a:p>
          <a:p>
            <a:pPr>
              <a:spcBef>
                <a:spcPct val="50000"/>
              </a:spcBef>
            </a:pPr>
            <a:endParaRPr lang="cs-CZ" sz="1600" i="0"/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3124200" y="5029200"/>
            <a:ext cx="1219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0"/>
              <a:t>Intervalová hustota četnosti</a:t>
            </a:r>
          </a:p>
        </p:txBody>
      </p:sp>
      <p:sp>
        <p:nvSpPr>
          <p:cNvPr id="5137" name="AutoShape 16"/>
          <p:cNvSpPr>
            <a:spLocks noChangeArrowheads="1"/>
          </p:cNvSpPr>
          <p:nvPr/>
        </p:nvSpPr>
        <p:spPr bwMode="auto">
          <a:xfrm>
            <a:off x="2209800" y="5257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1743075" y="4267200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20</a:t>
            </a:r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2124075" y="4267200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40</a:t>
            </a:r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2524125" y="4267200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60</a:t>
            </a:r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2905125" y="4267200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80</a:t>
            </a:r>
          </a:p>
        </p:txBody>
      </p:sp>
      <p:sp>
        <p:nvSpPr>
          <p:cNvPr id="5142" name="Text Box 21"/>
          <p:cNvSpPr txBox="1">
            <a:spLocks noChangeArrowheads="1"/>
          </p:cNvSpPr>
          <p:nvPr/>
        </p:nvSpPr>
        <p:spPr bwMode="auto">
          <a:xfrm>
            <a:off x="3257550" y="4267200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100</a:t>
            </a:r>
          </a:p>
        </p:txBody>
      </p:sp>
      <p:sp>
        <p:nvSpPr>
          <p:cNvPr id="302102" name="AutoShape 22"/>
          <p:cNvSpPr>
            <a:spLocks noChangeArrowheads="1"/>
          </p:cNvSpPr>
          <p:nvPr/>
        </p:nvSpPr>
        <p:spPr bwMode="auto">
          <a:xfrm>
            <a:off x="2554288" y="2438400"/>
            <a:ext cx="533400" cy="381000"/>
          </a:xfrm>
          <a:prstGeom prst="upArrow">
            <a:avLst>
              <a:gd name="adj1" fmla="val 50000"/>
              <a:gd name="adj2" fmla="val 54514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5144" name="Text Box 23"/>
          <p:cNvSpPr txBox="1">
            <a:spLocks noChangeArrowheads="1"/>
          </p:cNvSpPr>
          <p:nvPr/>
        </p:nvSpPr>
        <p:spPr bwMode="auto">
          <a:xfrm>
            <a:off x="2201863" y="2133600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Plocha: n(l) / n</a:t>
            </a:r>
          </a:p>
        </p:txBody>
      </p:sp>
      <p:sp>
        <p:nvSpPr>
          <p:cNvPr id="5145" name="Text Box 24"/>
          <p:cNvSpPr txBox="1">
            <a:spLocks noChangeArrowheads="1"/>
          </p:cNvSpPr>
          <p:nvPr/>
        </p:nvSpPr>
        <p:spPr bwMode="auto">
          <a:xfrm>
            <a:off x="1301750" y="5126038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/>
              <a:t>n(l) / n</a:t>
            </a:r>
            <a:br>
              <a:rPr lang="cs-CZ" sz="1600" b="0" i="0"/>
            </a:br>
            <a:r>
              <a:rPr lang="cs-CZ" sz="1600" b="0" i="0"/>
              <a:t>d(l)</a:t>
            </a:r>
          </a:p>
        </p:txBody>
      </p:sp>
      <p:sp>
        <p:nvSpPr>
          <p:cNvPr id="5146" name="Line 25"/>
          <p:cNvSpPr>
            <a:spLocks noChangeShapeType="1"/>
          </p:cNvSpPr>
          <p:nvPr/>
        </p:nvSpPr>
        <p:spPr bwMode="auto">
          <a:xfrm>
            <a:off x="1285875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6150" name="Rectangle 2"/>
          <p:cNvSpPr>
            <a:spLocks noGrp="1"/>
          </p:cNvSpPr>
          <p:nvPr>
            <p:ph type="title" idx="4294967295"/>
          </p:nvPr>
        </p:nvSpPr>
        <p:spPr>
          <a:xfrm>
            <a:off x="1752600" y="53752"/>
            <a:ext cx="6324600" cy="1143000"/>
          </a:xfrm>
          <a:noFill/>
        </p:spPr>
        <p:txBody>
          <a:bodyPr/>
          <a:lstStyle/>
          <a:p>
            <a:r>
              <a:rPr lang="cs-CZ" dirty="0" smtClean="0"/>
              <a:t>Počet zvolených tříd a velikost souboru určují kvalitu výstupu</a:t>
            </a: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1676400" y="1579563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k = 10 tříd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5791200" y="1503363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k = 5 tříd</a:t>
            </a:r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685800" y="3408363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     </a:t>
            </a:r>
            <a:r>
              <a:rPr lang="cs-CZ" sz="1400" b="0" i="0"/>
              <a:t>1,5   2,0  2,5  3,0   3,5  4,0  4,5   5,0</a:t>
            </a:r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5181600" y="3408363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  </a:t>
            </a:r>
            <a:r>
              <a:rPr lang="cs-CZ" sz="1600" b="0" i="0"/>
              <a:t>1        2       3       4       5</a:t>
            </a: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3543300" y="4267200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k = 20 tříd</a:t>
            </a:r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1790700" y="5867400"/>
            <a:ext cx="533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 </a:t>
            </a:r>
            <a:r>
              <a:rPr lang="cs-CZ" sz="1400" b="0" i="0"/>
              <a:t>1,0                 2,0                     3,0                  4,0                   5,0</a:t>
            </a: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>
            <p:ph type="body" idx="4294967295"/>
          </p:nvPr>
        </p:nvGraphicFramePr>
        <p:xfrm>
          <a:off x="541338" y="1962150"/>
          <a:ext cx="3475037" cy="1490663"/>
        </p:xfrm>
        <a:graphic>
          <a:graphicData uri="http://schemas.openxmlformats.org/presentationml/2006/ole">
            <p:oleObj spid="_x0000_s136194" name="Graf" r:id="rId4" imgW="4308840" imgH="2306160" progId="Excel.Sheet.8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4648200" y="1731963"/>
          <a:ext cx="3505200" cy="1876425"/>
        </p:xfrm>
        <a:graphic>
          <a:graphicData uri="http://schemas.openxmlformats.org/presentationml/2006/ole">
            <p:oleObj spid="_x0000_s136195" name="Graf" r:id="rId5" imgW="4308840" imgH="2306160" progId="Excel.Sheet.8">
              <p:embed/>
            </p:oleObj>
          </a:graphicData>
        </a:graphic>
      </p:graphicFrame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1447800" y="4038600"/>
          <a:ext cx="5791200" cy="2133600"/>
        </p:xfrm>
        <a:graphic>
          <a:graphicData uri="http://schemas.openxmlformats.org/presentationml/2006/ole">
            <p:oleObj spid="_x0000_s136196" name="Graf" r:id="rId6" imgW="6198840" imgH="23061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8131" name="Rectangle 2"/>
          <p:cNvSpPr>
            <a:spLocks noGrp="1"/>
          </p:cNvSpPr>
          <p:nvPr>
            <p:ph type="title" idx="4294967295"/>
          </p:nvPr>
        </p:nvSpPr>
        <p:spPr>
          <a:xfrm>
            <a:off x="57150" y="219075"/>
            <a:ext cx="8763000" cy="688975"/>
          </a:xfrm>
          <a:noFill/>
        </p:spPr>
        <p:txBody>
          <a:bodyPr/>
          <a:lstStyle/>
          <a:p>
            <a:r>
              <a:rPr lang="cs-CZ" smtClean="0"/>
              <a:t>Histogram vyjadřuje tvar výběrového rozložení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948488" y="594995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8610600" y="476408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095750" y="4697413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4133850" y="2716213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8458200" y="270668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76200" y="1525588"/>
            <a:ext cx="685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f(x)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2209800" y="4916488"/>
            <a:ext cx="609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f(x)</a:t>
            </a: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4419600" y="3087688"/>
            <a:ext cx="590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f(x)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76200" y="3087688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f(x)</a:t>
            </a: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4356100" y="14843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i="0"/>
              <a:t>f(x)</a:t>
            </a:r>
          </a:p>
        </p:txBody>
      </p:sp>
      <p:pic>
        <p:nvPicPr>
          <p:cNvPr id="48142" name="Picture 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12875"/>
            <a:ext cx="3349625" cy="1370013"/>
          </a:xfrm>
          <a:noFill/>
        </p:spPr>
      </p:pic>
      <p:pic>
        <p:nvPicPr>
          <p:cNvPr id="4814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12875"/>
            <a:ext cx="3810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87688"/>
            <a:ext cx="3886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087688"/>
            <a:ext cx="4038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840288"/>
            <a:ext cx="434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7173" name="Rectangle 2"/>
          <p:cNvSpPr>
            <a:spLocks noGrp="1"/>
          </p:cNvSpPr>
          <p:nvPr>
            <p:ph type="title" idx="4294967295"/>
          </p:nvPr>
        </p:nvSpPr>
        <p:spPr>
          <a:xfrm>
            <a:off x="125413" y="0"/>
            <a:ext cx="8839200" cy="874713"/>
          </a:xfrm>
          <a:noFill/>
        </p:spPr>
        <p:txBody>
          <a:bodyPr/>
          <a:lstStyle/>
          <a:p>
            <a:r>
              <a:rPr lang="cs-CZ" smtClean="0"/>
              <a:t>Příklad: věk účastníků vážných dopravních nehod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85800" y="1281113"/>
          <a:ext cx="6057900" cy="2724150"/>
        </p:xfrm>
        <a:graphic>
          <a:graphicData uri="http://schemas.openxmlformats.org/presentationml/2006/ole">
            <p:oleObj spid="_x0000_s137218" name="Graf" r:id="rId4" imgW="7155000" imgH="3048840" progId="Excel.Sheet.8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787400" y="3933825"/>
          <a:ext cx="5934075" cy="2655888"/>
        </p:xfrm>
        <a:graphic>
          <a:graphicData uri="http://schemas.openxmlformats.org/presentationml/2006/ole">
            <p:oleObj spid="_x0000_s137219" name="Graf" r:id="rId5" imgW="7008840" imgH="3138840" progId="Excel.Sheet.8">
              <p:embed/>
            </p:oleObj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02013" y="3733800"/>
            <a:ext cx="145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Věk (roky)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732588" y="6021388"/>
            <a:ext cx="145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Věk (roky)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 rot="-5400000">
            <a:off x="-266700" y="1900238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Frekvence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 rot="-5433234">
            <a:off x="-725488" y="4929188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Frekvence po roce věku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1547813" y="1312863"/>
            <a:ext cx="2362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>
                <a:solidFill>
                  <a:srgbClr val="FF0000"/>
                </a:solidFill>
              </a:rPr>
              <a:t>Správný histogram ?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3348038" y="4430713"/>
            <a:ext cx="28289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>
                <a:solidFill>
                  <a:srgbClr val="FF0000"/>
                </a:solidFill>
              </a:rPr>
              <a:t>Správný histogram ?</a:t>
            </a:r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7162800" y="2514600"/>
            <a:ext cx="91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 </a:t>
            </a:r>
            <a:r>
              <a:rPr lang="cs-CZ" b="0" i="0" u="sng"/>
              <a:t>Věk</a:t>
            </a:r>
          </a:p>
          <a:p>
            <a:pPr eaLnBrk="0" hangingPunct="0"/>
            <a:endParaRPr lang="cs-CZ" b="0" i="0"/>
          </a:p>
          <a:p>
            <a:pPr eaLnBrk="0" hangingPunct="0"/>
            <a:r>
              <a:rPr lang="cs-CZ" b="0" i="0"/>
              <a:t> </a:t>
            </a:r>
            <a:r>
              <a:rPr lang="cs-CZ" sz="1600" b="0" i="0"/>
              <a:t>0 - 4</a:t>
            </a:r>
          </a:p>
          <a:p>
            <a:pPr eaLnBrk="0" hangingPunct="0"/>
            <a:r>
              <a:rPr lang="cs-CZ" sz="1600" b="0" i="0"/>
              <a:t> 5 - 9</a:t>
            </a:r>
          </a:p>
          <a:p>
            <a:pPr eaLnBrk="0" hangingPunct="0"/>
            <a:r>
              <a:rPr lang="cs-CZ" sz="1600" b="0" i="0"/>
              <a:t>10 - 15</a:t>
            </a:r>
          </a:p>
          <a:p>
            <a:pPr eaLnBrk="0" hangingPunct="0"/>
            <a:r>
              <a:rPr lang="cs-CZ" sz="1600" b="0" i="0"/>
              <a:t>16 - 19</a:t>
            </a:r>
          </a:p>
          <a:p>
            <a:pPr eaLnBrk="0" hangingPunct="0"/>
            <a:r>
              <a:rPr lang="cs-CZ" sz="1600" b="0" i="0"/>
              <a:t>20 - 24</a:t>
            </a:r>
          </a:p>
          <a:p>
            <a:pPr eaLnBrk="0" hangingPunct="0"/>
            <a:r>
              <a:rPr lang="cs-CZ" sz="1600" b="0" i="0"/>
              <a:t>25 - 59</a:t>
            </a:r>
          </a:p>
          <a:p>
            <a:pPr eaLnBrk="0" hangingPunct="0"/>
            <a:r>
              <a:rPr lang="cs-CZ" sz="1600" b="0" i="0"/>
              <a:t>  &gt; 60</a:t>
            </a:r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8420100" y="2514600"/>
            <a:ext cx="723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u="sng"/>
              <a:t>f</a:t>
            </a:r>
          </a:p>
          <a:p>
            <a:pPr eaLnBrk="0" hangingPunct="0"/>
            <a:endParaRPr lang="cs-CZ" b="0" i="0"/>
          </a:p>
          <a:p>
            <a:pPr eaLnBrk="0" hangingPunct="0"/>
            <a:r>
              <a:rPr lang="cs-CZ" sz="1600" b="0" i="0"/>
              <a:t>28</a:t>
            </a:r>
          </a:p>
          <a:p>
            <a:pPr eaLnBrk="0" hangingPunct="0"/>
            <a:r>
              <a:rPr lang="cs-CZ" sz="1600" b="0" i="0"/>
              <a:t>46</a:t>
            </a:r>
          </a:p>
          <a:p>
            <a:pPr eaLnBrk="0" hangingPunct="0"/>
            <a:r>
              <a:rPr lang="cs-CZ" sz="1600" b="0" i="0"/>
              <a:t>58</a:t>
            </a:r>
          </a:p>
          <a:p>
            <a:pPr eaLnBrk="0" hangingPunct="0"/>
            <a:r>
              <a:rPr lang="cs-CZ" sz="1600" b="0" i="0"/>
              <a:t>20</a:t>
            </a:r>
          </a:p>
          <a:p>
            <a:pPr eaLnBrk="0" hangingPunct="0"/>
            <a:r>
              <a:rPr lang="cs-CZ" sz="1600" b="0" i="0"/>
              <a:t>114</a:t>
            </a:r>
          </a:p>
          <a:p>
            <a:pPr eaLnBrk="0" hangingPunct="0"/>
            <a:r>
              <a:rPr lang="cs-CZ" sz="1600" b="0" i="0"/>
              <a:t>316</a:t>
            </a:r>
          </a:p>
          <a:p>
            <a:pPr eaLnBrk="0" hangingPunct="0"/>
            <a:r>
              <a:rPr lang="cs-CZ" sz="1600" b="0" i="0"/>
              <a:t>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9155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149225"/>
            <a:ext cx="7772400" cy="831850"/>
          </a:xfrm>
          <a:noFill/>
        </p:spPr>
        <p:txBody>
          <a:bodyPr/>
          <a:lstStyle/>
          <a:p>
            <a:r>
              <a:rPr lang="cs-CZ" smtClean="0"/>
              <a:t>Pojem ROZLOŽENÍ - příklad spojitých dat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4875" y="1571625"/>
            <a:ext cx="2514600" cy="1428750"/>
            <a:chOff x="64" y="136"/>
            <a:chExt cx="255" cy="204"/>
          </a:xfrm>
        </p:grpSpPr>
        <p:sp>
          <p:nvSpPr>
            <p:cNvPr id="49173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49174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cs-CZ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04875" y="4000500"/>
            <a:ext cx="2543175" cy="1428750"/>
            <a:chOff x="64" y="136"/>
            <a:chExt cx="255" cy="204"/>
          </a:xfrm>
        </p:grpSpPr>
        <p:sp>
          <p:nvSpPr>
            <p:cNvPr id="49171" name="Line 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49172" name="Line 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cs-CZ"/>
            </a:p>
          </p:txBody>
        </p:sp>
      </p:grpSp>
      <p:sp>
        <p:nvSpPr>
          <p:cNvPr id="49158" name="Freeform 9" descr="Široký šikmo nahoru"/>
          <p:cNvSpPr>
            <a:spLocks/>
          </p:cNvSpPr>
          <p:nvPr/>
        </p:nvSpPr>
        <p:spPr bwMode="auto">
          <a:xfrm>
            <a:off x="962025" y="1895475"/>
            <a:ext cx="2324100" cy="1104900"/>
          </a:xfrm>
          <a:custGeom>
            <a:avLst/>
            <a:gdLst>
              <a:gd name="T0" fmla="*/ 0 w 244"/>
              <a:gd name="T1" fmla="*/ 2147483647 h 116"/>
              <a:gd name="T2" fmla="*/ 2147483647 w 244"/>
              <a:gd name="T3" fmla="*/ 2147483647 h 116"/>
              <a:gd name="T4" fmla="*/ 2147483647 w 244"/>
              <a:gd name="T5" fmla="*/ 2147483647 h 116"/>
              <a:gd name="T6" fmla="*/ 2147483647 w 244"/>
              <a:gd name="T7" fmla="*/ 2147483647 h 116"/>
              <a:gd name="T8" fmla="*/ 2147483647 w 244"/>
              <a:gd name="T9" fmla="*/ 0 h 116"/>
              <a:gd name="T10" fmla="*/ 2147483647 w 244"/>
              <a:gd name="T11" fmla="*/ 2147483647 h 116"/>
              <a:gd name="T12" fmla="*/ 2147483647 w 244"/>
              <a:gd name="T13" fmla="*/ 2147483647 h 116"/>
              <a:gd name="T14" fmla="*/ 2147483647 w 244"/>
              <a:gd name="T15" fmla="*/ 2147483647 h 116"/>
              <a:gd name="T16" fmla="*/ 2147483647 w 24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6"/>
              <a:gd name="T29" fmla="*/ 244 w 24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6">
                <a:moveTo>
                  <a:pt x="0" y="116"/>
                </a:moveTo>
                <a:cubicBezTo>
                  <a:pt x="6" y="113"/>
                  <a:pt x="28" y="108"/>
                  <a:pt x="39" y="98"/>
                </a:cubicBezTo>
                <a:cubicBezTo>
                  <a:pt x="50" y="88"/>
                  <a:pt x="59" y="70"/>
                  <a:pt x="68" y="57"/>
                </a:cubicBezTo>
                <a:cubicBezTo>
                  <a:pt x="77" y="44"/>
                  <a:pt x="81" y="28"/>
                  <a:pt x="92" y="19"/>
                </a:cubicBezTo>
                <a:cubicBezTo>
                  <a:pt x="103" y="10"/>
                  <a:pt x="120" y="0"/>
                  <a:pt x="132" y="0"/>
                </a:cubicBezTo>
                <a:cubicBezTo>
                  <a:pt x="144" y="0"/>
                  <a:pt x="155" y="9"/>
                  <a:pt x="163" y="18"/>
                </a:cubicBezTo>
                <a:cubicBezTo>
                  <a:pt x="171" y="27"/>
                  <a:pt x="172" y="42"/>
                  <a:pt x="179" y="55"/>
                </a:cubicBezTo>
                <a:cubicBezTo>
                  <a:pt x="186" y="68"/>
                  <a:pt x="193" y="84"/>
                  <a:pt x="204" y="94"/>
                </a:cubicBezTo>
                <a:cubicBezTo>
                  <a:pt x="215" y="104"/>
                  <a:pt x="236" y="111"/>
                  <a:pt x="244" y="115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49159" name="Freeform 10"/>
          <p:cNvSpPr>
            <a:spLocks/>
          </p:cNvSpPr>
          <p:nvPr/>
        </p:nvSpPr>
        <p:spPr bwMode="auto">
          <a:xfrm>
            <a:off x="923925" y="4191000"/>
            <a:ext cx="2419350" cy="1228725"/>
          </a:xfrm>
          <a:custGeom>
            <a:avLst/>
            <a:gdLst>
              <a:gd name="T0" fmla="*/ 0 w 254"/>
              <a:gd name="T1" fmla="*/ 2147483647 h 129"/>
              <a:gd name="T2" fmla="*/ 2147483647 w 254"/>
              <a:gd name="T3" fmla="*/ 2147483647 h 129"/>
              <a:gd name="T4" fmla="*/ 2147483647 w 254"/>
              <a:gd name="T5" fmla="*/ 2147483647 h 129"/>
              <a:gd name="T6" fmla="*/ 2147483647 w 254"/>
              <a:gd name="T7" fmla="*/ 2147483647 h 129"/>
              <a:gd name="T8" fmla="*/ 2147483647 w 254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129"/>
              <a:gd name="T17" fmla="*/ 254 w 254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129">
                <a:moveTo>
                  <a:pt x="0" y="129"/>
                </a:moveTo>
                <a:cubicBezTo>
                  <a:pt x="27" y="125"/>
                  <a:pt x="55" y="121"/>
                  <a:pt x="76" y="110"/>
                </a:cubicBezTo>
                <a:cubicBezTo>
                  <a:pt x="97" y="99"/>
                  <a:pt x="110" y="80"/>
                  <a:pt x="128" y="63"/>
                </a:cubicBezTo>
                <a:cubicBezTo>
                  <a:pt x="146" y="46"/>
                  <a:pt x="165" y="20"/>
                  <a:pt x="186" y="10"/>
                </a:cubicBezTo>
                <a:cubicBezTo>
                  <a:pt x="207" y="0"/>
                  <a:pt x="240" y="3"/>
                  <a:pt x="254" y="1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276225" y="1571625"/>
            <a:ext cx="714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000" i="0">
                <a:latin typeface="Symbol" pitchFamily="18" charset="2"/>
              </a:rPr>
              <a:t>j</a:t>
            </a:r>
            <a:r>
              <a:rPr lang="cs-CZ" sz="2000" i="0"/>
              <a:t>(x)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609600" y="5381625"/>
            <a:ext cx="495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49162" name="Text Box 13"/>
          <p:cNvSpPr txBox="1">
            <a:spLocks noChangeArrowheads="1"/>
          </p:cNvSpPr>
          <p:nvPr/>
        </p:nvSpPr>
        <p:spPr bwMode="auto">
          <a:xfrm>
            <a:off x="228600" y="3857625"/>
            <a:ext cx="752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000" i="0"/>
              <a:t>F(x)</a:t>
            </a:r>
          </a:p>
        </p:txBody>
      </p:sp>
      <p:sp>
        <p:nvSpPr>
          <p:cNvPr id="49163" name="Text Box 14"/>
          <p:cNvSpPr txBox="1">
            <a:spLocks noChangeArrowheads="1"/>
          </p:cNvSpPr>
          <p:nvPr/>
        </p:nvSpPr>
        <p:spPr bwMode="auto">
          <a:xfrm>
            <a:off x="3505200" y="1885950"/>
            <a:ext cx="1676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400" b="0" i="0"/>
              <a:t>Rozložení</a:t>
            </a:r>
          </a:p>
        </p:txBody>
      </p:sp>
      <p:sp>
        <p:nvSpPr>
          <p:cNvPr id="49164" name="Text Box 15"/>
          <p:cNvSpPr txBox="1">
            <a:spLocks noChangeArrowheads="1"/>
          </p:cNvSpPr>
          <p:nvPr/>
        </p:nvSpPr>
        <p:spPr bwMode="auto">
          <a:xfrm>
            <a:off x="3352800" y="5610225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400" i="0"/>
              <a:t>x</a:t>
            </a:r>
            <a:r>
              <a:rPr lang="cs-CZ" sz="2400" b="0" i="0"/>
              <a:t>  </a:t>
            </a:r>
          </a:p>
        </p:txBody>
      </p:sp>
      <p:sp>
        <p:nvSpPr>
          <p:cNvPr id="49165" name="Text Box 16"/>
          <p:cNvSpPr txBox="1">
            <a:spLocks noChangeArrowheads="1"/>
          </p:cNvSpPr>
          <p:nvPr/>
        </p:nvSpPr>
        <p:spPr bwMode="auto">
          <a:xfrm>
            <a:off x="3657600" y="4238625"/>
            <a:ext cx="1828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400" b="0" i="0"/>
              <a:t>Distribuční funkce</a:t>
            </a:r>
          </a:p>
        </p:txBody>
      </p:sp>
      <p:sp>
        <p:nvSpPr>
          <p:cNvPr id="49166" name="Text Box 17"/>
          <p:cNvSpPr txBox="1">
            <a:spLocks noChangeArrowheads="1"/>
          </p:cNvSpPr>
          <p:nvPr/>
        </p:nvSpPr>
        <p:spPr bwMode="auto">
          <a:xfrm>
            <a:off x="609600" y="2943225"/>
            <a:ext cx="495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49167" name="AutoShape 18"/>
          <p:cNvSpPr>
            <a:spLocks/>
          </p:cNvSpPr>
          <p:nvPr/>
        </p:nvSpPr>
        <p:spPr bwMode="auto">
          <a:xfrm>
            <a:off x="5410200" y="1419225"/>
            <a:ext cx="304800" cy="4333875"/>
          </a:xfrm>
          <a:prstGeom prst="rightBrace">
            <a:avLst>
              <a:gd name="adj1" fmla="val 1184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49168" name="Text Box 19"/>
          <p:cNvSpPr txBox="1">
            <a:spLocks noChangeArrowheads="1"/>
          </p:cNvSpPr>
          <p:nvPr/>
        </p:nvSpPr>
        <p:spPr bwMode="auto">
          <a:xfrm>
            <a:off x="6172200" y="2790825"/>
            <a:ext cx="2409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cs-CZ" sz="2400" i="0">
                <a:solidFill>
                  <a:srgbClr val="FF0000"/>
                </a:solidFill>
              </a:rPr>
              <a:t>Je - li dána</a:t>
            </a:r>
          </a:p>
          <a:p>
            <a:pPr algn="ctr" eaLnBrk="0" hangingPunct="0"/>
            <a:r>
              <a:rPr lang="cs-CZ" sz="2400" i="0">
                <a:solidFill>
                  <a:srgbClr val="FF0000"/>
                </a:solidFill>
              </a:rPr>
              <a:t> distribuční funkce,</a:t>
            </a:r>
          </a:p>
          <a:p>
            <a:pPr algn="ctr" eaLnBrk="0" hangingPunct="0"/>
            <a:r>
              <a:rPr lang="cs-CZ" sz="2400" i="0">
                <a:solidFill>
                  <a:srgbClr val="FF0000"/>
                </a:solidFill>
              </a:rPr>
              <a:t> je dáno rozložení</a:t>
            </a:r>
          </a:p>
        </p:txBody>
      </p:sp>
      <p:sp>
        <p:nvSpPr>
          <p:cNvPr id="49169" name="Line 20"/>
          <p:cNvSpPr>
            <a:spLocks noChangeShapeType="1"/>
          </p:cNvSpPr>
          <p:nvPr/>
        </p:nvSpPr>
        <p:spPr bwMode="auto">
          <a:xfrm>
            <a:off x="923925" y="4162425"/>
            <a:ext cx="2486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49170" name="Text Box 21"/>
          <p:cNvSpPr txBox="1">
            <a:spLocks noChangeArrowheads="1"/>
          </p:cNvSpPr>
          <p:nvPr/>
        </p:nvSpPr>
        <p:spPr bwMode="auto">
          <a:xfrm>
            <a:off x="3124200" y="3171825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cs-CZ" sz="2400" i="0"/>
              <a:t>x</a:t>
            </a:r>
            <a:r>
              <a:rPr lang="cs-CZ" sz="2400" b="0" i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5017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588"/>
            <a:ext cx="8713788" cy="1143000"/>
          </a:xfrm>
          <a:noFill/>
        </p:spPr>
        <p:txBody>
          <a:bodyPr/>
          <a:lstStyle/>
          <a:p>
            <a:r>
              <a:rPr lang="cs-CZ" smtClean="0"/>
              <a:t>Výběrové rozložení hodnot lze modelově popsat  a definovat tak pravděpodobnost výskytu X</a:t>
            </a:r>
          </a:p>
        </p:txBody>
      </p:sp>
      <p:sp>
        <p:nvSpPr>
          <p:cNvPr id="50180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50187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50205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06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0190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50203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04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0192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50201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02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0194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50196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50197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pic>
        <p:nvPicPr>
          <p:cNvPr id="50198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50199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0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51203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784225"/>
            <a:ext cx="8497887" cy="412750"/>
          </a:xfrm>
          <a:noFill/>
        </p:spPr>
        <p:txBody>
          <a:bodyPr/>
          <a:lstStyle/>
          <a:p>
            <a:r>
              <a:rPr lang="cs-CZ" smtClean="0"/>
              <a:t>Distribuční funkce jako užitečný nástroj pro práci s rozložením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8363" y="1712913"/>
            <a:ext cx="2514600" cy="1428750"/>
            <a:chOff x="64" y="136"/>
            <a:chExt cx="255" cy="204"/>
          </a:xfrm>
        </p:grpSpPr>
        <p:sp>
          <p:nvSpPr>
            <p:cNvPr id="51239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40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06463" y="3562350"/>
            <a:ext cx="2543175" cy="1428750"/>
            <a:chOff x="64" y="136"/>
            <a:chExt cx="255" cy="204"/>
          </a:xfrm>
        </p:grpSpPr>
        <p:sp>
          <p:nvSpPr>
            <p:cNvPr id="51237" name="Line 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38" name="Line 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06" name="Freeform 9"/>
          <p:cNvSpPr>
            <a:spLocks/>
          </p:cNvSpPr>
          <p:nvPr/>
        </p:nvSpPr>
        <p:spPr bwMode="auto">
          <a:xfrm>
            <a:off x="877888" y="2027238"/>
            <a:ext cx="2324100" cy="1104900"/>
          </a:xfrm>
          <a:custGeom>
            <a:avLst/>
            <a:gdLst>
              <a:gd name="T0" fmla="*/ 0 w 244"/>
              <a:gd name="T1" fmla="*/ 2147483647 h 116"/>
              <a:gd name="T2" fmla="*/ 2147483647 w 244"/>
              <a:gd name="T3" fmla="*/ 2147483647 h 116"/>
              <a:gd name="T4" fmla="*/ 2147483647 w 244"/>
              <a:gd name="T5" fmla="*/ 2147483647 h 116"/>
              <a:gd name="T6" fmla="*/ 2147483647 w 244"/>
              <a:gd name="T7" fmla="*/ 2147483647 h 116"/>
              <a:gd name="T8" fmla="*/ 2147483647 w 244"/>
              <a:gd name="T9" fmla="*/ 0 h 116"/>
              <a:gd name="T10" fmla="*/ 2147483647 w 244"/>
              <a:gd name="T11" fmla="*/ 2147483647 h 116"/>
              <a:gd name="T12" fmla="*/ 2147483647 w 244"/>
              <a:gd name="T13" fmla="*/ 2147483647 h 116"/>
              <a:gd name="T14" fmla="*/ 2147483647 w 244"/>
              <a:gd name="T15" fmla="*/ 2147483647 h 116"/>
              <a:gd name="T16" fmla="*/ 2147483647 w 24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6"/>
              <a:gd name="T29" fmla="*/ 244 w 24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6">
                <a:moveTo>
                  <a:pt x="0" y="116"/>
                </a:moveTo>
                <a:cubicBezTo>
                  <a:pt x="6" y="113"/>
                  <a:pt x="28" y="108"/>
                  <a:pt x="39" y="98"/>
                </a:cubicBezTo>
                <a:cubicBezTo>
                  <a:pt x="50" y="88"/>
                  <a:pt x="59" y="70"/>
                  <a:pt x="68" y="57"/>
                </a:cubicBezTo>
                <a:cubicBezTo>
                  <a:pt x="77" y="44"/>
                  <a:pt x="81" y="28"/>
                  <a:pt x="92" y="19"/>
                </a:cubicBezTo>
                <a:cubicBezTo>
                  <a:pt x="103" y="10"/>
                  <a:pt x="120" y="0"/>
                  <a:pt x="132" y="0"/>
                </a:cubicBezTo>
                <a:cubicBezTo>
                  <a:pt x="144" y="0"/>
                  <a:pt x="155" y="9"/>
                  <a:pt x="163" y="18"/>
                </a:cubicBezTo>
                <a:cubicBezTo>
                  <a:pt x="171" y="27"/>
                  <a:pt x="172" y="42"/>
                  <a:pt x="179" y="55"/>
                </a:cubicBezTo>
                <a:cubicBezTo>
                  <a:pt x="186" y="68"/>
                  <a:pt x="193" y="84"/>
                  <a:pt x="204" y="94"/>
                </a:cubicBezTo>
                <a:cubicBezTo>
                  <a:pt x="215" y="104"/>
                  <a:pt x="236" y="111"/>
                  <a:pt x="244" y="11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>
            <a:off x="925513" y="3724275"/>
            <a:ext cx="2486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8" name="Freeform 11"/>
          <p:cNvSpPr>
            <a:spLocks/>
          </p:cNvSpPr>
          <p:nvPr/>
        </p:nvSpPr>
        <p:spPr bwMode="auto">
          <a:xfrm>
            <a:off x="925513" y="3752850"/>
            <a:ext cx="2419350" cy="1228725"/>
          </a:xfrm>
          <a:custGeom>
            <a:avLst/>
            <a:gdLst>
              <a:gd name="T0" fmla="*/ 0 w 254"/>
              <a:gd name="T1" fmla="*/ 2147483647 h 129"/>
              <a:gd name="T2" fmla="*/ 2147483647 w 254"/>
              <a:gd name="T3" fmla="*/ 2147483647 h 129"/>
              <a:gd name="T4" fmla="*/ 2147483647 w 254"/>
              <a:gd name="T5" fmla="*/ 2147483647 h 129"/>
              <a:gd name="T6" fmla="*/ 2147483647 w 254"/>
              <a:gd name="T7" fmla="*/ 2147483647 h 129"/>
              <a:gd name="T8" fmla="*/ 2147483647 w 254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129"/>
              <a:gd name="T17" fmla="*/ 254 w 254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129">
                <a:moveTo>
                  <a:pt x="0" y="129"/>
                </a:moveTo>
                <a:cubicBezTo>
                  <a:pt x="27" y="125"/>
                  <a:pt x="55" y="121"/>
                  <a:pt x="76" y="110"/>
                </a:cubicBezTo>
                <a:cubicBezTo>
                  <a:pt x="97" y="99"/>
                  <a:pt x="110" y="80"/>
                  <a:pt x="128" y="63"/>
                </a:cubicBezTo>
                <a:cubicBezTo>
                  <a:pt x="146" y="46"/>
                  <a:pt x="165" y="20"/>
                  <a:pt x="186" y="10"/>
                </a:cubicBezTo>
                <a:cubicBezTo>
                  <a:pt x="207" y="0"/>
                  <a:pt x="240" y="3"/>
                  <a:pt x="254" y="1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>
            <a:off x="1649413" y="1933575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10" name="Line 13"/>
          <p:cNvSpPr>
            <a:spLocks noChangeShapeType="1"/>
          </p:cNvSpPr>
          <p:nvPr/>
        </p:nvSpPr>
        <p:spPr bwMode="auto">
          <a:xfrm>
            <a:off x="906463" y="478155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11" name="Freeform 14" descr="Světlý svislý"/>
          <p:cNvSpPr>
            <a:spLocks/>
          </p:cNvSpPr>
          <p:nvPr/>
        </p:nvSpPr>
        <p:spPr bwMode="auto">
          <a:xfrm>
            <a:off x="944563" y="2446338"/>
            <a:ext cx="685800" cy="676275"/>
          </a:xfrm>
          <a:custGeom>
            <a:avLst/>
            <a:gdLst>
              <a:gd name="T0" fmla="*/ 2147483647 w 72"/>
              <a:gd name="T1" fmla="*/ 2147483647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2147483647 w 72"/>
              <a:gd name="T7" fmla="*/ 0 h 71"/>
              <a:gd name="T8" fmla="*/ 2147483647 w 72"/>
              <a:gd name="T9" fmla="*/ 2147483647 h 71"/>
              <a:gd name="T10" fmla="*/ 0 w 72"/>
              <a:gd name="T11" fmla="*/ 2147483647 h 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"/>
              <a:gd name="T19" fmla="*/ 0 h 71"/>
              <a:gd name="T20" fmla="*/ 72 w 72"/>
              <a:gd name="T21" fmla="*/ 71 h 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" h="71">
                <a:moveTo>
                  <a:pt x="1" y="71"/>
                </a:moveTo>
                <a:lnTo>
                  <a:pt x="29" y="62"/>
                </a:lnTo>
                <a:lnTo>
                  <a:pt x="50" y="36"/>
                </a:lnTo>
                <a:lnTo>
                  <a:pt x="72" y="0"/>
                </a:lnTo>
                <a:lnTo>
                  <a:pt x="72" y="70"/>
                </a:lnTo>
                <a:lnTo>
                  <a:pt x="0" y="70"/>
                </a:lnTo>
              </a:path>
            </a:pathLst>
          </a:custGeom>
          <a:pattFill prst="ltVert">
            <a:fgClr>
              <a:srgbClr val="000000"/>
            </a:fgClr>
            <a:bgClr>
              <a:srgbClr val="FFFFFF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12" name="AutoShape 15"/>
          <p:cNvSpPr>
            <a:spLocks noChangeArrowheads="1"/>
          </p:cNvSpPr>
          <p:nvPr/>
        </p:nvSpPr>
        <p:spPr bwMode="auto">
          <a:xfrm rot="-3198977">
            <a:off x="2093913" y="1698625"/>
            <a:ext cx="447675" cy="428625"/>
          </a:xfrm>
          <a:prstGeom prst="leftArrow">
            <a:avLst>
              <a:gd name="adj1" fmla="val 50000"/>
              <a:gd name="adj2" fmla="val 26111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13" name="Text Box 16"/>
          <p:cNvSpPr txBox="1">
            <a:spLocks noChangeArrowheads="1"/>
          </p:cNvSpPr>
          <p:nvPr/>
        </p:nvSpPr>
        <p:spPr bwMode="auto">
          <a:xfrm>
            <a:off x="1628775" y="2654300"/>
            <a:ext cx="381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</a:t>
            </a:r>
            <a:endParaRPr lang="cs-CZ" sz="2000" b="0" i="0"/>
          </a:p>
          <a:p>
            <a:pPr eaLnBrk="0" hangingPunct="0"/>
            <a:endParaRPr lang="cs-CZ" sz="2000" b="0" i="0"/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192088" y="1712913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51215" name="Text Box 18"/>
          <p:cNvSpPr txBox="1">
            <a:spLocks noChangeArrowheads="1"/>
          </p:cNvSpPr>
          <p:nvPr/>
        </p:nvSpPr>
        <p:spPr bwMode="auto">
          <a:xfrm>
            <a:off x="192088" y="3581400"/>
            <a:ext cx="847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1,00</a:t>
            </a:r>
          </a:p>
        </p:txBody>
      </p:sp>
      <p:sp>
        <p:nvSpPr>
          <p:cNvPr id="51216" name="Text Box 19"/>
          <p:cNvSpPr txBox="1">
            <a:spLocks noChangeArrowheads="1"/>
          </p:cNvSpPr>
          <p:nvPr/>
        </p:nvSpPr>
        <p:spPr bwMode="auto">
          <a:xfrm>
            <a:off x="192088" y="4038600"/>
            <a:ext cx="809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F(x)</a:t>
            </a:r>
          </a:p>
        </p:txBody>
      </p:sp>
      <p:sp>
        <p:nvSpPr>
          <p:cNvPr id="51217" name="Text Box 20"/>
          <p:cNvSpPr txBox="1">
            <a:spLocks noChangeArrowheads="1"/>
          </p:cNvSpPr>
          <p:nvPr/>
        </p:nvSpPr>
        <p:spPr bwMode="auto">
          <a:xfrm>
            <a:off x="2935288" y="3759200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P(X   x) =  </a:t>
            </a:r>
            <a:r>
              <a:rPr lang="cs-CZ" sz="2400" b="0" i="0">
                <a:latin typeface="Symbol" pitchFamily="18" charset="2"/>
              </a:rPr>
              <a:t>F</a:t>
            </a:r>
            <a:r>
              <a:rPr lang="cs-CZ" sz="2400" b="0" i="0"/>
              <a:t>(x) = F(x")</a:t>
            </a:r>
          </a:p>
        </p:txBody>
      </p:sp>
      <p:sp>
        <p:nvSpPr>
          <p:cNvPr id="51218" name="Text Box 21"/>
          <p:cNvSpPr txBox="1">
            <a:spLocks noChangeArrowheads="1"/>
          </p:cNvSpPr>
          <p:nvPr/>
        </p:nvSpPr>
        <p:spPr bwMode="auto">
          <a:xfrm>
            <a:off x="725488" y="521335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>
                <a:latin typeface="Symbol" pitchFamily="18" charset="2"/>
              </a:rPr>
              <a:t>F</a:t>
            </a:r>
            <a:r>
              <a:rPr lang="cs-CZ" sz="2000" b="0" i="0"/>
              <a:t>(x) … distribuční funkce</a:t>
            </a:r>
          </a:p>
        </p:txBody>
      </p:sp>
      <p:sp>
        <p:nvSpPr>
          <p:cNvPr id="51219" name="Text Box 22"/>
          <p:cNvSpPr txBox="1">
            <a:spLocks noChangeArrowheads="1"/>
          </p:cNvSpPr>
          <p:nvPr/>
        </p:nvSpPr>
        <p:spPr bwMode="auto">
          <a:xfrm>
            <a:off x="825500" y="5634038"/>
            <a:ext cx="2551113" cy="68103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b="0" i="0"/>
              <a:t>P(X   x) =    </a:t>
            </a:r>
            <a:r>
              <a:rPr lang="cs-CZ" b="0" i="0">
                <a:latin typeface="Symbol" pitchFamily="18" charset="2"/>
              </a:rPr>
              <a:t>j</a:t>
            </a:r>
            <a:r>
              <a:rPr lang="cs-CZ" b="0" i="0"/>
              <a:t>(x)  d(x)</a:t>
            </a:r>
          </a:p>
          <a:p>
            <a:pPr eaLnBrk="0" hangingPunct="0"/>
            <a:r>
              <a:rPr lang="cs-CZ" b="0" i="0"/>
              <a:t>             M</a:t>
            </a:r>
          </a:p>
        </p:txBody>
      </p:sp>
      <p:sp>
        <p:nvSpPr>
          <p:cNvPr id="51220" name="Text Box 23"/>
          <p:cNvSpPr txBox="1">
            <a:spLocks noChangeArrowheads="1"/>
          </p:cNvSpPr>
          <p:nvPr/>
        </p:nvSpPr>
        <p:spPr bwMode="auto">
          <a:xfrm>
            <a:off x="3773488" y="2093913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>
                <a:latin typeface="Symbol" pitchFamily="18" charset="2"/>
              </a:rPr>
              <a:t>j</a:t>
            </a:r>
            <a:r>
              <a:rPr lang="cs-CZ" sz="2400" b="0" i="0"/>
              <a:t>(x)  d(x) = 1</a:t>
            </a:r>
          </a:p>
        </p:txBody>
      </p:sp>
      <p:sp>
        <p:nvSpPr>
          <p:cNvPr id="51221" name="Freeform 24"/>
          <p:cNvSpPr>
            <a:spLocks/>
          </p:cNvSpPr>
          <p:nvPr/>
        </p:nvSpPr>
        <p:spPr bwMode="auto">
          <a:xfrm>
            <a:off x="3544888" y="2093913"/>
            <a:ext cx="295275" cy="314325"/>
          </a:xfrm>
          <a:custGeom>
            <a:avLst/>
            <a:gdLst>
              <a:gd name="T0" fmla="*/ 0 w 31"/>
              <a:gd name="T1" fmla="*/ 2147483647 h 33"/>
              <a:gd name="T2" fmla="*/ 2147483647 w 31"/>
              <a:gd name="T3" fmla="*/ 2147483647 h 33"/>
              <a:gd name="T4" fmla="*/ 2147483647 w 31"/>
              <a:gd name="T5" fmla="*/ 2147483647 h 33"/>
              <a:gd name="T6" fmla="*/ 2147483647 w 31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3"/>
              <a:gd name="T14" fmla="*/ 31 w 31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3">
                <a:moveTo>
                  <a:pt x="0" y="32"/>
                </a:moveTo>
                <a:cubicBezTo>
                  <a:pt x="4" y="32"/>
                  <a:pt x="9" y="33"/>
                  <a:pt x="12" y="29"/>
                </a:cubicBezTo>
                <a:cubicBezTo>
                  <a:pt x="15" y="25"/>
                  <a:pt x="17" y="10"/>
                  <a:pt x="20" y="5"/>
                </a:cubicBezTo>
                <a:cubicBezTo>
                  <a:pt x="23" y="0"/>
                  <a:pt x="29" y="2"/>
                  <a:pt x="31" y="1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22" name="Text Box 25"/>
          <p:cNvSpPr txBox="1">
            <a:spLocks noChangeArrowheads="1"/>
          </p:cNvSpPr>
          <p:nvPr/>
        </p:nvSpPr>
        <p:spPr bwMode="auto">
          <a:xfrm>
            <a:off x="3087688" y="2474913"/>
            <a:ext cx="76200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>
                <a:latin typeface="Symbol" pitchFamily="18" charset="2"/>
              </a:rPr>
              <a:t>- Ą</a:t>
            </a:r>
          </a:p>
        </p:txBody>
      </p:sp>
      <p:sp>
        <p:nvSpPr>
          <p:cNvPr id="51223" name="Text Box 26"/>
          <p:cNvSpPr txBox="1">
            <a:spLocks noChangeArrowheads="1"/>
          </p:cNvSpPr>
          <p:nvPr/>
        </p:nvSpPr>
        <p:spPr bwMode="auto">
          <a:xfrm>
            <a:off x="3773488" y="1636713"/>
            <a:ext cx="381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>
                <a:latin typeface="Symbol" pitchFamily="18" charset="2"/>
              </a:rPr>
              <a:t>Ą</a:t>
            </a:r>
          </a:p>
        </p:txBody>
      </p:sp>
      <p:sp>
        <p:nvSpPr>
          <p:cNvPr id="51224" name="Text Box 27"/>
          <p:cNvSpPr txBox="1">
            <a:spLocks noChangeArrowheads="1"/>
          </p:cNvSpPr>
          <p:nvPr/>
        </p:nvSpPr>
        <p:spPr bwMode="auto">
          <a:xfrm>
            <a:off x="1157288" y="5656263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>
                <a:latin typeface="Symbol" pitchFamily="18" charset="2"/>
              </a:rPr>
              <a:t>Ł </a:t>
            </a:r>
            <a:r>
              <a:rPr lang="cs-CZ" sz="2400" b="0" i="0"/>
              <a:t>  </a:t>
            </a:r>
          </a:p>
        </p:txBody>
      </p:sp>
      <p:sp>
        <p:nvSpPr>
          <p:cNvPr id="51225" name="Freeform 28"/>
          <p:cNvSpPr>
            <a:spLocks/>
          </p:cNvSpPr>
          <p:nvPr/>
        </p:nvSpPr>
        <p:spPr bwMode="auto">
          <a:xfrm>
            <a:off x="1792288" y="5732463"/>
            <a:ext cx="295275" cy="314325"/>
          </a:xfrm>
          <a:custGeom>
            <a:avLst/>
            <a:gdLst>
              <a:gd name="T0" fmla="*/ 0 w 31"/>
              <a:gd name="T1" fmla="*/ 2147483647 h 33"/>
              <a:gd name="T2" fmla="*/ 2147483647 w 31"/>
              <a:gd name="T3" fmla="*/ 2147483647 h 33"/>
              <a:gd name="T4" fmla="*/ 2147483647 w 31"/>
              <a:gd name="T5" fmla="*/ 2147483647 h 33"/>
              <a:gd name="T6" fmla="*/ 2147483647 w 31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3"/>
              <a:gd name="T14" fmla="*/ 31 w 31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3">
                <a:moveTo>
                  <a:pt x="0" y="32"/>
                </a:moveTo>
                <a:cubicBezTo>
                  <a:pt x="4" y="32"/>
                  <a:pt x="9" y="33"/>
                  <a:pt x="12" y="29"/>
                </a:cubicBezTo>
                <a:cubicBezTo>
                  <a:pt x="15" y="25"/>
                  <a:pt x="17" y="10"/>
                  <a:pt x="20" y="5"/>
                </a:cubicBezTo>
                <a:cubicBezTo>
                  <a:pt x="23" y="0"/>
                  <a:pt x="29" y="2"/>
                  <a:pt x="31" y="1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26" name="Text Box 29"/>
          <p:cNvSpPr txBox="1">
            <a:spLocks noChangeArrowheads="1"/>
          </p:cNvSpPr>
          <p:nvPr/>
        </p:nvSpPr>
        <p:spPr bwMode="auto">
          <a:xfrm>
            <a:off x="3468688" y="3744913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>
                <a:latin typeface="Symbol" pitchFamily="18" charset="2"/>
              </a:rPr>
              <a:t>Ł </a:t>
            </a:r>
            <a:r>
              <a:rPr lang="cs-CZ" sz="2400" b="0" i="0"/>
              <a:t>  </a:t>
            </a:r>
          </a:p>
        </p:txBody>
      </p:sp>
      <p:sp>
        <p:nvSpPr>
          <p:cNvPr id="51227" name="Text Box 30"/>
          <p:cNvSpPr txBox="1">
            <a:spLocks noChangeArrowheads="1"/>
          </p:cNvSpPr>
          <p:nvPr/>
        </p:nvSpPr>
        <p:spPr bwMode="auto">
          <a:xfrm>
            <a:off x="6400800" y="1295400"/>
            <a:ext cx="2552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b="0" i="0"/>
              <a:t>F(x): Pravděpodobnost, že se X vyskytuje</a:t>
            </a:r>
          </a:p>
          <a:p>
            <a:pPr algn="ctr" eaLnBrk="0" hangingPunct="0"/>
            <a:r>
              <a:rPr lang="cs-CZ" b="0" i="0"/>
              <a:t>v intervalu M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477000" y="2343150"/>
            <a:ext cx="2514600" cy="1428750"/>
            <a:chOff x="64" y="136"/>
            <a:chExt cx="255" cy="204"/>
          </a:xfrm>
        </p:grpSpPr>
        <p:sp>
          <p:nvSpPr>
            <p:cNvPr id="51235" name="Line 32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36" name="Line 33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29" name="Freeform 34"/>
          <p:cNvSpPr>
            <a:spLocks/>
          </p:cNvSpPr>
          <p:nvPr/>
        </p:nvSpPr>
        <p:spPr bwMode="auto">
          <a:xfrm>
            <a:off x="6477000" y="2667000"/>
            <a:ext cx="2324100" cy="1104900"/>
          </a:xfrm>
          <a:custGeom>
            <a:avLst/>
            <a:gdLst>
              <a:gd name="T0" fmla="*/ 0 w 244"/>
              <a:gd name="T1" fmla="*/ 2147483647 h 116"/>
              <a:gd name="T2" fmla="*/ 2147483647 w 244"/>
              <a:gd name="T3" fmla="*/ 2147483647 h 116"/>
              <a:gd name="T4" fmla="*/ 2147483647 w 244"/>
              <a:gd name="T5" fmla="*/ 2147483647 h 116"/>
              <a:gd name="T6" fmla="*/ 2147483647 w 244"/>
              <a:gd name="T7" fmla="*/ 2147483647 h 116"/>
              <a:gd name="T8" fmla="*/ 2147483647 w 244"/>
              <a:gd name="T9" fmla="*/ 0 h 116"/>
              <a:gd name="T10" fmla="*/ 2147483647 w 244"/>
              <a:gd name="T11" fmla="*/ 2147483647 h 116"/>
              <a:gd name="T12" fmla="*/ 2147483647 w 244"/>
              <a:gd name="T13" fmla="*/ 2147483647 h 116"/>
              <a:gd name="T14" fmla="*/ 2147483647 w 244"/>
              <a:gd name="T15" fmla="*/ 2147483647 h 116"/>
              <a:gd name="T16" fmla="*/ 2147483647 w 24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6"/>
              <a:gd name="T29" fmla="*/ 244 w 24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6">
                <a:moveTo>
                  <a:pt x="0" y="116"/>
                </a:moveTo>
                <a:cubicBezTo>
                  <a:pt x="6" y="113"/>
                  <a:pt x="28" y="108"/>
                  <a:pt x="39" y="98"/>
                </a:cubicBezTo>
                <a:cubicBezTo>
                  <a:pt x="50" y="88"/>
                  <a:pt x="59" y="70"/>
                  <a:pt x="68" y="57"/>
                </a:cubicBezTo>
                <a:cubicBezTo>
                  <a:pt x="77" y="44"/>
                  <a:pt x="81" y="28"/>
                  <a:pt x="92" y="19"/>
                </a:cubicBezTo>
                <a:cubicBezTo>
                  <a:pt x="103" y="10"/>
                  <a:pt x="120" y="0"/>
                  <a:pt x="132" y="0"/>
                </a:cubicBezTo>
                <a:cubicBezTo>
                  <a:pt x="144" y="0"/>
                  <a:pt x="155" y="9"/>
                  <a:pt x="163" y="18"/>
                </a:cubicBezTo>
                <a:cubicBezTo>
                  <a:pt x="171" y="27"/>
                  <a:pt x="172" y="42"/>
                  <a:pt x="179" y="55"/>
                </a:cubicBezTo>
                <a:cubicBezTo>
                  <a:pt x="186" y="68"/>
                  <a:pt x="193" y="84"/>
                  <a:pt x="204" y="94"/>
                </a:cubicBezTo>
                <a:cubicBezTo>
                  <a:pt x="215" y="104"/>
                  <a:pt x="236" y="111"/>
                  <a:pt x="244" y="115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30" name="Freeform 35" descr="Světlý svislý"/>
          <p:cNvSpPr>
            <a:spLocks/>
          </p:cNvSpPr>
          <p:nvPr/>
        </p:nvSpPr>
        <p:spPr bwMode="auto">
          <a:xfrm>
            <a:off x="7315200" y="2667000"/>
            <a:ext cx="685800" cy="1085850"/>
          </a:xfrm>
          <a:custGeom>
            <a:avLst/>
            <a:gdLst>
              <a:gd name="T0" fmla="*/ 2147483647 w 72"/>
              <a:gd name="T1" fmla="*/ 2147483647 h 117"/>
              <a:gd name="T2" fmla="*/ 2147483647 w 72"/>
              <a:gd name="T3" fmla="*/ 2147483647 h 117"/>
              <a:gd name="T4" fmla="*/ 2147483647 w 72"/>
              <a:gd name="T5" fmla="*/ 0 h 117"/>
              <a:gd name="T6" fmla="*/ 2147483647 w 72"/>
              <a:gd name="T7" fmla="*/ 2147483647 h 117"/>
              <a:gd name="T8" fmla="*/ 2147483647 w 72"/>
              <a:gd name="T9" fmla="*/ 2147483647 h 117"/>
              <a:gd name="T10" fmla="*/ 0 w 72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"/>
              <a:gd name="T19" fmla="*/ 0 h 117"/>
              <a:gd name="T20" fmla="*/ 72 w 72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" h="117">
                <a:moveTo>
                  <a:pt x="4" y="116"/>
                </a:moveTo>
                <a:lnTo>
                  <a:pt x="3" y="20"/>
                </a:lnTo>
                <a:lnTo>
                  <a:pt x="41" y="0"/>
                </a:lnTo>
                <a:lnTo>
                  <a:pt x="72" y="17"/>
                </a:lnTo>
                <a:lnTo>
                  <a:pt x="72" y="117"/>
                </a:lnTo>
                <a:lnTo>
                  <a:pt x="0" y="117"/>
                </a:lnTo>
              </a:path>
            </a:pathLst>
          </a:custGeom>
          <a:pattFill prst="ltVert">
            <a:fgClr>
              <a:srgbClr val="000000"/>
            </a:fgClr>
            <a:bgClr>
              <a:srgbClr val="FFFFFF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31" name="Text Box 36"/>
          <p:cNvSpPr txBox="1">
            <a:spLocks noChangeArrowheads="1"/>
          </p:cNvSpPr>
          <p:nvPr/>
        </p:nvSpPr>
        <p:spPr bwMode="auto">
          <a:xfrm>
            <a:off x="7467600" y="3838575"/>
            <a:ext cx="495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</a:t>
            </a:r>
          </a:p>
        </p:txBody>
      </p:sp>
      <p:sp>
        <p:nvSpPr>
          <p:cNvPr id="51232" name="Text Box 37"/>
          <p:cNvSpPr txBox="1">
            <a:spLocks noChangeArrowheads="1"/>
          </p:cNvSpPr>
          <p:nvPr/>
        </p:nvSpPr>
        <p:spPr bwMode="auto">
          <a:xfrm>
            <a:off x="3886200" y="4508500"/>
            <a:ext cx="5105400" cy="1743075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Známe-li distribuční funkci, pak známe rozložení sledované veličiny.</a:t>
            </a:r>
          </a:p>
          <a:p>
            <a:pPr algn="ctr" eaLnBrk="0" hangingPunct="0"/>
            <a:endParaRPr lang="cs-CZ" sz="2000" b="0" i="0"/>
          </a:p>
          <a:p>
            <a:pPr algn="ctr" eaLnBrk="0" hangingPunct="0"/>
            <a:r>
              <a:rPr lang="cs-CZ" sz="2000" b="0" i="0"/>
              <a:t>Pro jakoukoli množinu hodnot (</a:t>
            </a:r>
            <a:r>
              <a:rPr lang="cs-CZ" sz="2000" i="0"/>
              <a:t>M</a:t>
            </a:r>
            <a:r>
              <a:rPr lang="cs-CZ" sz="2000" b="0" i="0"/>
              <a:t>) lze určit P, že X do této množiny patří.</a:t>
            </a:r>
          </a:p>
        </p:txBody>
      </p:sp>
      <p:sp>
        <p:nvSpPr>
          <p:cNvPr id="51233" name="Text Box 38"/>
          <p:cNvSpPr txBox="1">
            <a:spLocks noChangeArrowheads="1"/>
          </p:cNvSpPr>
          <p:nvPr/>
        </p:nvSpPr>
        <p:spPr bwMode="auto">
          <a:xfrm>
            <a:off x="1258888" y="1331913"/>
            <a:ext cx="3181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Plocha = relativní četnost</a:t>
            </a:r>
          </a:p>
        </p:txBody>
      </p:sp>
      <p:sp>
        <p:nvSpPr>
          <p:cNvPr id="51234" name="Text Box 39"/>
          <p:cNvSpPr txBox="1">
            <a:spLocks noChangeArrowheads="1"/>
          </p:cNvSpPr>
          <p:nvPr/>
        </p:nvSpPr>
        <p:spPr bwMode="auto">
          <a:xfrm>
            <a:off x="1617663" y="4897438"/>
            <a:ext cx="381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</a:t>
            </a:r>
            <a:endParaRPr lang="cs-CZ" sz="2000" b="0" i="0"/>
          </a:p>
          <a:p>
            <a:pPr eaLnBrk="0" hangingPunct="0"/>
            <a:endParaRPr lang="cs-CZ" sz="20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r>
              <a:rPr lang="cs-CZ" dirty="0" smtClean="0"/>
              <a:t>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  <a:endParaRPr lang="cs-CZ" dirty="0" smtClean="0"/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Dva hlavní přístupy k variabilitě:</a:t>
            </a:r>
            <a:endParaRPr lang="cs-CZ" sz="2000" dirty="0" smtClean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06413"/>
            <a:ext cx="8985250" cy="619125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- frekvenční sumarizace spojitých dat</a:t>
            </a:r>
          </a:p>
        </p:txBody>
      </p:sp>
      <p:sp>
        <p:nvSpPr>
          <p:cNvPr id="320515" name="Rectangle 3"/>
          <p:cNvSpPr>
            <a:spLocks noGrp="1"/>
          </p:cNvSpPr>
          <p:nvPr>
            <p:ph type="body" idx="4294967295"/>
          </p:nvPr>
        </p:nvSpPr>
        <p:spPr>
          <a:xfrm>
            <a:off x="76200" y="1466850"/>
            <a:ext cx="8985250" cy="4492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Grafické výstupy z frekvenční tabulky – spojitá data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381000" y="2260600"/>
            <a:ext cx="45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f(x)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908425" y="38242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/>
              <a:t>x</a:t>
            </a:r>
            <a:endParaRPr lang="cs-CZ" sz="1400" i="0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066800" y="4205288"/>
          <a:ext cx="2798763" cy="2119312"/>
        </p:xfrm>
        <a:graphic>
          <a:graphicData uri="http://schemas.openxmlformats.org/presentationml/2006/ole">
            <p:oleObj spid="_x0000_s138242" name="Graf" r:id="rId4" imgW="4372043" imgH="3086100" progId="MSGraph.Chart.8">
              <p:embed followColorScheme="full"/>
            </p:oleObj>
          </a:graphicData>
        </a:graphic>
      </p:graphicFrame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787400" y="4510088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F(x)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3846513" y="58054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0"/>
              <a:t>x</a:t>
            </a:r>
            <a:endParaRPr lang="cs-CZ" sz="1200" i="0"/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1228725" y="4443413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204" name="Freeform 10"/>
          <p:cNvSpPr>
            <a:spLocks/>
          </p:cNvSpPr>
          <p:nvPr/>
        </p:nvSpPr>
        <p:spPr bwMode="auto">
          <a:xfrm>
            <a:off x="1981200" y="4424363"/>
            <a:ext cx="1828800" cy="1447800"/>
          </a:xfrm>
          <a:custGeom>
            <a:avLst/>
            <a:gdLst>
              <a:gd name="T0" fmla="*/ 0 w 1344"/>
              <a:gd name="T1" fmla="*/ 2147483647 h 584"/>
              <a:gd name="T2" fmla="*/ 2147483647 w 1344"/>
              <a:gd name="T3" fmla="*/ 2147483647 h 584"/>
              <a:gd name="T4" fmla="*/ 2147483647 w 1344"/>
              <a:gd name="T5" fmla="*/ 2147483647 h 584"/>
              <a:gd name="T6" fmla="*/ 2147483647 w 1344"/>
              <a:gd name="T7" fmla="*/ 2147483647 h 584"/>
              <a:gd name="T8" fmla="*/ 2147483647 w 1344"/>
              <a:gd name="T9" fmla="*/ 2147483647 h 584"/>
              <a:gd name="T10" fmla="*/ 2147483647 w 1344"/>
              <a:gd name="T11" fmla="*/ 2147483647 h 584"/>
              <a:gd name="T12" fmla="*/ 2147483647 w 1344"/>
              <a:gd name="T13" fmla="*/ 2147483647 h 584"/>
              <a:gd name="T14" fmla="*/ 2147483647 w 1344"/>
              <a:gd name="T15" fmla="*/ 2147483647 h 584"/>
              <a:gd name="T16" fmla="*/ 2147483647 w 1344"/>
              <a:gd name="T17" fmla="*/ 2147483647 h 584"/>
              <a:gd name="T18" fmla="*/ 2147483647 w 1344"/>
              <a:gd name="T19" fmla="*/ 2147483647 h 584"/>
              <a:gd name="T20" fmla="*/ 2147483647 w 1344"/>
              <a:gd name="T21" fmla="*/ 2147483647 h 584"/>
              <a:gd name="T22" fmla="*/ 2147483647 w 1344"/>
              <a:gd name="T23" fmla="*/ 2147483647 h 584"/>
              <a:gd name="T24" fmla="*/ 2147483647 w 1344"/>
              <a:gd name="T25" fmla="*/ 2147483647 h 584"/>
              <a:gd name="T26" fmla="*/ 2147483647 w 1344"/>
              <a:gd name="T27" fmla="*/ 2147483647 h 584"/>
              <a:gd name="T28" fmla="*/ 2147483647 w 1344"/>
              <a:gd name="T29" fmla="*/ 2147483647 h 584"/>
              <a:gd name="T30" fmla="*/ 2147483647 w 1344"/>
              <a:gd name="T31" fmla="*/ 2147483647 h 584"/>
              <a:gd name="T32" fmla="*/ 2147483647 w 1344"/>
              <a:gd name="T33" fmla="*/ 2147483647 h 584"/>
              <a:gd name="T34" fmla="*/ 2147483647 w 1344"/>
              <a:gd name="T35" fmla="*/ 2147483647 h 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44"/>
              <a:gd name="T55" fmla="*/ 0 h 584"/>
              <a:gd name="T56" fmla="*/ 1344 w 1344"/>
              <a:gd name="T57" fmla="*/ 584 h 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44" h="584">
                <a:moveTo>
                  <a:pt x="0" y="584"/>
                </a:moveTo>
                <a:cubicBezTo>
                  <a:pt x="12" y="528"/>
                  <a:pt x="24" y="472"/>
                  <a:pt x="48" y="440"/>
                </a:cubicBezTo>
                <a:cubicBezTo>
                  <a:pt x="72" y="408"/>
                  <a:pt x="120" y="400"/>
                  <a:pt x="144" y="392"/>
                </a:cubicBezTo>
                <a:cubicBezTo>
                  <a:pt x="168" y="384"/>
                  <a:pt x="168" y="400"/>
                  <a:pt x="192" y="392"/>
                </a:cubicBezTo>
                <a:cubicBezTo>
                  <a:pt x="216" y="384"/>
                  <a:pt x="256" y="368"/>
                  <a:pt x="288" y="344"/>
                </a:cubicBezTo>
                <a:cubicBezTo>
                  <a:pt x="320" y="320"/>
                  <a:pt x="344" y="272"/>
                  <a:pt x="384" y="248"/>
                </a:cubicBezTo>
                <a:cubicBezTo>
                  <a:pt x="424" y="224"/>
                  <a:pt x="488" y="208"/>
                  <a:pt x="528" y="200"/>
                </a:cubicBezTo>
                <a:cubicBezTo>
                  <a:pt x="568" y="192"/>
                  <a:pt x="592" y="208"/>
                  <a:pt x="624" y="200"/>
                </a:cubicBezTo>
                <a:cubicBezTo>
                  <a:pt x="656" y="192"/>
                  <a:pt x="696" y="168"/>
                  <a:pt x="720" y="152"/>
                </a:cubicBezTo>
                <a:cubicBezTo>
                  <a:pt x="744" y="136"/>
                  <a:pt x="752" y="120"/>
                  <a:pt x="768" y="104"/>
                </a:cubicBezTo>
                <a:cubicBezTo>
                  <a:pt x="784" y="88"/>
                  <a:pt x="792" y="72"/>
                  <a:pt x="816" y="56"/>
                </a:cubicBezTo>
                <a:cubicBezTo>
                  <a:pt x="840" y="40"/>
                  <a:pt x="880" y="16"/>
                  <a:pt x="912" y="8"/>
                </a:cubicBezTo>
                <a:cubicBezTo>
                  <a:pt x="944" y="0"/>
                  <a:pt x="984" y="8"/>
                  <a:pt x="1008" y="8"/>
                </a:cubicBezTo>
                <a:cubicBezTo>
                  <a:pt x="1032" y="8"/>
                  <a:pt x="1040" y="7"/>
                  <a:pt x="1056" y="8"/>
                </a:cubicBezTo>
                <a:cubicBezTo>
                  <a:pt x="1072" y="9"/>
                  <a:pt x="1086" y="12"/>
                  <a:pt x="1107" y="12"/>
                </a:cubicBezTo>
                <a:cubicBezTo>
                  <a:pt x="1128" y="12"/>
                  <a:pt x="1160" y="5"/>
                  <a:pt x="1185" y="6"/>
                </a:cubicBezTo>
                <a:cubicBezTo>
                  <a:pt x="1210" y="7"/>
                  <a:pt x="1232" y="18"/>
                  <a:pt x="1258" y="18"/>
                </a:cubicBezTo>
                <a:cubicBezTo>
                  <a:pt x="1284" y="18"/>
                  <a:pt x="1314" y="13"/>
                  <a:pt x="1344" y="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0523" name="AutoShape 11"/>
          <p:cNvSpPr>
            <a:spLocks noChangeArrowheads="1"/>
          </p:cNvSpPr>
          <p:nvPr/>
        </p:nvSpPr>
        <p:spPr bwMode="auto">
          <a:xfrm>
            <a:off x="4859338" y="4951413"/>
            <a:ext cx="3854450" cy="4810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KVANTIL</a:t>
            </a:r>
          </a:p>
        </p:txBody>
      </p:sp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839788" y="2233613"/>
          <a:ext cx="2997200" cy="1971675"/>
        </p:xfrm>
        <a:graphic>
          <a:graphicData uri="http://schemas.openxmlformats.org/presentationml/2006/ole">
            <p:oleObj spid="_x0000_s138243" name="Graf" r:id="rId5" imgW="4381500" imgH="2857500" progId="MSGraph.Chart.8">
              <p:embed followColorScheme="full"/>
            </p:oleObj>
          </a:graphicData>
        </a:graphic>
      </p:graphicFrame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1793875" y="3976688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20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2174875" y="3976688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40</a:t>
            </a: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2574925" y="3976688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60</a:t>
            </a: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2955925" y="3976688"/>
            <a:ext cx="392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80</a:t>
            </a: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3308350" y="3976688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i="0"/>
              <a:t>100</a:t>
            </a:r>
          </a:p>
        </p:txBody>
      </p:sp>
      <p:sp>
        <p:nvSpPr>
          <p:cNvPr id="320530" name="AutoShape 18"/>
          <p:cNvSpPr>
            <a:spLocks noChangeArrowheads="1"/>
          </p:cNvSpPr>
          <p:nvPr/>
        </p:nvSpPr>
        <p:spPr bwMode="auto">
          <a:xfrm rot="16266138">
            <a:off x="1866900" y="1438275"/>
            <a:ext cx="228600" cy="1676400"/>
          </a:xfrm>
          <a:prstGeom prst="upArrow">
            <a:avLst>
              <a:gd name="adj1" fmla="val 50000"/>
              <a:gd name="adj2" fmla="val 399769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rot="19974069" flipH="1">
            <a:off x="2535238" y="4098925"/>
            <a:ext cx="868362" cy="1673225"/>
          </a:xfrm>
          <a:prstGeom prst="line">
            <a:avLst/>
          </a:prstGeom>
          <a:noFill/>
          <a:ln w="2540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rot="-1625931">
            <a:off x="1509713" y="4465638"/>
            <a:ext cx="1371600" cy="706437"/>
          </a:xfrm>
          <a:prstGeom prst="line">
            <a:avLst/>
          </a:prstGeom>
          <a:noFill/>
          <a:ln w="25400">
            <a:solidFill>
              <a:srgbClr val="FF6600"/>
            </a:solidFill>
            <a:prstDash val="sysDot"/>
            <a:round/>
            <a:headEnd type="stealth" w="med" len="med"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214" name="Text Box 21"/>
          <p:cNvSpPr txBox="1">
            <a:spLocks noChangeArrowheads="1"/>
          </p:cNvSpPr>
          <p:nvPr/>
        </p:nvSpPr>
        <p:spPr bwMode="auto">
          <a:xfrm>
            <a:off x="5224463" y="2057400"/>
            <a:ext cx="3124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/>
              <a:t>Uspořádání čísel podle velikosti a konstrukce rozložení umožňuje </a:t>
            </a:r>
            <a:r>
              <a:rPr lang="cs-CZ" sz="2000" i="0" u="sng"/>
              <a:t>pravděpodobnostní zařazení</a:t>
            </a:r>
            <a:r>
              <a:rPr lang="cs-CZ" sz="2000" i="0"/>
              <a:t> každé jednotlivé hodnoty</a:t>
            </a:r>
          </a:p>
        </p:txBody>
      </p:sp>
      <p:sp>
        <p:nvSpPr>
          <p:cNvPr id="8215" name="AutoShape 22"/>
          <p:cNvSpPr>
            <a:spLocks noChangeArrowheads="1"/>
          </p:cNvSpPr>
          <p:nvPr/>
        </p:nvSpPr>
        <p:spPr bwMode="auto">
          <a:xfrm rot="5400000">
            <a:off x="6481763" y="4014788"/>
            <a:ext cx="609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257800" y="5638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i="0"/>
              <a:t>X</a:t>
            </a:r>
            <a:r>
              <a:rPr lang="cs-CZ" sz="2400" i="0" baseline="-25000"/>
              <a:t>0.1</a:t>
            </a:r>
            <a:r>
              <a:rPr lang="cs-CZ" sz="2400" i="0"/>
              <a:t>; X</a:t>
            </a:r>
            <a:r>
              <a:rPr lang="cs-CZ" sz="2400" i="0" baseline="-25000"/>
              <a:t>0.9</a:t>
            </a:r>
            <a:r>
              <a:rPr lang="cs-CZ" sz="2400" i="0"/>
              <a:t>; X</a:t>
            </a:r>
            <a:r>
              <a:rPr lang="cs-CZ" sz="2400" i="0" baseline="-25000"/>
              <a:t>0.5</a:t>
            </a:r>
            <a:r>
              <a:rPr lang="cs-CZ" sz="2400" i="0"/>
              <a:t>; X</a:t>
            </a:r>
            <a:r>
              <a:rPr lang="cs-CZ" sz="2400" i="0" baseline="-25000">
                <a:latin typeface="Symbol" pitchFamily="18" charset="2"/>
              </a:rPr>
              <a:t>q</a:t>
            </a:r>
            <a:endParaRPr lang="cs-CZ" sz="24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cs-CZ" dirty="0" smtClean="0"/>
              <a:t>Otázka: Jak velké musí být X, aby 5 % všech hodnot bylo nad ním?</a:t>
            </a:r>
          </a:p>
        </p:txBody>
      </p:sp>
      <p:sp>
        <p:nvSpPr>
          <p:cNvPr id="52228" name="Oval 3"/>
          <p:cNvSpPr>
            <a:spLocks noChangeArrowheads="1"/>
          </p:cNvSpPr>
          <p:nvPr/>
        </p:nvSpPr>
        <p:spPr bwMode="auto">
          <a:xfrm>
            <a:off x="5867400" y="3049588"/>
            <a:ext cx="1581150" cy="66675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04900" y="2590800"/>
            <a:ext cx="2514600" cy="1428750"/>
            <a:chOff x="64" y="136"/>
            <a:chExt cx="255" cy="204"/>
          </a:xfrm>
        </p:grpSpPr>
        <p:sp>
          <p:nvSpPr>
            <p:cNvPr id="52251" name="Line 5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52" name="Line 6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04900" y="4572000"/>
            <a:ext cx="2543175" cy="1428750"/>
            <a:chOff x="64" y="136"/>
            <a:chExt cx="255" cy="204"/>
          </a:xfrm>
        </p:grpSpPr>
        <p:sp>
          <p:nvSpPr>
            <p:cNvPr id="52249" name="Line 8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50" name="Line 9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2231" name="Line 10"/>
          <p:cNvSpPr>
            <a:spLocks noChangeShapeType="1"/>
          </p:cNvSpPr>
          <p:nvPr/>
        </p:nvSpPr>
        <p:spPr bwMode="auto">
          <a:xfrm>
            <a:off x="1133475" y="4819650"/>
            <a:ext cx="1914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32" name="Freeform 11"/>
          <p:cNvSpPr>
            <a:spLocks/>
          </p:cNvSpPr>
          <p:nvPr/>
        </p:nvSpPr>
        <p:spPr bwMode="auto">
          <a:xfrm>
            <a:off x="1133475" y="4695825"/>
            <a:ext cx="2400300" cy="1314450"/>
          </a:xfrm>
          <a:custGeom>
            <a:avLst/>
            <a:gdLst>
              <a:gd name="T0" fmla="*/ 0 w 252"/>
              <a:gd name="T1" fmla="*/ 2147483647 h 138"/>
              <a:gd name="T2" fmla="*/ 2147483647 w 252"/>
              <a:gd name="T3" fmla="*/ 2147483647 h 138"/>
              <a:gd name="T4" fmla="*/ 2147483647 w 252"/>
              <a:gd name="T5" fmla="*/ 2147483647 h 138"/>
              <a:gd name="T6" fmla="*/ 2147483647 w 252"/>
              <a:gd name="T7" fmla="*/ 2147483647 h 138"/>
              <a:gd name="T8" fmla="*/ 2147483647 w 252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38"/>
              <a:gd name="T17" fmla="*/ 252 w 252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38">
                <a:moveTo>
                  <a:pt x="0" y="138"/>
                </a:moveTo>
                <a:cubicBezTo>
                  <a:pt x="27" y="134"/>
                  <a:pt x="55" y="130"/>
                  <a:pt x="76" y="119"/>
                </a:cubicBezTo>
                <a:cubicBezTo>
                  <a:pt x="97" y="108"/>
                  <a:pt x="110" y="89"/>
                  <a:pt x="129" y="72"/>
                </a:cubicBezTo>
                <a:cubicBezTo>
                  <a:pt x="147" y="55"/>
                  <a:pt x="167" y="31"/>
                  <a:pt x="187" y="19"/>
                </a:cubicBezTo>
                <a:cubicBezTo>
                  <a:pt x="207" y="7"/>
                  <a:pt x="239" y="4"/>
                  <a:pt x="252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3028950" y="3762375"/>
            <a:ext cx="0" cy="22288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2971800" y="3962400"/>
            <a:ext cx="1390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X</a:t>
            </a:r>
            <a:r>
              <a:rPr lang="cs-CZ" sz="1400" b="0" i="0"/>
              <a:t>0,95</a:t>
            </a:r>
            <a:r>
              <a:rPr lang="cs-CZ" b="0" i="0"/>
              <a:t>  </a:t>
            </a:r>
            <a:r>
              <a:rPr lang="cs-CZ" sz="2800" b="0" i="0"/>
              <a:t>x</a:t>
            </a:r>
          </a:p>
        </p:txBody>
      </p:sp>
      <p:sp>
        <p:nvSpPr>
          <p:cNvPr id="52235" name="Text Box 14"/>
          <p:cNvSpPr txBox="1">
            <a:spLocks noChangeArrowheads="1"/>
          </p:cNvSpPr>
          <p:nvPr/>
        </p:nvSpPr>
        <p:spPr bwMode="auto">
          <a:xfrm>
            <a:off x="533400" y="2590800"/>
            <a:ext cx="685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j(x)</a:t>
            </a:r>
          </a:p>
        </p:txBody>
      </p:sp>
      <p:sp>
        <p:nvSpPr>
          <p:cNvPr id="52236" name="Text Box 15"/>
          <p:cNvSpPr txBox="1">
            <a:spLocks noChangeArrowheads="1"/>
          </p:cNvSpPr>
          <p:nvPr/>
        </p:nvSpPr>
        <p:spPr bwMode="auto">
          <a:xfrm>
            <a:off x="533400" y="4657725"/>
            <a:ext cx="685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0,95</a:t>
            </a:r>
          </a:p>
        </p:txBody>
      </p:sp>
      <p:sp>
        <p:nvSpPr>
          <p:cNvPr id="52237" name="Text Box 16"/>
          <p:cNvSpPr txBox="1">
            <a:spLocks noChangeArrowheads="1"/>
          </p:cNvSpPr>
          <p:nvPr/>
        </p:nvSpPr>
        <p:spPr bwMode="auto">
          <a:xfrm>
            <a:off x="381000" y="5029200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F</a:t>
            </a:r>
            <a:r>
              <a:rPr lang="cs-CZ" sz="2000" i="0"/>
              <a:t>(x)</a:t>
            </a:r>
          </a:p>
        </p:txBody>
      </p:sp>
      <p:sp>
        <p:nvSpPr>
          <p:cNvPr id="52238" name="Text Box 17"/>
          <p:cNvSpPr txBox="1">
            <a:spLocks noChangeArrowheads="1"/>
          </p:cNvSpPr>
          <p:nvPr/>
        </p:nvSpPr>
        <p:spPr bwMode="auto">
          <a:xfrm>
            <a:off x="1981200" y="1911350"/>
            <a:ext cx="5172075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u="sng"/>
              <a:t>Hledáme:</a:t>
            </a:r>
            <a:r>
              <a:rPr lang="cs-CZ" sz="2000" i="0"/>
              <a:t> </a:t>
            </a:r>
            <a:r>
              <a:rPr lang="cs-CZ" sz="2000" b="0" i="0"/>
              <a:t> P(X   x</a:t>
            </a:r>
            <a:r>
              <a:rPr lang="cs-CZ" sz="2000" b="0" i="0" baseline="-25000">
                <a:latin typeface="Symbol" pitchFamily="18" charset="2"/>
              </a:rPr>
              <a:t>q</a:t>
            </a:r>
            <a:r>
              <a:rPr lang="cs-CZ" sz="2000" b="0" i="0"/>
              <a:t>) = 0,95 = </a:t>
            </a:r>
            <a:r>
              <a:rPr lang="cs-CZ" sz="2000" b="0" i="0">
                <a:latin typeface="Symbol" pitchFamily="18" charset="2"/>
              </a:rPr>
              <a:t>q</a:t>
            </a:r>
            <a:endParaRPr lang="cs-CZ" sz="2000" b="0" i="0"/>
          </a:p>
          <a:p>
            <a:pPr algn="ctr" eaLnBrk="0" hangingPunct="0"/>
            <a:r>
              <a:rPr lang="cs-CZ" sz="2000" b="0" i="0"/>
              <a:t>x</a:t>
            </a:r>
            <a:r>
              <a:rPr lang="cs-CZ" sz="2000" b="0" i="0" baseline="-25000">
                <a:latin typeface="Symbol" pitchFamily="18" charset="2"/>
              </a:rPr>
              <a:t>q</a:t>
            </a:r>
            <a:r>
              <a:rPr lang="cs-CZ" sz="2000" b="0" i="0"/>
              <a:t> = (</a:t>
            </a:r>
            <a:r>
              <a:rPr lang="cs-CZ" sz="3200" b="0" i="0"/>
              <a:t>x</a:t>
            </a:r>
            <a:r>
              <a:rPr lang="cs-CZ" sz="1400" i="0"/>
              <a:t>0,95</a:t>
            </a:r>
            <a:r>
              <a:rPr lang="cs-CZ" sz="2000" b="0" i="0"/>
              <a:t>) = ?</a:t>
            </a:r>
          </a:p>
        </p:txBody>
      </p:sp>
      <p:sp>
        <p:nvSpPr>
          <p:cNvPr id="52239" name="Text Box 18"/>
          <p:cNvSpPr txBox="1">
            <a:spLocks noChangeArrowheads="1"/>
          </p:cNvSpPr>
          <p:nvPr/>
        </p:nvSpPr>
        <p:spPr bwMode="auto">
          <a:xfrm>
            <a:off x="2667000" y="1422400"/>
            <a:ext cx="411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>
                <a:latin typeface="Symbol" pitchFamily="18" charset="2"/>
              </a:rPr>
              <a:t>q</a:t>
            </a:r>
            <a:r>
              <a:rPr lang="cs-CZ" sz="2000" b="0" i="0"/>
              <a:t>  = 0,95 … Pravděpodobnost</a:t>
            </a:r>
          </a:p>
        </p:txBody>
      </p:sp>
      <p:sp>
        <p:nvSpPr>
          <p:cNvPr id="52240" name="Text Box 19"/>
          <p:cNvSpPr txBox="1">
            <a:spLocks noChangeArrowheads="1"/>
          </p:cNvSpPr>
          <p:nvPr/>
        </p:nvSpPr>
        <p:spPr bwMode="auto">
          <a:xfrm>
            <a:off x="1676400" y="6019800"/>
            <a:ext cx="6105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i="0">
                <a:solidFill>
                  <a:srgbClr val="CC0000"/>
                </a:solidFill>
              </a:rPr>
              <a:t>Jakékoliv číslo na ose x je kvantilem</a:t>
            </a:r>
          </a:p>
        </p:txBody>
      </p:sp>
      <p:sp>
        <p:nvSpPr>
          <p:cNvPr id="52241" name="Text Box 20"/>
          <p:cNvSpPr txBox="1">
            <a:spLocks noChangeArrowheads="1"/>
          </p:cNvSpPr>
          <p:nvPr/>
        </p:nvSpPr>
        <p:spPr bwMode="auto">
          <a:xfrm>
            <a:off x="3429000" y="3200400"/>
            <a:ext cx="847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5 %</a:t>
            </a:r>
          </a:p>
        </p:txBody>
      </p:sp>
      <p:sp>
        <p:nvSpPr>
          <p:cNvPr id="52242" name="AutoShape 21"/>
          <p:cNvSpPr>
            <a:spLocks noChangeArrowheads="1"/>
          </p:cNvSpPr>
          <p:nvPr/>
        </p:nvSpPr>
        <p:spPr bwMode="auto">
          <a:xfrm rot="-2642823">
            <a:off x="3105150" y="366712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43" name="Text Box 22"/>
          <p:cNvSpPr txBox="1">
            <a:spLocks noChangeArrowheads="1"/>
          </p:cNvSpPr>
          <p:nvPr/>
        </p:nvSpPr>
        <p:spPr bwMode="auto">
          <a:xfrm>
            <a:off x="6019800" y="3201988"/>
            <a:ext cx="1390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solidFill>
                  <a:schemeClr val="bg1"/>
                </a:solidFill>
              </a:rPr>
              <a:t>F (x</a:t>
            </a:r>
            <a:r>
              <a:rPr lang="cs-CZ" sz="2000" i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cs-CZ" sz="2000" i="0">
                <a:solidFill>
                  <a:schemeClr val="bg1"/>
                </a:solidFill>
              </a:rPr>
              <a:t> ) = </a:t>
            </a:r>
            <a:r>
              <a:rPr lang="cs-CZ" sz="2000" i="0">
                <a:solidFill>
                  <a:schemeClr val="bg1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52244" name="Text Box 23"/>
          <p:cNvSpPr txBox="1">
            <a:spLocks noChangeArrowheads="1"/>
          </p:cNvSpPr>
          <p:nvPr/>
        </p:nvSpPr>
        <p:spPr bwMode="auto">
          <a:xfrm>
            <a:off x="4724400" y="4648200"/>
            <a:ext cx="3352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Kvantil </a:t>
            </a:r>
            <a:r>
              <a:rPr lang="cs-CZ" b="0" i="0"/>
              <a:t>je číslo, jehož hodnota distribuční funkce je rovna P,</a:t>
            </a:r>
          </a:p>
          <a:p>
            <a:pPr eaLnBrk="0" hangingPunct="0"/>
            <a:r>
              <a:rPr lang="cs-CZ" b="0" i="0"/>
              <a:t>pro kterou je kvantil definován</a:t>
            </a:r>
          </a:p>
        </p:txBody>
      </p:sp>
      <p:sp>
        <p:nvSpPr>
          <p:cNvPr id="52245" name="AutoShape 24"/>
          <p:cNvSpPr>
            <a:spLocks noChangeArrowheads="1"/>
          </p:cNvSpPr>
          <p:nvPr/>
        </p:nvSpPr>
        <p:spPr bwMode="auto">
          <a:xfrm>
            <a:off x="6400800" y="3860800"/>
            <a:ext cx="485775" cy="615950"/>
          </a:xfrm>
          <a:prstGeom prst="upArrow">
            <a:avLst>
              <a:gd name="adj1" fmla="val 54250"/>
              <a:gd name="adj2" fmla="val 4738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46" name="Freeform 25"/>
          <p:cNvSpPr>
            <a:spLocks/>
          </p:cNvSpPr>
          <p:nvPr/>
        </p:nvSpPr>
        <p:spPr bwMode="auto">
          <a:xfrm>
            <a:off x="1104900" y="2962275"/>
            <a:ext cx="2381250" cy="1019175"/>
          </a:xfrm>
          <a:custGeom>
            <a:avLst/>
            <a:gdLst>
              <a:gd name="T0" fmla="*/ 0 w 250"/>
              <a:gd name="T1" fmla="*/ 2147483647 h 107"/>
              <a:gd name="T2" fmla="*/ 2147483647 w 250"/>
              <a:gd name="T3" fmla="*/ 2147483647 h 107"/>
              <a:gd name="T4" fmla="*/ 2147483647 w 250"/>
              <a:gd name="T5" fmla="*/ 2147483647 h 107"/>
              <a:gd name="T6" fmla="*/ 2147483647 w 250"/>
              <a:gd name="T7" fmla="*/ 2147483647 h 107"/>
              <a:gd name="T8" fmla="*/ 2147483647 w 250"/>
              <a:gd name="T9" fmla="*/ 2147483647 h 107"/>
              <a:gd name="T10" fmla="*/ 2147483647 w 250"/>
              <a:gd name="T11" fmla="*/ 2147483647 h 107"/>
              <a:gd name="T12" fmla="*/ 2147483647 w 250"/>
              <a:gd name="T13" fmla="*/ 2147483647 h 107"/>
              <a:gd name="T14" fmla="*/ 2147483647 w 250"/>
              <a:gd name="T15" fmla="*/ 2147483647 h 107"/>
              <a:gd name="T16" fmla="*/ 2147483647 w 250"/>
              <a:gd name="T17" fmla="*/ 2147483647 h 107"/>
              <a:gd name="T18" fmla="*/ 2147483647 w 250"/>
              <a:gd name="T19" fmla="*/ 2147483647 h 107"/>
              <a:gd name="T20" fmla="*/ 2147483647 w 250"/>
              <a:gd name="T21" fmla="*/ 2147483647 h 107"/>
              <a:gd name="T22" fmla="*/ 2147483647 w 250"/>
              <a:gd name="T23" fmla="*/ 2147483647 h 107"/>
              <a:gd name="T24" fmla="*/ 2147483647 w 250"/>
              <a:gd name="T25" fmla="*/ 2147483647 h 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0"/>
              <a:gd name="T40" fmla="*/ 0 h 107"/>
              <a:gd name="T41" fmla="*/ 250 w 250"/>
              <a:gd name="T42" fmla="*/ 107 h 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0" h="107">
                <a:moveTo>
                  <a:pt x="0" y="107"/>
                </a:moveTo>
                <a:cubicBezTo>
                  <a:pt x="10" y="103"/>
                  <a:pt x="21" y="99"/>
                  <a:pt x="29" y="95"/>
                </a:cubicBezTo>
                <a:cubicBezTo>
                  <a:pt x="37" y="91"/>
                  <a:pt x="44" y="88"/>
                  <a:pt x="50" y="81"/>
                </a:cubicBezTo>
                <a:cubicBezTo>
                  <a:pt x="56" y="74"/>
                  <a:pt x="62" y="64"/>
                  <a:pt x="68" y="53"/>
                </a:cubicBezTo>
                <a:cubicBezTo>
                  <a:pt x="74" y="42"/>
                  <a:pt x="81" y="22"/>
                  <a:pt x="88" y="14"/>
                </a:cubicBezTo>
                <a:cubicBezTo>
                  <a:pt x="95" y="6"/>
                  <a:pt x="101" y="6"/>
                  <a:pt x="108" y="4"/>
                </a:cubicBezTo>
                <a:cubicBezTo>
                  <a:pt x="115" y="2"/>
                  <a:pt x="121" y="0"/>
                  <a:pt x="129" y="2"/>
                </a:cubicBezTo>
                <a:cubicBezTo>
                  <a:pt x="137" y="4"/>
                  <a:pt x="147" y="6"/>
                  <a:pt x="155" y="15"/>
                </a:cubicBezTo>
                <a:cubicBezTo>
                  <a:pt x="163" y="24"/>
                  <a:pt x="172" y="44"/>
                  <a:pt x="180" y="56"/>
                </a:cubicBezTo>
                <a:cubicBezTo>
                  <a:pt x="188" y="68"/>
                  <a:pt x="194" y="78"/>
                  <a:pt x="203" y="85"/>
                </a:cubicBezTo>
                <a:cubicBezTo>
                  <a:pt x="212" y="92"/>
                  <a:pt x="225" y="95"/>
                  <a:pt x="232" y="98"/>
                </a:cubicBezTo>
                <a:cubicBezTo>
                  <a:pt x="239" y="101"/>
                  <a:pt x="246" y="105"/>
                  <a:pt x="248" y="106"/>
                </a:cubicBezTo>
                <a:cubicBezTo>
                  <a:pt x="250" y="107"/>
                  <a:pt x="246" y="106"/>
                  <a:pt x="243" y="106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47" name="Rectangle 26"/>
          <p:cNvSpPr>
            <a:spLocks noChangeArrowheads="1"/>
          </p:cNvSpPr>
          <p:nvPr/>
        </p:nvSpPr>
        <p:spPr bwMode="auto">
          <a:xfrm>
            <a:off x="4484688" y="1878013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i="0">
                <a:latin typeface="Symbol" pitchFamily="18" charset="2"/>
              </a:rPr>
              <a:t>Ł</a:t>
            </a:r>
          </a:p>
        </p:txBody>
      </p:sp>
      <p:sp>
        <p:nvSpPr>
          <p:cNvPr id="52248" name="Freeform 27" descr="Světlý svislý"/>
          <p:cNvSpPr>
            <a:spLocks/>
          </p:cNvSpPr>
          <p:nvPr/>
        </p:nvSpPr>
        <p:spPr bwMode="auto">
          <a:xfrm>
            <a:off x="3028950" y="3776663"/>
            <a:ext cx="400050" cy="228600"/>
          </a:xfrm>
          <a:custGeom>
            <a:avLst/>
            <a:gdLst>
              <a:gd name="T0" fmla="*/ 2147483647 w 42"/>
              <a:gd name="T1" fmla="*/ 2147483647 h 25"/>
              <a:gd name="T2" fmla="*/ 2147483647 w 42"/>
              <a:gd name="T3" fmla="*/ 0 h 25"/>
              <a:gd name="T4" fmla="*/ 2147483647 w 42"/>
              <a:gd name="T5" fmla="*/ 2147483647 h 25"/>
              <a:gd name="T6" fmla="*/ 2147483647 w 42"/>
              <a:gd name="T7" fmla="*/ 2147483647 h 25"/>
              <a:gd name="T8" fmla="*/ 2147483647 w 42"/>
              <a:gd name="T9" fmla="*/ 2147483647 h 25"/>
              <a:gd name="T10" fmla="*/ 0 w 42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25"/>
              <a:gd name="T20" fmla="*/ 42 w 42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25">
                <a:moveTo>
                  <a:pt x="4" y="24"/>
                </a:moveTo>
                <a:lnTo>
                  <a:pt x="4" y="0"/>
                </a:lnTo>
                <a:lnTo>
                  <a:pt x="14" y="11"/>
                </a:lnTo>
                <a:lnTo>
                  <a:pt x="26" y="17"/>
                </a:lnTo>
                <a:lnTo>
                  <a:pt x="42" y="24"/>
                </a:lnTo>
                <a:lnTo>
                  <a:pt x="0" y="25"/>
                </a:lnTo>
              </a:path>
            </a:pathLst>
          </a:custGeom>
          <a:pattFill prst="ltVert">
            <a:fgClr>
              <a:srgbClr val="000000"/>
            </a:fgClr>
            <a:bgClr>
              <a:srgbClr val="FFFFFF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r>
              <a:rPr lang="cs-CZ" dirty="0" smtClean="0"/>
              <a:t>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  <a:endParaRPr lang="cs-CZ" dirty="0" smtClean="0"/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Statistika není schopna činit závěry o jevech neobsažených </a:t>
            </a:r>
            <a:r>
              <a:rPr lang="cs-CZ" sz="2400" dirty="0" smtClean="0"/>
              <a:t>ve zkoumaném vzorku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Statistika </a:t>
            </a:r>
            <a:r>
              <a:rPr lang="cs-CZ" sz="2400" dirty="0" smtClean="0"/>
              <a:t>je nasazena v procesu získání informací </a:t>
            </a:r>
            <a:r>
              <a:rPr lang="cs-CZ" sz="2400" dirty="0" smtClean="0"/>
              <a:t>ze </a:t>
            </a:r>
            <a:r>
              <a:rPr lang="cs-CZ" sz="2400" dirty="0" smtClean="0"/>
              <a:t>vzorkovaných dat a je podporou v získání </a:t>
            </a:r>
            <a:r>
              <a:rPr lang="cs-CZ" sz="2400" dirty="0" smtClean="0"/>
              <a:t>znalosti </a:t>
            </a:r>
            <a:r>
              <a:rPr lang="cs-CZ" sz="2400" dirty="0" smtClean="0"/>
              <a:t>a pochopení problému.</a:t>
            </a:r>
          </a:p>
          <a:p>
            <a:r>
              <a:rPr lang="cs-CZ" sz="2400" dirty="0" smtClean="0"/>
              <a:t>Statistika </a:t>
            </a:r>
            <a:r>
              <a:rPr lang="cs-CZ" sz="2400" dirty="0" smtClean="0"/>
              <a:t>není náhradou naší </a:t>
            </a:r>
            <a:r>
              <a:rPr lang="cs-CZ" sz="2400" dirty="0" smtClean="0"/>
              <a:t>inteligence!</a:t>
            </a:r>
            <a:endParaRPr lang="cs-CZ" sz="2400" dirty="0" smtClean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  <a:endParaRPr lang="cs-CZ" dirty="0" smtClean="0"/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Cílem </a:t>
            </a:r>
            <a:r>
              <a:rPr lang="cs-CZ" sz="2400" dirty="0" smtClean="0"/>
              <a:t>analýzy není pouhý popis a analýza vzorku, ale zobecnění výsledků ze vzorku na jeho cílovou </a:t>
            </a:r>
            <a:r>
              <a:rPr lang="cs-CZ" sz="2400" dirty="0" smtClean="0"/>
              <a:t>populaci.</a:t>
            </a:r>
          </a:p>
          <a:p>
            <a:endParaRPr lang="cs-CZ" sz="2400" dirty="0" smtClean="0"/>
          </a:p>
          <a:p>
            <a:r>
              <a:rPr lang="cs-CZ" sz="2400" dirty="0" smtClean="0"/>
              <a:t>Pokud </a:t>
            </a:r>
            <a:r>
              <a:rPr lang="cs-CZ" sz="2400" dirty="0" smtClean="0"/>
              <a:t>vzorek nereprezentuje cílovou populaci, vede zobecnění k chybným </a:t>
            </a:r>
            <a:r>
              <a:rPr lang="cs-CZ" sz="2400" dirty="0" smtClean="0"/>
              <a:t>závěrům.</a:t>
            </a:r>
            <a:endParaRPr lang="cs-CZ" sz="2400" dirty="0" smtClean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699792" y="1700808"/>
            <a:ext cx="180020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 smtClean="0"/>
              <a:t>Neznámá cílová populace </a:t>
            </a:r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Vzorek </a:t>
            </a:r>
          </a:p>
          <a:p>
            <a:endParaRPr lang="cs-CZ" b="1" i="1" dirty="0" smtClean="0"/>
          </a:p>
          <a:p>
            <a:r>
              <a:rPr lang="cs-CZ" b="1" i="1" dirty="0" smtClean="0"/>
              <a:t>Analýza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Díky zobecnění výsledků známe vlastnosti cílové populace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r>
              <a:rPr lang="cs-CZ" dirty="0" smtClean="0"/>
              <a:t>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vzorkování ve statistice</a:t>
            </a:r>
            <a:endParaRPr lang="cs-CZ" dirty="0" smtClean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r>
              <a:rPr lang="cs-CZ" dirty="0" smtClean="0"/>
              <a:t>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Velikost vzorku a přesnost statistických výstupů</a:t>
            </a:r>
            <a:endParaRPr lang="cs-CZ" dirty="0" smtClean="0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 smtClean="0"/>
              <a:t>Existuje </a:t>
            </a:r>
            <a:r>
              <a:rPr lang="cs-CZ" sz="1800" dirty="0" smtClean="0"/>
              <a:t>skutečné rozložení a skutečný průměr měřené proměnné 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pl-PL" sz="1800" dirty="0" smtClean="0"/>
              <a:t>Z </a:t>
            </a:r>
            <a:r>
              <a:rPr lang="pl-PL" sz="1800" dirty="0" smtClean="0"/>
              <a:t>jednoho měření nezjistíme nic </a:t>
            </a:r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cs-CZ" sz="1800" dirty="0" smtClean="0"/>
              <a:t>Vzorek </a:t>
            </a:r>
            <a:r>
              <a:rPr lang="cs-CZ" sz="1800" dirty="0" smtClean="0"/>
              <a:t>určité velikosti poskytuje odhad reálné hodnoty s definovanou </a:t>
            </a:r>
            <a:r>
              <a:rPr lang="cs-CZ" sz="1800" dirty="0" smtClean="0"/>
              <a:t>spolehlivostí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Vzorkování </a:t>
            </a:r>
            <a:r>
              <a:rPr lang="cs-CZ" sz="1800" dirty="0" smtClean="0"/>
              <a:t>všech existujících objektů poskytne skutečnou hodnotu dané popisné statistiky, nicméně tento přístup je ve většině případech nereálný. 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r>
              <a:rPr lang="cs-CZ" dirty="0" smtClean="0"/>
              <a:t>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Obecné schéma aplikace statistické analýzy</a:t>
            </a:r>
            <a:endParaRPr lang="cs-CZ" dirty="0" smtClean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 smtClean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Vzorkovací </a:t>
            </a:r>
            <a:r>
              <a:rPr lang="cs-CZ" sz="1600" dirty="0" smtClean="0"/>
              <a:t>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Grafická </a:t>
            </a:r>
            <a:r>
              <a:rPr lang="cs-CZ" sz="1600" dirty="0" smtClean="0"/>
              <a:t>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3737</TotalTime>
  <Words>2449</Words>
  <Application>Microsoft Office PowerPoint</Application>
  <PresentationFormat>Předvádění na obrazovce (4:3)</PresentationFormat>
  <Paragraphs>636</Paragraphs>
  <Slides>41</Slides>
  <Notes>22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01_Klin_dat_upravyM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základní pojmy</vt:lpstr>
      <vt:lpstr>JAK vznikají informace ? </vt:lpstr>
      <vt:lpstr>JAK vznikají informace ? </vt:lpstr>
      <vt:lpstr>Empirický zákon velkých čísel</vt:lpstr>
      <vt:lpstr>Pravděpodobnost výskytu jevu – rozložení dat</vt:lpstr>
      <vt:lpstr>2. Základní typy dat</vt:lpstr>
      <vt:lpstr>Anotace</vt:lpstr>
      <vt:lpstr>Jak vznikají informace ? – různé typy dat znamenají různou informaci</vt:lpstr>
      <vt:lpstr>Jak vznikají informace ? – různé typy dat znamenají různou informaci</vt:lpstr>
      <vt:lpstr>Jak vznikají informace ? – různé typy dat znamenají různou informaci</vt:lpstr>
      <vt:lpstr>JAK vznikají informace ? - opakovaná měření informují rozložením hodnot</vt:lpstr>
      <vt:lpstr>Odvozená data: Pozor na odvozené indexy</vt:lpstr>
      <vt:lpstr>Jak vznikají informace ? - frekvenční tabulka jako základní nástroj popisu</vt:lpstr>
      <vt:lpstr>Jak vznikají informace ?  Grafické výstupy z frekvenční tabulky</vt:lpstr>
      <vt:lpstr>Jak vznikají informace ?                                                                      - frekvenční tabulka jako základní nástroj popisu</vt:lpstr>
      <vt:lpstr>Jak vznikají informace ?                                                                    - frekvenční sumarizace spojitých dat</vt:lpstr>
      <vt:lpstr>Počet zvolených tříd a velikost souboru určují kvalitu výstupu</vt:lpstr>
      <vt:lpstr>Histogram vyjadřuje tvar výběrového rozložení</vt:lpstr>
      <vt:lpstr>Příklad: věk účastníků vážných dopravních nehod</vt:lpstr>
      <vt:lpstr>Pojem ROZLOŽENÍ - příklad spojitých dat</vt:lpstr>
      <vt:lpstr>Výběrové rozložení hodnot lze modelově popsat  a definovat tak pravděpodobnost výskytu X</vt:lpstr>
      <vt:lpstr>Distribuční funkce jako užitečný nástroj pro práci s rozložením</vt:lpstr>
      <vt:lpstr>Jak vznikají informace ? - frekvenční sumarizace spojitých dat</vt:lpstr>
      <vt:lpstr>Otázka: Jak velké musí být X, aby 5 % všech hodnot bylo nad ním?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58</cp:revision>
  <dcterms:created xsi:type="dcterms:W3CDTF">2011-03-10T15:44:21Z</dcterms:created>
  <dcterms:modified xsi:type="dcterms:W3CDTF">2014-09-07T22:32:16Z</dcterms:modified>
</cp:coreProperties>
</file>