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5"/>
  </p:notesMasterIdLst>
  <p:sldIdLst>
    <p:sldId id="256" r:id="rId4"/>
    <p:sldId id="257" r:id="rId5"/>
    <p:sldId id="260" r:id="rId6"/>
    <p:sldId id="266" r:id="rId7"/>
    <p:sldId id="258" r:id="rId8"/>
    <p:sldId id="259" r:id="rId9"/>
    <p:sldId id="262" r:id="rId10"/>
    <p:sldId id="263" r:id="rId11"/>
    <p:sldId id="264" r:id="rId12"/>
    <p:sldId id="265" r:id="rId13"/>
    <p:sldId id="261" r:id="rId14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9" autoAdjust="0"/>
    <p:restoredTop sz="94660"/>
  </p:normalViewPr>
  <p:slideViewPr>
    <p:cSldViewPr>
      <p:cViewPr varScale="1">
        <p:scale>
          <a:sx n="86" d="100"/>
          <a:sy n="86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74700"/>
            <a:ext cx="4948237" cy="37115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4719638"/>
            <a:ext cx="4891088" cy="123825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Jarkovský,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8.9.2014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3120854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Pearsonova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korelace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Kolomogorovův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-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Smirnovův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(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Lilieforsův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)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Shapiro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-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Wilkův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Jednovýběrový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a 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dvouvýběrový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t-test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Párový t-test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Levenův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test</a:t>
            </a:r>
          </a:p>
          <a:p>
            <a:pPr marL="0" indent="0" algn="ctr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ANOVA a 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Fisherův</a:t>
            </a: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 test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X. Parametrické testy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42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Párový t-test – příklad</a:t>
            </a:r>
          </a:p>
        </p:txBody>
      </p:sp>
      <p:sp>
        <p:nvSpPr>
          <p:cNvPr id="54278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484313"/>
            <a:ext cx="8534400" cy="11572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1400" smtClean="0"/>
              <a:t>Byl prováděn pokus s dietou 11 diabetických psů, každý pes byl vystaven dvěma dietám s odlišným typem sacharidů (snadno vstřebatelné X pozvolna se rozkládající na glukózu), hodnoty krevní glukózy v průběhu jednotlivých diet mají být srovnány pro zjištění vlivu diety na hladinu krevní glukózy. Protože každý pes absolvoval obě diety, jde o párové uspořádání, kdy výsledky hodnoty v obou pokusech jsou spojeny přes pokusné zvíře. </a:t>
            </a:r>
          </a:p>
        </p:txBody>
      </p:sp>
      <p:sp>
        <p:nvSpPr>
          <p:cNvPr id="54279" name="Rectangle 4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274" name="Object 5"/>
          <p:cNvGraphicFramePr>
            <a:graphicFrameLocks noChangeAspect="1"/>
          </p:cNvGraphicFramePr>
          <p:nvPr/>
        </p:nvGraphicFramePr>
        <p:xfrm>
          <a:off x="6732588" y="2492375"/>
          <a:ext cx="2162175" cy="3600450"/>
        </p:xfrm>
        <a:graphic>
          <a:graphicData uri="http://schemas.openxmlformats.org/presentationml/2006/ole">
            <p:oleObj spid="_x0000_s139266" name="Graph" r:id="rId3" imgW="2160270" imgH="3599815" progId="STATISTICA.Graph">
              <p:embed/>
            </p:oleObj>
          </a:graphicData>
        </a:graphic>
      </p:graphicFrame>
      <p:sp>
        <p:nvSpPr>
          <p:cNvPr id="54280" name="Rectangle 6"/>
          <p:cNvSpPr>
            <a:spLocks noChangeArrowheads="1"/>
          </p:cNvSpPr>
          <p:nvPr/>
        </p:nvSpPr>
        <p:spPr bwMode="auto">
          <a:xfrm>
            <a:off x="323850" y="2570163"/>
            <a:ext cx="6264275" cy="388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Nulová hypotéza zní, že skutečný průměrný rozdíl mezi oběma dietami je 0, alternativní hypotéza zní, že to není 0.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Pro každého psa je spočítán rozdíl mezi jeho hladinou glukózy při obou dietách a měly by být ověřeny předpoklady pro one sample t-test – tedy alespoň přibližně normální rozložení.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Je spočítána testová charakteristika, výpočet vlastně probíhá jako one-sample t-test, kde je zjišťována významnost průměru diferencí obou souborů jako rozdíl mezi touto hodnotou a nulou (nula je hodnota, kterou by průměrná diference měla nabývat, pokud platí nulová hypotéza). T=4.37 s 10 stupni volnosti, skutečná hodnota p=0,0014 a tedy na hladině p=0,05 můžeme nulovou hypotézu zamítnou</a:t>
            </a: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endParaRPr lang="cs-CZ" sz="1200">
              <a:solidFill>
                <a:prstClr val="black"/>
              </a:solidFill>
              <a:cs typeface="Arial" pitchFamily="34" charset="0"/>
            </a:endParaRPr>
          </a:p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Tx/>
              <a:buAutoNum type="arabicPeriod"/>
            </a:pPr>
            <a:r>
              <a:rPr lang="cs-CZ" sz="1200">
                <a:solidFill>
                  <a:prstClr val="black"/>
                </a:solidFill>
                <a:cs typeface="Arial" pitchFamily="34" charset="0"/>
              </a:rPr>
              <a:t>Závěrem můžeme říci, že nulová hypotéza neexistence rozdílu mezi oběma dietami byla zamítnuta, což znamená, že high-fibre dieta má  významný vliv na snížení hladiny krevní glukózy.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cs-CZ" sz="140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4281" name="Rectangle 7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275" name="Object 8"/>
          <p:cNvGraphicFramePr>
            <a:graphicFrameLocks noChangeAspect="1"/>
          </p:cNvGraphicFramePr>
          <p:nvPr/>
        </p:nvGraphicFramePr>
        <p:xfrm>
          <a:off x="868363" y="4835525"/>
          <a:ext cx="3990975" cy="609600"/>
        </p:xfrm>
        <a:graphic>
          <a:graphicData uri="http://schemas.openxmlformats.org/presentationml/2006/ole">
            <p:oleObj spid="_x0000_s139267" r:id="rId4" imgW="3987800" imgH="609600" progId="">
              <p:embed/>
            </p:oleObj>
          </a:graphicData>
        </a:graphic>
      </p:graphicFrame>
      <p:sp>
        <p:nvSpPr>
          <p:cNvPr id="54282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5"/>
            <a:ext cx="8534400" cy="504056"/>
          </a:xfrm>
        </p:spPr>
        <p:txBody>
          <a:bodyPr/>
          <a:lstStyle/>
          <a:p>
            <a:r>
              <a:rPr lang="cs-CZ" dirty="0" smtClean="0"/>
              <a:t>F test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118492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Parametrický test sloužící k rozhodnutí, zda mají dva nebo více vzorků stejný rozptyl, někdy nazýván </a:t>
            </a: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Fisherův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test.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H0: rozptyl je stejný.</a:t>
            </a:r>
            <a:br>
              <a:rPr lang="cs-CZ" sz="1800" dirty="0" smtClean="0">
                <a:latin typeface="Arial" pitchFamily="34" charset="0"/>
                <a:cs typeface="Arial" pitchFamily="34" charset="0"/>
              </a:rPr>
            </a:br>
            <a:r>
              <a:rPr lang="cs-CZ" sz="1800" dirty="0" smtClean="0">
                <a:latin typeface="Arial" pitchFamily="34" charset="0"/>
                <a:cs typeface="Arial" pitchFamily="34" charset="0"/>
              </a:rPr>
              <a:t>HA: rozptyl se liší.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Testová statistika:</a:t>
            </a: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počet hodnot v 1. skupině</a:t>
            </a: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je počet hodnot ve 2. skupině</a:t>
            </a: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443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8874" y="3140968"/>
            <a:ext cx="2377182" cy="145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 smtClean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395038" y="1556792"/>
          <a:ext cx="8353426" cy="4674433"/>
        </p:xfrm>
        <a:graphic>
          <a:graphicData uri="http://schemas.openxmlformats.org/drawingml/2006/table">
            <a:tbl>
              <a:tblPr/>
              <a:tblGrid>
                <a:gridCol w="2184201"/>
                <a:gridCol w="2352303"/>
                <a:gridCol w="1908461"/>
                <a:gridCol w="1908461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Wilkův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Smirnovův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Lilieforsův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statistických testů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  <a:endParaRPr lang="cs-CZ" sz="1000" i="0" dirty="0">
              <a:solidFill>
                <a:srgbClr val="00B05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  <a:endParaRPr lang="cs-CZ" sz="1000" i="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Kolomogorovův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Smirnovův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Shapiro</a:t>
            </a:r>
            <a:r>
              <a:rPr lang="cs-CZ" sz="800" i="0" dirty="0" smtClean="0">
                <a:solidFill>
                  <a:schemeClr val="bg1"/>
                </a:solidFill>
              </a:rPr>
              <a:t>-</a:t>
            </a:r>
            <a:r>
              <a:rPr lang="cs-CZ" sz="800" i="0" dirty="0" err="1" smtClean="0">
                <a:solidFill>
                  <a:schemeClr val="bg1"/>
                </a:solidFill>
              </a:rPr>
              <a:t>Wilkův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F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Levenův</a:t>
            </a:r>
            <a:r>
              <a:rPr lang="cs-CZ" sz="800" i="0" dirty="0" smtClean="0">
                <a:solidFill>
                  <a:schemeClr val="bg1"/>
                </a:solidFill>
              </a:rPr>
              <a:t> test</a:t>
            </a:r>
            <a:endParaRPr lang="cs-CZ" sz="800" i="0" dirty="0">
              <a:solidFill>
                <a:schemeClr val="bg1"/>
              </a:solidFill>
            </a:endParaRP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  <a:endParaRPr lang="cs-CZ" sz="1000" i="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smtClean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 smtClean="0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smtClean="0"/>
              <a:t>t-Test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412776"/>
            <a:ext cx="856895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Tři varianty </a:t>
            </a:r>
            <a:r>
              <a:rPr lang="cs-CZ" i="0" u="sng" dirty="0" smtClean="0">
                <a:latin typeface="Arial" pitchFamily="34" charset="0"/>
                <a:cs typeface="Arial" pitchFamily="34" charset="0"/>
              </a:rPr>
              <a:t>parametrického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 t-testu:	</a:t>
            </a:r>
            <a:r>
              <a:rPr lang="cs-CZ" b="0" i="0" dirty="0" err="1" smtClean="0">
                <a:latin typeface="Arial" pitchFamily="34" charset="0"/>
                <a:cs typeface="Arial" pitchFamily="34" charset="0"/>
              </a:rPr>
              <a:t>jednovýběrový</a:t>
            </a:r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>
                <a:latin typeface="Arial" pitchFamily="34" charset="0"/>
                <a:cs typeface="Arial" pitchFamily="34" charset="0"/>
              </a:rPr>
              <a:t>	</a:t>
            </a:r>
            <a:r>
              <a:rPr lang="cs-CZ" b="0" i="0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cs-CZ" b="0" i="0" dirty="0" err="1" smtClean="0">
                <a:latin typeface="Arial" pitchFamily="34" charset="0"/>
                <a:cs typeface="Arial" pitchFamily="34" charset="0"/>
              </a:rPr>
              <a:t>dvouvýběrový</a:t>
            </a:r>
            <a:endParaRPr lang="cs-CZ" b="0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					párový</a:t>
            </a:r>
          </a:p>
          <a:p>
            <a:pPr eaLnBrk="0" hangingPunct="0"/>
            <a:r>
              <a:rPr lang="cs-CZ" b="0" i="0" dirty="0" smtClean="0">
                <a:latin typeface="Arial" pitchFamily="34" charset="0"/>
                <a:cs typeface="Arial" pitchFamily="34" charset="0"/>
              </a:rPr>
              <a:t>Předpoklad: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Měřená náhodná veličina má normální rozdělení.</a:t>
            </a:r>
          </a:p>
          <a:p>
            <a:pPr eaLnBrk="0" hangingPunct="0"/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Výběrový průměr má normální rozdělení se stejnou 			střední hodnotou, skutečný rozptyl ovšem neznáme.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↓</a:t>
            </a:r>
          </a:p>
          <a:p>
            <a:pPr eaLnBrk="0" hangingPunct="0"/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cs-CZ" i="0" dirty="0" smtClean="0">
                <a:solidFill>
                  <a:srgbClr val="400000"/>
                </a:solidFill>
                <a:latin typeface="Arial" pitchFamily="34" charset="0"/>
                <a:cs typeface="Arial" pitchFamily="34" charset="0"/>
              </a:rPr>
              <a:t>Rozdíl výběrového průměru od skutečné střední 				hodnoty má také normální rozdělení.</a:t>
            </a:r>
          </a:p>
          <a:p>
            <a:pPr eaLnBrk="0" hangingPunct="0"/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				↓</a:t>
            </a: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latin typeface="Arial" pitchFamily="34" charset="0"/>
                <a:cs typeface="Arial" pitchFamily="34" charset="0"/>
              </a:rPr>
              <a:t>Při využití výběrového rozptylu má rozdíl t-rozdělení.</a:t>
            </a: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9" name="Tabulka 28"/>
          <p:cNvGraphicFramePr>
            <a:graphicFrameLocks noGrp="1"/>
          </p:cNvGraphicFramePr>
          <p:nvPr/>
        </p:nvGraphicFramePr>
        <p:xfrm>
          <a:off x="395536" y="5085184"/>
          <a:ext cx="5976662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9756"/>
                <a:gridCol w="619558"/>
                <a:gridCol w="619558"/>
                <a:gridCol w="619558"/>
                <a:gridCol w="619558"/>
                <a:gridCol w="619558"/>
                <a:gridCol w="619558"/>
                <a:gridCol w="619558"/>
              </a:tblGrid>
              <a:tr h="338492">
                <a:tc>
                  <a:txBody>
                    <a:bodyPr/>
                    <a:lstStyle/>
                    <a:p>
                      <a:r>
                        <a:rPr lang="cs-CZ" dirty="0" smtClean="0"/>
                        <a:t>Kvantil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Norm</a:t>
                      </a:r>
                      <a:r>
                        <a:rPr lang="cs-CZ" dirty="0" smtClean="0"/>
                        <a:t>(0,1)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0,00</a:t>
                      </a:r>
                      <a:endParaRPr lang="cs-CZ" dirty="0"/>
                    </a:p>
                  </a:txBody>
                  <a:tcPr/>
                </a:tc>
              </a:tr>
              <a:tr h="276592"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r>
                        <a:rPr lang="cs-CZ" baseline="-25000" dirty="0" smtClean="0"/>
                        <a:t>7</a:t>
                      </a:r>
                      <a:r>
                        <a:rPr lang="cs-CZ" baseline="0" dirty="0" smtClean="0"/>
                        <a:t>(0,1)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0,38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0,23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0,01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" name="Obrázek 29" descr="norm_vs_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5" y="4774332"/>
            <a:ext cx="2376264" cy="1584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smtClean="0"/>
              <a:t>t-Test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395536" y="1556792"/>
            <a:ext cx="8424936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Aft>
                <a:spcPts val="600"/>
              </a:spcAft>
            </a:pPr>
            <a:r>
              <a:rPr lang="cs-CZ" sz="2000" i="0" dirty="0" smtClean="0">
                <a:latin typeface="Arial" pitchFamily="34" charset="0"/>
                <a:cs typeface="Arial" pitchFamily="34" charset="0"/>
              </a:rPr>
              <a:t>Princip:</a:t>
            </a:r>
            <a:r>
              <a:rPr lang="cs-CZ" sz="2000" b="0" i="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cs-CZ" sz="20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podle určené hladiny pravděpodobnosti se 				stanoví maximální přípustná velikost rozdílu 				výběrového průměru a skutečné střední hodnoty. 			Testuje se velikost rozdílu.</a:t>
            </a:r>
          </a:p>
          <a:p>
            <a:pPr eaLnBrk="0" hangingPunct="0"/>
            <a:r>
              <a:rPr lang="cs-CZ" sz="2000" b="0" i="0" dirty="0" smtClean="0">
                <a:latin typeface="Arial" pitchFamily="34" charset="0"/>
                <a:cs typeface="Arial" pitchFamily="34" charset="0"/>
              </a:rPr>
              <a:t>Postup:		Výpočet normalizovaného rozdílu a jeho porovnání s 			tabelovanou hodnotou (jednostranná a dvoustranná 			varianta):</a:t>
            </a:r>
          </a:p>
          <a:p>
            <a:pPr eaLnBrk="0" hangingPunct="0"/>
            <a:endParaRPr lang="cs-CZ" sz="2000" b="0" i="0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sz="2000" b="0" i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sz="2000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cs-CZ" sz="2000" i="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cs-CZ" sz="2000" i="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200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0" hangingPunct="0"/>
            <a:endParaRPr lang="cs-CZ" sz="2000" b="0" i="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2123728" y="4149080"/>
          <a:ext cx="6781800" cy="1671638"/>
        </p:xfrm>
        <a:graphic>
          <a:graphicData uri="http://schemas.openxmlformats.org/drawingml/2006/table">
            <a:tbl>
              <a:tblPr/>
              <a:tblGrid>
                <a:gridCol w="1406525"/>
                <a:gridCol w="1487488"/>
                <a:gridCol w="1757362"/>
                <a:gridCol w="213042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</a:t>
                      </a:r>
                      <a:r>
                        <a:rPr kumimoji="0" lang="en-US" sz="19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  <a:endParaRPr kumimoji="0" lang="cs-CZ" sz="19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</a:t>
                      </a:r>
                      <a:r>
                        <a:rPr kumimoji="0" lang="en-US" sz="19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  <a:endParaRPr kumimoji="0" lang="cs-CZ" sz="19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Testov</a:t>
                      </a:r>
                      <a:r>
                        <a:rPr kumimoji="0" lang="cs-CZ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á statistika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Interval spolehlivosti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6349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 </a:t>
                      </a: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&gt; t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 </a:t>
                      </a:r>
                      <a:r>
                        <a:rPr kumimoji="0" lang="en-US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&lt; t</a:t>
                      </a:r>
                      <a:endParaRPr kumimoji="0" lang="cs-CZ" sz="2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|t| &gt; t</a:t>
                      </a:r>
                      <a:endParaRPr kumimoji="0" lang="cs-CZ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Object 61"/>
          <p:cNvGraphicFramePr>
            <a:graphicFrameLocks noChangeAspect="1"/>
          </p:cNvGraphicFramePr>
          <p:nvPr/>
        </p:nvGraphicFramePr>
        <p:xfrm>
          <a:off x="275878" y="4418756"/>
          <a:ext cx="1625600" cy="969963"/>
        </p:xfrm>
        <a:graphic>
          <a:graphicData uri="http://schemas.openxmlformats.org/presentationml/2006/ole">
            <p:oleObj spid="_x0000_s136194" name="Equation" r:id="rId4" imgW="799920" imgH="419040" progId="Equation.3">
              <p:embed/>
            </p:oleObj>
          </a:graphicData>
        </a:graphic>
      </p:graphicFrame>
      <p:graphicFrame>
        <p:nvGraphicFramePr>
          <p:cNvPr id="99331" name="Object 67"/>
          <p:cNvGraphicFramePr>
            <a:graphicFrameLocks noChangeAspect="1"/>
          </p:cNvGraphicFramePr>
          <p:nvPr/>
        </p:nvGraphicFramePr>
        <p:xfrm>
          <a:off x="2483768" y="4551213"/>
          <a:ext cx="685800" cy="461963"/>
        </p:xfrm>
        <a:graphic>
          <a:graphicData uri="http://schemas.openxmlformats.org/presentationml/2006/ole">
            <p:oleObj spid="_x0000_s136195" name="Equation" r:id="rId5" imgW="380880" imgH="241200" progId="Equation.3">
              <p:embed/>
            </p:oleObj>
          </a:graphicData>
        </a:graphic>
      </p:graphicFrame>
      <p:graphicFrame>
        <p:nvGraphicFramePr>
          <p:cNvPr id="99332" name="Object 68"/>
          <p:cNvGraphicFramePr>
            <a:graphicFrameLocks noChangeAspect="1"/>
          </p:cNvGraphicFramePr>
          <p:nvPr/>
        </p:nvGraphicFramePr>
        <p:xfrm>
          <a:off x="2483768" y="4962624"/>
          <a:ext cx="762000" cy="482600"/>
        </p:xfrm>
        <a:graphic>
          <a:graphicData uri="http://schemas.openxmlformats.org/presentationml/2006/ole">
            <p:oleObj spid="_x0000_s136196" name="Equation" r:id="rId6" imgW="380880" imgH="241200" progId="Equation.3">
              <p:embed/>
            </p:oleObj>
          </a:graphicData>
        </a:graphic>
      </p:graphicFrame>
      <p:graphicFrame>
        <p:nvGraphicFramePr>
          <p:cNvPr id="99333" name="Object 69"/>
          <p:cNvGraphicFramePr>
            <a:graphicFrameLocks noChangeAspect="1"/>
          </p:cNvGraphicFramePr>
          <p:nvPr/>
        </p:nvGraphicFramePr>
        <p:xfrm>
          <a:off x="2483768" y="5396259"/>
          <a:ext cx="762000" cy="481013"/>
        </p:xfrm>
        <a:graphic>
          <a:graphicData uri="http://schemas.openxmlformats.org/presentationml/2006/ole">
            <p:oleObj spid="_x0000_s136197" name="Equation" r:id="rId7" imgW="380880" imgH="241200" progId="Equation.3">
              <p:embed/>
            </p:oleObj>
          </a:graphicData>
        </a:graphic>
      </p:graphicFrame>
      <p:graphicFrame>
        <p:nvGraphicFramePr>
          <p:cNvPr id="99334" name="Object 70"/>
          <p:cNvGraphicFramePr>
            <a:graphicFrameLocks noChangeAspect="1"/>
          </p:cNvGraphicFramePr>
          <p:nvPr/>
        </p:nvGraphicFramePr>
        <p:xfrm>
          <a:off x="3855368" y="5347047"/>
          <a:ext cx="838200" cy="530225"/>
        </p:xfrm>
        <a:graphic>
          <a:graphicData uri="http://schemas.openxmlformats.org/presentationml/2006/ole">
            <p:oleObj spid="_x0000_s136198" name="Equation" r:id="rId8" imgW="380880" imgH="241200" progId="Equation.3">
              <p:embed/>
            </p:oleObj>
          </a:graphicData>
        </a:graphic>
      </p:graphicFrame>
      <p:graphicFrame>
        <p:nvGraphicFramePr>
          <p:cNvPr id="99335" name="Object 71"/>
          <p:cNvGraphicFramePr>
            <a:graphicFrameLocks noChangeAspect="1"/>
          </p:cNvGraphicFramePr>
          <p:nvPr/>
        </p:nvGraphicFramePr>
        <p:xfrm>
          <a:off x="3855368" y="4962624"/>
          <a:ext cx="762000" cy="482600"/>
        </p:xfrm>
        <a:graphic>
          <a:graphicData uri="http://schemas.openxmlformats.org/presentationml/2006/ole">
            <p:oleObj spid="_x0000_s136199" name="Equation" r:id="rId9" imgW="380880" imgH="241200" progId="Equation.3">
              <p:embed/>
            </p:oleObj>
          </a:graphicData>
        </a:graphic>
      </p:graphicFrame>
      <p:graphicFrame>
        <p:nvGraphicFramePr>
          <p:cNvPr id="99336" name="Object 72"/>
          <p:cNvGraphicFramePr>
            <a:graphicFrameLocks noChangeAspect="1"/>
          </p:cNvGraphicFramePr>
          <p:nvPr/>
        </p:nvGraphicFramePr>
        <p:xfrm>
          <a:off x="3855368" y="4530576"/>
          <a:ext cx="762000" cy="482600"/>
        </p:xfrm>
        <a:graphic>
          <a:graphicData uri="http://schemas.openxmlformats.org/presentationml/2006/ole">
            <p:oleObj spid="_x0000_s136200" name="Equation" r:id="rId10" imgW="3808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900113" y="1544638"/>
            <a:ext cx="7704137" cy="339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52352" bIns="38088" anchor="ctr">
            <a:spAutoFit/>
          </a:bodyPr>
          <a:lstStyle/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</a:pPr>
            <a:r>
              <a:rPr lang="cs-CZ" sz="21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Koncentrace antibiotika v cílovém orgánu</a:t>
            </a:r>
          </a:p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</a:pPr>
            <a:endParaRPr lang="cs-CZ" sz="21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Při 1000 měřeních antibiotika byla zjištěna v cílovém orgánu průměrná koncentrace 202,5 jednotek a směrodatná odchylka 44 jednotek. </a:t>
            </a: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Požadovaná koncentrace antibiotika je 200 jednotek. </a:t>
            </a: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R"/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Je daný rozdíl 2,5 významný vzhledem k variabilitě znaku na hladině významnosti </a:t>
            </a:r>
            <a:r>
              <a:rPr lang="cs-CZ" sz="2100" dirty="0" smtClean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5 %? </a:t>
            </a:r>
            <a:endParaRPr lang="cs-CZ" sz="2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2</a:t>
            </a:r>
            <a:r>
              <a:rPr lang="cs-CZ" sz="2100" dirty="0" smtClean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)	Jaká </a:t>
            </a:r>
            <a:r>
              <a:rPr lang="cs-CZ" sz="2100" dirty="0">
                <a:solidFill>
                  <a:prstClr val="black"/>
                </a:solidFill>
                <a:latin typeface="Arial" pitchFamily="34" charset="0"/>
                <a:cs typeface="Times New Roman" pitchFamily="18" charset="0"/>
              </a:rPr>
              <a:t>je skutečná hladina významnosti?</a:t>
            </a:r>
            <a:endParaRPr lang="cs-CZ" sz="4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5058" name="Object 5"/>
          <p:cNvGraphicFramePr>
            <a:graphicFrameLocks noChangeAspect="1"/>
          </p:cNvGraphicFramePr>
          <p:nvPr/>
        </p:nvGraphicFramePr>
        <p:xfrm>
          <a:off x="1908175" y="5170488"/>
          <a:ext cx="4608513" cy="858837"/>
        </p:xfrm>
        <a:graphic>
          <a:graphicData uri="http://schemas.openxmlformats.org/presentationml/2006/ole">
            <p:oleObj spid="_x0000_s137218" name="Rovnice" r:id="rId3" imgW="2095500" imgH="393700" progId="Equation.3">
              <p:embed/>
            </p:oleObj>
          </a:graphicData>
        </a:graphic>
      </p:graphicFrame>
      <p:sp>
        <p:nvSpPr>
          <p:cNvPr id="6" name="Rectangle 2"/>
          <p:cNvSpPr>
            <a:spLocks noGrp="1"/>
          </p:cNvSpPr>
          <p:nvPr>
            <p:ph type="title" idx="4294967295"/>
          </p:nvPr>
        </p:nvSpPr>
        <p:spPr>
          <a:xfrm>
            <a:off x="688032" y="476672"/>
            <a:ext cx="7772400" cy="432048"/>
          </a:xfrm>
          <a:noFill/>
        </p:spPr>
        <p:txBody>
          <a:bodyPr/>
          <a:lstStyle/>
          <a:p>
            <a:r>
              <a:rPr lang="cs-CZ" dirty="0" smtClean="0"/>
              <a:t>t-Test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5"/>
            <a:ext cx="8534400" cy="504056"/>
          </a:xfrm>
        </p:spPr>
        <p:txBody>
          <a:bodyPr/>
          <a:lstStyle/>
          <a:p>
            <a:r>
              <a:rPr lang="cs-CZ" dirty="0" err="1" smtClean="0"/>
              <a:t>Levenův</a:t>
            </a:r>
            <a:r>
              <a:rPr lang="cs-CZ" dirty="0" smtClean="0"/>
              <a:t> test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118492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Neparametrický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test sloužící k rozhodnutí, zda mají dva nebo více vzorků stejný rozptyl.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H0: rozptyl je stejný.</a:t>
            </a:r>
            <a:br>
              <a:rPr lang="cs-CZ" sz="1800" dirty="0" smtClean="0">
                <a:latin typeface="Arial" pitchFamily="34" charset="0"/>
                <a:cs typeface="Arial" pitchFamily="34" charset="0"/>
              </a:rPr>
            </a:br>
            <a:r>
              <a:rPr lang="cs-CZ" sz="1800" dirty="0" smtClean="0">
                <a:latin typeface="Arial" pitchFamily="34" charset="0"/>
                <a:cs typeface="Arial" pitchFamily="34" charset="0"/>
              </a:rPr>
              <a:t>HA: rozptyl se liší.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Testová statistika:</a:t>
            </a: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1885950" indent="0">
              <a:buNone/>
            </a:pP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 je celkový počet hodnot</a:t>
            </a: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počet hodnot v i-té skupině</a:t>
            </a:r>
          </a:p>
          <a:p>
            <a:pPr marL="1885950" indent="0">
              <a:buNone/>
            </a:pP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 je počet skupin</a:t>
            </a:r>
          </a:p>
          <a:p>
            <a:pPr marL="1885950" indent="0">
              <a:buNone/>
            </a:pP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x̄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hodnot i-té skupiny (resp. medián)</a:t>
            </a:r>
          </a:p>
          <a:p>
            <a:pPr marL="1885950" indent="0">
              <a:buNone/>
            </a:pPr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|</a:t>
            </a:r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x̄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|</a:t>
            </a:r>
          </a:p>
          <a:p>
            <a:pPr marL="1885950" indent="0">
              <a:buNone/>
            </a:pP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je průměr </a:t>
            </a:r>
            <a:r>
              <a:rPr lang="cs-CZ" sz="1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</a:p>
          <a:p>
            <a:pPr marL="1885950" indent="0">
              <a:buNone/>
            </a:pPr>
            <a:r>
              <a:rPr lang="cs-CZ" sz="1400" b="0" i="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 je průměr všech </a:t>
            </a:r>
            <a:r>
              <a:rPr lang="cs-CZ" sz="1400" b="0" i="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cs-CZ" sz="1400" b="0" i="0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sz="1400" b="0" i="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,j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81927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3235420"/>
            <a:ext cx="4464496" cy="985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426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Párový t-test – předpoklady </a:t>
            </a:r>
          </a:p>
        </p:txBody>
      </p:sp>
      <p:sp>
        <p:nvSpPr>
          <p:cNvPr id="242692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313"/>
            <a:ext cx="8534400" cy="4598987"/>
          </a:xfrm>
        </p:spPr>
        <p:txBody>
          <a:bodyPr/>
          <a:lstStyle/>
          <a:p>
            <a:pPr marL="342900" indent="-342900"/>
            <a:r>
              <a:rPr lang="cs-CZ" sz="1700" smtClean="0"/>
              <a:t>Skupiny dat jsou spojeny přes objekt měření, příkladem může být měření parametrů pacienta před léčbou a po léčbě (nemusí jít přímo o stejný objekt, dalším příkladem mohou být např. krysy ze stejné linie). </a:t>
            </a:r>
          </a:p>
          <a:p>
            <a:pPr marL="342900" indent="-342900"/>
            <a:r>
              <a:rPr lang="cs-CZ" sz="1700" smtClean="0"/>
              <a:t>Oba soubory musí mít shodný počet hodnot, protože všechna měření v jednom souboru musí být spárována s měřením v druhém souboru. Při vlastním výpočtu se potom počítá se změnou hodnot (diferencí) subjektů v obou souborech. </a:t>
            </a:r>
          </a:p>
          <a:p>
            <a:pPr marL="342900" indent="-342900"/>
            <a:r>
              <a:rPr lang="cs-CZ" sz="1700" smtClean="0"/>
              <a:t>Před párovým testem je vhodné ověřit si zda existuje vazba mezi oběma skupinami – vynesení do grafu, korelace.</a:t>
            </a:r>
          </a:p>
          <a:p>
            <a:pPr marL="342900" indent="-342900">
              <a:buFont typeface="Wingdings 2" pitchFamily="18" charset="2"/>
              <a:buNone/>
            </a:pPr>
            <a:r>
              <a:rPr lang="cs-CZ" sz="1700" b="1" smtClean="0"/>
              <a:t>Existuje několik možných designů experimentu, stručně lze sumarizovat: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pokus je párový a jako párový se projeví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párové provedení pokusu – párově se neprojeví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možná párovost není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špatně provedený pokus – malé n, velká variabilita, špatný výběr jedinců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čekali jsme nezávislé a jsou</a:t>
            </a:r>
          </a:p>
          <a:p>
            <a:pPr marL="342900" indent="-342900">
              <a:buFontTx/>
              <a:buAutoNum type="arabicPeriod"/>
            </a:pPr>
            <a:r>
              <a:rPr lang="cs-CZ" sz="1700" smtClean="0"/>
              <a:t>čekali jsem nezávislé a nejsou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vazba</a:t>
            </a:r>
          </a:p>
          <a:p>
            <a:pPr marL="762000" lvl="1" indent="-304800">
              <a:buFontTx/>
              <a:buChar char="•"/>
            </a:pPr>
            <a:r>
              <a:rPr lang="cs-CZ" sz="1400" smtClean="0"/>
              <a:t>náhoda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325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Párový t-test</a:t>
            </a:r>
          </a:p>
        </p:txBody>
      </p:sp>
      <p:sp>
        <p:nvSpPr>
          <p:cNvPr id="53255" name="Rectangle 3"/>
          <p:cNvSpPr>
            <a:spLocks noGrp="1"/>
          </p:cNvSpPr>
          <p:nvPr>
            <p:ph type="body" idx="4294967295"/>
          </p:nvPr>
        </p:nvSpPr>
        <p:spPr>
          <a:xfrm>
            <a:off x="196850" y="1403350"/>
            <a:ext cx="8839200" cy="4598988"/>
          </a:xfrm>
        </p:spPr>
        <p:txBody>
          <a:bodyPr/>
          <a:lstStyle/>
          <a:p>
            <a:r>
              <a:rPr lang="cs-CZ" sz="1400" smtClean="0"/>
              <a:t>Tento test nemá žádné předpoklady o rozložení vstupních dat, protože je počítán až na základě jejich diferencí. </a:t>
            </a:r>
          </a:p>
          <a:p>
            <a:r>
              <a:rPr lang="cs-CZ" sz="1400" smtClean="0"/>
              <a:t>Tyto diference by měly být normálně rozloženy a otázkou v párovém t-testu je, zda se průměrná hodnota diferencí rovná nějakému číslu, typicky jde o srovnání s nulou jako důkaz neexistence změny mezi oběma spárovanými skupinami. </a:t>
            </a:r>
          </a:p>
          <a:p>
            <a:r>
              <a:rPr lang="cs-CZ" sz="1400" smtClean="0"/>
              <a:t>V podstatě jde o one sample t-test, kde místo rozdílu průměru vzorku a cílové populace je uveden průměr diferencí a srovnávané číslo (0 v případě otázky, zda není rozdíl mezi vzorky).</a:t>
            </a:r>
          </a:p>
          <a:p>
            <a:endParaRPr lang="cs-CZ" sz="1400" smtClean="0"/>
          </a:p>
          <a:p>
            <a:r>
              <a:rPr lang="cs-CZ" sz="1400" smtClean="0"/>
              <a:t>Pro srovnání s 0 (testovou statistikou je t rozložení):</a:t>
            </a:r>
          </a:p>
          <a:p>
            <a:endParaRPr lang="cs-CZ" sz="1400" smtClean="0"/>
          </a:p>
          <a:p>
            <a:r>
              <a:rPr lang="cs-CZ" sz="1400" smtClean="0"/>
              <a:t>Někdy je obtížné rozhodnout, zda jde nebo nejde o párové uspořádání, párový test by měl být použit pouze v případě, že můžeme potvrdit vazbu (korelace, vynesení do grafu), jedním z důvodů proč toto ověřovat je fakt, že v případě párového t-testu není nutné brát ohled na variabilitu původních dvou souborů, tento předpoklad však platí pouze v případě vazby mezi proměnnými. Výpočet obou typů testů se vlastně liší v použité s, jednou jde o s diferencí, v druhém případě o složený odhad rozptylu obou souborů.</a:t>
            </a:r>
          </a:p>
          <a:p>
            <a:r>
              <a:rPr lang="cs-CZ" sz="1400" smtClean="0"/>
              <a:t>Zda je párové uspořádání efektivnější lze určit na základě:</a:t>
            </a:r>
          </a:p>
          <a:p>
            <a:pPr lvl="1"/>
            <a:r>
              <a:rPr lang="cs-CZ" sz="1100" smtClean="0"/>
              <a:t>Síly vazby</a:t>
            </a:r>
          </a:p>
          <a:p>
            <a:pPr lvl="1"/>
            <a:r>
              <a:rPr lang="cs-CZ" sz="1100" smtClean="0"/>
              <a:t>Je-li s</a:t>
            </a:r>
            <a:r>
              <a:rPr lang="cs-CZ" sz="1100" baseline="-25000" smtClean="0"/>
              <a:t>D</a:t>
            </a:r>
            <a:r>
              <a:rPr lang="cs-CZ" sz="1100" smtClean="0"/>
              <a:t> výrazně menší než s</a:t>
            </a:r>
            <a:r>
              <a:rPr lang="cs-CZ" sz="1100" baseline="-25000" smtClean="0"/>
              <a:t>x1-x2</a:t>
            </a:r>
          </a:p>
          <a:p>
            <a:pPr lvl="1">
              <a:buFont typeface="Wingdings" pitchFamily="2" charset="2"/>
              <a:buNone/>
            </a:pPr>
            <a:endParaRPr lang="cs-CZ" sz="1100" baseline="-25000" smtClean="0"/>
          </a:p>
          <a:p>
            <a:r>
              <a:rPr lang="cs-CZ" sz="1400" smtClean="0"/>
              <a:t> Závislost je možné rozepsat pomocí vzorce: </a:t>
            </a:r>
          </a:p>
          <a:p>
            <a:endParaRPr lang="cs-CZ" sz="1400" smtClean="0"/>
          </a:p>
          <a:p>
            <a:r>
              <a:rPr lang="cs-CZ" sz="1400" smtClean="0"/>
              <a:t>v případě Cov=0, tedy v případě neexistence vazby pak s</a:t>
            </a:r>
            <a:r>
              <a:rPr lang="cs-CZ" sz="1400" baseline="-25000" smtClean="0"/>
              <a:t>D</a:t>
            </a:r>
            <a:r>
              <a:rPr lang="cs-CZ" sz="1400" baseline="30000" smtClean="0"/>
              <a:t>2</a:t>
            </a:r>
            <a:r>
              <a:rPr lang="cs-CZ" sz="1400" smtClean="0"/>
              <a:t> odpovídá součtu původních rozptylů, tedy přibližně S</a:t>
            </a:r>
            <a:r>
              <a:rPr lang="cs-CZ" sz="1400" baseline="-25000" smtClean="0"/>
              <a:t>x1-x2</a:t>
            </a:r>
            <a:r>
              <a:rPr lang="cs-CZ" sz="1400" smtClean="0"/>
              <a:t>.</a:t>
            </a:r>
          </a:p>
        </p:txBody>
      </p:sp>
      <p:sp>
        <p:nvSpPr>
          <p:cNvPr id="53256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0" name="Object 5"/>
          <p:cNvGraphicFramePr>
            <a:graphicFrameLocks noChangeAspect="1"/>
          </p:cNvGraphicFramePr>
          <p:nvPr/>
        </p:nvGraphicFramePr>
        <p:xfrm>
          <a:off x="4643438" y="2911475"/>
          <a:ext cx="955675" cy="652463"/>
        </p:xfrm>
        <a:graphic>
          <a:graphicData uri="http://schemas.openxmlformats.org/presentationml/2006/ole">
            <p:oleObj spid="_x0000_s138242" r:id="rId3" imgW="596641" imgH="406224" progId="">
              <p:embed/>
            </p:oleObj>
          </a:graphicData>
        </a:graphic>
      </p:graphicFrame>
      <p:sp>
        <p:nvSpPr>
          <p:cNvPr id="53257" name="Rectangle 6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1" name="Object 7"/>
          <p:cNvGraphicFramePr>
            <a:graphicFrameLocks noChangeAspect="1"/>
          </p:cNvGraphicFramePr>
          <p:nvPr/>
        </p:nvGraphicFramePr>
        <p:xfrm>
          <a:off x="5938838" y="3094038"/>
          <a:ext cx="865187" cy="288925"/>
        </p:xfrm>
        <a:graphic>
          <a:graphicData uri="http://schemas.openxmlformats.org/presentationml/2006/ole">
            <p:oleObj spid="_x0000_s138243" r:id="rId4" imgW="545626" imgH="177646" progId="">
              <p:embed/>
            </p:oleObj>
          </a:graphicData>
        </a:graphic>
      </p:graphicFrame>
      <p:sp>
        <p:nvSpPr>
          <p:cNvPr id="53258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3252" name="Object 9"/>
          <p:cNvGraphicFramePr>
            <a:graphicFrameLocks noChangeAspect="1"/>
          </p:cNvGraphicFramePr>
          <p:nvPr/>
        </p:nvGraphicFramePr>
        <p:xfrm>
          <a:off x="3995738" y="5399088"/>
          <a:ext cx="2881312" cy="425450"/>
        </p:xfrm>
        <a:graphic>
          <a:graphicData uri="http://schemas.openxmlformats.org/presentationml/2006/ole">
            <p:oleObj spid="_x0000_s138244" r:id="rId5" imgW="1739900" imgH="2540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10531</TotalTime>
  <Words>781</Words>
  <Application>Microsoft Office PowerPoint</Application>
  <PresentationFormat>Předvádění na obrazovce (4:3)</PresentationFormat>
  <Paragraphs>281</Paragraphs>
  <Slides>11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Administrativní</vt:lpstr>
      <vt:lpstr>2_Administrativní</vt:lpstr>
      <vt:lpstr>7_Administrativní</vt:lpstr>
      <vt:lpstr>Equation</vt:lpstr>
      <vt:lpstr>Rovnice</vt:lpstr>
      <vt:lpstr>Graph</vt:lpstr>
      <vt:lpstr>X. Parametrické testy</vt:lpstr>
      <vt:lpstr>Shrnutí statistických testů</vt:lpstr>
      <vt:lpstr>Shrnutí statistických testů</vt:lpstr>
      <vt:lpstr>t-Test</vt:lpstr>
      <vt:lpstr>t-Test</vt:lpstr>
      <vt:lpstr>t-Test</vt:lpstr>
      <vt:lpstr>Levenův test</vt:lpstr>
      <vt:lpstr>Párový t-test – předpoklady </vt:lpstr>
      <vt:lpstr>Párový t-test</vt:lpstr>
      <vt:lpstr>Párový t-test – příklad</vt:lpstr>
      <vt:lpstr>F 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kalina</cp:lastModifiedBy>
  <cp:revision>701</cp:revision>
  <dcterms:created xsi:type="dcterms:W3CDTF">2008-06-20T05:41:33Z</dcterms:created>
  <dcterms:modified xsi:type="dcterms:W3CDTF">2014-09-07T22:45:07Z</dcterms:modified>
</cp:coreProperties>
</file>