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9"/>
  </p:notesMasterIdLst>
  <p:sldIdLst>
    <p:sldId id="261" r:id="rId4"/>
    <p:sldId id="256" r:id="rId5"/>
    <p:sldId id="257" r:id="rId6"/>
    <p:sldId id="269" r:id="rId7"/>
    <p:sldId id="270" r:id="rId8"/>
    <p:sldId id="262" r:id="rId9"/>
    <p:sldId id="263" r:id="rId10"/>
    <p:sldId id="258" r:id="rId11"/>
    <p:sldId id="259" r:id="rId12"/>
    <p:sldId id="260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19B"/>
    <a:srgbClr val="86379B"/>
    <a:srgbClr val="AA385B"/>
    <a:srgbClr val="990033"/>
    <a:srgbClr val="E02202"/>
    <a:srgbClr val="CC3300"/>
    <a:srgbClr val="D16349"/>
    <a:srgbClr val="FFFF99"/>
    <a:srgbClr val="400000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3059" y="744617"/>
            <a:ext cx="4446059" cy="3723084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9" y="4714875"/>
            <a:ext cx="4887912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11.9.2014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Mann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Whitney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U-test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Wilcoxonův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Znaménkový test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268760"/>
            <a:ext cx="7772400" cy="646331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11. + 12. Neparametrické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47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Wilcoxonův test – příklad II</a:t>
            </a:r>
          </a:p>
        </p:txBody>
      </p:sp>
      <p:sp>
        <p:nvSpPr>
          <p:cNvPr id="2447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None/>
            </a:pPr>
            <a:r>
              <a:rPr lang="cs-CZ" sz="1900" dirty="0" smtClean="0"/>
              <a:t>Byla testována nová dieta pro laboratorní krysy, při pokusu byl zjišťován její vliv na různých liniích krys, bylo proto zvoleno párové uspořádání kdy krysy v obou dietách jsou spojeny přes svoji linii, tj. na začátku byly dvojice krys stejné linie, jedna z nich byla náhodně přiřazena k dietě, druhá z dvojice pak do druhé diety.</a:t>
            </a:r>
          </a:p>
          <a:p>
            <a:pPr marL="381000" indent="-381000">
              <a:buFont typeface="Wingdings 2" pitchFamily="18" charset="2"/>
              <a:buNone/>
            </a:pPr>
            <a:endParaRPr lang="cs-CZ" sz="1900" dirty="0" smtClean="0"/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nulová hypotéza je, že váha krys není ovlivněna použitou dietou, alternativní, že ovlivnění dietou existuje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diference – tyto diference jsou nenormální a proto je vhodné využít </a:t>
            </a:r>
            <a:r>
              <a:rPr lang="cs-CZ" sz="1900" dirty="0" err="1" smtClean="0"/>
              <a:t>neparametrický</a:t>
            </a:r>
            <a:r>
              <a:rPr lang="cs-CZ" sz="1900" dirty="0" smtClean="0"/>
              <a:t> test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Spočítáme sumu pořadí kladných a záporných diferencí, zde je menší suma záporných diferencí – 31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výsledkem výpočtu je p&gt;0,05 a tedy nemáme dostatečné důkazy pro zamítnutí nulové hypotézy, nelze říci, že by nová dieta byla efektivnější než stará</a:t>
            </a:r>
          </a:p>
          <a:p>
            <a:pPr marL="381000" indent="-381000">
              <a:buFontTx/>
              <a:buAutoNum type="arabicPeriod"/>
            </a:pPr>
            <a:r>
              <a:rPr lang="cs-CZ" sz="1900" dirty="0" smtClean="0"/>
              <a:t>pro doplnění výsledků je vhodné zjistit také skutečnou velikost rozdílu hmotností ve skupinách, např. ve formě mediánu</a:t>
            </a:r>
          </a:p>
          <a:p>
            <a:pPr marL="381000" indent="-381000"/>
            <a:endParaRPr lang="cs-CZ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Testuje shodu reálné distribuce hodnot do n skupin s teoretickou distribucí.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Předpokladem je, že velikost rozdílu mezi očekávaným a skutečným počtem hodnot v každé skupině je náhodně rozdělená → </a:t>
            </a:r>
            <a:r>
              <a:rPr lang="cs-CZ" sz="2000" kern="0" dirty="0" err="1" smtClean="0">
                <a:latin typeface="+mj-lt"/>
              </a:rPr>
              <a:t>multinomické</a:t>
            </a:r>
            <a:r>
              <a:rPr lang="cs-CZ" sz="2000" kern="0" dirty="0" smtClean="0">
                <a:latin typeface="+mj-lt"/>
              </a:rPr>
              <a:t> rozdělení.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latin typeface="+mj-lt"/>
              </a:rPr>
              <a:t>Součet druhých mocnin relativních rozdílů očekávaného a skutečného počtu hodnot  má přibližně </a:t>
            </a: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8" name="Obrázek 47" descr="ch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2972950"/>
            <a:ext cx="4896544" cy="3264362"/>
          </a:xfrm>
          <a:prstGeom prst="rect">
            <a:avLst/>
          </a:prstGeom>
        </p:spPr>
      </p:pic>
      <p:sp>
        <p:nvSpPr>
          <p:cNvPr id="50" name="Zástupný symbol pro obsah 3"/>
          <p:cNvSpPr txBox="1">
            <a:spLocks/>
          </p:cNvSpPr>
          <p:nvPr/>
        </p:nvSpPr>
        <p:spPr>
          <a:xfrm>
            <a:off x="323528" y="3438524"/>
            <a:ext cx="3672408" cy="4598988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el-GR" sz="2000" dirty="0" smtClean="0">
                <a:latin typeface="+mj-lt"/>
              </a:rPr>
              <a:t>χ</a:t>
            </a:r>
            <a:r>
              <a:rPr lang="el-GR" sz="2000" baseline="30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 rozdělení pro kladné hodnoty (suma čtverců) se liší podle počtu stupňů volnosti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(počtu skupin) - se zvyšujícím se </a:t>
            </a:r>
            <a:r>
              <a:rPr lang="cs-CZ" sz="2000" i="1" dirty="0" smtClean="0">
                <a:latin typeface="+mj-lt"/>
              </a:rPr>
              <a:t>k</a:t>
            </a:r>
            <a:r>
              <a:rPr lang="cs-CZ" sz="2000" dirty="0" smtClean="0">
                <a:latin typeface="+mj-lt"/>
              </a:rPr>
              <a:t> přechází v normální rozdělení.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284088" y="5403701"/>
          <a:ext cx="627063" cy="542925"/>
        </p:xfrm>
        <a:graphic>
          <a:graphicData uri="http://schemas.openxmlformats.org/presentationml/2006/ole">
            <p:oleObj spid="_x0000_s137218" name="Rovnice" r:id="rId5" imgW="393480" imgH="342720" progId="Equation.3">
              <p:embed/>
            </p:oleObj>
          </a:graphicData>
        </a:graphic>
      </p:graphicFrame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1547664" y="52292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699792" y="52292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547664" y="58769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10816" y="5546601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635896" y="5013176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 flipV="1">
            <a:off x="1511052" y="5874618"/>
            <a:ext cx="2484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23"/>
          <p:cNvSpPr>
            <a:spLocks/>
          </p:cNvSpPr>
          <p:nvPr/>
        </p:nvSpPr>
        <p:spPr bwMode="auto">
          <a:xfrm>
            <a:off x="1554014" y="51815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24"/>
          <p:cNvSpPr>
            <a:spLocks/>
          </p:cNvSpPr>
          <p:nvPr/>
        </p:nvSpPr>
        <p:spPr bwMode="auto">
          <a:xfrm>
            <a:off x="3635896" y="51815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2555776" y="52546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043608" y="537056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645024"/>
            <a:ext cx="2304256" cy="936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n=1</a:t>
            </a:r>
          </a:p>
          <a:p>
            <a:r>
              <a:rPr lang="cs-CZ" dirty="0" smtClean="0">
                <a:solidFill>
                  <a:srgbClr val="E02202"/>
                </a:solidFill>
              </a:rPr>
              <a:t>n=2</a:t>
            </a:r>
          </a:p>
          <a:p>
            <a:r>
              <a:rPr lang="cs-CZ" dirty="0" smtClean="0">
                <a:solidFill>
                  <a:srgbClr val="990033"/>
                </a:solidFill>
              </a:rPr>
              <a:t>n=4</a:t>
            </a:r>
            <a:endParaRPr lang="cs-CZ" dirty="0" smtClean="0"/>
          </a:p>
          <a:p>
            <a:r>
              <a:rPr lang="cs-CZ" dirty="0" smtClean="0">
                <a:solidFill>
                  <a:srgbClr val="AA385B"/>
                </a:solidFill>
              </a:rPr>
              <a:t>n=6</a:t>
            </a:r>
          </a:p>
          <a:p>
            <a:r>
              <a:rPr lang="cs-CZ" dirty="0" smtClean="0">
                <a:solidFill>
                  <a:srgbClr val="86379B"/>
                </a:solidFill>
              </a:rPr>
              <a:t>n=12</a:t>
            </a:r>
          </a:p>
          <a:p>
            <a:r>
              <a:rPr lang="cs-CZ" dirty="0" smtClean="0">
                <a:solidFill>
                  <a:srgbClr val="40319B"/>
                </a:solidFill>
              </a:rPr>
              <a:t>n=20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633835" y="1861939"/>
          <a:ext cx="628650" cy="542925"/>
        </p:xfrm>
        <a:graphic>
          <a:graphicData uri="http://schemas.openxmlformats.org/presentationml/2006/ole">
            <p:oleObj spid="_x0000_s138242" name="Rovnice" r:id="rId4" imgW="39348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619672" y="1556792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98174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762547" y="2204492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116247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4305722" y="2004467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4115222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710535" y="1556792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972597" y="1556792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686722" y="2204492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7248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953672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2243560" y="2815679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5234410" y="2815679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848772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886497" y="1653629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753522" y="1569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667672" y="2223542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581572" y="2223542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626022" y="1509167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991397" y="1509167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7090197" y="14424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737272" y="1582192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420744" y="2021309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852792" y="216304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Obrázek 39" descr="chi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3140968"/>
            <a:ext cx="4718297" cy="3145531"/>
          </a:xfrm>
          <a:prstGeom prst="rect">
            <a:avLst/>
          </a:prstGeom>
        </p:spPr>
      </p:pic>
      <p:pic>
        <p:nvPicPr>
          <p:cNvPr id="48" name="Obrázek 47" descr="chi2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140968"/>
            <a:ext cx="4716016" cy="3144011"/>
          </a:xfrm>
          <a:prstGeom prst="rect">
            <a:avLst/>
          </a:prstGeom>
        </p:spPr>
      </p:pic>
      <p:pic>
        <p:nvPicPr>
          <p:cNvPr id="50" name="Obrázek 49" descr="chi2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  <p:pic>
        <p:nvPicPr>
          <p:cNvPr id="51" name="Obrázek 50" descr="chi2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0" y="3140968"/>
            <a:ext cx="4680520" cy="3120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Očekávané četnosti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</a:t>
            </a:r>
          </a:p>
          <a:p>
            <a:pPr>
              <a:defRPr/>
            </a:pPr>
            <a:r>
              <a:rPr lang="cs-CZ" smtClean="0"/>
              <a:t>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301625" y="1524000"/>
            <a:ext cx="8534400" cy="2121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případě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platnosti nulové hypotézy je poměr mezi buňkami jednoho sloupce v různých řádcích nezávislý na výběru tohoto sloupce.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>
                <a:solidFill>
                  <a:srgbClr val="FF0000"/>
                </a:solidFill>
              </a:rPr>
              <a:t>V případě platnosti nulové hypotézy je poměr mezi buňkami jednoho řádku v různých sloupcích nezávislý na výběru tohoto řádku.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Pokud tyto poměry normalizujeme, získáváme tabulku očekávaných četností.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2000" kern="0" dirty="0" smtClean="0"/>
              <a:t>Řádkové a sloupcové součty se touto operací nemění.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Group 42"/>
          <p:cNvGraphicFramePr>
            <a:graphicFrameLocks noGrp="1"/>
          </p:cNvGraphicFramePr>
          <p:nvPr/>
        </p:nvGraphicFramePr>
        <p:xfrm>
          <a:off x="467543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/>
                <a:gridCol w="551009"/>
                <a:gridCol w="551009"/>
                <a:gridCol w="651229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E1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/>
        </p:nvGraphicFramePr>
        <p:xfrm>
          <a:off x="6228184" y="4565104"/>
          <a:ext cx="2304256" cy="1600200"/>
        </p:xfrm>
        <a:graphic>
          <a:graphicData uri="http://schemas.openxmlformats.org/drawingml/2006/table">
            <a:tbl>
              <a:tblPr/>
              <a:tblGrid>
                <a:gridCol w="551009"/>
                <a:gridCol w="551009"/>
                <a:gridCol w="551009"/>
                <a:gridCol w="651229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83,6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52,4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Pozorované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6228184" y="4077072"/>
            <a:ext cx="2448272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Očekávané četnosti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699792" y="5157192"/>
            <a:ext cx="504056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1475656" y="5373216"/>
            <a:ext cx="2808312" cy="50405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3131840" y="4869160"/>
            <a:ext cx="2664296" cy="43204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102 × 30 / 166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627784" y="5445224"/>
            <a:ext cx="2592288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724128" y="5157192"/>
            <a:ext cx="115212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p:oleObj spid="_x0000_s139266" name="Rovnice" r:id="rId4" imgW="30456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p:oleObj spid="_x0000_s139267" name="Rovnice" r:id="rId6" imgW="2869920" imgH="431640" progId="Equation.3">
              <p:embed/>
            </p:oleObj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p:oleObj spid="_x0000_s139268" name="Rovnice" r:id="rId7" imgW="2514600" imgH="342720" progId="Equation.3">
              <p:embed/>
            </p:oleObj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18864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Znaménkový test</a:t>
            </a:r>
          </a:p>
        </p:txBody>
      </p:sp>
      <p:sp>
        <p:nvSpPr>
          <p:cNvPr id="40" name="Zástupný symbol pro obsah 3"/>
          <p:cNvSpPr txBox="1">
            <a:spLocks/>
          </p:cNvSpPr>
          <p:nvPr/>
        </p:nvSpPr>
        <p:spPr>
          <a:xfrm>
            <a:off x="301625" y="1524000"/>
            <a:ext cx="8534400" cy="45989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Zjednodušení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neparametrického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párového </a:t>
            </a:r>
            <a:r>
              <a:rPr kumimoji="0" lang="cs-CZ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Wilcoxonova</a:t>
            </a:r>
            <a:r>
              <a:rPr kumimoji="0" lang="cs-CZ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/>
              <a:t>Namísto velikosti rozdílů se počítá pouze jejich orientace (signum).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Případy, kde </a:t>
            </a:r>
            <a:r>
              <a:rPr lang="cs-CZ" sz="2000" i="1" kern="0" dirty="0" err="1" smtClean="0">
                <a:latin typeface="+mj-lt"/>
              </a:rPr>
              <a:t>sgn</a:t>
            </a:r>
            <a:r>
              <a:rPr lang="cs-CZ" sz="2000" i="1" kern="0" dirty="0" smtClean="0">
                <a:latin typeface="+mj-lt"/>
              </a:rPr>
              <a:t>(d) = 0 </a:t>
            </a:r>
            <a:r>
              <a:rPr lang="cs-CZ" sz="2000" kern="0" dirty="0" smtClean="0">
                <a:latin typeface="+mj-lt"/>
              </a:rPr>
              <a:t>se z analýzy vylučují.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Sečtou se kladné a záporné rozdíly a menší ze součtů je hledaná 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cs-CZ" sz="2000" kern="0" dirty="0" smtClean="0">
                <a:latin typeface="+mj-lt"/>
              </a:rPr>
              <a:t>Statistika </a:t>
            </a:r>
            <a:r>
              <a:rPr lang="cs-CZ" sz="2000" i="1" kern="0" dirty="0" smtClean="0">
                <a:latin typeface="+mj-lt"/>
              </a:rPr>
              <a:t>m</a:t>
            </a:r>
            <a:r>
              <a:rPr lang="cs-CZ" sz="2000" kern="0" dirty="0" smtClean="0">
                <a:latin typeface="+mj-lt"/>
              </a:rPr>
              <a:t> se porovná s tabulkovou hodnotou pro danou hladinu pravděpodobnosti: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lang="cs-CZ" sz="2000" dirty="0" smtClean="0">
              <a:latin typeface="+mj-lt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sz="2000" kern="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znamenkovy_t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59" y="3717032"/>
            <a:ext cx="4255789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 smtClean="0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U</a:t>
            </a:r>
            <a:r>
              <a:rPr lang="cs-CZ" b="0" i="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33488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statistiky U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směrodatná odchylka statistiky U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u="sng" dirty="0" err="1" smtClean="0">
                <a:latin typeface="Arial" pitchFamily="34" charset="0"/>
                <a:cs typeface="Arial" pitchFamily="34" charset="0"/>
              </a:rPr>
              <a:t>Neparametrická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varianta t-testu se skoro stejnou silou v případě normálně rozdělených dat. Vždy pro dvě skupiny naměřených hodnot.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Předpoklad: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Pravděpodobnost že X &gt; Y = pravděpodobnosti, že Y &gt; X.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>
              <a:spcAft>
                <a:spcPts val="600"/>
              </a:spcAft>
            </a:pP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Vypočtená U statistika má přibližně normální rozdělení (pro 		malé počty jsou hodnoty tabelovány zvlášť).</a:t>
            </a:r>
          </a:p>
          <a:p>
            <a:pPr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Postup:	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Hodnoty z obou sad měření se seřadí podle velikosti.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Počítá se U statistika pro první nebo druhou sadu (obvykle pro 			tu s nižšími hodnotami)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U</a:t>
            </a:r>
            <a:r>
              <a:rPr lang="cs-CZ" b="0" i="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je součet počtů hodnot ze sady 2 nižších než jednotlivé prvky 		sady 1 (postupně se sčítá pro všechny prvky ze sady 1).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Alternativní výpočet: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229200"/>
            <a:ext cx="2448272" cy="652873"/>
          </a:xfrm>
          <a:prstGeom prst="rect">
            <a:avLst/>
          </a:prstGeom>
          <a:noFill/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508104" y="5949280"/>
            <a:ext cx="33488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součet pořadí skupiny 1.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Whitneyův</a:t>
            </a:r>
            <a:r>
              <a:rPr lang="cs-CZ" dirty="0" smtClean="0"/>
              <a:t> U 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628800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/>
            <a:r>
              <a:rPr lang="cs-CZ" i="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Provede se normalizace:</a:t>
            </a: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lvl="1"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lvl="1"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Vypočtená statistika z se porovná s tabelovanými hodnotami normálního 	rozdělení resp. pro nižší počty s tabelovanými hodnotami pro Mann-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Whitneův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U test.</a:t>
            </a:r>
          </a:p>
          <a:p>
            <a:pPr eaLnBrk="0" hangingPunct="0"/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1296144" cy="673995"/>
          </a:xfrm>
          <a:prstGeom prst="rect">
            <a:avLst/>
          </a:prstGeom>
          <a:noFill/>
        </p:spPr>
      </p:pic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2841043" cy="1008112"/>
          </a:xfrm>
          <a:prstGeom prst="rect">
            <a:avLst/>
          </a:prstGeom>
          <a:noFill/>
        </p:spPr>
      </p:pic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07704" y="2996952"/>
            <a:ext cx="33488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normalizovaná statistika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statistiky U</a:t>
            </a:r>
          </a:p>
          <a:p>
            <a:pPr eaLnBrk="0" hangingPunct="0"/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směrodatná odchylka statistiky U</a:t>
            </a:r>
            <a:r>
              <a:rPr lang="cs-CZ" sz="14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14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207950"/>
            <a:ext cx="1368152" cy="644986"/>
          </a:xfrm>
          <a:prstGeom prst="rect">
            <a:avLst/>
          </a:prstGeom>
          <a:noFill/>
        </p:spPr>
      </p:pic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Neparametrická</a:t>
            </a:r>
            <a:r>
              <a:rPr lang="cs-CZ" dirty="0" smtClean="0"/>
              <a:t>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Wilcoxon test</a:t>
            </a:r>
          </a:p>
          <a:p>
            <a:r>
              <a:rPr lang="cs-CZ" sz="1600" smtClean="0"/>
              <a:t>Jsou vytvořeny diference mezi soubory,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/>
                <a:gridCol w="809625"/>
                <a:gridCol w="627062"/>
                <a:gridCol w="11525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298" name="Object 67"/>
          <p:cNvGraphicFramePr>
            <a:graphicFrameLocks noChangeAspect="1"/>
          </p:cNvGraphicFramePr>
          <p:nvPr/>
        </p:nvGraphicFramePr>
        <p:xfrm>
          <a:off x="539750" y="3500438"/>
          <a:ext cx="3600450" cy="1250950"/>
        </p:xfrm>
        <a:graphic>
          <a:graphicData uri="http://schemas.openxmlformats.org/presentationml/2006/ole">
            <p:oleObj spid="_x0000_s136194" r:id="rId3" imgW="2438400" imgH="850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mtClean="0"/>
              <a:t>Wilcoxonův test – příklad I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/>
                <a:gridCol w="1631950"/>
                <a:gridCol w="1628775"/>
                <a:gridCol w="1631950"/>
                <a:gridCol w="1630362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…… </a:t>
            </a:r>
            <a:r>
              <a:rPr lang="cs-CZ" sz="1400" dirty="0" smtClean="0">
                <a:solidFill>
                  <a:prstClr val="black"/>
                </a:solidFill>
                <a:latin typeface="Symbol" pitchFamily="18" charset="2"/>
                <a:cs typeface="Arial" pitchFamily="34" charset="0"/>
                <a:sym typeface="Symbol"/>
              </a:rPr>
              <a:t></a:t>
            </a:r>
            <a:r>
              <a:rPr lang="cs-CZ" sz="1400" dirty="0" smtClean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pořadí kladných 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……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10525</TotalTime>
  <Words>1150</Words>
  <Application>Microsoft Office PowerPoint</Application>
  <PresentationFormat>Předvádění na obrazovce (4:3)</PresentationFormat>
  <Paragraphs>461</Paragraphs>
  <Slides>15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Administrativní</vt:lpstr>
      <vt:lpstr>2_Administrativní</vt:lpstr>
      <vt:lpstr>7_Administrativní</vt:lpstr>
      <vt:lpstr>Rovnice</vt:lpstr>
      <vt:lpstr>11. + 12. Neparametrické testy</vt:lpstr>
      <vt:lpstr>Shrnutí statistických testů</vt:lpstr>
      <vt:lpstr>Shrnutí statistických testů</vt:lpstr>
      <vt:lpstr>Mann-Whitneyův U test</vt:lpstr>
      <vt:lpstr>Mann-Whitneyův U test</vt:lpstr>
      <vt:lpstr>Mann-Whitneyův U test</vt:lpstr>
      <vt:lpstr>Mann-Whitneyův U test</vt:lpstr>
      <vt:lpstr>Neparametrická obdoba párového t-testu</vt:lpstr>
      <vt:lpstr>Wilcoxonův test – příklad I</vt:lpstr>
      <vt:lpstr>Wilcoxonův test – příklad II</vt:lpstr>
      <vt:lpstr>Test dobré shody - základní teorie</vt:lpstr>
      <vt:lpstr>Test dobré shody - základní teorie</vt:lpstr>
      <vt:lpstr>Očekávané četnosti</vt:lpstr>
      <vt:lpstr>Test dobré shody - základní teorie</vt:lpstr>
      <vt:lpstr>Znaménkový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703</cp:revision>
  <dcterms:created xsi:type="dcterms:W3CDTF">2008-06-20T05:41:33Z</dcterms:created>
  <dcterms:modified xsi:type="dcterms:W3CDTF">2014-09-11T18:43:45Z</dcterms:modified>
</cp:coreProperties>
</file>