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72" r:id="rId5"/>
    <p:sldId id="271" r:id="rId6"/>
    <p:sldId id="264" r:id="rId7"/>
    <p:sldId id="265" r:id="rId8"/>
  </p:sldIdLst>
  <p:sldSz cx="9144000" cy="6858000" type="screen4x3"/>
  <p:notesSz cx="6734175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CEEAC-AFD1-4FFA-9262-371221DFAECF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418" y="4686499"/>
            <a:ext cx="538734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474" y="9371285"/>
            <a:ext cx="2918143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AE719-B31D-44BB-A670-FB15FD3A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6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7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B1EE5E-E478-4476-8073-3A2149CE099B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8FA271-58E3-4AC7-A545-9875D6184214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5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9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552C7D-324D-4291-98FA-6EA282618623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B2D-0553-4434-9DC6-6B986E90EEC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90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5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20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5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9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6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1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87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265E-935F-4CB1-8F3C-C0CFB6A92433}" type="datetimeFigureOut">
              <a:rPr lang="cs-CZ" smtClean="0"/>
              <a:t>10.3.2014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1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9" y="27729"/>
            <a:ext cx="8203827" cy="49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342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b="1" smtClean="0"/>
              <a:t>Aglutinace</a:t>
            </a:r>
            <a:endParaRPr lang="cs-CZ" sz="88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r>
              <a:rPr lang="cs-CZ" sz="3600" b="1" smtClean="0">
                <a:solidFill>
                  <a:schemeClr val="tx1"/>
                </a:solidFill>
              </a:rPr>
              <a:t>Mgr. Jana Nechvátalová</a:t>
            </a:r>
          </a:p>
          <a:p>
            <a:r>
              <a:rPr lang="cs-CZ" sz="2800" smtClean="0">
                <a:solidFill>
                  <a:schemeClr val="tx1"/>
                </a:solidFill>
              </a:rPr>
              <a:t>Ústav klinické imunologie a alergologie</a:t>
            </a:r>
          </a:p>
          <a:p>
            <a:r>
              <a:rPr lang="cs-CZ" sz="2800" smtClean="0">
                <a:solidFill>
                  <a:schemeClr val="tx1"/>
                </a:solidFill>
              </a:rPr>
              <a:t>FN u sv. Anny v Brně</a:t>
            </a:r>
            <a:endParaRPr lang="cs-CZ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Aglutinace x precipitace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2950" cy="4924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b="1" u="sng" smtClean="0">
                <a:solidFill>
                  <a:schemeClr val="hlink"/>
                </a:solidFill>
              </a:rPr>
              <a:t>Aglutinace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solidFill>
                  <a:schemeClr val="hlink"/>
                </a:solidFill>
              </a:rPr>
              <a:t>Ag</a:t>
            </a:r>
            <a:r>
              <a:rPr lang="cs-CZ" sz="1800" b="1" smtClean="0"/>
              <a:t>  </a:t>
            </a:r>
            <a:r>
              <a:rPr lang="cs-CZ" sz="1800" smtClean="0"/>
              <a:t>          +            Ab            </a:t>
            </a:r>
            <a:r>
              <a:rPr lang="cs-CZ" sz="1800" smtClean="0">
                <a:latin typeface="Symbol" pitchFamily="18" charset="2"/>
                <a:sym typeface="Symbol" pitchFamily="18" charset="2"/>
              </a:rPr>
              <a:t>            </a:t>
            </a:r>
            <a:r>
              <a:rPr lang="cs-CZ" sz="1800" smtClean="0">
                <a:latin typeface="Arial Unicode MS" pitchFamily="34" charset="-128"/>
                <a:sym typeface="Symbol" pitchFamily="18" charset="2"/>
              </a:rPr>
              <a:t>Ag-Ab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aglutinogen            aglutinin                         aglutinát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makromolekulární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korpuskulární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nerozpustný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Protilátky namířené proti epitopům antigenních částic vytváří mezi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korpuskulemi můstky, které vedou ke vzniku shluků – aglutinátů.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jako Ag slouží např. těla bakterií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u="sng" smtClean="0">
                <a:solidFill>
                  <a:srgbClr val="CC0000"/>
                </a:solidFill>
              </a:rPr>
              <a:t>Precipitace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solidFill>
                  <a:srgbClr val="CC0000"/>
                </a:solidFill>
              </a:rPr>
              <a:t>Ag</a:t>
            </a:r>
            <a:r>
              <a:rPr lang="cs-CZ" sz="1800" b="1" smtClean="0"/>
              <a:t>    </a:t>
            </a:r>
            <a:r>
              <a:rPr lang="cs-CZ" sz="1800" smtClean="0"/>
              <a:t>        +            Ab            </a:t>
            </a:r>
            <a:r>
              <a:rPr lang="cs-CZ" sz="1800" smtClean="0">
                <a:latin typeface="Symbol" pitchFamily="18" charset="2"/>
                <a:sym typeface="Symbol" pitchFamily="18" charset="2"/>
              </a:rPr>
              <a:t>             </a:t>
            </a:r>
            <a:r>
              <a:rPr lang="cs-CZ" sz="1800" smtClean="0">
                <a:latin typeface="Arial Unicode MS" pitchFamily="34" charset="-128"/>
                <a:sym typeface="Symbol" pitchFamily="18" charset="2"/>
              </a:rPr>
              <a:t>Ag-Ab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precipitinogen        precipitin                         precipitát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nízkomolekulární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nekorpuskulární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rozpustný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Reakce mezi solubilním antigenem a protilátkou s následným vznikem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precipitátu (hydrofobní vazby – vzniká nerozpustný komplex).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chemeClr val="hlink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15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36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u="sng" smtClean="0"/>
              <a:t>Aglutinace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31775" y="1196752"/>
            <a:ext cx="43402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 b="1" u="sng"/>
              <a:t>Přímá</a:t>
            </a:r>
          </a:p>
          <a:p>
            <a:pPr eaLnBrk="1" hangingPunct="1"/>
            <a:r>
              <a:rPr lang="cs-CZ" altLang="zh-CN" sz="1400"/>
              <a:t>Ag jsou přirozeně součástí </a:t>
            </a:r>
            <a:r>
              <a:rPr lang="cs-CZ" altLang="zh-CN" sz="1400" smtClean="0"/>
              <a:t>povrch. struktur </a:t>
            </a:r>
            <a:r>
              <a:rPr lang="cs-CZ" altLang="zh-CN" sz="1400"/>
              <a:t>reagujících </a:t>
            </a:r>
            <a:r>
              <a:rPr lang="cs-CZ" altLang="zh-CN" sz="1400" smtClean="0"/>
              <a:t>částic (antigeny krevních skupin)</a:t>
            </a:r>
            <a:endParaRPr lang="cs-CZ" altLang="zh-CN" sz="1400"/>
          </a:p>
          <a:p>
            <a:pPr eaLnBrk="1" hangingPunct="1"/>
            <a:endParaRPr lang="cs-CZ" altLang="zh-CN" sz="1400"/>
          </a:p>
          <a:p>
            <a:pPr eaLnBrk="1" hangingPunct="1"/>
            <a:r>
              <a:rPr lang="cs-CZ" altLang="zh-CN" sz="1400"/>
              <a:t>Př. hemaglutinace</a:t>
            </a:r>
          </a:p>
          <a:p>
            <a:pPr eaLnBrk="1" hangingPunct="1"/>
            <a:endParaRPr lang="cs-CZ" altLang="zh-CN" sz="1400"/>
          </a:p>
          <a:p>
            <a:pPr eaLnBrk="1" hangingPunct="1"/>
            <a:endParaRPr lang="cs-CZ" altLang="zh-CN" sz="1400"/>
          </a:p>
          <a:p>
            <a:pPr eaLnBrk="1" hangingPunct="1"/>
            <a:endParaRPr lang="cs-CZ" sz="1400"/>
          </a:p>
          <a:p>
            <a:pPr eaLnBrk="1" hangingPunct="1"/>
            <a:endParaRPr lang="cs-CZ" sz="140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912"/>
            <a:ext cx="30622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984750" y="12160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572000" y="1196752"/>
            <a:ext cx="4392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zh-CN" sz="1400" b="1" u="sng"/>
              <a:t>Nepřímá</a:t>
            </a:r>
          </a:p>
          <a:p>
            <a:pPr eaLnBrk="1" hangingPunct="1"/>
            <a:r>
              <a:rPr lang="cs-CZ" altLang="zh-CN" sz="1400"/>
              <a:t>Ag navazujeme na povrch částice uměle  </a:t>
            </a:r>
          </a:p>
          <a:p>
            <a:pPr eaLnBrk="1" hangingPunct="1"/>
            <a:endParaRPr lang="cs-CZ" altLang="zh-CN" sz="1400"/>
          </a:p>
          <a:p>
            <a:pPr eaLnBrk="1" hangingPunct="1"/>
            <a:r>
              <a:rPr lang="cs-CZ" altLang="zh-CN" sz="1400"/>
              <a:t>Př. latex-fixační test – </a:t>
            </a:r>
            <a:r>
              <a:rPr lang="cs-CZ" altLang="zh-CN" sz="1400">
                <a:solidFill>
                  <a:srgbClr val="CC0000"/>
                </a:solidFill>
              </a:rPr>
              <a:t>Ag</a:t>
            </a:r>
            <a:r>
              <a:rPr lang="cs-CZ" altLang="zh-CN" sz="1400"/>
              <a:t> nebo </a:t>
            </a:r>
            <a:r>
              <a:rPr lang="cs-CZ" altLang="zh-CN" sz="1400">
                <a:solidFill>
                  <a:schemeClr val="accent2"/>
                </a:solidFill>
              </a:rPr>
              <a:t>Ab</a:t>
            </a:r>
            <a:r>
              <a:rPr lang="cs-CZ" altLang="zh-CN" sz="1400"/>
              <a:t> navázaný na latex. částici, pokud dojde k aglutinaci, dokazujeme přítomnost </a:t>
            </a:r>
            <a:r>
              <a:rPr lang="cs-CZ" altLang="zh-CN" sz="1400">
                <a:solidFill>
                  <a:srgbClr val="CC0000"/>
                </a:solidFill>
              </a:rPr>
              <a:t>Ab</a:t>
            </a:r>
            <a:r>
              <a:rPr lang="cs-CZ" altLang="zh-CN" sz="1400"/>
              <a:t> nebo </a:t>
            </a:r>
            <a:r>
              <a:rPr lang="cs-CZ" altLang="zh-CN" sz="1400" smtClean="0">
                <a:solidFill>
                  <a:schemeClr val="accent2"/>
                </a:solidFill>
              </a:rPr>
              <a:t>Ag</a:t>
            </a:r>
          </a:p>
          <a:p>
            <a:pPr eaLnBrk="1" hangingPunct="1"/>
            <a:endParaRPr lang="cs-CZ" sz="1400">
              <a:solidFill>
                <a:schemeClr val="accent2"/>
              </a:solidFill>
            </a:endParaRPr>
          </a:p>
          <a:p>
            <a:pPr eaLnBrk="1" hangingPunct="1"/>
            <a:r>
              <a:rPr lang="cs-CZ" sz="1400" b="1" smtClean="0"/>
              <a:t>Vyšetření revmatoidního faktoru (RF)</a:t>
            </a:r>
          </a:p>
          <a:p>
            <a:pPr eaLnBrk="1" hangingPunct="1"/>
            <a:r>
              <a:rPr lang="cs-CZ" sz="1400" smtClean="0"/>
              <a:t>Latexové </a:t>
            </a:r>
            <a:r>
              <a:rPr lang="cs-CZ" sz="1400"/>
              <a:t>částice potažené lidským gamaglobulinem. Při zvýšené konc. Rf dojde k aglutinaci (pozitivní výsledek)</a:t>
            </a:r>
            <a:endParaRPr lang="cs-CZ" sz="3200"/>
          </a:p>
          <a:p>
            <a:pPr eaLnBrk="1" hangingPunct="1"/>
            <a:endParaRPr lang="cs-CZ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b="1" smtClean="0"/>
              <a:t>Revmatoidní faktor (RF)</a:t>
            </a:r>
            <a:endParaRPr lang="cs-CZ"/>
          </a:p>
        </p:txBody>
      </p:sp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608356" y="1196752"/>
            <a:ext cx="778006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 b="1" smtClean="0">
                <a:latin typeface="+mn-lt"/>
              </a:rPr>
              <a:t>je </a:t>
            </a:r>
            <a:r>
              <a:rPr lang="cs-CZ" sz="2000" b="1">
                <a:latin typeface="+mn-lt"/>
              </a:rPr>
              <a:t>protilátka proti </a:t>
            </a:r>
            <a:r>
              <a:rPr lang="cs-CZ" sz="2000" b="1" smtClean="0">
                <a:latin typeface="+mn-lt"/>
              </a:rPr>
              <a:t>Fc fragmentu molekuly IgG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cs-CZ" sz="2000" b="1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>
                <a:latin typeface="+mn-lt"/>
              </a:rPr>
              <a:t>b</a:t>
            </a:r>
            <a:r>
              <a:rPr lang="cs-CZ" sz="2000" smtClean="0">
                <a:latin typeface="+mn-lt"/>
              </a:rPr>
              <a:t>ěžně se vyskytuje v </a:t>
            </a:r>
            <a:r>
              <a:rPr lang="cs-CZ" sz="2000">
                <a:latin typeface="+mn-lt"/>
              </a:rPr>
              <a:t>séru ve </a:t>
            </a:r>
            <a:r>
              <a:rPr lang="cs-CZ" sz="2000" smtClean="0">
                <a:latin typeface="+mn-lt"/>
              </a:rPr>
              <a:t>vysokých </a:t>
            </a:r>
            <a:r>
              <a:rPr lang="pl-PL" sz="2000" smtClean="0">
                <a:latin typeface="+mn-lt"/>
              </a:rPr>
              <a:t>koncentracích zejména </a:t>
            </a:r>
            <a:r>
              <a:rPr lang="pl-PL" sz="2000">
                <a:latin typeface="+mn-lt"/>
              </a:rPr>
              <a:t>u </a:t>
            </a:r>
            <a:r>
              <a:rPr lang="cs-CZ" sz="2000">
                <a:latin typeface="+mn-lt"/>
              </a:rPr>
              <a:t>pacientů trpících revmatoidní </a:t>
            </a:r>
            <a:r>
              <a:rPr lang="cs-CZ" sz="2000" smtClean="0">
                <a:latin typeface="+mn-lt"/>
              </a:rPr>
              <a:t>artritidou (70-90% má pozitiv. RF) </a:t>
            </a:r>
          </a:p>
          <a:p>
            <a:pPr eaLnBrk="1" hangingPunct="1"/>
            <a:endParaRPr lang="cs-CZ" sz="2000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 smtClean="0">
                <a:latin typeface="+mn-lt"/>
              </a:rPr>
              <a:t>při RA mají prognostický význam: vysoké koncentrace RF asociují s těžkým průběhem onemocnění.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t="18365" r="28692" b="36862"/>
          <a:stretch/>
        </p:blipFill>
        <p:spPr bwMode="auto">
          <a:xfrm>
            <a:off x="4716016" y="3673182"/>
            <a:ext cx="4253855" cy="27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5273913"/>
            <a:ext cx="388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/>
              <a:t>systémové imunopatologické choroby </a:t>
            </a:r>
            <a:endParaRPr lang="cs-CZ" sz="2000" smtClean="0"/>
          </a:p>
          <a:p>
            <a:r>
              <a:rPr lang="cs-CZ" sz="2000"/>
              <a:t> </a:t>
            </a:r>
            <a:r>
              <a:rPr lang="cs-CZ" sz="2000" smtClean="0"/>
              <a:t>    - lupus erythematodes </a:t>
            </a:r>
          </a:p>
          <a:p>
            <a:r>
              <a:rPr lang="cs-CZ" sz="2000"/>
              <a:t> </a:t>
            </a:r>
            <a:r>
              <a:rPr lang="cs-CZ" sz="2000" smtClean="0"/>
              <a:t>    - Sjögrenův </a:t>
            </a:r>
            <a:r>
              <a:rPr lang="cs-CZ" sz="2000"/>
              <a:t>syndrom </a:t>
            </a:r>
            <a:r>
              <a:rPr lang="cs-CZ" sz="2000" smtClean="0"/>
              <a:t>aj</a:t>
            </a:r>
            <a:r>
              <a:rPr lang="cs-CZ" sz="2000"/>
              <a:t>.</a:t>
            </a:r>
          </a:p>
        </p:txBody>
      </p:sp>
      <p:pic>
        <p:nvPicPr>
          <p:cNvPr id="3074" name="Picture 2" descr="http://www.abbottdiagnostics.sk/App_Publisher/UserFiles/Products/Images/antiCPP-revmatiodni-artrit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0" y="3495649"/>
            <a:ext cx="21336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A</a:t>
            </a:r>
            <a:r>
              <a:rPr lang="cs-CZ" dirty="0" err="1" smtClean="0"/>
              <a:t>ntistreptolyzin</a:t>
            </a:r>
            <a:r>
              <a:rPr lang="cs-CZ" dirty="0" smtClean="0"/>
              <a:t> O</a:t>
            </a:r>
            <a:br>
              <a:rPr lang="cs-CZ" dirty="0" smtClean="0"/>
            </a:br>
            <a:r>
              <a:rPr lang="cs-CZ" dirty="0" smtClean="0"/>
              <a:t>(ASLO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2127630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protilátky proti </a:t>
            </a:r>
            <a:r>
              <a:rPr lang="cs-CZ" sz="2000" b="1" dirty="0" err="1" smtClean="0"/>
              <a:t>streptolyzinu</a:t>
            </a:r>
            <a:r>
              <a:rPr lang="cs-CZ" sz="2000" b="1" dirty="0" smtClean="0"/>
              <a:t> O</a:t>
            </a:r>
          </a:p>
          <a:p>
            <a:endParaRPr lang="cs-CZ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err="1" smtClean="0"/>
              <a:t>streptolyzin</a:t>
            </a:r>
            <a:r>
              <a:rPr lang="cs-CZ" sz="2000" b="1" dirty="0" smtClean="0"/>
              <a:t> </a:t>
            </a:r>
            <a:r>
              <a:rPr lang="cs-CZ" sz="2000" b="1" dirty="0"/>
              <a:t>O </a:t>
            </a:r>
            <a:r>
              <a:rPr lang="cs-CZ" sz="2000" dirty="0"/>
              <a:t>je </a:t>
            </a:r>
            <a:r>
              <a:rPr lang="cs-CZ" sz="2000" dirty="0" smtClean="0"/>
              <a:t>produkovaný </a:t>
            </a:r>
            <a:r>
              <a:rPr lang="cs-CZ" sz="2000" dirty="0"/>
              <a:t>ß hemolytickými streptokoky skupiny </a:t>
            </a:r>
            <a:r>
              <a:rPr lang="cs-CZ" sz="2000" dirty="0" smtClean="0"/>
              <a:t>A </a:t>
            </a:r>
          </a:p>
          <a:p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zvýšení </a:t>
            </a:r>
            <a:r>
              <a:rPr lang="cs-CZ" sz="2000" dirty="0"/>
              <a:t>titru protilátek proti </a:t>
            </a:r>
            <a:r>
              <a:rPr lang="cs-CZ" sz="2000" dirty="0" err="1"/>
              <a:t>streptolyzinu</a:t>
            </a:r>
            <a:r>
              <a:rPr lang="cs-CZ" sz="2000" dirty="0"/>
              <a:t> O je známkou nedávné infekce ß hemolytickými streptokoky skupiny </a:t>
            </a:r>
            <a:r>
              <a:rPr lang="cs-CZ" sz="2000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diagnostika: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- streptokokové </a:t>
            </a:r>
            <a:r>
              <a:rPr lang="cs-CZ" sz="2000" dirty="0" smtClean="0"/>
              <a:t>angíny </a:t>
            </a:r>
            <a:r>
              <a:rPr lang="cs-CZ" sz="2000" dirty="0" smtClean="0"/>
              <a:t>(</a:t>
            </a:r>
            <a:r>
              <a:rPr lang="cs-CZ" sz="2000" dirty="0"/>
              <a:t>80 – 85 % jedinců s </a:t>
            </a:r>
            <a:r>
              <a:rPr lang="cs-CZ" sz="2000" dirty="0" smtClean="0"/>
              <a:t>probíhající </a:t>
            </a:r>
            <a:r>
              <a:rPr lang="cs-CZ" sz="2000" dirty="0"/>
              <a:t>streptokokovou </a:t>
            </a:r>
            <a:r>
              <a:rPr lang="cs-CZ" sz="2000" dirty="0" smtClean="0"/>
              <a:t>infekcí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nebo následným </a:t>
            </a:r>
            <a:r>
              <a:rPr lang="cs-CZ" sz="2000" dirty="0"/>
              <a:t>onemocněním má zvýšený titr </a:t>
            </a:r>
            <a:r>
              <a:rPr lang="cs-CZ" sz="2000" dirty="0" smtClean="0"/>
              <a:t>ASLO)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- spály</a:t>
            </a:r>
            <a:r>
              <a:rPr lang="cs-CZ" sz="2000" dirty="0"/>
              <a:t>, akutní revmatické horečky a akutní glomerulonefritidy</a:t>
            </a:r>
          </a:p>
        </p:txBody>
      </p:sp>
    </p:spTree>
    <p:extLst>
      <p:ext uri="{BB962C8B-B14F-4D97-AF65-F5344CB8AC3E}">
        <p14:creationId xmlns:p14="http://schemas.microsoft.com/office/powerpoint/2010/main" val="11755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z="2500" b="1" smtClean="0"/>
              <a:t>Coombsův test</a:t>
            </a:r>
            <a:r>
              <a:rPr lang="cs-CZ" sz="2500" smtClean="0"/>
              <a:t/>
            </a:r>
            <a:br>
              <a:rPr lang="cs-CZ" sz="2500" smtClean="0"/>
            </a:br>
            <a:r>
              <a:rPr lang="cs-CZ" sz="2000" smtClean="0"/>
              <a:t>(antiglobulinový test, AGT)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291512" cy="820737"/>
          </a:xfrm>
        </p:spPr>
        <p:txBody>
          <a:bodyPr/>
          <a:lstStyle/>
          <a:p>
            <a:pPr eaLnBrk="1" hangingPunct="1"/>
            <a:r>
              <a:rPr lang="cs-CZ" sz="1200" smtClean="0"/>
              <a:t>umožňuje detekci červených krvinek, pokrytých imunoglobuliny (antierytrocytární protilátky) nebo složkami komplementu </a:t>
            </a:r>
          </a:p>
          <a:p>
            <a:pPr eaLnBrk="1" hangingPunct="1"/>
            <a:endParaRPr lang="cs-CZ" sz="1200" smtClean="0"/>
          </a:p>
          <a:p>
            <a:pPr eaLnBrk="1" hangingPunct="1"/>
            <a:endParaRPr lang="cs-CZ" sz="12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24021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1989138"/>
            <a:ext cx="43926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1200"/>
          </a:p>
          <a:p>
            <a:pPr marL="342900" indent="-342900">
              <a:spcBef>
                <a:spcPct val="20000"/>
              </a:spcBef>
            </a:pPr>
            <a:endParaRPr lang="cs-CZ" sz="1200"/>
          </a:p>
          <a:p>
            <a:pPr marL="342900" indent="-342900" algn="just">
              <a:spcBef>
                <a:spcPct val="20000"/>
              </a:spcBef>
            </a:pPr>
            <a:endParaRPr lang="cs-CZ" sz="1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12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6524625"/>
            <a:ext cx="3116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500"/>
              <a:t>http://cs.wikipedia.org/wiki/Coombs%C5%AFv_test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50825" y="4509120"/>
            <a:ext cx="43211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100" b="1" u="sng">
                <a:latin typeface="Arial" pitchFamily="34" charset="0"/>
                <a:cs typeface="Arial" pitchFamily="34" charset="0"/>
              </a:rPr>
              <a:t>nepřímý</a:t>
            </a:r>
          </a:p>
          <a:p>
            <a:r>
              <a:rPr lang="cs-CZ" sz="1100">
                <a:latin typeface="Arial" pitchFamily="34" charset="0"/>
                <a:cs typeface="Arial" pitchFamily="34" charset="0"/>
              </a:rPr>
              <a:t>umožňuje detekci antierytrocytárních protilátek přítomných v pacientově séru či plazmě z důvodu „in vitro“ senzibilizace červených krvinek</a:t>
            </a:r>
          </a:p>
          <a:p>
            <a:endParaRPr lang="cs-CZ" sz="1100">
              <a:latin typeface="Arial" pitchFamily="34" charset="0"/>
              <a:cs typeface="Arial" pitchFamily="34" charset="0"/>
            </a:endParaRPr>
          </a:p>
          <a:p>
            <a:r>
              <a:rPr lang="cs-CZ" sz="1100" u="sng">
                <a:latin typeface="Arial" pitchFamily="34" charset="0"/>
                <a:cs typeface="Arial" pitchFamily="34" charset="0"/>
              </a:rPr>
              <a:t>nepřím</a:t>
            </a:r>
            <a:r>
              <a:rPr lang="cs-CZ" sz="1100">
                <a:latin typeface="Arial" pitchFamily="34" charset="0"/>
                <a:cs typeface="Arial" pitchFamily="34" charset="0"/>
              </a:rPr>
              <a:t>ý Coombsův test je užíván k prenatálnímu testování těhotných žen a k testování krve před krevní transfúzí. Slouží k detekci protilátek proti červeným krvinkám, které jsou </a:t>
            </a:r>
            <a:r>
              <a:rPr lang="cs-CZ" sz="1100" u="sng">
                <a:latin typeface="Arial" pitchFamily="34" charset="0"/>
                <a:cs typeface="Arial" pitchFamily="34" charset="0"/>
              </a:rPr>
              <a:t>přítomny volně nenavázané v séru pacienta</a:t>
            </a:r>
            <a:r>
              <a:rPr lang="cs-CZ" sz="1100">
                <a:latin typeface="Arial" pitchFamily="34" charset="0"/>
                <a:cs typeface="Arial" pitchFamily="34" charset="0"/>
              </a:rPr>
              <a:t>. V tomto případě je sérum extrahováno z krve a následně inkubováno s erytrocyty se známou antigenicitou. Pokud dojde k aglutinaci, je nepřímý Coombsův test pozitivní.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50825" y="1988840"/>
            <a:ext cx="4321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 u="sng"/>
              <a:t>přímý</a:t>
            </a:r>
          </a:p>
          <a:p>
            <a:pPr eaLnBrk="1" hangingPunct="1"/>
            <a:r>
              <a:rPr lang="cs-CZ" sz="1100"/>
              <a:t>umožňuje detekci červených krvinek senzibilizovaných imunoglobuliny a složkami komplementu „in vivo“</a:t>
            </a:r>
          </a:p>
          <a:p>
            <a:pPr eaLnBrk="1" hangingPunct="1"/>
            <a:endParaRPr lang="cs-CZ" sz="1100"/>
          </a:p>
          <a:p>
            <a:pPr eaLnBrk="1" hangingPunct="1"/>
            <a:r>
              <a:rPr lang="cs-CZ" sz="1100" u="sng"/>
              <a:t>přímý</a:t>
            </a:r>
            <a:r>
              <a:rPr lang="cs-CZ" sz="1100"/>
              <a:t> Coombsův test se užívá k detekci protilátek či proteinů komplementu, které jsou </a:t>
            </a:r>
            <a:r>
              <a:rPr lang="cs-CZ" sz="1100" u="sng"/>
              <a:t>navázány na povrch červených krvinek</a:t>
            </a:r>
            <a:r>
              <a:rPr lang="cs-CZ" sz="1100"/>
              <a:t>. Odebraný vzorek krve je zpracován tak, že přítomné červené krvinky jsou promyty (čímž se odstraní pacientova plazma) a následně se inkubují s protilátkami proti lidským imunoglobulinům (Coombsovo reagens). Pokud dojde k viditelné aglutinaci červených krvinek, přímý Coombsův test je považován za pozitivní, což je důkazem, že protilátky či proteiny komplementu jsou navázány na povrch erytrocytů.</a:t>
            </a:r>
          </a:p>
          <a:p>
            <a:pPr eaLnBrk="1" hangingPunct="1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29217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Přirozené protilátky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916832"/>
            <a:ext cx="81496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/>
              <a:t>tvoří </a:t>
            </a:r>
            <a:r>
              <a:rPr lang="cs-CZ" smtClean="0"/>
              <a:t>se již brzy po narození, </a:t>
            </a:r>
            <a:r>
              <a:rPr lang="cs-CZ"/>
              <a:t>spontánně, bez záměrné </a:t>
            </a:r>
            <a:r>
              <a:rPr lang="cs-CZ" smtClean="0"/>
              <a:t>imunizace, jako odpověď na </a:t>
            </a:r>
          </a:p>
          <a:p>
            <a:r>
              <a:rPr lang="cs-CZ"/>
              <a:t> </a:t>
            </a:r>
            <a:r>
              <a:rPr lang="cs-CZ" smtClean="0"/>
              <a:t>    přirozené stimuly (izohemaglutininy – anti-A, anti-B)</a:t>
            </a:r>
            <a:r>
              <a:rPr lang="cs-CZ"/>
              <a:t> </a:t>
            </a:r>
            <a:endParaRPr lang="cs-CZ" smtClean="0"/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jsou polyreaktivní s nízkou aviditou </a:t>
            </a:r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většina patří do isotypu IgM (IgM také nejvíce aglutinuje, je to pentamer)</a:t>
            </a:r>
          </a:p>
          <a:p>
            <a:r>
              <a:rPr lang="cs-CZ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mtClean="0"/>
              <a:t>normální </a:t>
            </a:r>
            <a:r>
              <a:rPr lang="cs-CZ"/>
              <a:t>sérum zdravých jedinců obsahuje přirozené protilátky IgM, IgG a </a:t>
            </a:r>
            <a:r>
              <a:rPr lang="cs-CZ" smtClean="0"/>
              <a:t>IgA</a:t>
            </a:r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jejich fyziologický význam se předpokládá:</a:t>
            </a:r>
          </a:p>
          <a:p>
            <a:endParaRPr lang="cs-CZ"/>
          </a:p>
          <a:p>
            <a:pPr lvl="1"/>
            <a:r>
              <a:rPr lang="cs-CZ" smtClean="0"/>
              <a:t>- v</a:t>
            </a:r>
            <a:r>
              <a:rPr lang="cs-CZ"/>
              <a:t> časných stádiích infekčních procesů</a:t>
            </a:r>
          </a:p>
          <a:p>
            <a:pPr lvl="1"/>
            <a:r>
              <a:rPr lang="cs-CZ" smtClean="0"/>
              <a:t>- při</a:t>
            </a:r>
            <a:r>
              <a:rPr lang="cs-CZ"/>
              <a:t> regulaci rozvoje autoimunitních chorob</a:t>
            </a:r>
          </a:p>
          <a:p>
            <a:pPr lvl="1"/>
            <a:r>
              <a:rPr lang="cs-CZ" smtClean="0"/>
              <a:t>- též </a:t>
            </a:r>
            <a:r>
              <a:rPr lang="cs-CZ"/>
              <a:t>při odstraňování stárnoucích, fyziologicky degradovaných molekul a </a:t>
            </a:r>
            <a:r>
              <a:rPr lang="cs-CZ" smtClean="0"/>
              <a:t>buněk</a:t>
            </a:r>
          </a:p>
        </p:txBody>
      </p:sp>
    </p:spTree>
    <p:extLst>
      <p:ext uri="{BB962C8B-B14F-4D97-AF65-F5344CB8AC3E}">
        <p14:creationId xmlns:p14="http://schemas.microsoft.com/office/powerpoint/2010/main" val="1849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524</Words>
  <Application>Microsoft Office PowerPoint</Application>
  <PresentationFormat>Předvádění na obrazovce (4:3)</PresentationFormat>
  <Paragraphs>97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Aglutinace</vt:lpstr>
      <vt:lpstr>Aglutinace x precipitace</vt:lpstr>
      <vt:lpstr>Aglutinace</vt:lpstr>
      <vt:lpstr>Revmatoidní faktor (RF)</vt:lpstr>
      <vt:lpstr>Antistreptolyzin O (ASLO)</vt:lpstr>
      <vt:lpstr>Coombsův test (antiglobulinový test, AGT)</vt:lpstr>
      <vt:lpstr>Přirozené protilátky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uživatel</cp:lastModifiedBy>
  <cp:revision>14</cp:revision>
  <cp:lastPrinted>2014-03-10T07:25:45Z</cp:lastPrinted>
  <dcterms:created xsi:type="dcterms:W3CDTF">2013-03-10T15:28:15Z</dcterms:created>
  <dcterms:modified xsi:type="dcterms:W3CDTF">2014-03-10T07:30:40Z</dcterms:modified>
</cp:coreProperties>
</file>