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0"/>
  </p:notesMasterIdLst>
  <p:handoutMasterIdLst>
    <p:handoutMasterId r:id="rId71"/>
  </p:handoutMasterIdLst>
  <p:sldIdLst>
    <p:sldId id="286" r:id="rId2"/>
    <p:sldId id="308" r:id="rId3"/>
    <p:sldId id="309" r:id="rId4"/>
    <p:sldId id="310" r:id="rId5"/>
    <p:sldId id="299" r:id="rId6"/>
    <p:sldId id="311" r:id="rId7"/>
    <p:sldId id="312" r:id="rId8"/>
    <p:sldId id="313" r:id="rId9"/>
    <p:sldId id="314" r:id="rId10"/>
    <p:sldId id="320" r:id="rId11"/>
    <p:sldId id="321" r:id="rId12"/>
    <p:sldId id="352" r:id="rId13"/>
    <p:sldId id="354" r:id="rId14"/>
    <p:sldId id="355" r:id="rId15"/>
    <p:sldId id="356" r:id="rId16"/>
    <p:sldId id="357" r:id="rId17"/>
    <p:sldId id="358" r:id="rId18"/>
    <p:sldId id="362" r:id="rId19"/>
    <p:sldId id="363" r:id="rId20"/>
    <p:sldId id="329" r:id="rId21"/>
    <p:sldId id="330" r:id="rId22"/>
    <p:sldId id="337" r:id="rId23"/>
    <p:sldId id="361" r:id="rId24"/>
    <p:sldId id="331" r:id="rId25"/>
    <p:sldId id="332" r:id="rId26"/>
    <p:sldId id="333" r:id="rId27"/>
    <p:sldId id="334" r:id="rId28"/>
    <p:sldId id="335" r:id="rId29"/>
    <p:sldId id="336" r:id="rId30"/>
    <p:sldId id="338" r:id="rId31"/>
    <p:sldId id="339" r:id="rId32"/>
    <p:sldId id="340" r:id="rId33"/>
    <p:sldId id="341" r:id="rId34"/>
    <p:sldId id="342" r:id="rId35"/>
    <p:sldId id="343" r:id="rId36"/>
    <p:sldId id="344" r:id="rId37"/>
    <p:sldId id="345" r:id="rId38"/>
    <p:sldId id="346" r:id="rId39"/>
    <p:sldId id="347" r:id="rId40"/>
    <p:sldId id="348" r:id="rId41"/>
    <p:sldId id="349" r:id="rId42"/>
    <p:sldId id="350" r:id="rId43"/>
    <p:sldId id="351" r:id="rId44"/>
    <p:sldId id="364" r:id="rId45"/>
    <p:sldId id="365" r:id="rId46"/>
    <p:sldId id="366" r:id="rId47"/>
    <p:sldId id="367" r:id="rId48"/>
    <p:sldId id="368" r:id="rId49"/>
    <p:sldId id="369" r:id="rId50"/>
    <p:sldId id="380" r:id="rId51"/>
    <p:sldId id="379" r:id="rId52"/>
    <p:sldId id="370" r:id="rId53"/>
    <p:sldId id="371" r:id="rId54"/>
    <p:sldId id="372" r:id="rId55"/>
    <p:sldId id="373" r:id="rId56"/>
    <p:sldId id="374" r:id="rId57"/>
    <p:sldId id="375" r:id="rId58"/>
    <p:sldId id="376" r:id="rId59"/>
    <p:sldId id="377" r:id="rId60"/>
    <p:sldId id="378" r:id="rId61"/>
    <p:sldId id="315" r:id="rId62"/>
    <p:sldId id="322" r:id="rId63"/>
    <p:sldId id="323" r:id="rId64"/>
    <p:sldId id="324" r:id="rId65"/>
    <p:sldId id="325" r:id="rId66"/>
    <p:sldId id="326" r:id="rId67"/>
    <p:sldId id="327" r:id="rId68"/>
    <p:sldId id="328" r:id="rId69"/>
  </p:sldIdLst>
  <p:sldSz cx="9144000" cy="6858000" type="screen4x3"/>
  <p:notesSz cx="6735763" cy="98694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60"/>
  </p:normalViewPr>
  <p:slideViewPr>
    <p:cSldViewPr>
      <p:cViewPr varScale="1">
        <p:scale>
          <a:sx n="81" d="100"/>
          <a:sy n="81" d="100"/>
        </p:scale>
        <p:origin x="-8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474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0" cy="493474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r">
              <a:defRPr sz="1200"/>
            </a:lvl1pPr>
          </a:lstStyle>
          <a:p>
            <a:fld id="{5A310069-E355-4729-A025-628FF6154708}" type="datetimeFigureOut">
              <a:rPr lang="cs-CZ" smtClean="0"/>
              <a:pPr/>
              <a:t>8.10.2014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4301"/>
            <a:ext cx="2918830" cy="493474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5" y="9374301"/>
            <a:ext cx="2918830" cy="493474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r">
              <a:defRPr sz="1200"/>
            </a:lvl1pPr>
          </a:lstStyle>
          <a:p>
            <a:fld id="{16311DE8-2F29-4577-8F4D-AC94125104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45400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474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3474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r">
              <a:defRPr sz="1200"/>
            </a:lvl1pPr>
          </a:lstStyle>
          <a:p>
            <a:fld id="{9889693C-FB5A-44F0-8FE6-6BA695E5AC79}" type="datetimeFigureOut">
              <a:rPr lang="cs-CZ" smtClean="0"/>
              <a:pPr/>
              <a:t>8.10.2014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82" tIns="45391" rIns="90782" bIns="45391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0782" tIns="45391" rIns="90782" bIns="45391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4301"/>
            <a:ext cx="2918830" cy="493474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5" y="9374301"/>
            <a:ext cx="2918830" cy="493474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r">
              <a:defRPr sz="1200"/>
            </a:lvl1pPr>
          </a:lstStyle>
          <a:p>
            <a:fld id="{60BB3AA8-FB5F-4A07-88C0-CFE359D689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53949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B3AA8-FB5F-4A07-88C0-CFE359D68911}" type="slidenum">
              <a:rPr lang="cs-CZ" smtClean="0"/>
              <a:pPr/>
              <a:t>64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93541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22D6AD-F0F4-4EE0-8A87-1C6D60C06981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5810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09BDFE-F1F6-450E-9FD3-D3A4B925624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1099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207DB4-19D7-4795-8E28-894795592BC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9845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89E6D1E-87E1-4791-B4FF-11DA76F840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4125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C8C58-F68F-419A-BF74-1D45B0EE125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5127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C6390-0B51-4C6E-ABEF-9901F5BABF7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9598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54543-273B-430A-B0F3-A5AFB31CB1E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2439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1A7C9-7396-4508-94D5-D0B6C3BFD1E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2402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AE4006-26B6-4D9E-9E8C-CE636486B2B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869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3190B-EB94-42BA-BA6E-645554EB472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7577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638D9-5D7C-4267-8DB9-89CBDEF5156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231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ED64F-407D-4EB0-B201-C8CF01AC5C2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614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5ADE81D-83AA-46C1-9454-B85DFF7A9A1F}" type="slidenum">
              <a:rPr 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430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908720"/>
            <a:ext cx="8418512" cy="3062287"/>
          </a:xfrm>
        </p:spPr>
        <p:txBody>
          <a:bodyPr/>
          <a:lstStyle/>
          <a:p>
            <a:r>
              <a:rPr lang="cs-CZ" sz="5400" b="1" dirty="0" smtClean="0">
                <a:solidFill>
                  <a:srgbClr val="CC3300"/>
                </a:solidFill>
              </a:rPr>
              <a:t/>
            </a:r>
            <a:br>
              <a:rPr lang="cs-CZ" sz="5400" b="1" dirty="0" smtClean="0">
                <a:solidFill>
                  <a:srgbClr val="CC3300"/>
                </a:solidFill>
              </a:rPr>
            </a:br>
            <a:r>
              <a:rPr lang="cs-CZ" b="1" dirty="0" smtClean="0">
                <a:solidFill>
                  <a:schemeClr val="accent2"/>
                </a:solidFill>
              </a:rPr>
              <a:t>PÉČE O ZDRAVÍ A ZDRAVOTNICTVÍ</a:t>
            </a:r>
            <a:endParaRPr lang="cs-CZ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94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922114"/>
          </a:xfrm>
        </p:spPr>
        <p:txBody>
          <a:bodyPr/>
          <a:lstStyle/>
          <a:p>
            <a:r>
              <a:rPr lang="cs-CZ" sz="4200" b="1" dirty="0" smtClean="0">
                <a:solidFill>
                  <a:schemeClr val="accent2"/>
                </a:solidFill>
              </a:rPr>
              <a:t>ZDRAVOTNÍ PÉČE PODLE ÚROVNĚ</a:t>
            </a:r>
            <a:endParaRPr lang="cs-CZ" sz="42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1988840"/>
            <a:ext cx="8229600" cy="5184576"/>
          </a:xfrm>
        </p:spPr>
        <p:txBody>
          <a:bodyPr/>
          <a:lstStyle/>
          <a:p>
            <a:r>
              <a:rPr lang="cs-CZ" sz="2600" b="1" dirty="0" smtClean="0">
                <a:solidFill>
                  <a:schemeClr val="accent2"/>
                </a:solidFill>
              </a:rPr>
              <a:t>Primární péče </a:t>
            </a:r>
            <a:r>
              <a:rPr lang="cs-CZ" sz="2600" dirty="0" smtClean="0">
                <a:solidFill>
                  <a:schemeClr val="accent2"/>
                </a:solidFill>
              </a:rPr>
              <a:t>(linie prvního kontaktu)</a:t>
            </a:r>
          </a:p>
          <a:p>
            <a:pPr lvl="1"/>
            <a:r>
              <a:rPr lang="cs-CZ" sz="2200" dirty="0" smtClean="0"/>
              <a:t>PL pro dospělé, PL pro děti a mladistvé, ambulantní stomatolog, ambulantní gynekolog, domácí péče, LSPP, lékárny</a:t>
            </a:r>
          </a:p>
          <a:p>
            <a:r>
              <a:rPr lang="cs-CZ" sz="2600" b="1" dirty="0" smtClean="0">
                <a:solidFill>
                  <a:schemeClr val="accent2"/>
                </a:solidFill>
              </a:rPr>
              <a:t>Sekundární péče</a:t>
            </a:r>
          </a:p>
          <a:p>
            <a:pPr lvl="1"/>
            <a:r>
              <a:rPr lang="cs-CZ" sz="2200" dirty="0" smtClean="0"/>
              <a:t>Ambulantní péče (vč. domácí zdravotní péče, zdravotní péče ve stacionářích a zdravotně - sociální péče ve ZZ)</a:t>
            </a:r>
          </a:p>
          <a:p>
            <a:r>
              <a:rPr lang="cs-CZ" sz="2600" b="1" dirty="0" smtClean="0">
                <a:solidFill>
                  <a:schemeClr val="accent2"/>
                </a:solidFill>
              </a:rPr>
              <a:t>Terciární péče</a:t>
            </a:r>
          </a:p>
          <a:p>
            <a:pPr lvl="1"/>
            <a:r>
              <a:rPr lang="cs-CZ" sz="2200" dirty="0" smtClean="0"/>
              <a:t>Ústavní lůžková péče v nemocnicích, léčebnách a odborných ústavech</a:t>
            </a:r>
          </a:p>
        </p:txBody>
      </p:sp>
    </p:spTree>
    <p:extLst>
      <p:ext uri="{BB962C8B-B14F-4D97-AF65-F5344CB8AC3E}">
        <p14:creationId xmlns:p14="http://schemas.microsoft.com/office/powerpoint/2010/main" xmlns="" val="8464854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922114"/>
          </a:xfrm>
        </p:spPr>
        <p:txBody>
          <a:bodyPr/>
          <a:lstStyle/>
          <a:p>
            <a:r>
              <a:rPr lang="cs-CZ" sz="4200" b="1" dirty="0" smtClean="0">
                <a:solidFill>
                  <a:schemeClr val="accent2"/>
                </a:solidFill>
              </a:rPr>
              <a:t>POTŘEBA INTEGRACE ZDRAVOTNICKÝCH SLUŽEB</a:t>
            </a:r>
            <a:endParaRPr lang="cs-CZ" sz="42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539552" y="2132856"/>
            <a:ext cx="8229600" cy="5112568"/>
          </a:xfrm>
        </p:spPr>
        <p:txBody>
          <a:bodyPr/>
          <a:lstStyle/>
          <a:p>
            <a:endParaRPr lang="cs-CZ" sz="2600" dirty="0" smtClean="0"/>
          </a:p>
          <a:p>
            <a:r>
              <a:rPr lang="cs-CZ" sz="2600" dirty="0" smtClean="0"/>
              <a:t>Samostatnost zdravotnických zařízení </a:t>
            </a:r>
          </a:p>
          <a:p>
            <a:pPr marL="0" indent="0">
              <a:buNone/>
            </a:pPr>
            <a:r>
              <a:rPr lang="cs-CZ" sz="2600" dirty="0" smtClean="0"/>
              <a:t>                                   X</a:t>
            </a:r>
          </a:p>
          <a:p>
            <a:pPr marL="0" indent="0">
              <a:buNone/>
            </a:pPr>
            <a:r>
              <a:rPr lang="cs-CZ" sz="2600" dirty="0" smtClean="0"/>
              <a:t>              návaznost zdravotní péče.</a:t>
            </a:r>
          </a:p>
          <a:p>
            <a:endParaRPr lang="cs-CZ" sz="2600" dirty="0"/>
          </a:p>
          <a:p>
            <a:r>
              <a:rPr lang="cs-CZ" sz="2600" dirty="0" smtClean="0"/>
              <a:t>Zajištění komplexní péče.</a:t>
            </a:r>
          </a:p>
        </p:txBody>
      </p:sp>
    </p:spTree>
    <p:extLst>
      <p:ext uri="{BB962C8B-B14F-4D97-AF65-F5344CB8AC3E}">
        <p14:creationId xmlns:p14="http://schemas.microsoft.com/office/powerpoint/2010/main" xmlns="" val="30518024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2190105"/>
          </a:xfrm>
        </p:spPr>
        <p:txBody>
          <a:bodyPr>
            <a:normAutofit/>
          </a:bodyPr>
          <a:lstStyle/>
          <a:p>
            <a:r>
              <a:rPr lang="cs-CZ" sz="5800" b="1" dirty="0" smtClean="0">
                <a:solidFill>
                  <a:srgbClr val="1B06BA"/>
                </a:solidFill>
              </a:rPr>
              <a:t/>
            </a:r>
            <a:br>
              <a:rPr lang="cs-CZ" sz="5800" b="1" dirty="0" smtClean="0">
                <a:solidFill>
                  <a:srgbClr val="1B06BA"/>
                </a:solidFill>
              </a:rPr>
            </a:br>
            <a:r>
              <a:rPr lang="cs-CZ" sz="5800" b="1" dirty="0" smtClean="0">
                <a:solidFill>
                  <a:srgbClr val="1B06BA"/>
                </a:solidFill>
              </a:rPr>
              <a:t>Ekonomika a zdraví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872808" cy="3096344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399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Ekonomie a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Zdravotnictví – významný sektor NH</a:t>
            </a:r>
          </a:p>
          <a:p>
            <a:pPr lvl="1"/>
            <a:r>
              <a:rPr lang="cs-CZ" dirty="0" smtClean="0"/>
              <a:t>cca 250 000 pracovníků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ecelých  </a:t>
            </a:r>
            <a:r>
              <a:rPr lang="cs-CZ" dirty="0"/>
              <a:t>8</a:t>
            </a:r>
            <a:r>
              <a:rPr lang="cs-CZ" dirty="0" smtClean="0"/>
              <a:t>% HDP = 290 mld. Kč</a:t>
            </a:r>
          </a:p>
          <a:p>
            <a:pPr marL="914400" lvl="2" indent="0">
              <a:buNone/>
            </a:pPr>
            <a:r>
              <a:rPr lang="cs-CZ" dirty="0" smtClean="0"/>
              <a:t>Efekt vynakládaných peněz není lineární</a:t>
            </a:r>
          </a:p>
          <a:p>
            <a:pPr lvl="1"/>
            <a:r>
              <a:rPr lang="cs-CZ" dirty="0" smtClean="0"/>
              <a:t>sektor</a:t>
            </a:r>
            <a:r>
              <a:rPr lang="cs-CZ" dirty="0"/>
              <a:t>, spojený s veřejnými penězi, ve kterém jdou proti sobě zájmy jednotlivých aktérů – to je ideální prostor pro korupci na různých </a:t>
            </a:r>
            <a:r>
              <a:rPr lang="cs-CZ" dirty="0" smtClean="0"/>
              <a:t>úrovních (otázka plýtvání zdroji). </a:t>
            </a:r>
          </a:p>
          <a:p>
            <a:pPr marL="914400" lvl="2" indent="0">
              <a:buNone/>
            </a:pPr>
            <a:endParaRPr lang="cs-CZ" dirty="0" smtClean="0"/>
          </a:p>
          <a:p>
            <a:pPr marL="571500" indent="-45720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7536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Ekonomická teorie a zdravotnictví</a:t>
            </a:r>
            <a:r>
              <a:rPr lang="cs-CZ" b="1" dirty="0">
                <a:solidFill>
                  <a:srgbClr val="1B06BA"/>
                </a:solidFill>
              </a:rPr>
              <a:t/>
            </a:r>
            <a:br>
              <a:rPr lang="cs-CZ" b="1" dirty="0">
                <a:solidFill>
                  <a:srgbClr val="1B06BA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425355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e</a:t>
            </a:r>
            <a:r>
              <a:rPr lang="cs-CZ" b="1" dirty="0" smtClean="0"/>
              <a:t>konomie - medicína</a:t>
            </a:r>
          </a:p>
          <a:p>
            <a:pPr marL="857250" lvl="2" indent="0">
              <a:buNone/>
            </a:pPr>
            <a:r>
              <a:rPr lang="cs-CZ" sz="3200" b="1" dirty="0"/>
              <a:t>f</a:t>
            </a:r>
            <a:r>
              <a:rPr lang="cs-CZ" sz="3200" b="1" dirty="0" smtClean="0"/>
              <a:t>inance - zdravotnictví</a:t>
            </a:r>
          </a:p>
          <a:p>
            <a:pPr marL="1371600" lvl="3" indent="0">
              <a:buNone/>
            </a:pPr>
            <a:r>
              <a:rPr lang="cs-CZ" sz="3200" b="1" dirty="0"/>
              <a:t>p</a:t>
            </a:r>
            <a:r>
              <a:rPr lang="cs-CZ" sz="3200" b="1" dirty="0" smtClean="0"/>
              <a:t>eníze - zdravotní péče</a:t>
            </a:r>
          </a:p>
          <a:p>
            <a:pPr marL="1371600" lvl="3" indent="0">
              <a:buNone/>
            </a:pPr>
            <a:endParaRPr lang="cs-CZ" sz="3200" b="1" dirty="0"/>
          </a:p>
          <a:p>
            <a:pPr lvl="1"/>
            <a:r>
              <a:rPr lang="cs-CZ" dirty="0" smtClean="0"/>
              <a:t>potenciální konflikt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mezené zdroje  x  všeobecně uznávané lidské hodnoty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btížnost hodnocení dopadů různých variant alokace zdrojů</a:t>
            </a:r>
          </a:p>
          <a:p>
            <a:pPr marL="40005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3309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Trh a zdraví</a:t>
            </a:r>
            <a:r>
              <a:rPr lang="cs-CZ" b="1" dirty="0">
                <a:solidFill>
                  <a:srgbClr val="1B06BA"/>
                </a:solidFill>
              </a:rPr>
              <a:t/>
            </a:r>
            <a:br>
              <a:rPr lang="cs-CZ" b="1" dirty="0">
                <a:solidFill>
                  <a:srgbClr val="1B06BA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229600" cy="5073427"/>
          </a:xfrm>
        </p:spPr>
        <p:txBody>
          <a:bodyPr/>
          <a:lstStyle/>
          <a:p>
            <a:pPr marL="457200" indent="-457200"/>
            <a:r>
              <a:rPr lang="cs-CZ" dirty="0" smtClean="0"/>
              <a:t>Trh jako standardní řešení omezených zdrojů v oblasti péče o zdraví</a:t>
            </a:r>
          </a:p>
          <a:p>
            <a:pPr marL="857250" lvl="1" indent="-457200"/>
            <a:r>
              <a:rPr lang="cs-CZ" dirty="0" smtClean="0"/>
              <a:t>Nakolik je tržní mechanismus vhodný?</a:t>
            </a:r>
          </a:p>
          <a:p>
            <a:pPr marL="857250" lvl="1" indent="-457200"/>
            <a:r>
              <a:rPr lang="cs-CZ" dirty="0" smtClean="0"/>
              <a:t>Kde, kdy a proč selhává?</a:t>
            </a:r>
          </a:p>
          <a:p>
            <a:pPr marL="857250" lvl="1" indent="-457200"/>
            <a:r>
              <a:rPr lang="cs-CZ" dirty="0" smtClean="0"/>
              <a:t>Mohou být tržní selhání napravena státními zásahy?</a:t>
            </a:r>
          </a:p>
          <a:p>
            <a:pPr marL="400050" lvl="1" indent="0">
              <a:buNone/>
            </a:pPr>
            <a:endParaRPr lang="cs-CZ" dirty="0" smtClean="0"/>
          </a:p>
          <a:p>
            <a:pPr marL="457200" indent="-45720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17789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052736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Financování zdravotnických služeb</a:t>
            </a:r>
            <a:r>
              <a:rPr lang="cs-CZ" b="1" dirty="0">
                <a:solidFill>
                  <a:srgbClr val="1B06BA"/>
                </a:solidFill>
              </a:rPr>
              <a:t/>
            </a:r>
            <a:br>
              <a:rPr lang="cs-CZ" b="1" dirty="0">
                <a:solidFill>
                  <a:srgbClr val="1B06BA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5073427"/>
          </a:xfrm>
        </p:spPr>
        <p:txBody>
          <a:bodyPr/>
          <a:lstStyle/>
          <a:p>
            <a:pPr marL="457200" indent="-457200"/>
            <a:r>
              <a:rPr lang="cs-CZ" dirty="0" smtClean="0"/>
              <a:t>Formy financování</a:t>
            </a:r>
          </a:p>
          <a:p>
            <a:pPr marL="457200" indent="-457200"/>
            <a:r>
              <a:rPr lang="cs-CZ" dirty="0" smtClean="0"/>
              <a:t>Typy zdravotnických systémů</a:t>
            </a:r>
          </a:p>
          <a:p>
            <a:pPr marL="457200" indent="-457200"/>
            <a:r>
              <a:rPr lang="cs-CZ" dirty="0" smtClean="0"/>
              <a:t>Platby za zdravotnické služby</a:t>
            </a:r>
          </a:p>
        </p:txBody>
      </p:sp>
    </p:spTree>
    <p:extLst>
      <p:ext uri="{BB962C8B-B14F-4D97-AF65-F5344CB8AC3E}">
        <p14:creationId xmlns:p14="http://schemas.microsoft.com/office/powerpoint/2010/main" xmlns="" val="198408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Hodnocení zdravotní péče</a:t>
            </a:r>
            <a:r>
              <a:rPr lang="cs-CZ" b="1" dirty="0">
                <a:solidFill>
                  <a:srgbClr val="1B06BA"/>
                </a:solidFill>
              </a:rPr>
              <a:t/>
            </a:r>
            <a:br>
              <a:rPr lang="cs-CZ" b="1" dirty="0">
                <a:solidFill>
                  <a:srgbClr val="1B06BA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073427"/>
          </a:xfrm>
        </p:spPr>
        <p:txBody>
          <a:bodyPr/>
          <a:lstStyle/>
          <a:p>
            <a:pPr marL="457200" indent="-457200"/>
            <a:r>
              <a:rPr lang="cs-CZ" dirty="0" smtClean="0"/>
              <a:t>Ekonomická efektivnost je pouze jedním z mnoha aspektů hodnocení zdravotnických služeb.</a:t>
            </a:r>
          </a:p>
          <a:p>
            <a:pPr marL="457200" indent="-457200"/>
            <a:r>
              <a:rPr lang="cs-CZ" dirty="0" smtClean="0"/>
              <a:t>Ekonomická efektivnost = poměr mezi vstupy a výstupy</a:t>
            </a:r>
          </a:p>
          <a:p>
            <a:pPr marL="857250" lvl="1" indent="-457200"/>
            <a:r>
              <a:rPr lang="cs-CZ" dirty="0"/>
              <a:t>p</a:t>
            </a:r>
            <a:r>
              <a:rPr lang="cs-CZ" dirty="0" smtClean="0"/>
              <a:t>roblémy porovnávání</a:t>
            </a:r>
          </a:p>
          <a:p>
            <a:pPr marL="457200" indent="-45720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81291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000099"/>
                </a:solidFill>
              </a:rPr>
              <a:t>Ekonomické ukazatele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r>
              <a:rPr lang="cs-CZ" sz="2400" dirty="0" smtClean="0"/>
              <a:t>Patří ke stěžejním ukazatelům charakterizujícím péči o zdraví obyvatelstva daného státu.</a:t>
            </a:r>
          </a:p>
          <a:p>
            <a:r>
              <a:rPr lang="cs-CZ" sz="2400" dirty="0" smtClean="0"/>
              <a:t>Nejčastější ekonomický ukazatel je procentuální podíl výdajů na zdravotnictví na HDP.</a:t>
            </a:r>
          </a:p>
          <a:p>
            <a:r>
              <a:rPr lang="cs-CZ" sz="2400" b="1" dirty="0" smtClean="0"/>
              <a:t>HDP = hrubý domácí produkt</a:t>
            </a:r>
          </a:p>
          <a:p>
            <a:pPr lvl="1"/>
            <a:r>
              <a:rPr lang="cs-CZ" sz="2000" dirty="0" smtClean="0"/>
              <a:t>Souhrnný makroekonomický ukazatel, který se používá pro vyjádření stavu ekonomiky daného státu.</a:t>
            </a:r>
          </a:p>
          <a:p>
            <a:pPr lvl="1"/>
            <a:r>
              <a:rPr lang="cs-CZ" sz="2000" dirty="0" smtClean="0"/>
              <a:t>Souhrn finálních produktů a poskytnutých služeb vyrobených a poskytnutých na území daného státu v peněžním vyjádření za určitou časovou jednotku.</a:t>
            </a:r>
          </a:p>
          <a:p>
            <a:pPr lvl="1"/>
            <a:r>
              <a:rPr lang="cs-CZ" sz="2000" dirty="0" smtClean="0"/>
              <a:t>Kladný přírůstek HDP vůči předcházejícímu období vyjadřuje ekonomický růst.</a:t>
            </a:r>
          </a:p>
          <a:p>
            <a:pPr lvl="1"/>
            <a:r>
              <a:rPr lang="cs-CZ" sz="2000" dirty="0" smtClean="0"/>
              <a:t>Problém s tím, co které země započítávají do výdajů na zdravotnictví.</a:t>
            </a:r>
          </a:p>
        </p:txBody>
      </p:sp>
    </p:spTree>
    <p:extLst>
      <p:ext uri="{BB962C8B-B14F-4D97-AF65-F5344CB8AC3E}">
        <p14:creationId xmlns:p14="http://schemas.microsoft.com/office/powerpoint/2010/main" xmlns="" val="196563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1204" y="116632"/>
            <a:ext cx="5685148" cy="665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4536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6512" y="188640"/>
            <a:ext cx="9289032" cy="1143000"/>
          </a:xfrm>
        </p:spPr>
        <p:txBody>
          <a:bodyPr/>
          <a:lstStyle/>
          <a:p>
            <a:r>
              <a:rPr lang="cs-CZ" sz="4000" b="1" dirty="0" smtClean="0">
                <a:solidFill>
                  <a:schemeClr val="accent2"/>
                </a:solidFill>
              </a:rPr>
              <a:t>CÍL PÉČE O ZDRAVÍ</a:t>
            </a:r>
            <a:endParaRPr lang="cs-CZ" sz="40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268760"/>
            <a:ext cx="8229600" cy="5073427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cs-CZ" b="1" dirty="0" smtClean="0"/>
              <a:t>Cíl péče o zdraví 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umožnit všem, aby dosáhli pokud možno svého plného zdravotního potenciálu</a:t>
            </a:r>
          </a:p>
          <a:p>
            <a:pPr marL="0" indent="0">
              <a:lnSpc>
                <a:spcPct val="80000"/>
              </a:lnSpc>
              <a:buNone/>
            </a:pPr>
            <a:endParaRPr lang="cs-CZ" b="1" dirty="0"/>
          </a:p>
          <a:p>
            <a:pPr marL="0" indent="0">
              <a:lnSpc>
                <a:spcPct val="80000"/>
              </a:lnSpc>
              <a:buNone/>
            </a:pPr>
            <a:r>
              <a:rPr lang="cs-CZ" b="1" dirty="0" smtClean="0"/>
              <a:t>Zdravotní potenciál</a:t>
            </a:r>
          </a:p>
          <a:p>
            <a:pPr>
              <a:lnSpc>
                <a:spcPct val="80000"/>
              </a:lnSpc>
            </a:pPr>
            <a:r>
              <a:rPr lang="cs-CZ" dirty="0"/>
              <a:t>n</a:t>
            </a:r>
            <a:r>
              <a:rPr lang="cs-CZ" dirty="0" smtClean="0"/>
              <a:t>ejvyšší stupeň zdraví, kterého může jedinec dosáhnout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 marL="0" indent="0">
              <a:lnSpc>
                <a:spcPct val="80000"/>
              </a:lnSpc>
              <a:buNone/>
            </a:pPr>
            <a:r>
              <a:rPr lang="cs-CZ" b="1" dirty="0" smtClean="0"/>
              <a:t>Plnění zdravotního potenciálu</a:t>
            </a:r>
          </a:p>
          <a:p>
            <a:pPr>
              <a:lnSpc>
                <a:spcPct val="80000"/>
              </a:lnSpc>
            </a:pPr>
            <a:r>
              <a:rPr lang="cs-CZ" dirty="0"/>
              <a:t>m</a:t>
            </a:r>
            <a:r>
              <a:rPr lang="cs-CZ" dirty="0" smtClean="0"/>
              <a:t>ožnosti, schopnosti a aktivita jedince</a:t>
            </a:r>
          </a:p>
          <a:p>
            <a:pPr>
              <a:lnSpc>
                <a:spcPct val="80000"/>
              </a:lnSpc>
            </a:pPr>
            <a:r>
              <a:rPr lang="cs-CZ" dirty="0"/>
              <a:t>p</a:t>
            </a:r>
            <a:r>
              <a:rPr lang="cs-CZ" dirty="0" smtClean="0"/>
              <a:t>odmínky vytvářené společností</a:t>
            </a:r>
          </a:p>
        </p:txBody>
      </p:sp>
    </p:spTree>
    <p:extLst>
      <p:ext uri="{BB962C8B-B14F-4D97-AF65-F5344CB8AC3E}">
        <p14:creationId xmlns:p14="http://schemas.microsoft.com/office/powerpoint/2010/main" xmlns="" val="6777433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cap="all" dirty="0" smtClean="0">
                <a:solidFill>
                  <a:srgbClr val="000099"/>
                </a:solidFill>
              </a:rPr>
              <a:t>Ekonomika zdravotnictví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8613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Ekonomie</a:t>
            </a:r>
          </a:p>
        </p:txBody>
      </p:sp>
      <p:sp>
        <p:nvSpPr>
          <p:cNvPr id="1259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cs-CZ" sz="2800" dirty="0" smtClean="0"/>
              <a:t>Ekonomie zkoumá </a:t>
            </a:r>
          </a:p>
          <a:p>
            <a:pPr eaLnBrk="1" hangingPunct="1"/>
            <a:r>
              <a:rPr lang="cs-CZ" sz="2800" b="1" dirty="0" smtClean="0">
                <a:solidFill>
                  <a:schemeClr val="accent2"/>
                </a:solidFill>
              </a:rPr>
              <a:t>hospodaření s materiálními zdroji</a:t>
            </a:r>
            <a:r>
              <a:rPr lang="cs-CZ" sz="2800" dirty="0" smtClean="0"/>
              <a:t>, </a:t>
            </a:r>
          </a:p>
          <a:p>
            <a:pPr eaLnBrk="1" hangingPunct="1"/>
            <a:r>
              <a:rPr lang="cs-CZ" sz="2800" b="1" dirty="0" smtClean="0">
                <a:solidFill>
                  <a:schemeClr val="accent2"/>
                </a:solidFill>
              </a:rPr>
              <a:t>vytváření a rozdělování bohatství</a:t>
            </a:r>
            <a:r>
              <a:rPr lang="cs-CZ" sz="2800" dirty="0" smtClean="0"/>
              <a:t>, </a:t>
            </a:r>
          </a:p>
          <a:p>
            <a:pPr eaLnBrk="1" hangingPunct="1"/>
            <a:r>
              <a:rPr lang="cs-CZ" sz="2800" b="1" dirty="0" smtClean="0">
                <a:solidFill>
                  <a:schemeClr val="accent2"/>
                </a:solidFill>
              </a:rPr>
              <a:t>výrobu a spotřebu zboží a služeb</a:t>
            </a:r>
            <a:r>
              <a:rPr lang="cs-CZ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604174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Ekonomie</a:t>
            </a:r>
          </a:p>
        </p:txBody>
      </p:sp>
      <p:sp>
        <p:nvSpPr>
          <p:cNvPr id="1259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Základní pojmy: </a:t>
            </a:r>
            <a:r>
              <a:rPr lang="cs-CZ" sz="2800" b="1" dirty="0" smtClean="0">
                <a:solidFill>
                  <a:schemeClr val="accent2"/>
                </a:solidFill>
              </a:rPr>
              <a:t>„nedostatek“ </a:t>
            </a:r>
            <a:r>
              <a:rPr lang="cs-CZ" sz="2800" dirty="0" smtClean="0"/>
              <a:t>a </a:t>
            </a:r>
            <a:r>
              <a:rPr lang="cs-CZ" sz="2800" b="1" dirty="0" smtClean="0">
                <a:solidFill>
                  <a:schemeClr val="accent2"/>
                </a:solidFill>
              </a:rPr>
              <a:t>„volba“.</a:t>
            </a:r>
          </a:p>
          <a:p>
            <a:pPr lvl="1" eaLnBrk="1" hangingPunct="1"/>
            <a:endParaRPr lang="cs-CZ" sz="2400" dirty="0" smtClean="0"/>
          </a:p>
          <a:p>
            <a:pPr lvl="1" eaLnBrk="1" hangingPunct="1"/>
            <a:r>
              <a:rPr lang="cs-CZ" sz="2400" dirty="0" smtClean="0"/>
              <a:t>V podmínkách </a:t>
            </a:r>
            <a:r>
              <a:rPr lang="cs-CZ" sz="2400" b="1" dirty="0" smtClean="0">
                <a:solidFill>
                  <a:schemeClr val="accent2"/>
                </a:solidFill>
              </a:rPr>
              <a:t>omezených zdrojů </a:t>
            </a:r>
            <a:r>
              <a:rPr lang="cs-CZ" sz="2400" dirty="0" smtClean="0"/>
              <a:t>je nutno provádět </a:t>
            </a:r>
            <a:r>
              <a:rPr lang="cs-CZ" sz="2400" b="1" dirty="0" smtClean="0">
                <a:solidFill>
                  <a:schemeClr val="accent2"/>
                </a:solidFill>
              </a:rPr>
              <a:t>volbu (výběr) mezi konkurenčními požadavky </a:t>
            </a:r>
            <a:r>
              <a:rPr lang="cs-CZ" sz="2400" dirty="0" smtClean="0"/>
              <a:t>souvisejícími se spotřebou zdrojů.</a:t>
            </a:r>
          </a:p>
          <a:p>
            <a:pPr lvl="1" eaLnBrk="1" hangingPunct="1"/>
            <a:r>
              <a:rPr lang="cs-CZ" sz="2400" dirty="0" smtClean="0"/>
              <a:t>Kdyby všechny zdroje byly v potřebné míře k dispozici, ztratil by ekonomický přístup své opodstatnění.</a:t>
            </a:r>
          </a:p>
        </p:txBody>
      </p:sp>
    </p:spTree>
    <p:extLst>
      <p:ext uri="{BB962C8B-B14F-4D97-AF65-F5344CB8AC3E}">
        <p14:creationId xmlns:p14="http://schemas.microsoft.com/office/powerpoint/2010/main" xmlns="" val="168724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Základní ekonomická východiska</a:t>
            </a:r>
            <a:br>
              <a:rPr lang="cs-CZ" b="1" smtClean="0">
                <a:solidFill>
                  <a:srgbClr val="000099"/>
                </a:solidFill>
              </a:rPr>
            </a:br>
            <a:r>
              <a:rPr lang="cs-CZ" sz="2000" b="1" smtClean="0">
                <a:solidFill>
                  <a:srgbClr val="000099"/>
                </a:solidFill>
              </a:rPr>
              <a:t>podle Viktora Fuchse</a:t>
            </a:r>
            <a:endParaRPr lang="cs-CZ" b="1" smtClean="0">
              <a:solidFill>
                <a:srgbClr val="000099"/>
              </a:solidFill>
            </a:endParaRPr>
          </a:p>
        </p:txBody>
      </p:sp>
      <p:sp>
        <p:nvSpPr>
          <p:cNvPr id="12697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cs-CZ" sz="2800" dirty="0" smtClean="0"/>
              <a:t>Žádný oběd není zadarmo. </a:t>
            </a:r>
          </a:p>
          <a:p>
            <a:pPr marL="0" indent="0" eaLnBrk="1" hangingPunct="1">
              <a:buNone/>
            </a:pPr>
            <a:r>
              <a:rPr lang="cs-CZ" sz="2000" dirty="0" smtClean="0"/>
              <a:t>(Každá činnost je spojena se spotřebou zdrojů.)</a:t>
            </a:r>
          </a:p>
          <a:p>
            <a:pPr marL="514350" indent="-514350" eaLnBrk="1" hangingPunct="1">
              <a:buFont typeface="+mj-lt"/>
              <a:buAutoNum type="arabicPeriod" startAt="2"/>
            </a:pPr>
            <a:r>
              <a:rPr lang="cs-CZ" sz="2800" dirty="0" smtClean="0"/>
              <a:t>Neexistuje jen jeden způsob, jak stáhnout králíka z kůže.</a:t>
            </a:r>
          </a:p>
          <a:p>
            <a:pPr marL="0" indent="0" eaLnBrk="1" hangingPunct="1">
              <a:buNone/>
            </a:pPr>
            <a:r>
              <a:rPr lang="cs-CZ" sz="2000" dirty="0" smtClean="0"/>
              <a:t>(Zdroje mohou být využity různým způsobem.)</a:t>
            </a:r>
          </a:p>
          <a:p>
            <a:pPr marL="514350" indent="-514350" eaLnBrk="1" hangingPunct="1">
              <a:buFont typeface="+mj-lt"/>
              <a:buAutoNum type="arabicPeriod" startAt="3"/>
            </a:pPr>
            <a:r>
              <a:rPr lang="cs-CZ" sz="2800" dirty="0" smtClean="0"/>
              <a:t>Příroda nezná „vše nebo nic“.</a:t>
            </a:r>
          </a:p>
          <a:p>
            <a:pPr marL="0" indent="0" eaLnBrk="1" hangingPunct="1">
              <a:buNone/>
            </a:pPr>
            <a:r>
              <a:rPr lang="cs-CZ" sz="2000" dirty="0" smtClean="0"/>
              <a:t>(Při rozhodování se často volí kompromisní řešení.)</a:t>
            </a:r>
          </a:p>
          <a:p>
            <a:pPr marL="514350" indent="-514350" eaLnBrk="1" hangingPunct="1">
              <a:buFont typeface="+mj-lt"/>
              <a:buAutoNum type="arabicPeriod" startAt="4"/>
            </a:pPr>
            <a:r>
              <a:rPr lang="cs-CZ" sz="2800" dirty="0" smtClean="0"/>
              <a:t>I dobrých věcí může být nadbytek.</a:t>
            </a:r>
          </a:p>
          <a:p>
            <a:pPr marL="0" indent="0" eaLnBrk="1" hangingPunct="1">
              <a:buNone/>
            </a:pPr>
            <a:r>
              <a:rPr lang="cs-CZ" sz="2000" dirty="0" smtClean="0"/>
              <a:t>(Nadbytečné počty nemocničních lůžek, nadbytek konzumovaných potravin.)</a:t>
            </a:r>
          </a:p>
          <a:p>
            <a:pPr marL="514350" indent="-514350" eaLnBrk="1" hangingPunct="1">
              <a:buFont typeface="+mj-lt"/>
              <a:buAutoNum type="arabicPeriod" startAt="5"/>
            </a:pPr>
            <a:r>
              <a:rPr lang="cs-CZ" sz="2800" dirty="0" smtClean="0"/>
              <a:t>Čas jsou peníze.</a:t>
            </a:r>
          </a:p>
          <a:p>
            <a:pPr marL="0" indent="0" eaLnBrk="1" hangingPunct="1">
              <a:buNone/>
            </a:pPr>
            <a:r>
              <a:rPr lang="cs-CZ" sz="2000" dirty="0" smtClean="0"/>
              <a:t>(Společným jmenovatelem, na který lze převést různé zdroje - otázka srovnatelnosti, je čas potřebný k získání zdroje.)</a:t>
            </a:r>
          </a:p>
          <a:p>
            <a:pPr marL="514350" indent="-514350" eaLnBrk="1" hangingPunct="1">
              <a:buFont typeface="+mj-lt"/>
              <a:buAutoNum type="arabicPeriod" startAt="5"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70107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143000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99"/>
                </a:solidFill>
              </a:rPr>
              <a:t>Ekonomika zdravotnictví - definice</a:t>
            </a:r>
          </a:p>
        </p:txBody>
      </p:sp>
      <p:sp>
        <p:nvSpPr>
          <p:cNvPr id="89091" name="Zástupný symbol pro obsah 2"/>
          <p:cNvSpPr>
            <a:spLocks noGrp="1"/>
          </p:cNvSpPr>
          <p:nvPr>
            <p:ph idx="1"/>
          </p:nvPr>
        </p:nvSpPr>
        <p:spPr>
          <a:xfrm>
            <a:off x="899592" y="1700808"/>
            <a:ext cx="7488238" cy="532765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dirty="0" smtClean="0"/>
              <a:t>Ekonomika zdravotnictví je jednou z aplikovaných ekonomických disciplín;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800" b="1" dirty="0" smtClean="0"/>
          </a:p>
          <a:p>
            <a:pPr eaLnBrk="1" hangingPunct="1">
              <a:defRPr/>
            </a:pPr>
            <a:r>
              <a:rPr lang="cs-CZ" sz="2800" b="1" dirty="0" smtClean="0"/>
              <a:t>zabývá se studiem možností optimální alokace omezených lidských, hmotných a peněžních zdrojů s cílem dosáhnout integrace medicínské, organizační a ekonomické racionality v oblasti poskytování zdravotnických služeb.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800" dirty="0" smtClean="0"/>
          </a:p>
          <a:p>
            <a:pPr eaLnBrk="1" hangingPunct="1"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409380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447675" y="44450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Ekonomika zdravotnictví</a:t>
            </a:r>
          </a:p>
        </p:txBody>
      </p:sp>
      <p:sp>
        <p:nvSpPr>
          <p:cNvPr id="89091" name="Zástupný symbol pro obsah 2"/>
          <p:cNvSpPr>
            <a:spLocks noGrp="1"/>
          </p:cNvSpPr>
          <p:nvPr>
            <p:ph idx="1"/>
          </p:nvPr>
        </p:nvSpPr>
        <p:spPr>
          <a:xfrm>
            <a:off x="431800" y="1196975"/>
            <a:ext cx="8229600" cy="5327650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… řeší problematiku </a:t>
            </a:r>
            <a:r>
              <a:rPr lang="cs-CZ" sz="2400" b="1" dirty="0" smtClean="0">
                <a:solidFill>
                  <a:schemeClr val="accent2"/>
                </a:solidFill>
              </a:rPr>
              <a:t>alokace</a:t>
            </a:r>
            <a:r>
              <a:rPr lang="cs-CZ" sz="2400" dirty="0" smtClean="0"/>
              <a:t> (rozhodování komu, kam, kolik bude přiděleno) </a:t>
            </a:r>
            <a:r>
              <a:rPr lang="cs-CZ" sz="2400" b="1" dirty="0" smtClean="0">
                <a:solidFill>
                  <a:schemeClr val="accent2"/>
                </a:solidFill>
              </a:rPr>
              <a:t>nedostatkových zdrojů </a:t>
            </a:r>
            <a:r>
              <a:rPr lang="cs-CZ" sz="2400" dirty="0" smtClean="0"/>
              <a:t>(lidé, materiál, peníze) </a:t>
            </a:r>
            <a:r>
              <a:rPr lang="cs-CZ" sz="2400" b="1" dirty="0" smtClean="0">
                <a:solidFill>
                  <a:schemeClr val="accent2"/>
                </a:solidFill>
              </a:rPr>
              <a:t>ve zdravotnickém systému</a:t>
            </a:r>
            <a:r>
              <a:rPr lang="cs-CZ" sz="2400" dirty="0" smtClean="0"/>
              <a:t>…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 smtClean="0"/>
          </a:p>
          <a:p>
            <a:pPr eaLnBrk="1" hangingPunct="1">
              <a:defRPr/>
            </a:pPr>
            <a:r>
              <a:rPr lang="cs-CZ" sz="2400" dirty="0" smtClean="0"/>
              <a:t>… aby bylo dosaženo </a:t>
            </a:r>
            <a:r>
              <a:rPr lang="cs-CZ" sz="2400" b="1" dirty="0" smtClean="0">
                <a:solidFill>
                  <a:schemeClr val="accent2"/>
                </a:solidFill>
              </a:rPr>
              <a:t>lepšího zdravotního stavu </a:t>
            </a:r>
            <a:r>
              <a:rPr lang="cs-CZ" sz="2400" dirty="0" smtClean="0"/>
              <a:t>(u jedinců i populačních skupin) </a:t>
            </a:r>
            <a:r>
              <a:rPr lang="cs-CZ" sz="2400" b="1" dirty="0" smtClean="0">
                <a:solidFill>
                  <a:schemeClr val="accent2"/>
                </a:solidFill>
              </a:rPr>
              <a:t>při minimálních nákladech</a:t>
            </a:r>
            <a:r>
              <a:rPr lang="cs-CZ" sz="2400" dirty="0" smtClean="0"/>
              <a:t>…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/>
          </a:p>
          <a:p>
            <a:pPr eaLnBrk="1" hangingPunct="1">
              <a:defRPr/>
            </a:pPr>
            <a:r>
              <a:rPr lang="cs-CZ" sz="2400" dirty="0" smtClean="0"/>
              <a:t>… jen velmi zřídka jsou rozhodnutí činěna pouze na základě ekonomických úvah, při rozhodování je třeba brát v úvahu </a:t>
            </a:r>
            <a:r>
              <a:rPr lang="cs-CZ" sz="2400" b="1" dirty="0" smtClean="0">
                <a:solidFill>
                  <a:schemeClr val="accent2"/>
                </a:solidFill>
              </a:rPr>
              <a:t>další aspekty </a:t>
            </a:r>
            <a:r>
              <a:rPr lang="cs-CZ" sz="2400" dirty="0" smtClean="0">
                <a:solidFill>
                  <a:schemeClr val="accent2"/>
                </a:solidFill>
              </a:rPr>
              <a:t>– </a:t>
            </a:r>
            <a:r>
              <a:rPr lang="cs-CZ" sz="2400" b="1" dirty="0" smtClean="0">
                <a:solidFill>
                  <a:schemeClr val="accent2"/>
                </a:solidFill>
              </a:rPr>
              <a:t>medicínské, etické, organizační aj</a:t>
            </a:r>
            <a:r>
              <a:rPr lang="cs-CZ" sz="2400" dirty="0" smtClean="0"/>
              <a:t>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3778203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Hlavní oblasti ekonomiky zdravotnictví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/>
            <a:r>
              <a:rPr lang="cs-CZ" sz="2400" dirty="0" smtClean="0"/>
              <a:t>faktory nabídky a poptávky po zdravotních službách</a:t>
            </a:r>
          </a:p>
          <a:p>
            <a:pPr eaLnBrk="1" hangingPunct="1"/>
            <a:r>
              <a:rPr lang="cs-CZ" sz="2400" dirty="0" smtClean="0"/>
              <a:t>zdravotní potřeby, </a:t>
            </a:r>
          </a:p>
          <a:p>
            <a:pPr eaLnBrk="1" hangingPunct="1"/>
            <a:r>
              <a:rPr lang="cs-CZ" sz="2400" dirty="0" smtClean="0"/>
              <a:t>financování zdravotní péče, </a:t>
            </a:r>
          </a:p>
          <a:p>
            <a:pPr eaLnBrk="1" hangingPunct="1"/>
            <a:r>
              <a:rPr lang="cs-CZ" sz="2400" dirty="0" smtClean="0"/>
              <a:t>náklady zdravotní péče, </a:t>
            </a:r>
          </a:p>
          <a:p>
            <a:pPr eaLnBrk="1" hangingPunct="1"/>
            <a:r>
              <a:rPr lang="cs-CZ" sz="2400" dirty="0" smtClean="0"/>
              <a:t>měření výsledků a výstupů zdravotní péče, </a:t>
            </a:r>
          </a:p>
          <a:p>
            <a:pPr eaLnBrk="1" hangingPunct="1"/>
            <a:r>
              <a:rPr lang="cs-CZ" sz="2400" dirty="0" smtClean="0"/>
              <a:t>měření produktivity, účinnosti a ekonomické efektivity zdravotnických služeb, </a:t>
            </a:r>
          </a:p>
          <a:p>
            <a:pPr eaLnBrk="1" hangingPunct="1"/>
            <a:r>
              <a:rPr lang="cs-CZ" sz="2400" dirty="0" smtClean="0"/>
              <a:t>vliv ekonomického prostředí na ekonomiku zdravotnických zařízení, </a:t>
            </a:r>
          </a:p>
          <a:p>
            <a:pPr eaLnBrk="1" hangingPunct="1"/>
            <a:r>
              <a:rPr lang="cs-CZ" sz="2400" dirty="0" smtClean="0"/>
              <a:t>analýza efektivnosti různých zdravotnických systémů, </a:t>
            </a:r>
          </a:p>
          <a:p>
            <a:pPr eaLnBrk="1" hangingPunct="1"/>
            <a:r>
              <a:rPr lang="cs-CZ" sz="2400" dirty="0" smtClean="0"/>
              <a:t>ekonomické vyhodnocování medicínských intervencí. </a:t>
            </a:r>
          </a:p>
        </p:txBody>
      </p:sp>
    </p:spTree>
    <p:extLst>
      <p:ext uri="{BB962C8B-B14F-4D97-AF65-F5344CB8AC3E}">
        <p14:creationId xmlns:p14="http://schemas.microsoft.com/office/powerpoint/2010/main" xmlns="" val="695326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Ekonomie a zdraví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539750" y="1484313"/>
            <a:ext cx="8229600" cy="5373687"/>
          </a:xfrm>
        </p:spPr>
        <p:txBody>
          <a:bodyPr/>
          <a:lstStyle/>
          <a:p>
            <a:pPr eaLnBrk="1" hangingPunct="1"/>
            <a:endParaRPr lang="cs-CZ" sz="2400" dirty="0" smtClean="0"/>
          </a:p>
          <a:p>
            <a:pPr eaLnBrk="1" hangingPunct="1"/>
            <a:r>
              <a:rPr lang="cs-CZ" sz="2400" dirty="0" smtClean="0"/>
              <a:t>Chceme-li charakterizovat ekonomické aspekty systému péče o zdraví a analyzovat jej jako systém hospodářský, je třeba rozlišit dva základní pojmy:</a:t>
            </a:r>
          </a:p>
          <a:p>
            <a:pPr lvl="1" eaLnBrk="1" hangingPunct="1"/>
            <a:r>
              <a:rPr lang="cs-CZ" sz="2000" b="1" dirty="0" smtClean="0">
                <a:solidFill>
                  <a:schemeClr val="accent2"/>
                </a:solidFill>
              </a:rPr>
              <a:t>ekonomiku péče o zdraví</a:t>
            </a:r>
            <a:r>
              <a:rPr lang="cs-CZ" sz="2000" dirty="0" smtClean="0"/>
              <a:t> a</a:t>
            </a:r>
          </a:p>
          <a:p>
            <a:pPr lvl="1" eaLnBrk="1" hangingPunct="1"/>
            <a:r>
              <a:rPr lang="cs-CZ" sz="2000" b="1" dirty="0" smtClean="0">
                <a:solidFill>
                  <a:schemeClr val="accent2"/>
                </a:solidFill>
              </a:rPr>
              <a:t>ekonomiku zdravotnictví</a:t>
            </a:r>
            <a:r>
              <a:rPr lang="cs-CZ" sz="2000" dirty="0" smtClean="0"/>
              <a:t> (jakožto součásti systému péče o zdraví)</a:t>
            </a:r>
          </a:p>
          <a:p>
            <a:pPr eaLnBrk="1" hangingPunct="1"/>
            <a:endParaRPr lang="cs-CZ" sz="2400" dirty="0" smtClean="0"/>
          </a:p>
          <a:p>
            <a:pPr eaLnBrk="1" hangingPunct="1"/>
            <a:r>
              <a:rPr lang="cs-CZ" sz="2400" b="1" dirty="0" smtClean="0">
                <a:solidFill>
                  <a:schemeClr val="tx2"/>
                </a:solidFill>
              </a:rPr>
              <a:t>Ekonomika péče o zdraví </a:t>
            </a:r>
            <a:r>
              <a:rPr lang="cs-CZ" sz="2400" dirty="0" smtClean="0"/>
              <a:t>se zabývá vynakládáním vzácných zdrojů do širokého systému péče o zdraví a jejich výnosem.</a:t>
            </a:r>
          </a:p>
          <a:p>
            <a:pPr lvl="1" eaLnBrk="1" hangingPunct="1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213222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Ekonomika péče o zdraví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539750" y="1412875"/>
            <a:ext cx="8229600" cy="5445125"/>
          </a:xfrm>
        </p:spPr>
        <p:txBody>
          <a:bodyPr/>
          <a:lstStyle/>
          <a:p>
            <a:pPr eaLnBrk="1" hangingPunct="1"/>
            <a:r>
              <a:rPr lang="cs-CZ" sz="2400" dirty="0" smtClean="0"/>
              <a:t>Souhrn mnoha různorodých nákladů do všech vstupů tvořících systém péče o zdraví, tedy i nákladů vložených např. do životního a pracovního prostředí, do vědy a výzkumu, do vzdělání apod.</a:t>
            </a:r>
          </a:p>
          <a:p>
            <a:pPr lvl="1" eaLnBrk="1" hangingPunct="1"/>
            <a:r>
              <a:rPr lang="cs-CZ" sz="2000" dirty="0" smtClean="0"/>
              <a:t>Jsou to náklady vynakládané do takových oblastí, které na první pohled nemusí mít souvislost se zdravím populace.</a:t>
            </a:r>
          </a:p>
          <a:p>
            <a:pPr eaLnBrk="1" hangingPunct="1"/>
            <a:r>
              <a:rPr lang="cs-CZ" sz="2400" dirty="0" smtClean="0"/>
              <a:t>Náklady vynaložené do péče o zdraví jsou obvykle dlouhodobými investicemi bez okamžité či krátkodobé návratnosti.</a:t>
            </a:r>
          </a:p>
          <a:p>
            <a:pPr eaLnBrk="1" hangingPunct="1"/>
            <a:r>
              <a:rPr lang="cs-CZ" sz="2400" dirty="0" smtClean="0"/>
              <a:t>Při hodnocení výstupu je obtížné dopředu stanovit, kdy a zda se očekávaný přínos dostaví, kdo z něj bude těžit a v jakém rozsahu bude užitečný.</a:t>
            </a:r>
          </a:p>
        </p:txBody>
      </p:sp>
    </p:spTree>
    <p:extLst>
      <p:ext uri="{BB962C8B-B14F-4D97-AF65-F5344CB8AC3E}">
        <p14:creationId xmlns:p14="http://schemas.microsoft.com/office/powerpoint/2010/main" xmlns="" val="88804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>
          <a:xfrm>
            <a:off x="250825" y="26988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Ekonomika péče o zdraví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539750" y="1052513"/>
            <a:ext cx="8229600" cy="5445125"/>
          </a:xfrm>
        </p:spPr>
        <p:txBody>
          <a:bodyPr/>
          <a:lstStyle/>
          <a:p>
            <a:pPr eaLnBrk="1" hangingPunct="1"/>
            <a:r>
              <a:rPr lang="cs-CZ" sz="2200" dirty="0" smtClean="0"/>
              <a:t>Je obtížné určit pojmy jako „zlepšení zdraví“ či „přínos pro zdraví“.</a:t>
            </a:r>
          </a:p>
          <a:p>
            <a:pPr eaLnBrk="1" hangingPunct="1"/>
            <a:r>
              <a:rPr lang="cs-CZ" sz="2200" dirty="0" smtClean="0"/>
              <a:t>Pokud vyjadřujeme výnos péče o zdraví musí být měřitelný změnou zdravotního stavu jedince či populační skupiny.</a:t>
            </a:r>
          </a:p>
          <a:p>
            <a:pPr lvl="1" eaLnBrk="1" hangingPunct="1"/>
            <a:r>
              <a:rPr lang="cs-CZ" sz="2200" dirty="0" smtClean="0"/>
              <a:t>Indikátory zdraví vypočítané z údajů o nemocnosti nebo úmrtnosti</a:t>
            </a:r>
          </a:p>
          <a:p>
            <a:pPr lvl="1" eaLnBrk="1" hangingPunct="1"/>
            <a:r>
              <a:rPr lang="cs-CZ" sz="2200" dirty="0" smtClean="0"/>
              <a:t>Subjektivní míry zdraví / kvality života</a:t>
            </a:r>
          </a:p>
          <a:p>
            <a:pPr eaLnBrk="1" hangingPunct="1"/>
            <a:r>
              <a:rPr lang="cs-CZ" sz="2200" dirty="0" smtClean="0"/>
              <a:t>Další ukazatele funkce systému péče o zdraví</a:t>
            </a:r>
          </a:p>
          <a:p>
            <a:pPr lvl="1" eaLnBrk="1" hangingPunct="1"/>
            <a:r>
              <a:rPr lang="cs-CZ" sz="2200" dirty="0" smtClean="0"/>
              <a:t>Životní a pracovní podmínky (souhrn ukazatelů vyjadřujících stav a vývoj životního prostředí, životního stylu, životní úrovně apod.).</a:t>
            </a:r>
          </a:p>
          <a:p>
            <a:pPr lvl="1" eaLnBrk="1" hangingPunct="1"/>
            <a:r>
              <a:rPr lang="cs-CZ" sz="2200" dirty="0" smtClean="0"/>
              <a:t>Zabezpečení obyvatelstva zdravotní péčí (dostupnost, ekvita).</a:t>
            </a:r>
          </a:p>
          <a:p>
            <a:pPr lvl="1" eaLnBrk="1" hangingPunct="1"/>
            <a:r>
              <a:rPr lang="cs-CZ" sz="2200" dirty="0" smtClean="0"/>
              <a:t>Zdravotní politika státu (koncepce, programy a jejich naplňování).</a:t>
            </a:r>
          </a:p>
          <a:p>
            <a:pPr eaLnBrk="1" hangingPunct="1"/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xmlns="" val="386385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6512" y="188640"/>
            <a:ext cx="9289032" cy="1143000"/>
          </a:xfrm>
        </p:spPr>
        <p:txBody>
          <a:bodyPr/>
          <a:lstStyle/>
          <a:p>
            <a:r>
              <a:rPr lang="cs-CZ" sz="4000" b="1" dirty="0" smtClean="0">
                <a:solidFill>
                  <a:schemeClr val="accent2"/>
                </a:solidFill>
              </a:rPr>
              <a:t>CÍL PÉČE O ZDRAVÍ</a:t>
            </a:r>
            <a:endParaRPr lang="cs-CZ" sz="40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268760"/>
            <a:ext cx="8229600" cy="5073427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cs-CZ" b="1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b="1" dirty="0" smtClean="0"/>
              <a:t>Cíl péče o zdraví  - dvě oblasti:</a:t>
            </a:r>
          </a:p>
          <a:p>
            <a:pPr marL="0" indent="0">
              <a:lnSpc>
                <a:spcPct val="80000"/>
              </a:lnSpc>
              <a:buNone/>
            </a:pPr>
            <a:endParaRPr lang="cs-CZ" b="1" dirty="0" smtClean="0"/>
          </a:p>
          <a:p>
            <a:pPr>
              <a:lnSpc>
                <a:spcPct val="80000"/>
              </a:lnSpc>
            </a:pPr>
            <a:r>
              <a:rPr lang="cs-CZ" sz="2800" dirty="0" smtClean="0"/>
              <a:t>Co nejvyšší úroveň zdraví populace</a:t>
            </a:r>
          </a:p>
          <a:p>
            <a:pPr marL="0" indent="0">
              <a:lnSpc>
                <a:spcPct val="80000"/>
              </a:lnSpc>
              <a:buNone/>
            </a:pPr>
            <a:endParaRPr lang="cs-CZ" sz="2800" dirty="0" smtClean="0"/>
          </a:p>
          <a:p>
            <a:pPr>
              <a:lnSpc>
                <a:spcPct val="80000"/>
              </a:lnSpc>
            </a:pPr>
            <a:r>
              <a:rPr lang="cs-CZ" sz="2800" dirty="0" smtClean="0"/>
              <a:t>Omezení nežádoucích rozdílů mezi sociálními skupinami</a:t>
            </a:r>
          </a:p>
        </p:txBody>
      </p:sp>
    </p:spTree>
    <p:extLst>
      <p:ext uri="{BB962C8B-B14F-4D97-AF65-F5344CB8AC3E}">
        <p14:creationId xmlns:p14="http://schemas.microsoft.com/office/powerpoint/2010/main" xmlns="" val="21436187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cap="all" dirty="0" smtClean="0">
                <a:solidFill>
                  <a:srgbClr val="000099"/>
                </a:solidFill>
              </a:rPr>
              <a:t>Příčiny růstu nákladů na zdravotnictví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5652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Zájem ekonomie o zdravotní péči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28625" y="1628775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cs-CZ" smtClean="0"/>
              <a:t>Systematický zájem o ekonomickou problematiku zdravotnictví od 60. let 20. století.</a:t>
            </a:r>
          </a:p>
          <a:p>
            <a:pPr lvl="1" eaLnBrk="1" hangingPunct="1">
              <a:buFont typeface="Arial" charset="0"/>
              <a:buChar char="•"/>
            </a:pPr>
            <a:r>
              <a:rPr lang="cs-CZ" smtClean="0"/>
              <a:t>Zdravotnictví se stalo významným hospodářským odvětvím</a:t>
            </a:r>
          </a:p>
          <a:p>
            <a:pPr lvl="1" eaLnBrk="1" hangingPunct="1">
              <a:buFont typeface="Arial" charset="0"/>
              <a:buChar char="•"/>
            </a:pPr>
            <a:r>
              <a:rPr lang="cs-CZ" smtClean="0"/>
              <a:t>Růst výdajů na zdravotnictví (začal předstihovat růst HDP)</a:t>
            </a:r>
          </a:p>
          <a:p>
            <a:pPr lvl="2" eaLnBrk="1" hangingPunct="1"/>
            <a:r>
              <a:rPr lang="cs-CZ" smtClean="0"/>
              <a:t>Začaly být analyzovány hlavní příčiny růstu výdajů na zdravotní péči</a:t>
            </a:r>
          </a:p>
        </p:txBody>
      </p:sp>
    </p:spTree>
    <p:extLst>
      <p:ext uri="{BB962C8B-B14F-4D97-AF65-F5344CB8AC3E}">
        <p14:creationId xmlns:p14="http://schemas.microsoft.com/office/powerpoint/2010/main" xmlns="" val="265953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3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836613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Hlavní příčiny růstu nákladů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39750" y="765175"/>
            <a:ext cx="8229600" cy="5716588"/>
          </a:xfrm>
        </p:spPr>
        <p:txBody>
          <a:bodyPr/>
          <a:lstStyle/>
          <a:p>
            <a:pPr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dirty="0" smtClean="0"/>
              <a:t>Nárůst nákladů na zdravotnictví má několik příčin, které lze jen těžko seřadit podle pořadí nebo je navzájem oddělit.</a:t>
            </a:r>
          </a:p>
          <a:p>
            <a:pPr indent="-457200" eaLnBrk="1" hangingPunct="1">
              <a:buFont typeface="+mj-lt"/>
              <a:buAutoNum type="arabicPeriod"/>
              <a:defRPr/>
            </a:pPr>
            <a:r>
              <a:rPr lang="cs-CZ" sz="2400" b="1" dirty="0" smtClean="0"/>
              <a:t>Demografické změny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cs-CZ" sz="2000" dirty="0" smtClean="0"/>
              <a:t>Stárnutí populace není tak závažným faktorem, jak se obecně myslí (roční růst výdajů v ČR je cca 7% a pouze jeden procentní bod připadá na populační stárnutí, zbylých 6 má příčinu jinde).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cs-CZ" sz="2400" b="1" dirty="0" smtClean="0"/>
              <a:t>Struktura a charakter nemocnosti a úmrtnosti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200" dirty="0" smtClean="0"/>
              <a:t>Hromadný výskyt chronických nemocí</a:t>
            </a:r>
          </a:p>
          <a:p>
            <a:pPr indent="-457200" eaLnBrk="1" hangingPunct="1">
              <a:buFont typeface="+mj-lt"/>
              <a:buAutoNum type="arabicPeriod"/>
              <a:defRPr/>
            </a:pPr>
            <a:r>
              <a:rPr lang="cs-CZ" sz="2400" b="1" dirty="0" smtClean="0"/>
              <a:t>Nové a staronové choroby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cs-CZ" sz="2200" dirty="0" smtClean="0"/>
              <a:t>AIDS, TBC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cs-CZ" sz="2200" dirty="0" smtClean="0"/>
              <a:t>závislosti</a:t>
            </a:r>
          </a:p>
          <a:p>
            <a:pPr indent="-457200" eaLnBrk="1" hangingPunct="1">
              <a:buFont typeface="+mj-lt"/>
              <a:buAutoNum type="arabicPeriod"/>
              <a:defRPr/>
            </a:pPr>
            <a:r>
              <a:rPr lang="cs-CZ" sz="2400" b="1" dirty="0" smtClean="0"/>
              <a:t>Léčiva a technologie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cs-CZ" sz="2200" dirty="0" smtClean="0"/>
              <a:t>drahý výzkum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cs-CZ" sz="2200" dirty="0" smtClean="0"/>
              <a:t>odstraňují následky, nikoli příčiny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cs-CZ" sz="2200" dirty="0" smtClean="0"/>
              <a:t>odhalování nemocí v časnějších stádiích = delší život s nemocí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095780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3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Hlavní příčiny růstu nákladů</a:t>
            </a:r>
          </a:p>
        </p:txBody>
      </p:sp>
      <p:sp>
        <p:nvSpPr>
          <p:cNvPr id="88067" name="Zástupný symbol pro obsah 4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32400"/>
          </a:xfrm>
        </p:spPr>
        <p:txBody>
          <a:bodyPr/>
          <a:lstStyle/>
          <a:p>
            <a:pPr indent="-457200" eaLnBrk="1" hangingPunct="1">
              <a:buFont typeface="Calibri" pitchFamily="34" charset="0"/>
              <a:buAutoNum type="arabicPeriod" startAt="5"/>
            </a:pPr>
            <a:r>
              <a:rPr lang="cs-CZ" sz="2400" b="1" smtClean="0"/>
              <a:t>Nárůst výkonů</a:t>
            </a:r>
          </a:p>
          <a:p>
            <a:pPr lvl="1" indent="-457200" eaLnBrk="1" hangingPunct="1">
              <a:buFont typeface="Arial" charset="0"/>
              <a:buChar char="•"/>
            </a:pPr>
            <a:r>
              <a:rPr lang="cs-CZ" sz="2000" smtClean="0"/>
              <a:t>Nové technologie usnadňují  výkony a zkracují hospitalizaci (roste nabídka).</a:t>
            </a:r>
          </a:p>
          <a:p>
            <a:pPr lvl="1" indent="-457200" eaLnBrk="1" hangingPunct="1">
              <a:buFont typeface="Arial" charset="0"/>
              <a:buChar char="•"/>
            </a:pPr>
            <a:r>
              <a:rPr lang="cs-CZ" sz="2000" smtClean="0"/>
              <a:t>Z rizikových metod se stávají metody relativně bezpečné (roste poptávka).</a:t>
            </a:r>
          </a:p>
          <a:p>
            <a:pPr indent="-457200" eaLnBrk="1" hangingPunct="1">
              <a:buFont typeface="Calibri" pitchFamily="34" charset="0"/>
              <a:buAutoNum type="arabicPeriod" startAt="5"/>
            </a:pPr>
            <a:r>
              <a:rPr lang="cs-CZ" sz="2400" b="1" smtClean="0"/>
              <a:t>Zaměření na nejtěžší stavy a nemoci</a:t>
            </a:r>
          </a:p>
          <a:p>
            <a:pPr lvl="1" indent="-457200" eaLnBrk="1" hangingPunct="1">
              <a:buFont typeface="Arial" charset="0"/>
              <a:buChar char="•"/>
            </a:pPr>
            <a:r>
              <a:rPr lang="cs-CZ" sz="2000" smtClean="0"/>
              <a:t>Jsou léčeny stavy a nemoci dříve považované za beznadějné a kde i dnes je poměr šance na vyléčení a selhání velmi nepříznivý.</a:t>
            </a:r>
          </a:p>
          <a:p>
            <a:pPr lvl="1" indent="-457200" eaLnBrk="1" hangingPunct="1">
              <a:buFont typeface="Arial" charset="0"/>
              <a:buChar char="•"/>
            </a:pPr>
            <a:r>
              <a:rPr lang="cs-CZ" sz="2000" smtClean="0"/>
              <a:t>Přibližně 22% veškerých nákladů na zdravotnictví spotřebovává 5% populace.</a:t>
            </a:r>
          </a:p>
          <a:p>
            <a:pPr lvl="1" indent="-457200" eaLnBrk="1" hangingPunct="1">
              <a:buFont typeface="Arial" charset="0"/>
              <a:buChar char="•"/>
            </a:pPr>
            <a:r>
              <a:rPr lang="cs-CZ" sz="2000" smtClean="0"/>
              <a:t>Chybné zaměření,  lepší by bylo zaměřit se na předcházení nemocem (sociální determinanty zdraví).</a:t>
            </a:r>
          </a:p>
        </p:txBody>
      </p:sp>
    </p:spTree>
    <p:extLst>
      <p:ext uri="{BB962C8B-B14F-4D97-AF65-F5344CB8AC3E}">
        <p14:creationId xmlns:p14="http://schemas.microsoft.com/office/powerpoint/2010/main" xmlns="" val="4089248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6788" y="1804988"/>
            <a:ext cx="7210425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8893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3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Hlavní příčiny růstu nákladů</a:t>
            </a:r>
          </a:p>
        </p:txBody>
      </p:sp>
      <p:sp>
        <p:nvSpPr>
          <p:cNvPr id="92163" name="Zástupný symbol pro obsah 4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32400"/>
          </a:xfrm>
        </p:spPr>
        <p:txBody>
          <a:bodyPr/>
          <a:lstStyle/>
          <a:p>
            <a:pPr indent="-457200" eaLnBrk="1" hangingPunct="1">
              <a:buFont typeface="+mj-lt"/>
              <a:buAutoNum type="arabicPeriod" startAt="5"/>
              <a:defRPr/>
            </a:pPr>
            <a:r>
              <a:rPr lang="cs-CZ" sz="2400" b="1" dirty="0" smtClean="0"/>
              <a:t>Nárůst výkonů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Nové technologie usnadňují  výkony a zkracují hospitalizaci (roste nabídka).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Z rizikových metod se stávají metody relativně bezpečné (roste poptávka).</a:t>
            </a:r>
          </a:p>
          <a:p>
            <a:pPr indent="-457200" eaLnBrk="1" hangingPunct="1">
              <a:buFont typeface="+mj-lt"/>
              <a:buAutoNum type="arabicPeriod" startAt="5"/>
              <a:defRPr/>
            </a:pPr>
            <a:r>
              <a:rPr lang="cs-CZ" sz="2400" b="1" dirty="0" smtClean="0"/>
              <a:t>Zaměření na nejtěžší stavy a nemoci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Jsou léčeny stavy a nemoci dříve považované za beznadějné a kde i dnes je poměr šance na vyléčení a selhání velmi nepříznivý.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Přibližně 22% veškerých nákladů na zdravotnictví spotřebovává 5% populace.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Chybné zaměření,  lepší by bylo zaměřit se na předcházení nemocem.</a:t>
            </a:r>
          </a:p>
          <a:p>
            <a:pPr marL="457200" indent="-457200" eaLnBrk="1" hangingPunct="1">
              <a:buFont typeface="+mj-lt"/>
              <a:buAutoNum type="arabicPeriod" startAt="7"/>
              <a:defRPr/>
            </a:pPr>
            <a:r>
              <a:rPr lang="cs-CZ" sz="2400" b="1" dirty="0" smtClean="0"/>
              <a:t>Očekávání lidí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V informačním věku roste „informovanost“  a očekávání lidí, kteří požadují stále více (z hlediska kvantity i kvality).</a:t>
            </a:r>
          </a:p>
        </p:txBody>
      </p:sp>
    </p:spTree>
    <p:extLst>
      <p:ext uri="{BB962C8B-B14F-4D97-AF65-F5344CB8AC3E}">
        <p14:creationId xmlns:p14="http://schemas.microsoft.com/office/powerpoint/2010/main" xmlns="" val="167442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3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Hlavní příčiny růstu nákladů</a:t>
            </a:r>
          </a:p>
        </p:txBody>
      </p:sp>
      <p:sp>
        <p:nvSpPr>
          <p:cNvPr id="92163" name="Zástupný symbol pro obsah 4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324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indent="-457200" eaLnBrk="1" hangingPunct="1">
              <a:buFont typeface="+mj-lt"/>
              <a:buAutoNum type="arabicPeriod" startAt="8"/>
              <a:defRPr/>
            </a:pPr>
            <a:r>
              <a:rPr lang="cs-CZ" sz="2400" b="1" dirty="0" smtClean="0"/>
              <a:t>Chybějící kontrolní mechanismy</a:t>
            </a:r>
          </a:p>
          <a:p>
            <a:pPr marL="457200" indent="-457200" eaLnBrk="1" hangingPunct="1">
              <a:buFont typeface="+mj-lt"/>
              <a:buAutoNum type="arabicPeriod" startAt="9"/>
              <a:defRPr/>
            </a:pPr>
            <a:r>
              <a:rPr lang="cs-CZ" sz="2400" b="1" dirty="0" smtClean="0"/>
              <a:t>Komercionalizace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vstup komerčních zájmů a podnikatelských aktivit za účelem zisku (výrobci a obchodníci s technikou, materiály, léky, službami)</a:t>
            </a:r>
          </a:p>
          <a:p>
            <a:pPr indent="-457200" eaLnBrk="1" hangingPunct="1">
              <a:buFont typeface="Arial" charset="0"/>
              <a:buNone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2109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MOŽNOSTI ŘEŠENÍ</a:t>
            </a:r>
          </a:p>
        </p:txBody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47825"/>
            <a:ext cx="8064500" cy="4525963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Další peníze do systému zdravotnictví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Zvýšení hospodárnosti zdravotnictví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Omezení dostupnosti zdravotnických služeb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Všeobecné zlepšení zdraví lidí</a:t>
            </a:r>
          </a:p>
        </p:txBody>
      </p:sp>
    </p:spTree>
    <p:extLst>
      <p:ext uri="{BB962C8B-B14F-4D97-AF65-F5344CB8AC3E}">
        <p14:creationId xmlns:p14="http://schemas.microsoft.com/office/powerpoint/2010/main" xmlns="" val="95512228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3175"/>
            <a:ext cx="9036050" cy="11430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000099"/>
                </a:solidFill>
              </a:rPr>
              <a:t>1.</a:t>
            </a:r>
            <a:r>
              <a:rPr lang="cs-CZ" sz="4000" smtClean="0">
                <a:solidFill>
                  <a:srgbClr val="000099"/>
                </a:solidFill>
              </a:rPr>
              <a:t> </a:t>
            </a:r>
            <a:r>
              <a:rPr lang="cs-CZ" sz="4000" b="1" smtClean="0">
                <a:solidFill>
                  <a:srgbClr val="000099"/>
                </a:solidFill>
              </a:rPr>
              <a:t>Další peníze do systému zdravotnictví 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981075"/>
            <a:ext cx="8229600" cy="56880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600" dirty="0" smtClean="0"/>
              <a:t>Množství peněz vkládané do zdravotnictví nelze neustále zvyšovat: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sz="2200" b="1" i="1" dirty="0" smtClean="0"/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200" b="1" i="1" dirty="0" smtClean="0"/>
              <a:t>Žádný stát na světě nedokáže vyprodukovat tolik zdrojů, kolik by lékaři dokázali utratit v dobré víře, že pomáhají pacientům.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sz="2200" dirty="0" smtClean="0"/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200" dirty="0" smtClean="0"/>
              <a:t>Růst výdajů má své hranice, které jsou jednak dány výkonností ekonomiky a jednak naléhavostí nákladů v jiných rezortech. 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sz="2200" dirty="0" smtClean="0"/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200" dirty="0" smtClean="0"/>
              <a:t>Pouhým navýšením peněz plynoucích do zdravotnictví se zmíněné problémy nedají vyřešit.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sz="2200" dirty="0" smtClean="0"/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200" dirty="0" smtClean="0"/>
              <a:t>Když chybí peníze, může se na první pohled zdát, že je to ekonomický problém. Ale i když ekonomické poznatky a metody hrají v oblasti péče o zdraví důležitou roli, zdaleka to není problém, na jehož vyřešení stačí ekonomie. 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77425684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260350"/>
            <a:ext cx="8716963" cy="11430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000099"/>
                </a:solidFill>
              </a:rPr>
              <a:t>2. Zvýšení hospodárnosti zdravotnictví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557338"/>
            <a:ext cx="8229600" cy="4743450"/>
          </a:xfrm>
        </p:spPr>
        <p:txBody>
          <a:bodyPr/>
          <a:lstStyle/>
          <a:p>
            <a:pPr eaLnBrk="1" hangingPunct="1"/>
            <a:r>
              <a:rPr lang="cs-CZ" sz="2400" smtClean="0"/>
              <a:t>Snahy o zvýšení hospodárnosti nelze omezovat na jedno zdravotnické zařízení, výsledky bývají zpravidla horší, než se očekávalo. </a:t>
            </a:r>
          </a:p>
          <a:p>
            <a:pPr lvl="1" eaLnBrk="1" hangingPunct="1"/>
            <a:r>
              <a:rPr lang="cs-CZ" sz="2000" smtClean="0"/>
              <a:t>Nejde totiž o to, aby všechny zdravotnické služby, které nemocnice zvládá, byly poskytovány hospodárně. Důležité je, aby zbytečné zdravotnické služby nebyly poskytovány vůbec. </a:t>
            </a:r>
          </a:p>
          <a:p>
            <a:pPr eaLnBrk="1" hangingPunct="1"/>
            <a:r>
              <a:rPr lang="cs-CZ" sz="2400" smtClean="0"/>
              <a:t>Pokud se např. peníze v nemocnici vynaloží na zvládnutí zdravotního problému, na který by stačil praktický lékař nebo ambulantní specialista, pak jde o </a:t>
            </a:r>
            <a:r>
              <a:rPr lang="cs-CZ" sz="2400" b="1" smtClean="0"/>
              <a:t>plýtvání</a:t>
            </a:r>
            <a:r>
              <a:rPr lang="cs-CZ" sz="2400" smtClean="0"/>
              <a:t>. Proto je tak důležité, aby zdravotnická zařízení byla skloubena do funkčního systému a aby nebyla jen „samostatnými“ a „konkurujícími“ subjekty.</a:t>
            </a:r>
          </a:p>
        </p:txBody>
      </p:sp>
    </p:spTree>
    <p:extLst>
      <p:ext uri="{BB962C8B-B14F-4D97-AF65-F5344CB8AC3E}">
        <p14:creationId xmlns:p14="http://schemas.microsoft.com/office/powerpoint/2010/main" xmlns="" val="146131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6512" y="188640"/>
            <a:ext cx="9289032" cy="1143000"/>
          </a:xfrm>
        </p:spPr>
        <p:txBody>
          <a:bodyPr/>
          <a:lstStyle/>
          <a:p>
            <a:r>
              <a:rPr lang="cs-CZ" sz="4000" b="1" dirty="0" smtClean="0">
                <a:solidFill>
                  <a:schemeClr val="accent2"/>
                </a:solidFill>
              </a:rPr>
              <a:t>CÍL ZDRAVOTNICTVÍ</a:t>
            </a:r>
            <a:endParaRPr lang="cs-CZ" sz="40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268760"/>
            <a:ext cx="8229600" cy="5073427"/>
          </a:xfrm>
        </p:spPr>
        <p:txBody>
          <a:bodyPr/>
          <a:lstStyle/>
          <a:p>
            <a:r>
              <a:rPr lang="cs-CZ" sz="2800" dirty="0" smtClean="0"/>
              <a:t>Přispívat ke zlepšování zdraví lidí prostřednictvím poskytování zdravotnických služeb.</a:t>
            </a:r>
          </a:p>
          <a:p>
            <a:endParaRPr lang="cs-CZ" sz="2800" dirty="0" smtClean="0"/>
          </a:p>
          <a:p>
            <a:r>
              <a:rPr lang="cs-CZ" sz="2800" dirty="0" smtClean="0"/>
              <a:t>Usilovat o co nejlepší fungování zdravotnického systému jako celku.</a:t>
            </a:r>
          </a:p>
          <a:p>
            <a:endParaRPr lang="cs-CZ" sz="2800" dirty="0"/>
          </a:p>
          <a:p>
            <a:r>
              <a:rPr lang="cs-CZ" sz="2800" dirty="0"/>
              <a:t>Usilovat o co nejlepší fungování </a:t>
            </a:r>
            <a:r>
              <a:rPr lang="cs-CZ" sz="2800" dirty="0" smtClean="0"/>
              <a:t>širokého systému péče o zdraví.</a:t>
            </a:r>
            <a:endParaRPr lang="cs-CZ" sz="2800" dirty="0"/>
          </a:p>
          <a:p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12867334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9144000" cy="714375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000099"/>
                </a:solidFill>
              </a:rPr>
              <a:t>3. Omezení dostupnosti zdravotnických služeb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5775" y="1484313"/>
            <a:ext cx="8229600" cy="52228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 smtClean="0"/>
              <a:t>Omezenost dostupných finančních prostředků vs. nové léky a technologie (a tedy i tlak na vyšší výdaje).</a:t>
            </a:r>
          </a:p>
          <a:p>
            <a:pPr eaLnBrk="1" hangingPunct="1">
              <a:defRPr/>
            </a:pPr>
            <a:endParaRPr lang="cs-CZ" sz="2800" dirty="0" smtClean="0"/>
          </a:p>
          <a:p>
            <a:pPr eaLnBrk="1" hangingPunct="1">
              <a:defRPr/>
            </a:pPr>
            <a:r>
              <a:rPr lang="cs-CZ" sz="2800" dirty="0" smtClean="0"/>
              <a:t>Všude na světě pokulhává zdravotnictví za medicínou a jejími možnostmi.</a:t>
            </a:r>
          </a:p>
          <a:p>
            <a:pPr eaLnBrk="1" hangingPunct="1">
              <a:defRPr/>
            </a:pPr>
            <a:endParaRPr lang="cs-CZ" sz="2800" dirty="0" smtClean="0"/>
          </a:p>
          <a:p>
            <a:pPr eaLnBrk="1" hangingPunct="1">
              <a:defRPr/>
            </a:pPr>
            <a:r>
              <a:rPr lang="cs-CZ" sz="2800" b="1" dirty="0" smtClean="0"/>
              <a:t>Otázka:</a:t>
            </a:r>
            <a:r>
              <a:rPr lang="cs-CZ" sz="2800" dirty="0" smtClean="0"/>
              <a:t> Co z dostupných lékařských metod chceme a můžeme obyvatelstvu poskytnout, kolik na to chceme vynaložit a kde tyto prostředky vzít?</a:t>
            </a:r>
          </a:p>
          <a:p>
            <a:pPr marL="0" indent="0" eaLnBrk="1" hangingPunct="1">
              <a:buFontTx/>
              <a:buNone/>
              <a:defRPr/>
            </a:pPr>
            <a:endParaRPr lang="cs-CZ" sz="2800" b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56877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714375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000099"/>
                </a:solidFill>
              </a:rPr>
              <a:t>3. Omezení dostupnosti zdravotnických služeb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68413"/>
            <a:ext cx="8229600" cy="5222875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Je to krok nepopulární a nebývá deklarován ve volebních programech politických stran. Ve všech státech však k tomu dochází a jsou používány nejrůznější metody. </a:t>
            </a:r>
          </a:p>
          <a:p>
            <a:pPr lvl="1" eaLnBrk="1" hangingPunct="1">
              <a:defRPr/>
            </a:pPr>
            <a:r>
              <a:rPr lang="cs-CZ" sz="2000" dirty="0" smtClean="0"/>
              <a:t>Bývají např. určovány ekonomické limity, jejichž překročení je provázeno sankcemi, zdůvodňováním a přijetím „nápravných“ opatření. Jsou aplikovány </a:t>
            </a:r>
            <a:r>
              <a:rPr lang="cs-CZ" sz="2000" b="1" dirty="0" smtClean="0"/>
              <a:t>metody řízeného poskytování služeb</a:t>
            </a:r>
            <a:r>
              <a:rPr lang="cs-CZ" sz="2000" dirty="0" smtClean="0"/>
              <a:t> (</a:t>
            </a:r>
            <a:r>
              <a:rPr lang="cs-CZ" sz="2000" i="1" dirty="0" smtClean="0"/>
              <a:t>rationing</a:t>
            </a:r>
            <a:r>
              <a:rPr lang="cs-CZ" sz="2000" dirty="0" smtClean="0"/>
              <a:t>), jehož podstatou je </a:t>
            </a:r>
            <a:r>
              <a:rPr lang="cs-CZ" sz="2000" b="1" dirty="0" smtClean="0"/>
              <a:t>přidělování vzácných prostředků v případě nouze</a:t>
            </a:r>
            <a:r>
              <a:rPr lang="cs-CZ" sz="2000" dirty="0" smtClean="0"/>
              <a:t>. </a:t>
            </a:r>
          </a:p>
          <a:p>
            <a:pPr eaLnBrk="1" hangingPunct="1">
              <a:defRPr/>
            </a:pPr>
            <a:r>
              <a:rPr lang="cs-CZ" sz="2400" b="1" dirty="0" smtClean="0"/>
              <a:t>Rationing </a:t>
            </a:r>
            <a:r>
              <a:rPr lang="cs-CZ" sz="2400" dirty="0" smtClean="0"/>
              <a:t>v oblasti zdravotní péče:</a:t>
            </a:r>
          </a:p>
          <a:p>
            <a:pPr lvl="2" eaLnBrk="1" hangingPunct="1">
              <a:defRPr/>
            </a:pPr>
            <a:r>
              <a:rPr lang="cs-CZ" dirty="0" smtClean="0"/>
              <a:t>Nalézání a ospravedlňování důvodů pro přidělování a nepřidělování vzácných zdrojů (nákladných zdravotnických služeb) některým lidem, kterým by mohly přinést užitek.</a:t>
            </a:r>
          </a:p>
          <a:p>
            <a:pPr marL="0" indent="0" eaLnBrk="1" hangingPunct="1">
              <a:buFontTx/>
              <a:buNone/>
              <a:defRPr/>
            </a:pPr>
            <a:endParaRPr lang="cs-CZ" sz="2400" b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07542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11430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000099"/>
                </a:solidFill>
              </a:rPr>
              <a:t>3. Omezení dostupnosti zdravotnických služeb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484313"/>
            <a:ext cx="8229600" cy="518477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b="1" dirty="0" smtClean="0"/>
              <a:t>Explicitní rationing </a:t>
            </a:r>
            <a:endParaRPr lang="cs-CZ" sz="2400" dirty="0" smtClean="0"/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000" dirty="0" smtClean="0"/>
              <a:t>je obvykle založen na rozhodnutí, </a:t>
            </a:r>
            <a:r>
              <a:rPr lang="cs-CZ" sz="2000" b="1" dirty="0" smtClean="0"/>
              <a:t>které služby budou běžně poskytovány</a:t>
            </a:r>
            <a:r>
              <a:rPr lang="cs-CZ" sz="2000" dirty="0" smtClean="0"/>
              <a:t> (např. hrazeny ze zdravotního pojištění) </a:t>
            </a:r>
            <a:r>
              <a:rPr lang="cs-CZ" sz="2000" b="1" dirty="0" smtClean="0"/>
              <a:t>a které budou spojeny s určitým omezením </a:t>
            </a:r>
            <a:r>
              <a:rPr lang="cs-CZ" sz="2000" dirty="0" smtClean="0"/>
              <a:t>(budou např. hrazeny pacientem, budou poskytovány jen v několika málo zdravotnických zařízeních, popřípadě jejich poskytování bude zastaveno, a to třeba jen dočasně). </a:t>
            </a:r>
          </a:p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sz="2000" dirty="0" smtClean="0"/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000" dirty="0" smtClean="0"/>
              <a:t>dobrý podklad pro </a:t>
            </a:r>
            <a:r>
              <a:rPr lang="cs-CZ" sz="2000" b="1" dirty="0" smtClean="0"/>
              <a:t>stanovení priorit zdravotní péče na populační úrovni</a:t>
            </a:r>
            <a:r>
              <a:rPr lang="cs-CZ" sz="2000" dirty="0" smtClean="0"/>
              <a:t>, ale v individuálních případech vždy záleží na konkrétních okolnostech indikace určité zdr. služby.</a:t>
            </a:r>
          </a:p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sz="2000" b="1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000" b="1" dirty="0" smtClean="0"/>
              <a:t>odpovědnost</a:t>
            </a:r>
            <a:r>
              <a:rPr lang="cs-CZ" sz="2000" dirty="0" smtClean="0"/>
              <a:t> nese ten, kdo sestavil a schválil seznam omezující poskytování některých zdravotnických služeb. Takový seznam nebývá veřejností dobře přijímán, a proto se politické strany této metodě vyhýbají, a to přesto, že jsou tomu zdravotnickou veřejností čas od času vyzývány.</a:t>
            </a:r>
          </a:p>
        </p:txBody>
      </p:sp>
    </p:spTree>
    <p:extLst>
      <p:ext uri="{BB962C8B-B14F-4D97-AF65-F5344CB8AC3E}">
        <p14:creationId xmlns:p14="http://schemas.microsoft.com/office/powerpoint/2010/main" xmlns="" val="37453442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4. Všeobecné zlepšení zdraví lidí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24668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800" dirty="0" smtClean="0"/>
              <a:t>Ideální řešení 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 smtClean="0"/>
              <a:t>méně lidí by v důsledku chronických nemocí požadovalo zdravotnické služby,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 smtClean="0"/>
              <a:t>zdravotnictví by se orientovalo převážně na akutní zdravotní problémy. 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/>
              <a:t>Takový záměr úzce souvisí s determinantami zdraví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 smtClean="0"/>
              <a:t>mnohé však leží vně tradiční působnosti zdravotnictví.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 smtClean="0"/>
              <a:t>Jestliže je např. v České republice dvojnásobná spotřeba alkoholu a cigaret než ve Švédsku, pak je vhodné připomenout, že neexistuje medicínská technologie, která by tak velký rozdíl dokázala vykompenzovat.</a:t>
            </a:r>
          </a:p>
        </p:txBody>
      </p:sp>
    </p:spTree>
    <p:extLst>
      <p:ext uri="{BB962C8B-B14F-4D97-AF65-F5344CB8AC3E}">
        <p14:creationId xmlns:p14="http://schemas.microsoft.com/office/powerpoint/2010/main" xmlns="" val="412160850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Ekonomické a etické aspekty péče o zdraví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8982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Nadpis 3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706438"/>
          </a:xfrm>
        </p:spPr>
        <p:txBody>
          <a:bodyPr>
            <a:normAutofit fontScale="90000"/>
          </a:bodyPr>
          <a:lstStyle/>
          <a:p>
            <a:r>
              <a:rPr lang="cs-CZ" b="1" smtClean="0">
                <a:solidFill>
                  <a:srgbClr val="000099"/>
                </a:solidFill>
              </a:rPr>
              <a:t>Ekonomie a etika v péči o zdraví</a:t>
            </a:r>
          </a:p>
        </p:txBody>
      </p:sp>
      <p:sp>
        <p:nvSpPr>
          <p:cNvPr id="102403" name="Zástupný symbol pro obsah 4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761038"/>
          </a:xfrm>
        </p:spPr>
        <p:txBody>
          <a:bodyPr/>
          <a:lstStyle/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r>
              <a:rPr lang="cs-CZ" sz="2000" smtClean="0"/>
              <a:t>Jádro zdravotnického systému (zdroje, aktivity, meziprodukty) je vystaveno působení dvou základních (jakoby protilehlých) společenských sil, kterými jsou:</a:t>
            </a:r>
          </a:p>
          <a:p>
            <a:pPr lvl="1"/>
            <a:r>
              <a:rPr lang="cs-CZ" sz="1600" smtClean="0"/>
              <a:t>ekonomie, technologie a věda o řízení (</a:t>
            </a:r>
            <a:r>
              <a:rPr lang="cs-CZ" sz="1600" i="1" smtClean="0"/>
              <a:t>management</a:t>
            </a:r>
            <a:r>
              <a:rPr lang="cs-CZ" sz="1600" smtClean="0"/>
              <a:t>)</a:t>
            </a:r>
          </a:p>
          <a:p>
            <a:pPr lvl="1"/>
            <a:r>
              <a:rPr lang="cs-CZ" sz="1600" smtClean="0"/>
              <a:t>etika, hodnotové postoje a ekvita (</a:t>
            </a:r>
            <a:r>
              <a:rPr lang="cs-CZ" sz="1600" i="1" smtClean="0"/>
              <a:t>společenská spravedlnost</a:t>
            </a:r>
            <a:r>
              <a:rPr lang="cs-CZ" sz="1600" smtClean="0"/>
              <a:t>)</a:t>
            </a:r>
          </a:p>
        </p:txBody>
      </p:sp>
      <p:pic>
        <p:nvPicPr>
          <p:cNvPr id="10240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65225" y="614363"/>
            <a:ext cx="7056438" cy="413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2885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000099"/>
                </a:solidFill>
              </a:rPr>
              <a:t>Ekonomická logika a lékařská etika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cs-CZ" sz="2800" b="1" dirty="0" smtClean="0">
                <a:solidFill>
                  <a:schemeClr val="accent2"/>
                </a:solidFill>
              </a:rPr>
              <a:t>Konflikt mezi etikou a ekonomickým přístupem </a:t>
            </a:r>
            <a:r>
              <a:rPr lang="cs-CZ" sz="2800" dirty="0" smtClean="0"/>
              <a:t>k hodnocení zdravotnických služeb</a:t>
            </a:r>
          </a:p>
          <a:p>
            <a:pPr>
              <a:buFont typeface="Arial" pitchFamily="34" charset="0"/>
              <a:buChar char="꞊"/>
              <a:defRPr/>
            </a:pPr>
            <a:r>
              <a:rPr lang="cs-CZ" sz="2400" b="1" dirty="0" smtClean="0">
                <a:solidFill>
                  <a:schemeClr val="accent2"/>
                </a:solidFill>
              </a:rPr>
              <a:t>výsledek nepochopení </a:t>
            </a:r>
            <a:r>
              <a:rPr lang="cs-CZ" sz="2400" dirty="0" smtClean="0"/>
              <a:t>toho, co je smyslem zavádění ekonomického pohledu na poskytování zdravotnických služeb.</a:t>
            </a:r>
          </a:p>
          <a:p>
            <a:pPr lvl="1" eaLnBrk="1" hangingPunct="1">
              <a:defRPr/>
            </a:pPr>
            <a:r>
              <a:rPr lang="cs-CZ" sz="2000" dirty="0" smtClean="0"/>
              <a:t>Ekonomie pomáhá přijímat závěry, </a:t>
            </a:r>
            <a:r>
              <a:rPr lang="cs-CZ" sz="2000" b="1" dirty="0" smtClean="0">
                <a:solidFill>
                  <a:schemeClr val="accent2"/>
                </a:solidFill>
              </a:rPr>
              <a:t>jak optimálně alokovat zdroje</a:t>
            </a:r>
            <a:r>
              <a:rPr lang="cs-CZ" sz="2000" dirty="0" smtClean="0"/>
              <a:t>, a to tak, aby přinesly lidem co největší možný přínos. </a:t>
            </a:r>
          </a:p>
          <a:p>
            <a:pPr lvl="1" eaLnBrk="1" hangingPunct="1">
              <a:defRPr/>
            </a:pPr>
            <a:r>
              <a:rPr lang="cs-CZ" sz="2000" dirty="0" smtClean="0"/>
              <a:t>Ekonomie a její metody by měly být </a:t>
            </a:r>
            <a:r>
              <a:rPr lang="cs-CZ" sz="2000" b="1" dirty="0" smtClean="0">
                <a:solidFill>
                  <a:schemeClr val="accent2"/>
                </a:solidFill>
              </a:rPr>
              <a:t>jedním z nástrojů řízení zdravotnického systému</a:t>
            </a:r>
            <a:r>
              <a:rPr lang="cs-CZ" sz="2000" dirty="0" smtClean="0"/>
              <a:t>.</a:t>
            </a:r>
          </a:p>
          <a:p>
            <a:pPr lvl="1" eaLnBrk="1" hangingPunct="1">
              <a:defRPr/>
            </a:pPr>
            <a:r>
              <a:rPr lang="cs-CZ" sz="2000" dirty="0" smtClean="0"/>
              <a:t>Jejich vhodnost by měla být posuzována podle toho, zda a </a:t>
            </a:r>
            <a:r>
              <a:rPr lang="cs-CZ" sz="2000" b="1" dirty="0" smtClean="0">
                <a:solidFill>
                  <a:schemeClr val="accent2"/>
                </a:solidFill>
              </a:rPr>
              <a:t>do jaké míry pomáhají naplnit zvolené cíle</a:t>
            </a:r>
            <a:r>
              <a:rPr lang="cs-CZ" sz="2000" dirty="0" smtClean="0"/>
              <a:t>, hájit a rozvíjet hodnoty a zda respektují stanovené priority.</a:t>
            </a:r>
          </a:p>
          <a:p>
            <a:pPr>
              <a:defRPr/>
            </a:pPr>
            <a:endParaRPr lang="cs-CZ" sz="2400" dirty="0" smtClean="0"/>
          </a:p>
          <a:p>
            <a:pPr lvl="1">
              <a:buFont typeface="Arial" pitchFamily="34" charset="0"/>
              <a:buChar char="•"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3235395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000099"/>
                </a:solidFill>
              </a:rPr>
              <a:t>Ekonomie a etika</a:t>
            </a:r>
          </a:p>
        </p:txBody>
      </p:sp>
      <p:sp>
        <p:nvSpPr>
          <p:cNvPr id="10240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r>
              <a:rPr lang="cs-CZ" sz="2400" dirty="0" smtClean="0"/>
              <a:t>Ekonomické hledisko je důležité a užitečné, ale jeho role v systému péče o zdraví a ve zdravotnictví je spíše pomocná.</a:t>
            </a:r>
          </a:p>
          <a:p>
            <a:pPr lvl="1"/>
            <a:r>
              <a:rPr lang="cs-CZ" sz="2400" b="1" dirty="0" smtClean="0">
                <a:solidFill>
                  <a:srgbClr val="FF0000"/>
                </a:solidFill>
              </a:rPr>
              <a:t>V péči o zdraví není cílem dosahovat co nejlepších ekonomických výsledků jako takových, ale co nejlepších výsledků vzhledem k definovaným cílům a prioritám.</a:t>
            </a:r>
          </a:p>
          <a:p>
            <a:pPr marL="457200" lvl="1" indent="0">
              <a:buNone/>
            </a:pPr>
            <a:endParaRPr lang="cs-CZ" sz="2000" dirty="0" smtClean="0"/>
          </a:p>
          <a:p>
            <a:r>
              <a:rPr lang="cs-CZ" sz="2400" dirty="0" smtClean="0"/>
              <a:t>Primárně bychom se měli ptát v jaké společnosti chceme žít, co proto dokážeme udělat, zda a do jaké míry se chceme starat o děti, nemocné a seniory?</a:t>
            </a:r>
          </a:p>
        </p:txBody>
      </p:sp>
    </p:spTree>
    <p:extLst>
      <p:ext uri="{BB962C8B-B14F-4D97-AF65-F5344CB8AC3E}">
        <p14:creationId xmlns:p14="http://schemas.microsoft.com/office/powerpoint/2010/main" xmlns="" val="1694271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000099"/>
                </a:solidFill>
              </a:rPr>
              <a:t>Specifika zdravotnických služeb</a:t>
            </a:r>
          </a:p>
        </p:txBody>
      </p:sp>
      <p:sp>
        <p:nvSpPr>
          <p:cNvPr id="104451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r>
              <a:rPr lang="cs-CZ" smtClean="0"/>
              <a:t>V demokratických společnostech s tržním hospodářstvím základní otázka zní: Jsou zdravotnické služby běžným zbožím?</a:t>
            </a:r>
          </a:p>
          <a:p>
            <a:r>
              <a:rPr lang="cs-CZ" smtClean="0"/>
              <a:t>Zdravotnické služby:</a:t>
            </a:r>
          </a:p>
          <a:p>
            <a:pPr lvl="1">
              <a:buFont typeface="Arial" charset="0"/>
              <a:buChar char="•"/>
            </a:pPr>
            <a:r>
              <a:rPr lang="cs-CZ" smtClean="0"/>
              <a:t> jsou specifickou komoditou, </a:t>
            </a:r>
          </a:p>
          <a:p>
            <a:pPr lvl="1">
              <a:buFont typeface="Arial" charset="0"/>
              <a:buChar char="•"/>
            </a:pPr>
            <a:r>
              <a:rPr lang="cs-CZ" smtClean="0"/>
              <a:t>nepodléhají čistě tržním zákonitostem nabídky a poptávky,</a:t>
            </a:r>
          </a:p>
          <a:p>
            <a:pPr lvl="1">
              <a:buFont typeface="Arial" charset="0"/>
              <a:buChar char="•"/>
            </a:pPr>
            <a:r>
              <a:rPr lang="cs-CZ" smtClean="0"/>
              <a:t>jejich funkce je ovlivněna mnoha etickými a jinými faktory.</a:t>
            </a:r>
          </a:p>
          <a:p>
            <a:pPr lvl="1">
              <a:buFont typeface="Arial" charset="0"/>
              <a:buChar char="•"/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xmlns="" val="74314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Trh v 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 smtClean="0"/>
              <a:t>Tržní hospodářství </a:t>
            </a:r>
          </a:p>
          <a:p>
            <a:pPr lvl="1" eaLnBrk="1" hangingPunct="1">
              <a:defRPr/>
            </a:pPr>
            <a:r>
              <a:rPr lang="cs-CZ" sz="2400" dirty="0" smtClean="0"/>
              <a:t>Jak tržní zákonitosti ovlivňují zdravotní péči?  </a:t>
            </a:r>
          </a:p>
          <a:p>
            <a:pPr lvl="1" eaLnBrk="1" hangingPunct="1">
              <a:defRPr/>
            </a:pPr>
            <a:r>
              <a:rPr lang="cs-CZ" sz="2400" dirty="0"/>
              <a:t>D</a:t>
            </a:r>
            <a:r>
              <a:rPr lang="cs-CZ" sz="2400" dirty="0" smtClean="0"/>
              <a:t>o jaké míry a proč se má uplatňovat regulační funkce státu?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068180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200" b="1" dirty="0" smtClean="0">
                <a:solidFill>
                  <a:schemeClr val="accent2"/>
                </a:solidFill>
              </a:rPr>
              <a:t>ZDRAVOTNICKÉ SLUŽBY</a:t>
            </a:r>
            <a:endParaRPr lang="cs-CZ" sz="42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Laická péče</a:t>
            </a:r>
          </a:p>
          <a:p>
            <a:pPr marL="0" indent="0">
              <a:lnSpc>
                <a:spcPct val="80000"/>
              </a:lnSpc>
              <a:buNone/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Odborná zdravotnická péče</a:t>
            </a:r>
          </a:p>
        </p:txBody>
      </p:sp>
    </p:spTree>
    <p:extLst>
      <p:ext uri="{BB962C8B-B14F-4D97-AF65-F5344CB8AC3E}">
        <p14:creationId xmlns:p14="http://schemas.microsoft.com/office/powerpoint/2010/main" xmlns="" val="34578258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eaLnBrk="1" hangingPunct="1"/>
            <a:r>
              <a:rPr lang="cs-CZ" sz="3600" b="1" dirty="0" smtClean="0">
                <a:solidFill>
                  <a:srgbClr val="000099"/>
                </a:solidFill>
              </a:rPr>
              <a:t>Idea „dokonalého“ trhu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435280" cy="5615905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cs-CZ" sz="2400" dirty="0" smtClean="0"/>
              <a:t>Vypracována klasickými liberálními ekonomy (Adam Smith)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cs-CZ" sz="2400" b="1" dirty="0" smtClean="0">
                <a:solidFill>
                  <a:schemeClr val="accent2"/>
                </a:solidFill>
              </a:rPr>
              <a:t>Ideální model </a:t>
            </a:r>
            <a:r>
              <a:rPr lang="cs-CZ" sz="2400" dirty="0" smtClean="0"/>
              <a:t>(</a:t>
            </a:r>
            <a:r>
              <a:rPr lang="cs-CZ" sz="2400" dirty="0"/>
              <a:t>m</a:t>
            </a:r>
            <a:r>
              <a:rPr lang="cs-CZ" sz="2400" dirty="0" smtClean="0"/>
              <a:t>yšlenková konstrukce)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2400" dirty="0" smtClean="0"/>
              <a:t>V dnešních podmínkách je možné se k němu jen přibližovat – nejsou splněny </a:t>
            </a:r>
            <a:r>
              <a:rPr lang="cs-CZ" sz="2400" b="1" dirty="0" smtClean="0">
                <a:solidFill>
                  <a:schemeClr val="accent2"/>
                </a:solidFill>
              </a:rPr>
              <a:t>podmínky dokonalé konkurence</a:t>
            </a:r>
            <a:r>
              <a:rPr lang="cs-CZ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799368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eaLnBrk="1" hangingPunct="1"/>
            <a:r>
              <a:rPr lang="cs-CZ" sz="3600" b="1" dirty="0" smtClean="0">
                <a:solidFill>
                  <a:srgbClr val="000099"/>
                </a:solidFill>
              </a:rPr>
              <a:t>Podmínky dokonalé konkurence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399881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sz="2400" dirty="0" smtClean="0"/>
              <a:t>Neexistují </a:t>
            </a:r>
            <a:r>
              <a:rPr lang="cs-CZ" sz="2400" dirty="0"/>
              <a:t>bariéry vstupu do odvětví a výstupu z něj.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Neexistují patenty, ochranné a obchodní známky, individuální podmínky nebo práva, která by zvýhodňovala jeden prodávající subjekt v prodeji daného typu nebo skupiny zboží před ostatními.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Všichni prodávající a kupující mají dokonalé informace </a:t>
            </a:r>
            <a:r>
              <a:rPr lang="cs-CZ" sz="2400" dirty="0" smtClean="0"/>
              <a:t>o  cenách </a:t>
            </a:r>
            <a:r>
              <a:rPr lang="cs-CZ" sz="2400" dirty="0"/>
              <a:t>a množstvích zboží směňovaných na trhu.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Firmy maximalizují zisk, spotřebitelé maximalizují užitek.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Tyto předpoklady jsou tak silné, že tento model v realitě neexistuje. Slouží však pro základní pochopení fungování trhu a odvíjejí se z něj další tržní modely.</a:t>
            </a:r>
          </a:p>
          <a:p>
            <a:pPr marL="457200" lvl="1" indent="0" eaLnBrk="1" hangingPunct="1">
              <a:buNone/>
              <a:defRPr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16542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eaLnBrk="1" hangingPunct="1"/>
            <a:r>
              <a:rPr lang="cs-CZ" sz="3600" b="1" dirty="0" smtClean="0">
                <a:solidFill>
                  <a:srgbClr val="000099"/>
                </a:solidFill>
              </a:rPr>
              <a:t>Idea „dokonalého“ trhu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435280" cy="5615905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cs-CZ" sz="2400" dirty="0" smtClean="0"/>
              <a:t>Vypracována klasickými liberálními ekonomy (Adam Smith)</a:t>
            </a:r>
          </a:p>
          <a:p>
            <a:pPr eaLnBrk="1" hangingPunct="1">
              <a:defRPr/>
            </a:pPr>
            <a:r>
              <a:rPr lang="cs-CZ" sz="2400" b="1" dirty="0" smtClean="0">
                <a:solidFill>
                  <a:schemeClr val="accent2"/>
                </a:solidFill>
              </a:rPr>
              <a:t>Ideální model </a:t>
            </a:r>
            <a:r>
              <a:rPr lang="cs-CZ" sz="2400" dirty="0" smtClean="0"/>
              <a:t>(</a:t>
            </a:r>
            <a:r>
              <a:rPr lang="cs-CZ" sz="2400" dirty="0"/>
              <a:t>m</a:t>
            </a:r>
            <a:r>
              <a:rPr lang="cs-CZ" sz="2400" dirty="0" smtClean="0"/>
              <a:t>yšlenková konstrukce</a:t>
            </a:r>
            <a:r>
              <a:rPr lang="cs-CZ" sz="2400" dirty="0"/>
              <a:t>) </a:t>
            </a:r>
            <a:endParaRPr lang="cs-CZ" sz="2400" dirty="0" smtClean="0"/>
          </a:p>
          <a:p>
            <a:pPr eaLnBrk="1" hangingPunct="1">
              <a:defRPr/>
            </a:pPr>
            <a:r>
              <a:rPr lang="cs-CZ" sz="2400" b="1" dirty="0" smtClean="0">
                <a:solidFill>
                  <a:schemeClr val="accent2"/>
                </a:solidFill>
              </a:rPr>
              <a:t>Dokonalý </a:t>
            </a:r>
            <a:r>
              <a:rPr lang="cs-CZ" sz="2400" b="1" dirty="0">
                <a:solidFill>
                  <a:schemeClr val="accent2"/>
                </a:solidFill>
              </a:rPr>
              <a:t>tržní systém</a:t>
            </a:r>
            <a:r>
              <a:rPr lang="cs-CZ" sz="2400" dirty="0"/>
              <a:t> přináší spotřebiteli žádoucí uspokojení (prospěch, užitek), při minimálních nákladech.</a:t>
            </a:r>
          </a:p>
          <a:p>
            <a:pPr lvl="1" eaLnBrk="1" hangingPunct="1">
              <a:defRPr/>
            </a:pPr>
            <a:r>
              <a:rPr lang="cs-CZ" sz="2400" dirty="0"/>
              <a:t>Podmínkou je, že </a:t>
            </a:r>
            <a:r>
              <a:rPr lang="cs-CZ" sz="2400" dirty="0" smtClean="0"/>
              <a:t>všechny činnosti v systému probíhají za podmínek </a:t>
            </a:r>
            <a:r>
              <a:rPr lang="cs-CZ" sz="2400" b="1" dirty="0" smtClean="0">
                <a:solidFill>
                  <a:schemeClr val="accent2"/>
                </a:solidFill>
              </a:rPr>
              <a:t>dokonalé konkurence (volné soutěže)</a:t>
            </a:r>
            <a:r>
              <a:rPr lang="cs-CZ" sz="2400" dirty="0" smtClean="0"/>
              <a:t>, </a:t>
            </a:r>
            <a:r>
              <a:rPr lang="cs-CZ" sz="2400" dirty="0"/>
              <a:t>jejímž jádrem je teorie nabídky </a:t>
            </a:r>
            <a:r>
              <a:rPr lang="cs-CZ" sz="2400" dirty="0" smtClean="0"/>
              <a:t>a poptávky.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2400" dirty="0" smtClean="0"/>
              <a:t>V dnešních podmínkách je možné se k tomuto modelu  jen přibližovat – nejsou splněny </a:t>
            </a:r>
            <a:r>
              <a:rPr lang="cs-CZ" sz="2400" b="1" dirty="0" smtClean="0">
                <a:solidFill>
                  <a:schemeClr val="accent2"/>
                </a:solidFill>
              </a:rPr>
              <a:t>podmínky dokonalé konkurence</a:t>
            </a:r>
            <a:r>
              <a:rPr lang="cs-CZ" sz="2400" dirty="0" smtClean="0"/>
              <a:t>.</a:t>
            </a:r>
          </a:p>
          <a:p>
            <a:pPr lvl="1" eaLnBrk="1" hangingPunct="1">
              <a:defRPr/>
            </a:pPr>
            <a:r>
              <a:rPr lang="cs-CZ" sz="2400" dirty="0" smtClean="0"/>
              <a:t>V některých oblastech jsou překážky pro splnění podmínek dokonalé konkurence tak velké, že se hovoří o </a:t>
            </a:r>
            <a:r>
              <a:rPr lang="cs-CZ" sz="2400" b="1" dirty="0" smtClean="0">
                <a:solidFill>
                  <a:schemeClr val="accent2"/>
                </a:solidFill>
              </a:rPr>
              <a:t>„tržním selhání“</a:t>
            </a:r>
            <a:r>
              <a:rPr lang="cs-CZ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837581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431800" y="19050"/>
            <a:ext cx="8229600" cy="817563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Teorie nabídky a poptávky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31800" y="1341438"/>
            <a:ext cx="8229600" cy="5183187"/>
          </a:xfrm>
        </p:spPr>
        <p:txBody>
          <a:bodyPr/>
          <a:lstStyle/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00050" eaLnBrk="1" hangingPunct="1">
              <a:defRPr/>
            </a:pPr>
            <a:r>
              <a:rPr lang="cs-CZ" sz="2400" b="1" dirty="0" smtClean="0"/>
              <a:t>Poptávka</a:t>
            </a:r>
            <a:endParaRPr lang="cs-CZ" sz="2400" dirty="0" smtClean="0"/>
          </a:p>
          <a:p>
            <a:pPr marL="800100" lvl="1" eaLnBrk="1" hangingPunct="1">
              <a:defRPr/>
            </a:pPr>
            <a:r>
              <a:rPr lang="cs-CZ" sz="2000" dirty="0" smtClean="0"/>
              <a:t>Roste s poklesem ceny</a:t>
            </a:r>
          </a:p>
          <a:p>
            <a:pPr marL="800100" lvl="1" eaLnBrk="1" hangingPunct="1">
              <a:defRPr/>
            </a:pPr>
            <a:r>
              <a:rPr lang="cs-CZ" sz="2000" dirty="0" smtClean="0"/>
              <a:t>Každý bod na křivce představuje, jak mnoho péče jsou spotřebitelé ochotni zaplatit za danou cenu.</a:t>
            </a:r>
          </a:p>
          <a:p>
            <a:pPr marL="400050" eaLnBrk="1" hangingPunct="1">
              <a:defRPr/>
            </a:pPr>
            <a:r>
              <a:rPr lang="cs-CZ" sz="2400" b="1" dirty="0" smtClean="0"/>
              <a:t>Nabídka</a:t>
            </a:r>
          </a:p>
          <a:p>
            <a:pPr marL="800100" lvl="1" eaLnBrk="1" hangingPunct="1">
              <a:defRPr/>
            </a:pPr>
            <a:r>
              <a:rPr lang="cs-CZ" sz="2000" dirty="0" smtClean="0"/>
              <a:t>Čím vyšší je cena, tím více služeb se nabízí</a:t>
            </a:r>
          </a:p>
          <a:p>
            <a:pPr marL="800100" lvl="1" eaLnBrk="1" hangingPunct="1">
              <a:defRPr/>
            </a:pPr>
            <a:r>
              <a:rPr lang="cs-CZ" sz="2000" dirty="0" smtClean="0"/>
              <a:t>Každý bod na křivce představuje množství péče, kterou jsou ochotni poskytovatelé prodat spotřebiteli za danou cenu.</a:t>
            </a:r>
          </a:p>
          <a:p>
            <a:pPr marL="800100" lvl="1" eaLnBrk="1" hangingPunct="1">
              <a:defRPr/>
            </a:pPr>
            <a:endParaRPr lang="cs-CZ" sz="2000" dirty="0" smtClean="0"/>
          </a:p>
          <a:p>
            <a:pPr marL="800100" lvl="1" eaLnBrk="1" hangingPunct="1"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7599" y="836613"/>
            <a:ext cx="4106064" cy="2880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8595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431800" y="19050"/>
            <a:ext cx="8229600" cy="817563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Teorie nabídky a poptávky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31800" y="1341438"/>
            <a:ext cx="8229600" cy="5183187"/>
          </a:xfrm>
        </p:spPr>
        <p:txBody>
          <a:bodyPr>
            <a:normAutofit lnSpcReduction="10000"/>
          </a:bodyPr>
          <a:lstStyle/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51435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51435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eaLnBrk="1" hangingPunct="1">
              <a:defRPr/>
            </a:pPr>
            <a:r>
              <a:rPr lang="cs-CZ" sz="2000" dirty="0" smtClean="0"/>
              <a:t>Když se nabídka rovná poptávce, trh se nasytí, je dokonalý, vyrovnaný, bylo dosaženo </a:t>
            </a:r>
            <a:r>
              <a:rPr lang="cs-CZ" sz="2000" b="1" i="1" dirty="0" smtClean="0">
                <a:solidFill>
                  <a:schemeClr val="accent2"/>
                </a:solidFill>
              </a:rPr>
              <a:t>meze alokační efektivity </a:t>
            </a:r>
            <a:r>
              <a:rPr lang="cs-CZ" sz="2000" dirty="0" smtClean="0">
                <a:solidFill>
                  <a:schemeClr val="accent2"/>
                </a:solidFill>
              </a:rPr>
              <a:t>(bod A)</a:t>
            </a:r>
            <a:r>
              <a:rPr lang="cs-CZ" sz="2000" dirty="0" smtClean="0"/>
              <a:t>. Trh je maximálně efektivní, nedochází k žádnému plýtvání.</a:t>
            </a:r>
          </a:p>
          <a:p>
            <a:pPr marL="457200" eaLnBrk="1" hangingPunct="1">
              <a:defRPr/>
            </a:pPr>
            <a:r>
              <a:rPr lang="cs-CZ" sz="2000" dirty="0" smtClean="0"/>
              <a:t>Při ceně C</a:t>
            </a:r>
            <a:r>
              <a:rPr lang="cs-CZ" sz="2000" baseline="-25000" dirty="0" smtClean="0"/>
              <a:t>1</a:t>
            </a:r>
            <a:r>
              <a:rPr lang="cs-CZ" sz="2000" dirty="0" smtClean="0"/>
              <a:t> je nabídka větší než poptávka, snižování cen, rozdíl se snižuje až dojde k rovnováze.</a:t>
            </a:r>
          </a:p>
          <a:p>
            <a:pPr marL="457200" eaLnBrk="1" hangingPunct="1">
              <a:defRPr/>
            </a:pPr>
            <a:r>
              <a:rPr lang="cs-CZ" sz="2000" dirty="0" smtClean="0"/>
              <a:t>Ceny také mohou klesat až do bodu C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, kde poptávka převyšuje nabídku. Spotřebitelé jsou ochotni zaplatit více, aby se domohli více služeb. Ceny rostou zase až do rovnovážného stavu.</a:t>
            </a:r>
          </a:p>
          <a:p>
            <a:pPr marL="457200" eaLnBrk="1" hangingPunct="1">
              <a:defRPr/>
            </a:pPr>
            <a:endParaRPr lang="cs-CZ" sz="2400" b="1" i="1" dirty="0" smtClean="0"/>
          </a:p>
          <a:p>
            <a:pPr marL="800100" lvl="1" eaLnBrk="1" hangingPunct="1"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41550" y="765175"/>
            <a:ext cx="4222750" cy="296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6640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431800" y="19050"/>
            <a:ext cx="8229600" cy="817563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Teorie nabídky a poptávky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31800" y="1341438"/>
            <a:ext cx="8229600" cy="5516562"/>
          </a:xfrm>
        </p:spPr>
        <p:txBody>
          <a:bodyPr/>
          <a:lstStyle/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114300" indent="0" eaLnBrk="1" hangingPunct="1">
              <a:buFont typeface="Arial" charset="0"/>
              <a:buNone/>
              <a:defRPr/>
            </a:pPr>
            <a:endParaRPr lang="cs-CZ" sz="2300" dirty="0" smtClean="0"/>
          </a:p>
          <a:p>
            <a:pPr marL="457200" eaLnBrk="1" hangingPunct="1">
              <a:lnSpc>
                <a:spcPct val="90000"/>
              </a:lnSpc>
              <a:defRPr/>
            </a:pPr>
            <a:r>
              <a:rPr lang="cs-CZ" sz="2000" dirty="0" smtClean="0"/>
              <a:t>Ideální stav na trhu působením zákonitostí nabídky a poptávky není v oblasti péče o zdraví myslitelný:</a:t>
            </a:r>
          </a:p>
          <a:p>
            <a:pPr marL="857250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Historický vývoj a socioekonomické a kulturní proměny společnosti vedly k významným zásahům státu v této oblasti, čímž došlo k deformaci trhu.</a:t>
            </a:r>
          </a:p>
          <a:p>
            <a:pPr marL="857250" lvl="1" eaLnBrk="1" hangingPunct="1">
              <a:lnSpc>
                <a:spcPct val="90000"/>
              </a:lnSpc>
              <a:defRPr/>
            </a:pPr>
            <a:r>
              <a:rPr lang="cs-CZ" sz="2000" b="1" dirty="0" smtClean="0"/>
              <a:t>Důvody k regulaci:</a:t>
            </a:r>
          </a:p>
          <a:p>
            <a:pPr marL="1257300" lvl="2" eaLnBrk="1" hangingPunct="1">
              <a:lnSpc>
                <a:spcPct val="90000"/>
              </a:lnSpc>
              <a:defRPr/>
            </a:pPr>
            <a:r>
              <a:rPr lang="cs-CZ" sz="2000" b="1" dirty="0" smtClean="0"/>
              <a:t>Nedokonalá informovanost</a:t>
            </a:r>
          </a:p>
          <a:p>
            <a:pPr marL="1257300" lvl="2" eaLnBrk="1" hangingPunct="1">
              <a:lnSpc>
                <a:spcPct val="90000"/>
              </a:lnSpc>
              <a:defRPr/>
            </a:pPr>
            <a:r>
              <a:rPr lang="cs-CZ" sz="2000" b="1" dirty="0" smtClean="0"/>
              <a:t>Nejistota výsledku</a:t>
            </a:r>
          </a:p>
          <a:p>
            <a:pPr marL="1257300" lvl="2" eaLnBrk="1" hangingPunct="1">
              <a:lnSpc>
                <a:spcPct val="90000"/>
              </a:lnSpc>
              <a:defRPr/>
            </a:pPr>
            <a:r>
              <a:rPr lang="cs-CZ" sz="2000" b="1" dirty="0" smtClean="0"/>
              <a:t>Etické hodnoty</a:t>
            </a:r>
          </a:p>
          <a:p>
            <a:pPr marL="1028700" lvl="2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sz="1200" dirty="0" smtClean="0"/>
          </a:p>
          <a:p>
            <a:pPr marL="857250" lvl="1" eaLnBrk="1" hangingPunct="1">
              <a:defRPr/>
            </a:pPr>
            <a:endParaRPr lang="cs-CZ" sz="1600" dirty="0" smtClean="0"/>
          </a:p>
          <a:p>
            <a:pPr marL="457200" eaLnBrk="1" hangingPunct="1">
              <a:defRPr/>
            </a:pPr>
            <a:endParaRPr lang="cs-CZ" sz="2400" b="1" i="1" dirty="0" smtClean="0"/>
          </a:p>
          <a:p>
            <a:pPr marL="800100" lvl="1" eaLnBrk="1" hangingPunct="1"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41550" y="765175"/>
            <a:ext cx="3843338" cy="269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0374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36563" y="1889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Problémy aplikace tržního mechanismu 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marL="514350" indent="-457200" eaLnBrk="1" hangingPunct="1">
              <a:defRPr/>
            </a:pPr>
            <a:r>
              <a:rPr lang="cs-CZ" sz="2800" b="1" dirty="0" smtClean="0"/>
              <a:t>Nedostatek a asymetrie informací</a:t>
            </a:r>
          </a:p>
          <a:p>
            <a:pPr marL="514350" lvl="1" indent="0" eaLnBrk="1" hangingPunct="1">
              <a:buFont typeface="Arial" charset="0"/>
              <a:buNone/>
              <a:defRPr/>
            </a:pPr>
            <a:r>
              <a:rPr lang="cs-CZ" sz="2400" dirty="0" smtClean="0"/>
              <a:t>Pacient není ve stejné pozici jako spotřebitel běžných komerčních služeb</a:t>
            </a:r>
          </a:p>
          <a:p>
            <a:pPr marL="800100" lvl="1" eaLnBrk="1" hangingPunct="1">
              <a:defRPr/>
            </a:pPr>
            <a:r>
              <a:rPr lang="cs-CZ" sz="2400" b="1" dirty="0" smtClean="0"/>
              <a:t>Pacient neví: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Co mu chybí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Jaké zdravotní služby potřebuje</a:t>
            </a:r>
          </a:p>
          <a:p>
            <a:pPr marL="1200150" lvl="2" eaLnBrk="1" hangingPunct="1">
              <a:defRPr/>
            </a:pPr>
            <a:r>
              <a:rPr lang="cs-CZ" sz="2000" dirty="0"/>
              <a:t>K</a:t>
            </a:r>
            <a:r>
              <a:rPr lang="cs-CZ" sz="2000" dirty="0" smtClean="0"/>
              <a:t>de, kdy a od koho je má požadovat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Jakou cenu by měl za služby zaplatit</a:t>
            </a:r>
            <a:r>
              <a:rPr lang="cs-CZ" sz="2000" dirty="0"/>
              <a:t>	</a:t>
            </a:r>
            <a:endParaRPr lang="cs-CZ" sz="2000" dirty="0" smtClean="0"/>
          </a:p>
          <a:p>
            <a:pPr marL="1200150" lvl="2" eaLnBrk="1" hangingPunct="1">
              <a:defRPr/>
            </a:pPr>
            <a:r>
              <a:rPr lang="cs-CZ" sz="2000" dirty="0" smtClean="0"/>
              <a:t>Jaký přínos či prospěch může očekávat od poskytnuté péče</a:t>
            </a:r>
            <a:endParaRPr lang="cs-CZ" sz="2000" dirty="0"/>
          </a:p>
          <a:p>
            <a:pPr marL="800100" lvl="1" eaLnBrk="1" hangingPunct="1">
              <a:defRPr/>
            </a:pPr>
            <a:r>
              <a:rPr lang="cs-CZ" sz="2400" b="1" dirty="0" smtClean="0"/>
              <a:t>Navíc spotřebu nelze plánovat nebo odložit: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Nemoc je nepředvídatelný a nepravidelný jev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Potřeba zdravotnických služeb je často nezbytná a neodkladná</a:t>
            </a:r>
          </a:p>
          <a:p>
            <a:pPr marL="971550" lvl="2" indent="0" eaLnBrk="1" hangingPunct="1">
              <a:buFont typeface="Arial" charset="0"/>
              <a:buNone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3616005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Problémy aplikace tržního mechanismu 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>
            <a:normAutofit fontScale="92500" lnSpcReduction="10000"/>
          </a:bodyPr>
          <a:lstStyle/>
          <a:p>
            <a:pPr marL="971550" lvl="2" indent="0" eaLnBrk="1" hangingPunct="1">
              <a:buFont typeface="Arial" charset="0"/>
              <a:buNone/>
              <a:defRPr/>
            </a:pPr>
            <a:endParaRPr lang="cs-CZ" sz="1200" dirty="0"/>
          </a:p>
          <a:p>
            <a:pPr marL="400050" eaLnBrk="1" hangingPunct="1">
              <a:defRPr/>
            </a:pPr>
            <a:r>
              <a:rPr lang="cs-CZ" sz="2800" b="1" dirty="0" smtClean="0"/>
              <a:t>Omezená soutěž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Ani v ryze tržních společnostech mezi lékaři prakticky nedochází ke konkurenci prostřednictvím reklamy a cen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Lékař jako informovaný expert, jím navrhovaná léčba je odrazem objektivní potřeby pacienta, nikoli finančními potřebami lékaře.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Nízká cena může znamenat, že chce lékař zvýšit poptávku po svých službách, zároveň může nízká cena a malá poptávka avizovat, že se nejedná o příliš dobrého lékaře.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Existence zdravotního pojištění omezuje cenovou konkurenci pouze na částku, kterou pacient hradí přímou platbou.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Nutnost spolupráce (konzultací) mezi lékaři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Přirozená spádovost nemocnic</a:t>
            </a:r>
          </a:p>
        </p:txBody>
      </p:sp>
    </p:spTree>
    <p:extLst>
      <p:ext uri="{BB962C8B-B14F-4D97-AF65-F5344CB8AC3E}">
        <p14:creationId xmlns:p14="http://schemas.microsoft.com/office/powerpoint/2010/main" xmlns="" val="4195500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Problémy aplikace tržního mechanismu 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marL="971550" lvl="2" indent="0" eaLnBrk="1" hangingPunct="1">
              <a:buFont typeface="Arial" charset="0"/>
              <a:buNone/>
              <a:defRPr/>
            </a:pPr>
            <a:endParaRPr lang="cs-CZ" sz="1200" dirty="0"/>
          </a:p>
          <a:p>
            <a:pPr marL="400050" eaLnBrk="1" hangingPunct="1">
              <a:defRPr/>
            </a:pPr>
            <a:r>
              <a:rPr lang="cs-CZ" sz="2800" b="1" dirty="0" smtClean="0"/>
              <a:t>Morální hazard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Mravní poklesek, který zaviňuje plýtvání zdroji. </a:t>
            </a:r>
          </a:p>
          <a:p>
            <a:pPr marL="800100" lvl="1" eaLnBrk="1" hangingPunct="1">
              <a:defRPr/>
            </a:pPr>
            <a:r>
              <a:rPr lang="cs-CZ" sz="2400" b="1" dirty="0" smtClean="0"/>
              <a:t>Pacienti 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zdravotní pojištění zbavuje pacienty šetrnosti, řešením je jistá míra finanční spoluúčasti (růst poptávky)</a:t>
            </a:r>
          </a:p>
          <a:p>
            <a:pPr marL="800100" lvl="1" eaLnBrk="1" hangingPunct="1">
              <a:defRPr/>
            </a:pPr>
            <a:r>
              <a:rPr lang="cs-CZ" sz="2400" b="1" dirty="0" smtClean="0"/>
              <a:t>Lékaři</a:t>
            </a:r>
          </a:p>
          <a:p>
            <a:pPr marL="1200150" lvl="2" eaLnBrk="1" hangingPunct="1">
              <a:defRPr/>
            </a:pPr>
            <a:r>
              <a:rPr lang="cs-CZ" sz="2000" dirty="0"/>
              <a:t>M</a:t>
            </a:r>
            <a:r>
              <a:rPr lang="cs-CZ" sz="2000" dirty="0" smtClean="0"/>
              <a:t>ají tendenci poskytovat více péče než je potřeba, když jsou finančně zainteresováni na objemu služeb nebo na počtu provedených výkonů (</a:t>
            </a:r>
            <a:r>
              <a:rPr lang="cs-CZ" sz="2000" i="1" dirty="0" smtClean="0"/>
              <a:t>tzv. </a:t>
            </a:r>
            <a:r>
              <a:rPr lang="cs-CZ" sz="2000" b="1" i="1" dirty="0" smtClean="0"/>
              <a:t>poptávka vyvolaná nabídkou</a:t>
            </a:r>
            <a:r>
              <a:rPr lang="cs-CZ" sz="1600" dirty="0" smtClean="0"/>
              <a:t>).</a:t>
            </a:r>
            <a:endParaRPr lang="cs-CZ" sz="2000" dirty="0" smtClean="0"/>
          </a:p>
          <a:p>
            <a:pPr marL="1200150" lvl="2" eaLnBrk="1" hangingPunct="1">
              <a:defRPr/>
            </a:pPr>
            <a:endParaRPr lang="cs-CZ" sz="1600" dirty="0" smtClean="0"/>
          </a:p>
          <a:p>
            <a:pPr marL="514350" lvl="1" indent="0" eaLnBrk="1" hangingPunct="1">
              <a:buFont typeface="Arial" charset="0"/>
              <a:buNone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51892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Problémy aplikace tržního mechanismu 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marL="971550" lvl="2" indent="0" eaLnBrk="1" hangingPunct="1">
              <a:buFont typeface="Arial" charset="0"/>
              <a:buNone/>
              <a:defRPr/>
            </a:pPr>
            <a:endParaRPr lang="cs-CZ" sz="1200" dirty="0"/>
          </a:p>
          <a:p>
            <a:pPr marL="400050" eaLnBrk="1" hangingPunct="1">
              <a:defRPr/>
            </a:pPr>
            <a:r>
              <a:rPr lang="cs-CZ" sz="2800" b="1" dirty="0" smtClean="0"/>
              <a:t>Externality</a:t>
            </a:r>
          </a:p>
          <a:p>
            <a:pPr lvl="1" eaLnBrk="1" hangingPunct="1">
              <a:defRPr/>
            </a:pPr>
            <a:r>
              <a:rPr lang="cs-CZ" sz="2000" dirty="0" smtClean="0"/>
              <a:t>Činnosti, které pozitivně nebo negativně ovlivňují jiné subjekty, aniž za to musí platit nebo jsou za tyto činnosti odškodňovány.</a:t>
            </a:r>
          </a:p>
          <a:p>
            <a:pPr lvl="1" eaLnBrk="1" hangingPunct="1">
              <a:defRPr/>
            </a:pPr>
            <a:r>
              <a:rPr lang="cs-CZ" sz="2000" dirty="0" smtClean="0"/>
              <a:t>Péče o zdraví má někdy charakter kolektivního statku (nelze z něj nikoho vyloučit)</a:t>
            </a:r>
          </a:p>
          <a:p>
            <a:pPr eaLnBrk="1" hangingPunct="1">
              <a:defRPr/>
            </a:pPr>
            <a:r>
              <a:rPr lang="cs-CZ" sz="2400" b="1" dirty="0" smtClean="0"/>
              <a:t>Negativní externalita</a:t>
            </a:r>
          </a:p>
          <a:p>
            <a:pPr lvl="1" eaLnBrk="1" hangingPunct="1">
              <a:defRPr/>
            </a:pPr>
            <a:r>
              <a:rPr lang="cs-CZ" sz="2000" dirty="0" smtClean="0"/>
              <a:t>Výrobní podniky znečišťující ovzduší </a:t>
            </a:r>
            <a:endParaRPr lang="cs-CZ" sz="2400" dirty="0"/>
          </a:p>
          <a:p>
            <a:pPr eaLnBrk="1" hangingPunct="1">
              <a:defRPr/>
            </a:pPr>
            <a:r>
              <a:rPr lang="cs-CZ" sz="2400" b="1" dirty="0" smtClean="0"/>
              <a:t>Pozitivní externalita</a:t>
            </a:r>
          </a:p>
          <a:p>
            <a:pPr lvl="1" eaLnBrk="1" hangingPunct="1">
              <a:defRPr/>
            </a:pPr>
            <a:r>
              <a:rPr lang="cs-CZ" sz="2000" dirty="0" smtClean="0"/>
              <a:t>Prevence nemocí (užitek má celá společnost)</a:t>
            </a:r>
          </a:p>
          <a:p>
            <a:pPr lvl="1" eaLnBrk="1" hangingPunct="1">
              <a:defRPr/>
            </a:pPr>
            <a:r>
              <a:rPr lang="cs-CZ" sz="2000" dirty="0" smtClean="0"/>
              <a:t>Očkování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2182658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txBody>
          <a:bodyPr/>
          <a:lstStyle/>
          <a:p>
            <a:r>
              <a:rPr lang="cs-CZ" sz="4200" b="1" dirty="0" smtClean="0">
                <a:solidFill>
                  <a:schemeClr val="accent2"/>
                </a:solidFill>
              </a:rPr>
              <a:t>LAICKÁ PÉČE (</a:t>
            </a:r>
            <a:r>
              <a:rPr lang="cs-CZ" sz="4200" b="1" i="1" dirty="0" err="1" smtClean="0">
                <a:solidFill>
                  <a:schemeClr val="accent2"/>
                </a:solidFill>
              </a:rPr>
              <a:t>lay</a:t>
            </a:r>
            <a:r>
              <a:rPr lang="cs-CZ" sz="4200" b="1" i="1" dirty="0" smtClean="0">
                <a:solidFill>
                  <a:schemeClr val="accent2"/>
                </a:solidFill>
              </a:rPr>
              <a:t> care</a:t>
            </a:r>
            <a:r>
              <a:rPr lang="cs-CZ" sz="4200" b="1" dirty="0" smtClean="0">
                <a:solidFill>
                  <a:schemeClr val="accent2"/>
                </a:solidFill>
              </a:rPr>
              <a:t>)</a:t>
            </a:r>
            <a:endParaRPr lang="cs-CZ" sz="42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467544" y="1268760"/>
            <a:ext cx="8229600" cy="518457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600" dirty="0" smtClean="0"/>
              <a:t>Řešení zdravotních problémů jednotlivci, v rámci rodiny, známých či svépomocných organizací.</a:t>
            </a:r>
          </a:p>
          <a:p>
            <a:pPr marL="0" indent="0">
              <a:lnSpc>
                <a:spcPct val="80000"/>
              </a:lnSpc>
              <a:buNone/>
            </a:pPr>
            <a:endParaRPr lang="cs-CZ" sz="2600" dirty="0" smtClean="0"/>
          </a:p>
          <a:p>
            <a:pPr>
              <a:lnSpc>
                <a:spcPct val="80000"/>
              </a:lnSpc>
            </a:pPr>
            <a:r>
              <a:rPr lang="cs-CZ" sz="2600" dirty="0" smtClean="0"/>
              <a:t>Dělení:</a:t>
            </a:r>
          </a:p>
          <a:p>
            <a:pPr lvl="1">
              <a:lnSpc>
                <a:spcPct val="80000"/>
              </a:lnSpc>
            </a:pPr>
            <a:r>
              <a:rPr lang="cs-CZ" sz="2600" b="1" dirty="0" err="1" smtClean="0"/>
              <a:t>Sebepéče</a:t>
            </a:r>
            <a:r>
              <a:rPr lang="cs-CZ" sz="2600" dirty="0" smtClean="0"/>
              <a:t> (aplikace léků, péče o nemocného)</a:t>
            </a:r>
          </a:p>
          <a:p>
            <a:pPr lvl="1">
              <a:lnSpc>
                <a:spcPct val="80000"/>
              </a:lnSpc>
            </a:pPr>
            <a:r>
              <a:rPr lang="cs-CZ" sz="2600" b="1" dirty="0" smtClean="0"/>
              <a:t>Vzájemná pomoc </a:t>
            </a:r>
            <a:r>
              <a:rPr lang="cs-CZ" sz="2600" dirty="0" smtClean="0"/>
              <a:t>(stejná nemoc)</a:t>
            </a:r>
            <a:endParaRPr lang="cs-CZ" sz="2600" b="1" dirty="0" smtClean="0"/>
          </a:p>
          <a:p>
            <a:pPr lvl="1">
              <a:lnSpc>
                <a:spcPct val="80000"/>
              </a:lnSpc>
            </a:pPr>
            <a:r>
              <a:rPr lang="cs-CZ" sz="2600" b="1" dirty="0" smtClean="0"/>
              <a:t>Péče dobrovolníků </a:t>
            </a:r>
            <a:r>
              <a:rPr lang="cs-CZ" sz="2600" dirty="0" smtClean="0"/>
              <a:t>(zájmové a charitativní organizace)</a:t>
            </a:r>
          </a:p>
          <a:p>
            <a:pPr lvl="1">
              <a:lnSpc>
                <a:spcPct val="80000"/>
              </a:lnSpc>
            </a:pPr>
            <a:r>
              <a:rPr lang="cs-CZ" sz="2600" b="1" dirty="0" smtClean="0"/>
              <a:t>Svépomocné skupiny </a:t>
            </a:r>
            <a:r>
              <a:rPr lang="cs-CZ" sz="2600" dirty="0" smtClean="0"/>
              <a:t>(pacienti se stejnou nemocí či postižením, kluby zdravé výživy, rodiče odmítající povinné očkování aj.), působí v nich lékaři či jiní </a:t>
            </a:r>
            <a:r>
              <a:rPr lang="cs-CZ" sz="2600" dirty="0" err="1" smtClean="0"/>
              <a:t>zdr</a:t>
            </a:r>
            <a:r>
              <a:rPr lang="cs-CZ" sz="2600" dirty="0" smtClean="0"/>
              <a:t>. pracovníci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 smtClean="0"/>
              <a:t>60 - 90% objemu zdravotní péče</a:t>
            </a:r>
          </a:p>
        </p:txBody>
      </p:sp>
    </p:spTree>
    <p:extLst>
      <p:ext uri="{BB962C8B-B14F-4D97-AF65-F5344CB8AC3E}">
        <p14:creationId xmlns:p14="http://schemas.microsoft.com/office/powerpoint/2010/main" xmlns="" val="5005784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Problémy aplikace tržního mechanismu v péči o zdraví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5040313"/>
          </a:xfrm>
        </p:spPr>
        <p:txBody>
          <a:bodyPr/>
          <a:lstStyle/>
          <a:p>
            <a:pPr marL="514350" eaLnBrk="1" hangingPunct="1"/>
            <a:r>
              <a:rPr lang="cs-CZ" sz="2400" b="1" smtClean="0"/>
              <a:t>Zajištění ekvity ve zdravotní péči</a:t>
            </a:r>
          </a:p>
          <a:p>
            <a:pPr marL="914400" lvl="1" eaLnBrk="1" hangingPunct="1"/>
            <a:r>
              <a:rPr lang="cs-CZ" sz="2000" smtClean="0"/>
              <a:t>Potřebu péče často provází pokles výdělečných schopností. </a:t>
            </a:r>
          </a:p>
          <a:p>
            <a:pPr marL="914400" lvl="1" eaLnBrk="1" hangingPunct="1"/>
            <a:r>
              <a:rPr lang="cs-CZ" sz="2000" smtClean="0"/>
              <a:t>Zajištění výběru vhodných služeb za přijatelné ceny.</a:t>
            </a:r>
          </a:p>
          <a:p>
            <a:pPr marL="914400" lvl="1" eaLnBrk="1" hangingPunct="1"/>
            <a:r>
              <a:rPr lang="cs-CZ" sz="2000" smtClean="0"/>
              <a:t>Některé služby by bez pomoci veřejné správy nebyly dostupné v některých lokalitách.</a:t>
            </a:r>
          </a:p>
          <a:p>
            <a:pPr marL="914400" lvl="1" eaLnBrk="1" hangingPunct="1"/>
            <a:r>
              <a:rPr lang="cs-CZ" sz="2000" smtClean="0"/>
              <a:t>Některé služby by bylo velice nákladné poskytovat v malém měřítku.</a:t>
            </a:r>
          </a:p>
        </p:txBody>
      </p:sp>
    </p:spTree>
    <p:extLst>
      <p:ext uri="{BB962C8B-B14F-4D97-AF65-F5344CB8AC3E}">
        <p14:creationId xmlns:p14="http://schemas.microsoft.com/office/powerpoint/2010/main" xmlns="" val="48346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187624" y="2348880"/>
            <a:ext cx="6400800" cy="17526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cs-CZ" sz="4400" b="1" dirty="0" smtClean="0">
                <a:solidFill>
                  <a:schemeClr val="accent2"/>
                </a:solidFill>
              </a:rPr>
              <a:t>ZÁKLADNÍ TYPY ZDRAVOTNICKÝCH SOUSTAV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610160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dirty="0" smtClean="0">
                <a:solidFill>
                  <a:srgbClr val="000099"/>
                </a:solidFill>
              </a:rPr>
              <a:t>Základní typy zdravotnických systémů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256212"/>
          </a:xfrm>
        </p:spPr>
        <p:txBody>
          <a:bodyPr/>
          <a:lstStyle/>
          <a:p>
            <a:pPr marL="514350" eaLnBrk="1" hangingPunct="1"/>
            <a:r>
              <a:rPr lang="cs-CZ" sz="2000" dirty="0" smtClean="0"/>
              <a:t>Různost zdravotnických systémů</a:t>
            </a:r>
          </a:p>
          <a:p>
            <a:pPr marL="514350" eaLnBrk="1" hangingPunct="1"/>
            <a:r>
              <a:rPr lang="cs-CZ" sz="2000" dirty="0" smtClean="0"/>
              <a:t>Možnost </a:t>
            </a:r>
            <a:r>
              <a:rPr lang="cs-CZ" sz="2000" b="1" dirty="0" smtClean="0"/>
              <a:t>klasifikace podle</a:t>
            </a:r>
            <a:r>
              <a:rPr lang="cs-CZ" sz="2000" dirty="0" smtClean="0"/>
              <a:t>:</a:t>
            </a:r>
          </a:p>
          <a:p>
            <a:pPr marL="914400" lvl="1" eaLnBrk="1" hangingPunct="1"/>
            <a:r>
              <a:rPr lang="cs-CZ" sz="2000" dirty="0" smtClean="0"/>
              <a:t>míry regulačních zásahů do struktury a funkce zdravotnictví ze strany státu;</a:t>
            </a:r>
          </a:p>
          <a:p>
            <a:pPr marL="914400" lvl="1" eaLnBrk="1" hangingPunct="1"/>
            <a:r>
              <a:rPr lang="cs-CZ" sz="2000" dirty="0" smtClean="0"/>
              <a:t>míry sociální solidarity;</a:t>
            </a:r>
          </a:p>
          <a:p>
            <a:pPr marL="914400" lvl="1" eaLnBrk="1" hangingPunct="1"/>
            <a:r>
              <a:rPr lang="cs-CZ" sz="2000" dirty="0" smtClean="0"/>
              <a:t>způsobu financování zdravotní péče.</a:t>
            </a:r>
          </a:p>
          <a:p>
            <a:pPr marL="914400" lvl="1" eaLnBrk="1" hangingPunct="1"/>
            <a:endParaRPr lang="cs-CZ" sz="2000" dirty="0" smtClean="0"/>
          </a:p>
          <a:p>
            <a:pPr marL="514350" eaLnBrk="1" hangingPunct="1"/>
            <a:r>
              <a:rPr lang="cs-CZ" sz="2000" b="1" dirty="0" smtClean="0"/>
              <a:t>Základní typy </a:t>
            </a:r>
            <a:r>
              <a:rPr lang="cs-CZ" sz="2000" dirty="0" smtClean="0"/>
              <a:t>zdravotnických systémů:</a:t>
            </a:r>
          </a:p>
          <a:p>
            <a:pPr marL="914400" lvl="1" eaLnBrk="1" hangingPunct="1"/>
            <a:r>
              <a:rPr lang="cs-CZ" sz="2000" dirty="0" smtClean="0"/>
              <a:t>Komerční</a:t>
            </a:r>
          </a:p>
          <a:p>
            <a:pPr marL="914400" lvl="1" eaLnBrk="1" hangingPunct="1"/>
            <a:r>
              <a:rPr lang="cs-CZ" sz="2000" b="1" dirty="0" smtClean="0"/>
              <a:t>Liberalistický</a:t>
            </a:r>
          </a:p>
          <a:p>
            <a:pPr marL="914400" lvl="1" eaLnBrk="1" hangingPunct="1"/>
            <a:r>
              <a:rPr lang="cs-CZ" sz="2000" b="1" dirty="0" smtClean="0"/>
              <a:t>Pojišťovnický (pluralitní, smíšený)</a:t>
            </a:r>
          </a:p>
          <a:p>
            <a:pPr marL="914400" lvl="1" eaLnBrk="1" hangingPunct="1"/>
            <a:r>
              <a:rPr lang="cs-CZ" sz="2000" b="1" dirty="0" smtClean="0"/>
              <a:t>Národní zdravotní služba</a:t>
            </a:r>
          </a:p>
          <a:p>
            <a:pPr marL="914400" lvl="1" eaLnBrk="1" hangingPunct="1"/>
            <a:r>
              <a:rPr lang="cs-CZ" sz="2000" dirty="0" smtClean="0"/>
              <a:t>Státní</a:t>
            </a:r>
          </a:p>
          <a:p>
            <a:pPr marL="914400" lvl="1" eaLnBrk="1" hangingPunct="1"/>
            <a:r>
              <a:rPr lang="cs-CZ" sz="2000" dirty="0" smtClean="0"/>
              <a:t>Totalitní</a:t>
            </a:r>
          </a:p>
        </p:txBody>
      </p:sp>
    </p:spTree>
    <p:extLst>
      <p:ext uri="{BB962C8B-B14F-4D97-AF65-F5344CB8AC3E}">
        <p14:creationId xmlns:p14="http://schemas.microsoft.com/office/powerpoint/2010/main" xmlns="" val="3831440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dirty="0" smtClean="0">
                <a:solidFill>
                  <a:srgbClr val="000099"/>
                </a:solidFill>
              </a:rPr>
              <a:t>Základní typy zdravotnických systémů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5256212"/>
          </a:xfrm>
        </p:spPr>
        <p:txBody>
          <a:bodyPr/>
          <a:lstStyle/>
          <a:p>
            <a:pPr marL="571500" eaLnBrk="1" hangingPunct="1"/>
            <a:r>
              <a:rPr lang="cs-CZ" sz="2400" dirty="0" smtClean="0"/>
              <a:t>Ani jedna z vyspělých zemí dnes není čistým typem</a:t>
            </a:r>
          </a:p>
          <a:p>
            <a:pPr marL="571500" eaLnBrk="1" hangingPunct="1"/>
            <a:r>
              <a:rPr lang="cs-CZ" sz="2400" dirty="0" smtClean="0"/>
              <a:t>Dochází ke konvergenci jednotlivých typů zdravotnických systémů:</a:t>
            </a:r>
          </a:p>
          <a:p>
            <a:pPr marL="971550" lvl="1" eaLnBrk="1" hangingPunct="1"/>
            <a:r>
              <a:rPr lang="cs-CZ" sz="2000" dirty="0" smtClean="0"/>
              <a:t>Důvodem je prostý fakt, že řeší v zásadě stejný problém, a tím je potřeba zajistit zdravotní péči stále rostoucímu počtu potřebné populace v podmínkách omezených zdrojů.</a:t>
            </a:r>
          </a:p>
        </p:txBody>
      </p:sp>
    </p:spTree>
    <p:extLst>
      <p:ext uri="{BB962C8B-B14F-4D97-AF65-F5344CB8AC3E}">
        <p14:creationId xmlns:p14="http://schemas.microsoft.com/office/powerpoint/2010/main" xmlns="" val="119817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Komerční typ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3"/>
            <a:ext cx="8229600" cy="4752528"/>
          </a:xfrm>
        </p:spPr>
        <p:txBody>
          <a:bodyPr/>
          <a:lstStyle/>
          <a:p>
            <a:pPr marL="514350" eaLnBrk="1" hangingPunct="1">
              <a:defRPr/>
            </a:pPr>
            <a:r>
              <a:rPr lang="cs-CZ" sz="2200" dirty="0" smtClean="0"/>
              <a:t>Lékaři jsou samostatní podnikatelé, kteří přímo prodávají odborné služby pacientům (spotřebitelům). </a:t>
            </a:r>
          </a:p>
          <a:p>
            <a:pPr marL="514350" eaLnBrk="1" hangingPunct="1">
              <a:defRPr/>
            </a:pPr>
            <a:r>
              <a:rPr lang="cs-CZ" sz="2200" dirty="0" smtClean="0"/>
              <a:t>Cenu péče určuje trh, na kterém soutěží privátní poskytovatelé a  financující subjekty (privátní pojišťovny).</a:t>
            </a:r>
          </a:p>
          <a:p>
            <a:pPr marL="514350" eaLnBrk="1" hangingPunct="1">
              <a:defRPr/>
            </a:pPr>
            <a:r>
              <a:rPr lang="cs-CZ" sz="2200" dirty="0" smtClean="0"/>
              <a:t>Zdravotní péči si mohou obstarat ti, kdo ji potřebují a  současně na ni mají.</a:t>
            </a:r>
          </a:p>
          <a:p>
            <a:pPr marL="514350" eaLnBrk="1" hangingPunct="1">
              <a:defRPr/>
            </a:pPr>
            <a:r>
              <a:rPr lang="cs-CZ" sz="2200" dirty="0" smtClean="0"/>
              <a:t>Zdravotní péče je záležitostí jedince, jeho rozhodnutí a  svobodné volby.</a:t>
            </a:r>
          </a:p>
          <a:p>
            <a:pPr marL="514350" eaLnBrk="1" hangingPunct="1">
              <a:defRPr/>
            </a:pPr>
            <a:r>
              <a:rPr lang="cs-CZ" sz="2200" dirty="0" smtClean="0"/>
              <a:t>Absence prvku sociální solidarity.</a:t>
            </a:r>
          </a:p>
          <a:p>
            <a:pPr marL="171450" indent="0" eaLnBrk="1" hangingPunct="1">
              <a:buFont typeface="Arial" charset="0"/>
              <a:buNone/>
              <a:defRPr/>
            </a:pPr>
            <a:endParaRPr lang="cs-CZ" sz="2200" b="1" dirty="0" smtClean="0"/>
          </a:p>
          <a:p>
            <a:pPr marL="171450" indent="0" eaLnBrk="1" hangingPunct="1">
              <a:buFont typeface="Arial" charset="0"/>
              <a:buNone/>
              <a:defRPr/>
            </a:pPr>
            <a:r>
              <a:rPr lang="cs-CZ" sz="2200" b="1" dirty="0" smtClean="0"/>
              <a:t>Narůstající komplexita a návaznost služeb i potřeba týmové práce takový typ zdravotnictví prakticky znemožňuje.    </a:t>
            </a:r>
            <a:endParaRPr lang="en-GB" sz="2200" b="1" dirty="0" smtClean="0"/>
          </a:p>
          <a:p>
            <a:pPr marL="171450" indent="0" eaLnBrk="1" hangingPunct="1">
              <a:buFont typeface="Arial" charset="0"/>
              <a:buNone/>
              <a:defRPr/>
            </a:pP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xmlns="" val="186933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>
          <a:xfrm>
            <a:off x="468313" y="33338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Liberalistický typ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052513"/>
            <a:ext cx="8353425" cy="5616575"/>
          </a:xfrm>
        </p:spPr>
        <p:txBody>
          <a:bodyPr/>
          <a:lstStyle/>
          <a:p>
            <a:pPr marL="514350" eaLnBrk="1" hangingPunct="1"/>
            <a:r>
              <a:rPr lang="cs-CZ" sz="2200" dirty="0" smtClean="0"/>
              <a:t>Zdravotní péče je pokládána jednak za zboží a jednak za veřejnou službu. </a:t>
            </a:r>
          </a:p>
          <a:p>
            <a:pPr marL="514350" eaLnBrk="1" hangingPunct="1"/>
            <a:r>
              <a:rPr lang="cs-CZ" sz="2200" dirty="0" smtClean="0"/>
              <a:t>Převládají tržní vztahy přizpůsobené místním podmínkám a zvyklostem. </a:t>
            </a:r>
          </a:p>
          <a:p>
            <a:pPr marL="514350" eaLnBrk="1" hangingPunct="1"/>
            <a:r>
              <a:rPr lang="cs-CZ" sz="2200" dirty="0" smtClean="0"/>
              <a:t>Péče je hrazena složitou směsicí veřejných plátců (federální, státní, místní rozpočty), soukromého pojištění a přímé platby.</a:t>
            </a:r>
          </a:p>
          <a:p>
            <a:pPr marL="514350" eaLnBrk="1" hangingPunct="1"/>
            <a:r>
              <a:rPr lang="cs-CZ" sz="2200" dirty="0" smtClean="0"/>
              <a:t>Ze státního rozpočtu je garantováno poskytnutí vymezené péče pouze vybraným skupinám (lidé nad 65 let, zdravotně postižení, sociálně slabé rodiny s dětmi apod.).</a:t>
            </a:r>
          </a:p>
          <a:p>
            <a:pPr marL="514350" eaLnBrk="1" hangingPunct="1"/>
            <a:r>
              <a:rPr lang="cs-CZ" sz="2200" dirty="0" smtClean="0"/>
              <a:t>Do vztahu pacient-lékař vstupuje stát, aby alespoň částečně vyrovnal příkré sociální nerovnosti (programy pro úhradu péče za nepojištěné pacienty).   </a:t>
            </a:r>
          </a:p>
          <a:p>
            <a:pPr marL="514350" eaLnBrk="1" hangingPunct="1"/>
            <a:r>
              <a:rPr lang="cs-CZ" sz="2200" dirty="0" smtClean="0"/>
              <a:t>USA</a:t>
            </a:r>
          </a:p>
        </p:txBody>
      </p:sp>
    </p:spTree>
    <p:extLst>
      <p:ext uri="{BB962C8B-B14F-4D97-AF65-F5344CB8AC3E}">
        <p14:creationId xmlns:p14="http://schemas.microsoft.com/office/powerpoint/2010/main" xmlns="" val="1829856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Pojišťovnický typ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268413"/>
            <a:ext cx="8229600" cy="5184775"/>
          </a:xfrm>
        </p:spPr>
        <p:txBody>
          <a:bodyPr/>
          <a:lstStyle/>
          <a:p>
            <a:pPr marL="514350" eaLnBrk="1" hangingPunct="1">
              <a:defRPr/>
            </a:pPr>
            <a:r>
              <a:rPr lang="cs-CZ" sz="2200" dirty="0" smtClean="0"/>
              <a:t>Zdravotní péče je hrazena z fondu povinného zdravotního pojištění, který je vytvářen z příspěvků zaměstnanců, zaměstnavatelů a státu. </a:t>
            </a:r>
          </a:p>
          <a:p>
            <a:pPr marL="514350" eaLnBrk="1" hangingPunct="1">
              <a:defRPr/>
            </a:pPr>
            <a:r>
              <a:rPr lang="cs-CZ" sz="2200" dirty="0" smtClean="0"/>
              <a:t>Funguje na principu solidarity, platby do fondů podle příjmů, čerpání podle potřeb. Za určené skupiny osob hradí pojistné stát.</a:t>
            </a:r>
          </a:p>
          <a:p>
            <a:pPr marL="514350" eaLnBrk="1" hangingPunct="1">
              <a:defRPr/>
            </a:pPr>
            <a:r>
              <a:rPr lang="cs-CZ" sz="2200" dirty="0" smtClean="0"/>
              <a:t>Různá míra finanční spoluúčasti pacientů (léky, pomůcky, regulační poplatky).</a:t>
            </a:r>
          </a:p>
          <a:p>
            <a:pPr marL="514350" eaLnBrk="1" hangingPunct="1">
              <a:defRPr/>
            </a:pPr>
            <a:r>
              <a:rPr lang="cs-CZ" sz="2200" dirty="0" smtClean="0"/>
              <a:t>Jde o nestátní zdravotnictví se státními zárukami. Stát garantuje všeobecnou dostupnost a kvalitu (standard) péče.</a:t>
            </a:r>
          </a:p>
          <a:p>
            <a:pPr marL="514350" eaLnBrk="1" hangingPunct="1">
              <a:defRPr/>
            </a:pPr>
            <a:r>
              <a:rPr lang="cs-CZ" sz="2200" dirty="0" smtClean="0"/>
              <a:t>Jde o souběžnou činnost veřejného a soukromého sektoru.</a:t>
            </a:r>
          </a:p>
          <a:p>
            <a:pPr marL="514350" eaLnBrk="1" hangingPunct="1">
              <a:defRPr/>
            </a:pPr>
            <a:r>
              <a:rPr lang="cs-CZ" sz="2200" dirty="0" smtClean="0"/>
              <a:t>Základem jsou soukromé individuální praxe ambulantních lékařů, kteří uzavírají smlouvy se zdravotními pojišťovnami.</a:t>
            </a:r>
          </a:p>
          <a:p>
            <a:pPr marL="171450" indent="0" eaLnBrk="1" hangingPunct="1">
              <a:buFont typeface="Arial" charset="0"/>
              <a:buNone/>
              <a:defRPr/>
            </a:pPr>
            <a:r>
              <a:rPr lang="cs-CZ" sz="2200" dirty="0" smtClean="0"/>
              <a:t> </a:t>
            </a:r>
          </a:p>
          <a:p>
            <a:pPr marL="514350" eaLnBrk="1" hangingPunct="1">
              <a:defRPr/>
            </a:pPr>
            <a:endParaRPr lang="cs-CZ" sz="2400" dirty="0" smtClean="0"/>
          </a:p>
          <a:p>
            <a:pPr marL="171450" indent="0" eaLnBrk="1" hangingPunct="1">
              <a:buFont typeface="Arial" charset="0"/>
              <a:buNone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426435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539750" y="115888"/>
            <a:ext cx="8229600" cy="563562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Národní zdravotní služba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836613"/>
            <a:ext cx="8229600" cy="5832475"/>
          </a:xfrm>
        </p:spPr>
        <p:txBody>
          <a:bodyPr/>
          <a:lstStyle/>
          <a:p>
            <a:pPr eaLnBrk="1" hangingPunct="1"/>
            <a:endParaRPr lang="cs-CZ" sz="2000" dirty="0" smtClean="0"/>
          </a:p>
          <a:p>
            <a:pPr eaLnBrk="1" hangingPunct="1"/>
            <a:r>
              <a:rPr lang="cs-CZ" sz="2000" dirty="0" smtClean="0"/>
              <a:t>Vyznačuje se silnou účastí státu, který vlastní většinu zdravotnických zařízení a menším podílem soukromého sektoru. </a:t>
            </a:r>
          </a:p>
          <a:p>
            <a:pPr eaLnBrk="1" hangingPunct="1"/>
            <a:r>
              <a:rPr lang="cs-CZ" sz="2000" dirty="0" smtClean="0"/>
              <a:t>Většina specializovaných ambulantních zařízení, laboratoře a </a:t>
            </a:r>
            <a:r>
              <a:rPr lang="cs-CZ" sz="2000" dirty="0" err="1" smtClean="0"/>
              <a:t>rtg</a:t>
            </a:r>
            <a:r>
              <a:rPr lang="cs-CZ" sz="2000" dirty="0" smtClean="0"/>
              <a:t> pracoviště jsou součástí nemocnic.</a:t>
            </a:r>
          </a:p>
          <a:p>
            <a:pPr eaLnBrk="1" hangingPunct="1"/>
            <a:r>
              <a:rPr lang="cs-CZ" sz="2000" dirty="0" smtClean="0"/>
              <a:t>Drtivá většina nemocnic je součástí Národní zdravotní služby, soukromá lůžka existují v omezené míře.</a:t>
            </a:r>
          </a:p>
          <a:p>
            <a:pPr eaLnBrk="1" hangingPunct="1"/>
            <a:r>
              <a:rPr lang="cs-CZ" sz="2000" dirty="0" smtClean="0"/>
              <a:t>Lékaři a zdravotničtí pracovníci jsou státní zaměstnanci, případně soukromými subjekty působícími v soukromém sektoru.</a:t>
            </a:r>
          </a:p>
          <a:p>
            <a:pPr eaLnBrk="1" hangingPunct="1"/>
            <a:r>
              <a:rPr lang="cs-CZ" sz="2000" dirty="0" smtClean="0"/>
              <a:t>Bezplatná zdravotní péče, stát sleduje a garantuje všeobecnou dostupnost zdravotní péče.</a:t>
            </a:r>
          </a:p>
          <a:p>
            <a:pPr eaLnBrk="1" hangingPunct="1"/>
            <a:r>
              <a:rPr lang="cs-CZ" sz="2000" dirty="0" smtClean="0"/>
              <a:t>Princip sociální solidarity - zdravotnické služby jsou převážně hrazeny z daní. Míra finanční spoluúčasti je velmi nízká (léky, protetika, optika). Neexistuje veřejné zdravotní pojištění. Možnost soukromého pojištění a připojištění pro nadstandardní péči.</a:t>
            </a:r>
          </a:p>
          <a:p>
            <a:pPr eaLnBrk="1" hangingPunct="1"/>
            <a:endParaRPr lang="cs-CZ" sz="2000" dirty="0" smtClean="0"/>
          </a:p>
          <a:p>
            <a:pPr eaLnBrk="1" hangingPunct="1"/>
            <a:r>
              <a:rPr lang="cs-CZ" sz="2000" dirty="0" smtClean="0"/>
              <a:t>Velká Británie, Norsko, Španělsko</a:t>
            </a:r>
          </a:p>
        </p:txBody>
      </p:sp>
    </p:spTree>
    <p:extLst>
      <p:ext uri="{BB962C8B-B14F-4D97-AF65-F5344CB8AC3E}">
        <p14:creationId xmlns:p14="http://schemas.microsoft.com/office/powerpoint/2010/main" xmlns="" val="3895899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549275"/>
            <a:ext cx="8229600" cy="5832475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cs-CZ" sz="3600" b="1" dirty="0" smtClean="0">
                <a:solidFill>
                  <a:srgbClr val="000099"/>
                </a:solidFill>
              </a:rPr>
              <a:t>Státní typ</a:t>
            </a:r>
          </a:p>
          <a:p>
            <a:pPr eaLnBrk="1" hangingPunct="1">
              <a:defRPr/>
            </a:pPr>
            <a:r>
              <a:rPr lang="cs-CZ" sz="2400" dirty="0" smtClean="0"/>
              <a:t>Zdravotníci jsou státní zaměstnanci se stálým platem. </a:t>
            </a:r>
          </a:p>
          <a:p>
            <a:pPr eaLnBrk="1" hangingPunct="1">
              <a:defRPr/>
            </a:pPr>
            <a:r>
              <a:rPr lang="cs-CZ" sz="2400" dirty="0" smtClean="0"/>
              <a:t>Veškeré náklady jsou hrazeny ze státních fondů. </a:t>
            </a:r>
          </a:p>
          <a:p>
            <a:pPr marL="0" indent="0" algn="ctr" eaLnBrk="1" hangingPunct="1">
              <a:buFont typeface="Arial" charset="0"/>
              <a:buNone/>
              <a:defRPr/>
            </a:pPr>
            <a:endParaRPr lang="cs-CZ" sz="3600" b="1" dirty="0" smtClean="0">
              <a:solidFill>
                <a:srgbClr val="000099"/>
              </a:solidFill>
            </a:endParaRP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cs-CZ" sz="3600" b="1" dirty="0" smtClean="0">
                <a:solidFill>
                  <a:srgbClr val="000099"/>
                </a:solidFill>
              </a:rPr>
              <a:t>Totalitní typ</a:t>
            </a:r>
          </a:p>
          <a:p>
            <a:pPr eaLnBrk="1" hangingPunct="1">
              <a:defRPr/>
            </a:pPr>
            <a:r>
              <a:rPr lang="cs-CZ" sz="2400" dirty="0" smtClean="0"/>
              <a:t>Celý systém podléhá vlivu jedné politické strany. </a:t>
            </a:r>
          </a:p>
          <a:p>
            <a:pPr eaLnBrk="1" hangingPunct="1">
              <a:defRPr/>
            </a:pPr>
            <a:r>
              <a:rPr lang="cs-CZ" sz="2400" dirty="0" smtClean="0"/>
              <a:t>Ideologická kritéria mohou být důležitější než kritéria odborná.  </a:t>
            </a:r>
            <a:endParaRPr lang="en-GB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00962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404664"/>
            <a:ext cx="8640960" cy="609282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cs-CZ" sz="4000" b="1" dirty="0" smtClean="0">
                <a:solidFill>
                  <a:schemeClr val="accent2"/>
                </a:solidFill>
              </a:rPr>
              <a:t>ODBORNÁ ZDRAVOTNICKÁ PÉČE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cs-CZ" sz="2800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individuální (</a:t>
            </a:r>
            <a:r>
              <a:rPr lang="cs-CZ" i="1" dirty="0" err="1" smtClean="0"/>
              <a:t>medical</a:t>
            </a:r>
            <a:r>
              <a:rPr lang="cs-CZ" i="1" dirty="0" smtClean="0"/>
              <a:t> care</a:t>
            </a:r>
            <a:r>
              <a:rPr lang="cs-CZ" dirty="0" smtClean="0"/>
              <a:t>)</a:t>
            </a:r>
          </a:p>
          <a:p>
            <a:pPr marL="1200150" lvl="2" indent="-342900">
              <a:lnSpc>
                <a:spcPct val="80000"/>
              </a:lnSpc>
              <a:buFontTx/>
              <a:buChar char="-"/>
            </a:pPr>
            <a:r>
              <a:rPr lang="cs-CZ" dirty="0" smtClean="0"/>
              <a:t>Preventivně léčebná péče</a:t>
            </a:r>
          </a:p>
          <a:p>
            <a:pPr marL="1200150" lvl="2" indent="-342900">
              <a:lnSpc>
                <a:spcPct val="80000"/>
              </a:lnSpc>
              <a:buFontTx/>
              <a:buChar char="-"/>
            </a:pPr>
            <a:r>
              <a:rPr lang="cs-CZ" dirty="0" smtClean="0"/>
              <a:t>Hygienická </a:t>
            </a:r>
            <a:r>
              <a:rPr lang="cs-CZ" dirty="0" smtClean="0"/>
              <a:t>služba</a:t>
            </a:r>
            <a:endParaRPr lang="cs-CZ" dirty="0" smtClean="0"/>
          </a:p>
          <a:p>
            <a:pPr marL="1200150" lvl="2" indent="-342900">
              <a:lnSpc>
                <a:spcPct val="80000"/>
              </a:lnSpc>
              <a:buFontTx/>
              <a:buChar char="-"/>
            </a:pPr>
            <a:r>
              <a:rPr lang="cs-CZ" dirty="0" smtClean="0"/>
              <a:t>Zdravotní výchova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kolektivní (</a:t>
            </a:r>
            <a:r>
              <a:rPr lang="cs-CZ" i="1" dirty="0" smtClean="0"/>
              <a:t>public </a:t>
            </a:r>
            <a:r>
              <a:rPr lang="cs-CZ" i="1" dirty="0" err="1" smtClean="0"/>
              <a:t>health</a:t>
            </a:r>
            <a:r>
              <a:rPr lang="cs-CZ" i="1" dirty="0" smtClean="0"/>
              <a:t> care</a:t>
            </a:r>
            <a:r>
              <a:rPr lang="cs-CZ" dirty="0" smtClean="0"/>
              <a:t>)</a:t>
            </a:r>
          </a:p>
          <a:p>
            <a:pPr marL="914400" lvl="2" indent="0">
              <a:lnSpc>
                <a:spcPct val="80000"/>
              </a:lnSpc>
              <a:buNone/>
            </a:pPr>
            <a:r>
              <a:rPr lang="cs-CZ" dirty="0" smtClean="0"/>
              <a:t>-  epidemiologie, preventivní lékařství, sociální lékařství, veřejné zdravotnictví</a:t>
            </a:r>
            <a:endParaRPr lang="cs-CZ" dirty="0"/>
          </a:p>
          <a:p>
            <a:pPr lvl="1">
              <a:lnSpc>
                <a:spcPct val="8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12679535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txBody>
          <a:bodyPr/>
          <a:lstStyle/>
          <a:p>
            <a:r>
              <a:rPr lang="cs-CZ" sz="4200" b="1" dirty="0" smtClean="0">
                <a:solidFill>
                  <a:schemeClr val="accent2"/>
                </a:solidFill>
              </a:rPr>
              <a:t>INDIVIDUÁLNÍ PÉČE</a:t>
            </a:r>
            <a:endParaRPr lang="cs-CZ" sz="42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467544" y="1268760"/>
            <a:ext cx="8229600" cy="5184576"/>
          </a:xfrm>
        </p:spPr>
        <p:txBody>
          <a:bodyPr/>
          <a:lstStyle/>
          <a:p>
            <a:pPr marL="0" indent="0">
              <a:buNone/>
            </a:pPr>
            <a:r>
              <a:rPr lang="cs-CZ" sz="2600" b="1" dirty="0" smtClean="0">
                <a:solidFill>
                  <a:schemeClr val="accent2"/>
                </a:solidFill>
              </a:rPr>
              <a:t>1. Léčebně – preventivní péče</a:t>
            </a:r>
            <a:r>
              <a:rPr lang="cs-CZ" sz="2600" dirty="0" smtClean="0"/>
              <a:t>, poskytovaná ve ZZ</a:t>
            </a:r>
          </a:p>
          <a:p>
            <a:pPr marL="0" indent="0">
              <a:buNone/>
            </a:pPr>
            <a:r>
              <a:rPr lang="cs-CZ" sz="2600" b="1" dirty="0" smtClean="0"/>
              <a:t>Dělení podle stádia nemoci:</a:t>
            </a:r>
          </a:p>
          <a:p>
            <a:r>
              <a:rPr lang="cs-CZ" sz="2600" dirty="0" err="1" smtClean="0"/>
              <a:t>Sanogenní</a:t>
            </a:r>
            <a:r>
              <a:rPr lang="cs-CZ" sz="2600" dirty="0" smtClean="0"/>
              <a:t> činnost</a:t>
            </a:r>
          </a:p>
          <a:p>
            <a:r>
              <a:rPr lang="cs-CZ" sz="2600" dirty="0" smtClean="0"/>
              <a:t>Protektivní činnost</a:t>
            </a:r>
          </a:p>
          <a:p>
            <a:r>
              <a:rPr lang="cs-CZ" sz="2600" dirty="0" smtClean="0"/>
              <a:t>Vyhledávácí činnost</a:t>
            </a:r>
          </a:p>
          <a:p>
            <a:r>
              <a:rPr lang="cs-CZ" sz="2600" dirty="0" smtClean="0"/>
              <a:t>Diagnostická a prognostická činnost</a:t>
            </a:r>
          </a:p>
          <a:p>
            <a:r>
              <a:rPr lang="cs-CZ" sz="2600" dirty="0" smtClean="0"/>
              <a:t>Léčení</a:t>
            </a:r>
          </a:p>
          <a:p>
            <a:r>
              <a:rPr lang="cs-CZ" sz="2600" dirty="0" smtClean="0"/>
              <a:t>Návratná péče</a:t>
            </a:r>
          </a:p>
          <a:p>
            <a:r>
              <a:rPr lang="cs-CZ" sz="2600" dirty="0" smtClean="0"/>
              <a:t>Udržovací péče</a:t>
            </a:r>
          </a:p>
          <a:p>
            <a:r>
              <a:rPr lang="cs-CZ" sz="2600" dirty="0" smtClean="0"/>
              <a:t>Terminální péče</a:t>
            </a:r>
          </a:p>
          <a:p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xmlns="" val="33004667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txBody>
          <a:bodyPr/>
          <a:lstStyle/>
          <a:p>
            <a:r>
              <a:rPr lang="cs-CZ" sz="4200" b="1" dirty="0" smtClean="0">
                <a:solidFill>
                  <a:schemeClr val="accent2"/>
                </a:solidFill>
              </a:rPr>
              <a:t>POPULAČNÍ  PÉČE</a:t>
            </a:r>
            <a:endParaRPr lang="cs-CZ" sz="42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467544" y="1268760"/>
            <a:ext cx="8229600" cy="5184576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cs-CZ" sz="2600" b="1" dirty="0" smtClean="0">
                <a:solidFill>
                  <a:schemeClr val="accent2"/>
                </a:solidFill>
              </a:rPr>
              <a:t>Hygienická služba</a:t>
            </a:r>
            <a:r>
              <a:rPr lang="cs-CZ" sz="2600" dirty="0" smtClean="0"/>
              <a:t> (péče o prostředí a protiepidemická služba)</a:t>
            </a:r>
          </a:p>
          <a:p>
            <a:endParaRPr lang="cs-CZ" sz="2600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cs-CZ" sz="2600" b="1" dirty="0" smtClean="0">
                <a:solidFill>
                  <a:schemeClr val="accent2"/>
                </a:solidFill>
              </a:rPr>
              <a:t>Zdravotní výchova</a:t>
            </a:r>
          </a:p>
          <a:p>
            <a:pPr lvl="1"/>
            <a:r>
              <a:rPr lang="cs-CZ" sz="2200" dirty="0" smtClean="0"/>
              <a:t>Zdravotní výchova</a:t>
            </a:r>
          </a:p>
          <a:p>
            <a:pPr lvl="1"/>
            <a:r>
              <a:rPr lang="cs-CZ" sz="2200" dirty="0" smtClean="0"/>
              <a:t>Edukace pacienta</a:t>
            </a:r>
          </a:p>
          <a:p>
            <a:pPr lvl="1"/>
            <a:r>
              <a:rPr lang="cs-CZ" sz="2200" dirty="0" smtClean="0"/>
              <a:t>Vzdělávání pracovníků ve zdravotnictví</a:t>
            </a:r>
          </a:p>
        </p:txBody>
      </p:sp>
    </p:spTree>
    <p:extLst>
      <p:ext uri="{BB962C8B-B14F-4D97-AF65-F5344CB8AC3E}">
        <p14:creationId xmlns:p14="http://schemas.microsoft.com/office/powerpoint/2010/main" xmlns="" val="26147157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</TotalTime>
  <Words>2354</Words>
  <Application>Microsoft Office PowerPoint</Application>
  <PresentationFormat>Předvádění na obrazovce (4:3)</PresentationFormat>
  <Paragraphs>485</Paragraphs>
  <Slides>68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68</vt:i4>
      </vt:variant>
    </vt:vector>
  </HeadingPairs>
  <TitlesOfParts>
    <vt:vector size="69" baseType="lpstr">
      <vt:lpstr>Výchozí návrh</vt:lpstr>
      <vt:lpstr> PÉČE O ZDRAVÍ A ZDRAVOTNICTVÍ</vt:lpstr>
      <vt:lpstr>CÍL PÉČE O ZDRAVÍ</vt:lpstr>
      <vt:lpstr>CÍL PÉČE O ZDRAVÍ</vt:lpstr>
      <vt:lpstr>CÍL ZDRAVOTNICTVÍ</vt:lpstr>
      <vt:lpstr>ZDRAVOTNICKÉ SLUŽBY</vt:lpstr>
      <vt:lpstr>LAICKÁ PÉČE (lay care)</vt:lpstr>
      <vt:lpstr>Snímek 7</vt:lpstr>
      <vt:lpstr>INDIVIDUÁLNÍ PÉČE</vt:lpstr>
      <vt:lpstr>POPULAČNÍ  PÉČE</vt:lpstr>
      <vt:lpstr>ZDRAVOTNÍ PÉČE PODLE ÚROVNĚ</vt:lpstr>
      <vt:lpstr>POTŘEBA INTEGRACE ZDRAVOTNICKÝCH SLUŽEB</vt:lpstr>
      <vt:lpstr> Ekonomika a zdraví</vt:lpstr>
      <vt:lpstr>Ekonomie a zdravotnictví</vt:lpstr>
      <vt:lpstr>Ekonomická teorie a zdravotnictví </vt:lpstr>
      <vt:lpstr>Trh a zdraví </vt:lpstr>
      <vt:lpstr>Financování zdravotnických služeb </vt:lpstr>
      <vt:lpstr>Hodnocení zdravotní péče </vt:lpstr>
      <vt:lpstr>Ekonomické ukazatele</vt:lpstr>
      <vt:lpstr>Snímek 19</vt:lpstr>
      <vt:lpstr>Ekonomika zdravotnictví</vt:lpstr>
      <vt:lpstr>Ekonomie</vt:lpstr>
      <vt:lpstr>Ekonomie</vt:lpstr>
      <vt:lpstr>Základní ekonomická východiska podle Viktora Fuchse</vt:lpstr>
      <vt:lpstr>Ekonomika zdravotnictví - definice</vt:lpstr>
      <vt:lpstr>Ekonomika zdravotnictví</vt:lpstr>
      <vt:lpstr>Hlavní oblasti ekonomiky zdravotnictví</vt:lpstr>
      <vt:lpstr>Ekonomie a zdraví</vt:lpstr>
      <vt:lpstr>Ekonomika péče o zdraví</vt:lpstr>
      <vt:lpstr>Ekonomika péče o zdraví</vt:lpstr>
      <vt:lpstr>Příčiny růstu nákladů na zdravotnictví</vt:lpstr>
      <vt:lpstr>Zájem ekonomie o zdravotní péči</vt:lpstr>
      <vt:lpstr>Hlavní příčiny růstu nákladů</vt:lpstr>
      <vt:lpstr>Hlavní příčiny růstu nákladů</vt:lpstr>
      <vt:lpstr>Snímek 34</vt:lpstr>
      <vt:lpstr>Hlavní příčiny růstu nákladů</vt:lpstr>
      <vt:lpstr>Hlavní příčiny růstu nákladů</vt:lpstr>
      <vt:lpstr>MOŽNOSTI ŘEŠENÍ</vt:lpstr>
      <vt:lpstr>1. Další peníze do systému zdravotnictví </vt:lpstr>
      <vt:lpstr>2. Zvýšení hospodárnosti zdravotnictví</vt:lpstr>
      <vt:lpstr>3. Omezení dostupnosti zdravotnických služeb</vt:lpstr>
      <vt:lpstr>3. Omezení dostupnosti zdravotnických služeb</vt:lpstr>
      <vt:lpstr>3. Omezení dostupnosti zdravotnických služeb</vt:lpstr>
      <vt:lpstr>4. Všeobecné zlepšení zdraví lidí</vt:lpstr>
      <vt:lpstr>Ekonomické a etické aspekty péče o zdraví</vt:lpstr>
      <vt:lpstr>Ekonomie a etika v péči o zdraví</vt:lpstr>
      <vt:lpstr>Ekonomická logika a lékařská etika</vt:lpstr>
      <vt:lpstr>Ekonomie a etika</vt:lpstr>
      <vt:lpstr>Specifika zdravotnických služeb</vt:lpstr>
      <vt:lpstr>Trh v péči o zdraví</vt:lpstr>
      <vt:lpstr>Idea „dokonalého“ trhu</vt:lpstr>
      <vt:lpstr>Podmínky dokonalé konkurence</vt:lpstr>
      <vt:lpstr>Idea „dokonalého“ trhu</vt:lpstr>
      <vt:lpstr>Teorie nabídky a poptávky</vt:lpstr>
      <vt:lpstr>Teorie nabídky a poptávky</vt:lpstr>
      <vt:lpstr>Teorie nabídky a poptávky</vt:lpstr>
      <vt:lpstr>Problémy aplikace tržního mechanismu v péči o zdraví</vt:lpstr>
      <vt:lpstr>Problémy aplikace tržního mechanismu v péči o zdraví</vt:lpstr>
      <vt:lpstr>Problémy aplikace tržního mechanismu v péči o zdraví</vt:lpstr>
      <vt:lpstr>Problémy aplikace tržního mechanismu v péči o zdraví</vt:lpstr>
      <vt:lpstr>Problémy aplikace tržního mechanismu v péči o zdraví</vt:lpstr>
      <vt:lpstr>Snímek 61</vt:lpstr>
      <vt:lpstr>Základní typy zdravotnických systémů</vt:lpstr>
      <vt:lpstr>Základní typy zdravotnických systémů</vt:lpstr>
      <vt:lpstr>Komerční typ</vt:lpstr>
      <vt:lpstr>Liberalistický typ</vt:lpstr>
      <vt:lpstr>Pojišťovnický typ</vt:lpstr>
      <vt:lpstr>Národní zdravotní služba</vt:lpstr>
      <vt:lpstr>Snímek 68</vt:lpstr>
    </vt:vector>
  </TitlesOfParts>
  <Company>UVT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Pavlína Kaňová</dc:creator>
  <cp:lastModifiedBy>lektor</cp:lastModifiedBy>
  <cp:revision>36</cp:revision>
  <cp:lastPrinted>2014-10-08T12:49:32Z</cp:lastPrinted>
  <dcterms:created xsi:type="dcterms:W3CDTF">2012-09-24T10:09:26Z</dcterms:created>
  <dcterms:modified xsi:type="dcterms:W3CDTF">2014-10-08T14:30:14Z</dcterms:modified>
</cp:coreProperties>
</file>