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0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  <p:sldId id="263" r:id="rId9"/>
    <p:sldId id="264" r:id="rId10"/>
    <p:sldId id="265" r:id="rId11"/>
    <p:sldId id="267" r:id="rId12"/>
    <p:sldId id="270" r:id="rId13"/>
    <p:sldId id="268" r:id="rId14"/>
    <p:sldId id="271" r:id="rId15"/>
    <p:sldId id="272" r:id="rId16"/>
    <p:sldId id="273" r:id="rId17"/>
    <p:sldId id="266" r:id="rId18"/>
    <p:sldId id="275" r:id="rId19"/>
    <p:sldId id="277" r:id="rId20"/>
    <p:sldId id="278" r:id="rId21"/>
    <p:sldId id="281" r:id="rId22"/>
    <p:sldId id="282" r:id="rId23"/>
    <p:sldId id="283" r:id="rId24"/>
    <p:sldId id="284" r:id="rId25"/>
    <p:sldId id="276" r:id="rId26"/>
    <p:sldId id="285" r:id="rId27"/>
    <p:sldId id="286" r:id="rId28"/>
    <p:sldId id="287" r:id="rId29"/>
    <p:sldId id="274" r:id="rId30"/>
    <p:sldId id="269" r:id="rId31"/>
    <p:sldId id="279" r:id="rId32"/>
    <p:sldId id="288" r:id="rId33"/>
    <p:sldId id="290" r:id="rId34"/>
    <p:sldId id="291" r:id="rId35"/>
    <p:sldId id="292" r:id="rId36"/>
    <p:sldId id="293" r:id="rId37"/>
    <p:sldId id="294" r:id="rId38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11" autoAdjust="0"/>
    <p:restoredTop sz="94660"/>
  </p:normalViewPr>
  <p:slideViewPr>
    <p:cSldViewPr snapToGrid="0">
      <p:cViewPr varScale="1">
        <p:scale>
          <a:sx n="92" d="100"/>
          <a:sy n="92" d="100"/>
        </p:scale>
        <p:origin x="96" y="5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D1C3738-7F37-4316-BB8B-B7C784E6F596}" type="doc">
      <dgm:prSet loTypeId="urn:microsoft.com/office/officeart/2005/8/layout/default" loCatId="list" qsTypeId="urn:microsoft.com/office/officeart/2005/8/quickstyle/simple1" qsCatId="simple" csTypeId="urn:microsoft.com/office/officeart/2005/8/colors/colorful5" csCatId="colorful"/>
      <dgm:spPr/>
      <dgm:t>
        <a:bodyPr/>
        <a:lstStyle/>
        <a:p>
          <a:endParaRPr lang="cs-CZ"/>
        </a:p>
      </dgm:t>
    </dgm:pt>
    <dgm:pt modelId="{5553DB7A-F36B-46C2-B750-95A2FBC956C7}">
      <dgm:prSet/>
      <dgm:spPr/>
      <dgm:t>
        <a:bodyPr/>
        <a:lstStyle/>
        <a:p>
          <a:pPr rtl="0"/>
          <a:r>
            <a:rPr lang="cs-CZ" smtClean="0"/>
            <a:t>Rodičovství</a:t>
          </a:r>
          <a:endParaRPr lang="cs-CZ"/>
        </a:p>
      </dgm:t>
    </dgm:pt>
    <dgm:pt modelId="{26BAB664-1C46-45E5-BBB6-10015B5F0AEE}" type="parTrans" cxnId="{BFC33320-1B31-40DD-A385-225E3E334286}">
      <dgm:prSet/>
      <dgm:spPr/>
      <dgm:t>
        <a:bodyPr/>
        <a:lstStyle/>
        <a:p>
          <a:endParaRPr lang="cs-CZ"/>
        </a:p>
      </dgm:t>
    </dgm:pt>
    <dgm:pt modelId="{C08150AB-EBAB-411B-B47D-D823B3EA57CA}" type="sibTrans" cxnId="{BFC33320-1B31-40DD-A385-225E3E334286}">
      <dgm:prSet/>
      <dgm:spPr/>
      <dgm:t>
        <a:bodyPr/>
        <a:lstStyle/>
        <a:p>
          <a:endParaRPr lang="cs-CZ"/>
        </a:p>
      </dgm:t>
    </dgm:pt>
    <dgm:pt modelId="{C73FE862-B099-43E6-A5BA-AE485BA8BAB4}">
      <dgm:prSet/>
      <dgm:spPr/>
      <dgm:t>
        <a:bodyPr/>
        <a:lstStyle/>
        <a:p>
          <a:pPr rtl="0"/>
          <a:r>
            <a:rPr lang="cs-CZ" smtClean="0"/>
            <a:t>Osvojení</a:t>
          </a:r>
          <a:endParaRPr lang="cs-CZ"/>
        </a:p>
      </dgm:t>
    </dgm:pt>
    <dgm:pt modelId="{2C815EDD-828A-482A-BE30-D5E260025F96}" type="parTrans" cxnId="{07736F75-BB6D-400E-B12D-232538B332C6}">
      <dgm:prSet/>
      <dgm:spPr/>
      <dgm:t>
        <a:bodyPr/>
        <a:lstStyle/>
        <a:p>
          <a:endParaRPr lang="cs-CZ"/>
        </a:p>
      </dgm:t>
    </dgm:pt>
    <dgm:pt modelId="{6357D0A8-9216-440C-8A87-EEC791D00115}" type="sibTrans" cxnId="{07736F75-BB6D-400E-B12D-232538B332C6}">
      <dgm:prSet/>
      <dgm:spPr/>
      <dgm:t>
        <a:bodyPr/>
        <a:lstStyle/>
        <a:p>
          <a:endParaRPr lang="cs-CZ"/>
        </a:p>
      </dgm:t>
    </dgm:pt>
    <dgm:pt modelId="{91EC44A8-B38A-435D-94D6-781594E3A4A9}">
      <dgm:prSet/>
      <dgm:spPr/>
      <dgm:t>
        <a:bodyPr/>
        <a:lstStyle/>
        <a:p>
          <a:pPr rtl="0"/>
          <a:r>
            <a:rPr lang="cs-CZ" smtClean="0"/>
            <a:t>Poručenství</a:t>
          </a:r>
          <a:endParaRPr lang="cs-CZ"/>
        </a:p>
      </dgm:t>
    </dgm:pt>
    <dgm:pt modelId="{3F032DFB-C1C6-4663-8323-62BA4E82236E}" type="parTrans" cxnId="{8E7152FB-13EF-4C47-B898-E8A90A9B1EED}">
      <dgm:prSet/>
      <dgm:spPr/>
      <dgm:t>
        <a:bodyPr/>
        <a:lstStyle/>
        <a:p>
          <a:endParaRPr lang="cs-CZ"/>
        </a:p>
      </dgm:t>
    </dgm:pt>
    <dgm:pt modelId="{7013A7A8-6F6D-4C67-973E-797348823CF6}" type="sibTrans" cxnId="{8E7152FB-13EF-4C47-B898-E8A90A9B1EED}">
      <dgm:prSet/>
      <dgm:spPr/>
      <dgm:t>
        <a:bodyPr/>
        <a:lstStyle/>
        <a:p>
          <a:endParaRPr lang="cs-CZ"/>
        </a:p>
      </dgm:t>
    </dgm:pt>
    <dgm:pt modelId="{5734C6EA-F669-446E-BE44-2CA5DCA1E7BE}">
      <dgm:prSet/>
      <dgm:spPr/>
      <dgm:t>
        <a:bodyPr/>
        <a:lstStyle/>
        <a:p>
          <a:pPr rtl="0"/>
          <a:r>
            <a:rPr lang="cs-CZ" smtClean="0"/>
            <a:t>Opatrovnictví</a:t>
          </a:r>
          <a:endParaRPr lang="cs-CZ"/>
        </a:p>
      </dgm:t>
    </dgm:pt>
    <dgm:pt modelId="{8C7F95A8-F36C-431E-B060-1BBEA872D7A8}" type="parTrans" cxnId="{D1C405FC-C7E3-480E-BDA6-92BEFCBDADEA}">
      <dgm:prSet/>
      <dgm:spPr/>
      <dgm:t>
        <a:bodyPr/>
        <a:lstStyle/>
        <a:p>
          <a:endParaRPr lang="cs-CZ"/>
        </a:p>
      </dgm:t>
    </dgm:pt>
    <dgm:pt modelId="{9FBAF3D9-04FD-4018-A456-17AF18BAA3E1}" type="sibTrans" cxnId="{D1C405FC-C7E3-480E-BDA6-92BEFCBDADEA}">
      <dgm:prSet/>
      <dgm:spPr/>
      <dgm:t>
        <a:bodyPr/>
        <a:lstStyle/>
        <a:p>
          <a:endParaRPr lang="cs-CZ"/>
        </a:p>
      </dgm:t>
    </dgm:pt>
    <dgm:pt modelId="{19D65D3D-47C8-4F82-AB01-06FBCB83A9DB}">
      <dgm:prSet/>
      <dgm:spPr/>
      <dgm:t>
        <a:bodyPr/>
        <a:lstStyle/>
        <a:p>
          <a:pPr rtl="0"/>
          <a:r>
            <a:rPr lang="cs-CZ" smtClean="0"/>
            <a:t>Pěstounství</a:t>
          </a:r>
          <a:endParaRPr lang="cs-CZ"/>
        </a:p>
      </dgm:t>
    </dgm:pt>
    <dgm:pt modelId="{57423F17-192F-4B44-9637-3796A8646142}" type="parTrans" cxnId="{9672B1F0-781F-499B-AF6F-82A9F1B4D258}">
      <dgm:prSet/>
      <dgm:spPr/>
      <dgm:t>
        <a:bodyPr/>
        <a:lstStyle/>
        <a:p>
          <a:endParaRPr lang="cs-CZ"/>
        </a:p>
      </dgm:t>
    </dgm:pt>
    <dgm:pt modelId="{3E60C580-DBF4-4ABA-AEF3-171EC130B696}" type="sibTrans" cxnId="{9672B1F0-781F-499B-AF6F-82A9F1B4D258}">
      <dgm:prSet/>
      <dgm:spPr/>
      <dgm:t>
        <a:bodyPr/>
        <a:lstStyle/>
        <a:p>
          <a:endParaRPr lang="cs-CZ"/>
        </a:p>
      </dgm:t>
    </dgm:pt>
    <dgm:pt modelId="{44F14F6C-F527-4BD2-9672-8B7A24E85671}" type="pres">
      <dgm:prSet presAssocID="{1D1C3738-7F37-4316-BB8B-B7C784E6F596}" presName="diagram" presStyleCnt="0">
        <dgm:presLayoutVars>
          <dgm:dir/>
          <dgm:resizeHandles val="exact"/>
        </dgm:presLayoutVars>
      </dgm:prSet>
      <dgm:spPr/>
    </dgm:pt>
    <dgm:pt modelId="{832587F5-0FA4-41D6-84C5-506035C391C3}" type="pres">
      <dgm:prSet presAssocID="{5553DB7A-F36B-46C2-B750-95A2FBC956C7}" presName="node" presStyleLbl="node1" presStyleIdx="0" presStyleCnt="5">
        <dgm:presLayoutVars>
          <dgm:bulletEnabled val="1"/>
        </dgm:presLayoutVars>
      </dgm:prSet>
      <dgm:spPr/>
    </dgm:pt>
    <dgm:pt modelId="{AA6827C4-CD77-4BB3-B9F4-5122499CB89D}" type="pres">
      <dgm:prSet presAssocID="{C08150AB-EBAB-411B-B47D-D823B3EA57CA}" presName="sibTrans" presStyleCnt="0"/>
      <dgm:spPr/>
    </dgm:pt>
    <dgm:pt modelId="{3E870FD2-83B6-4D57-B405-34B3CAA94AC6}" type="pres">
      <dgm:prSet presAssocID="{C73FE862-B099-43E6-A5BA-AE485BA8BAB4}" presName="node" presStyleLbl="node1" presStyleIdx="1" presStyleCnt="5">
        <dgm:presLayoutVars>
          <dgm:bulletEnabled val="1"/>
        </dgm:presLayoutVars>
      </dgm:prSet>
      <dgm:spPr/>
    </dgm:pt>
    <dgm:pt modelId="{0A394E71-C448-44BA-89A6-1928AB8D62C6}" type="pres">
      <dgm:prSet presAssocID="{6357D0A8-9216-440C-8A87-EEC791D00115}" presName="sibTrans" presStyleCnt="0"/>
      <dgm:spPr/>
    </dgm:pt>
    <dgm:pt modelId="{03D9C9B1-4218-4E91-839F-8618C954E4C8}" type="pres">
      <dgm:prSet presAssocID="{91EC44A8-B38A-435D-94D6-781594E3A4A9}" presName="node" presStyleLbl="node1" presStyleIdx="2" presStyleCnt="5">
        <dgm:presLayoutVars>
          <dgm:bulletEnabled val="1"/>
        </dgm:presLayoutVars>
      </dgm:prSet>
      <dgm:spPr/>
    </dgm:pt>
    <dgm:pt modelId="{D0309FBA-8AB1-4029-90E2-4CFE3AE9C64B}" type="pres">
      <dgm:prSet presAssocID="{7013A7A8-6F6D-4C67-973E-797348823CF6}" presName="sibTrans" presStyleCnt="0"/>
      <dgm:spPr/>
    </dgm:pt>
    <dgm:pt modelId="{60F0AE20-9335-4979-B79C-C96C06ED202C}" type="pres">
      <dgm:prSet presAssocID="{5734C6EA-F669-446E-BE44-2CA5DCA1E7BE}" presName="node" presStyleLbl="node1" presStyleIdx="3" presStyleCnt="5">
        <dgm:presLayoutVars>
          <dgm:bulletEnabled val="1"/>
        </dgm:presLayoutVars>
      </dgm:prSet>
      <dgm:spPr/>
    </dgm:pt>
    <dgm:pt modelId="{26D72685-1170-4CEF-995C-073CEFFB3AB6}" type="pres">
      <dgm:prSet presAssocID="{9FBAF3D9-04FD-4018-A456-17AF18BAA3E1}" presName="sibTrans" presStyleCnt="0"/>
      <dgm:spPr/>
    </dgm:pt>
    <dgm:pt modelId="{153A4353-E23A-4D1B-A378-F0E008290553}" type="pres">
      <dgm:prSet presAssocID="{19D65D3D-47C8-4F82-AB01-06FBCB83A9DB}" presName="node" presStyleLbl="node1" presStyleIdx="4" presStyleCnt="5">
        <dgm:presLayoutVars>
          <dgm:bulletEnabled val="1"/>
        </dgm:presLayoutVars>
      </dgm:prSet>
      <dgm:spPr/>
    </dgm:pt>
  </dgm:ptLst>
  <dgm:cxnLst>
    <dgm:cxn modelId="{9672B1F0-781F-499B-AF6F-82A9F1B4D258}" srcId="{1D1C3738-7F37-4316-BB8B-B7C784E6F596}" destId="{19D65D3D-47C8-4F82-AB01-06FBCB83A9DB}" srcOrd="4" destOrd="0" parTransId="{57423F17-192F-4B44-9637-3796A8646142}" sibTransId="{3E60C580-DBF4-4ABA-AEF3-171EC130B696}"/>
    <dgm:cxn modelId="{D72C2D84-41F8-4866-AD33-5226962C00F6}" type="presOf" srcId="{19D65D3D-47C8-4F82-AB01-06FBCB83A9DB}" destId="{153A4353-E23A-4D1B-A378-F0E008290553}" srcOrd="0" destOrd="0" presId="urn:microsoft.com/office/officeart/2005/8/layout/default"/>
    <dgm:cxn modelId="{8E7152FB-13EF-4C47-B898-E8A90A9B1EED}" srcId="{1D1C3738-7F37-4316-BB8B-B7C784E6F596}" destId="{91EC44A8-B38A-435D-94D6-781594E3A4A9}" srcOrd="2" destOrd="0" parTransId="{3F032DFB-C1C6-4663-8323-62BA4E82236E}" sibTransId="{7013A7A8-6F6D-4C67-973E-797348823CF6}"/>
    <dgm:cxn modelId="{244E1920-A816-4BCC-B8A5-AEAB92C88097}" type="presOf" srcId="{91EC44A8-B38A-435D-94D6-781594E3A4A9}" destId="{03D9C9B1-4218-4E91-839F-8618C954E4C8}" srcOrd="0" destOrd="0" presId="urn:microsoft.com/office/officeart/2005/8/layout/default"/>
    <dgm:cxn modelId="{B7948F09-B5D9-41BB-A878-A43DAF6FE3A4}" type="presOf" srcId="{1D1C3738-7F37-4316-BB8B-B7C784E6F596}" destId="{44F14F6C-F527-4BD2-9672-8B7A24E85671}" srcOrd="0" destOrd="0" presId="urn:microsoft.com/office/officeart/2005/8/layout/default"/>
    <dgm:cxn modelId="{86F0EA3E-3A92-40FA-9CF4-D5F1EAA5565C}" type="presOf" srcId="{5553DB7A-F36B-46C2-B750-95A2FBC956C7}" destId="{832587F5-0FA4-41D6-84C5-506035C391C3}" srcOrd="0" destOrd="0" presId="urn:microsoft.com/office/officeart/2005/8/layout/default"/>
    <dgm:cxn modelId="{07736F75-BB6D-400E-B12D-232538B332C6}" srcId="{1D1C3738-7F37-4316-BB8B-B7C784E6F596}" destId="{C73FE862-B099-43E6-A5BA-AE485BA8BAB4}" srcOrd="1" destOrd="0" parTransId="{2C815EDD-828A-482A-BE30-D5E260025F96}" sibTransId="{6357D0A8-9216-440C-8A87-EEC791D00115}"/>
    <dgm:cxn modelId="{BFC33320-1B31-40DD-A385-225E3E334286}" srcId="{1D1C3738-7F37-4316-BB8B-B7C784E6F596}" destId="{5553DB7A-F36B-46C2-B750-95A2FBC956C7}" srcOrd="0" destOrd="0" parTransId="{26BAB664-1C46-45E5-BBB6-10015B5F0AEE}" sibTransId="{C08150AB-EBAB-411B-B47D-D823B3EA57CA}"/>
    <dgm:cxn modelId="{8C62DDB4-AFE2-439A-934D-C88D646C6FED}" type="presOf" srcId="{5734C6EA-F669-446E-BE44-2CA5DCA1E7BE}" destId="{60F0AE20-9335-4979-B79C-C96C06ED202C}" srcOrd="0" destOrd="0" presId="urn:microsoft.com/office/officeart/2005/8/layout/default"/>
    <dgm:cxn modelId="{D1C405FC-C7E3-480E-BDA6-92BEFCBDADEA}" srcId="{1D1C3738-7F37-4316-BB8B-B7C784E6F596}" destId="{5734C6EA-F669-446E-BE44-2CA5DCA1E7BE}" srcOrd="3" destOrd="0" parTransId="{8C7F95A8-F36C-431E-B060-1BBEA872D7A8}" sibTransId="{9FBAF3D9-04FD-4018-A456-17AF18BAA3E1}"/>
    <dgm:cxn modelId="{E0FF7D4B-1717-4DCD-9930-6199348F75C1}" type="presOf" srcId="{C73FE862-B099-43E6-A5BA-AE485BA8BAB4}" destId="{3E870FD2-83B6-4D57-B405-34B3CAA94AC6}" srcOrd="0" destOrd="0" presId="urn:microsoft.com/office/officeart/2005/8/layout/default"/>
    <dgm:cxn modelId="{5887B69E-D2AC-4522-9F42-8C622847C505}" type="presParOf" srcId="{44F14F6C-F527-4BD2-9672-8B7A24E85671}" destId="{832587F5-0FA4-41D6-84C5-506035C391C3}" srcOrd="0" destOrd="0" presId="urn:microsoft.com/office/officeart/2005/8/layout/default"/>
    <dgm:cxn modelId="{C0C522E4-966E-415B-A231-A756A3A4B672}" type="presParOf" srcId="{44F14F6C-F527-4BD2-9672-8B7A24E85671}" destId="{AA6827C4-CD77-4BB3-B9F4-5122499CB89D}" srcOrd="1" destOrd="0" presId="urn:microsoft.com/office/officeart/2005/8/layout/default"/>
    <dgm:cxn modelId="{C2C12C3F-9D7A-4731-88E4-ADC603EE8C5A}" type="presParOf" srcId="{44F14F6C-F527-4BD2-9672-8B7A24E85671}" destId="{3E870FD2-83B6-4D57-B405-34B3CAA94AC6}" srcOrd="2" destOrd="0" presId="urn:microsoft.com/office/officeart/2005/8/layout/default"/>
    <dgm:cxn modelId="{299FBD7B-A61B-48F6-BAFD-925673AC20D5}" type="presParOf" srcId="{44F14F6C-F527-4BD2-9672-8B7A24E85671}" destId="{0A394E71-C448-44BA-89A6-1928AB8D62C6}" srcOrd="3" destOrd="0" presId="urn:microsoft.com/office/officeart/2005/8/layout/default"/>
    <dgm:cxn modelId="{32A83F6B-1781-47A7-8A6F-FC7FBA899BBC}" type="presParOf" srcId="{44F14F6C-F527-4BD2-9672-8B7A24E85671}" destId="{03D9C9B1-4218-4E91-839F-8618C954E4C8}" srcOrd="4" destOrd="0" presId="urn:microsoft.com/office/officeart/2005/8/layout/default"/>
    <dgm:cxn modelId="{E432A2B7-5755-4936-BC76-E7B6224F9E29}" type="presParOf" srcId="{44F14F6C-F527-4BD2-9672-8B7A24E85671}" destId="{D0309FBA-8AB1-4029-90E2-4CFE3AE9C64B}" srcOrd="5" destOrd="0" presId="urn:microsoft.com/office/officeart/2005/8/layout/default"/>
    <dgm:cxn modelId="{AFB2D853-2C6B-4A1F-AB69-E43C844359A7}" type="presParOf" srcId="{44F14F6C-F527-4BD2-9672-8B7A24E85671}" destId="{60F0AE20-9335-4979-B79C-C96C06ED202C}" srcOrd="6" destOrd="0" presId="urn:microsoft.com/office/officeart/2005/8/layout/default"/>
    <dgm:cxn modelId="{7C284278-1713-4330-85E1-5797266C05E8}" type="presParOf" srcId="{44F14F6C-F527-4BD2-9672-8B7A24E85671}" destId="{26D72685-1170-4CEF-995C-073CEFFB3AB6}" srcOrd="7" destOrd="0" presId="urn:microsoft.com/office/officeart/2005/8/layout/default"/>
    <dgm:cxn modelId="{07D250AC-B30B-4BD7-BCC2-4EC56E0B45B0}" type="presParOf" srcId="{44F14F6C-F527-4BD2-9672-8B7A24E85671}" destId="{153A4353-E23A-4D1B-A378-F0E008290553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6F6AB559-8D7A-46FD-9E29-2624864130CD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83607781-7EAB-417F-AABA-F5F3B77EDB3A}">
      <dgm:prSet/>
      <dgm:spPr/>
      <dgm:t>
        <a:bodyPr/>
        <a:lstStyle/>
        <a:p>
          <a:pPr rtl="0"/>
          <a:r>
            <a:rPr lang="cs-CZ" smtClean="0"/>
            <a:t>Matkou dítěte je žena, která je porodila.</a:t>
          </a:r>
          <a:endParaRPr lang="cs-CZ"/>
        </a:p>
      </dgm:t>
    </dgm:pt>
    <dgm:pt modelId="{9657D40A-2742-41E8-8700-A95B8C51EFCC}" type="parTrans" cxnId="{73AE52C5-432F-4FAF-ABA1-79BC8D92527D}">
      <dgm:prSet/>
      <dgm:spPr/>
      <dgm:t>
        <a:bodyPr/>
        <a:lstStyle/>
        <a:p>
          <a:endParaRPr lang="cs-CZ"/>
        </a:p>
      </dgm:t>
    </dgm:pt>
    <dgm:pt modelId="{B60DDD18-C199-42FB-BB36-ADD0AC37E818}" type="sibTrans" cxnId="{73AE52C5-432F-4FAF-ABA1-79BC8D92527D}">
      <dgm:prSet/>
      <dgm:spPr/>
      <dgm:t>
        <a:bodyPr/>
        <a:lstStyle/>
        <a:p>
          <a:endParaRPr lang="cs-CZ"/>
        </a:p>
      </dgm:t>
    </dgm:pt>
    <dgm:pt modelId="{B6F67997-3211-45C6-838A-D70146415BAC}">
      <dgm:prSet/>
      <dgm:spPr/>
      <dgm:t>
        <a:bodyPr/>
        <a:lstStyle/>
        <a:p>
          <a:pPr rtl="0"/>
          <a:r>
            <a:rPr lang="cs-CZ" smtClean="0"/>
            <a:t>Otcem je:</a:t>
          </a:r>
          <a:endParaRPr lang="cs-CZ"/>
        </a:p>
      </dgm:t>
    </dgm:pt>
    <dgm:pt modelId="{46D788A6-4470-4614-AE30-C03951EAF696}" type="parTrans" cxnId="{BD80DBE0-DA82-4A30-8701-502BF4AF985A}">
      <dgm:prSet/>
      <dgm:spPr/>
      <dgm:t>
        <a:bodyPr/>
        <a:lstStyle/>
        <a:p>
          <a:endParaRPr lang="cs-CZ"/>
        </a:p>
      </dgm:t>
    </dgm:pt>
    <dgm:pt modelId="{A5DE8B91-B23C-47FD-85BD-D346B21CE980}" type="sibTrans" cxnId="{BD80DBE0-DA82-4A30-8701-502BF4AF985A}">
      <dgm:prSet/>
      <dgm:spPr/>
      <dgm:t>
        <a:bodyPr/>
        <a:lstStyle/>
        <a:p>
          <a:endParaRPr lang="cs-CZ"/>
        </a:p>
      </dgm:t>
    </dgm:pt>
    <dgm:pt modelId="{48E11265-C2D6-45A7-B24C-8F2205EE81F0}">
      <dgm:prSet/>
      <dgm:spPr/>
      <dgm:t>
        <a:bodyPr/>
        <a:lstStyle/>
        <a:p>
          <a:pPr rtl="0"/>
          <a:r>
            <a:rPr lang="cs-CZ" smtClean="0"/>
            <a:t>manžel matky</a:t>
          </a:r>
          <a:endParaRPr lang="cs-CZ"/>
        </a:p>
      </dgm:t>
    </dgm:pt>
    <dgm:pt modelId="{DF5BA679-BEFD-475F-9D88-5322B6F24F36}" type="parTrans" cxnId="{61E0302F-4812-4061-B5F4-350CF086C30C}">
      <dgm:prSet/>
      <dgm:spPr/>
      <dgm:t>
        <a:bodyPr/>
        <a:lstStyle/>
        <a:p>
          <a:endParaRPr lang="cs-CZ"/>
        </a:p>
      </dgm:t>
    </dgm:pt>
    <dgm:pt modelId="{6888E682-2403-4D99-B5E7-BAFA96775C62}" type="sibTrans" cxnId="{61E0302F-4812-4061-B5F4-350CF086C30C}">
      <dgm:prSet/>
      <dgm:spPr/>
      <dgm:t>
        <a:bodyPr/>
        <a:lstStyle/>
        <a:p>
          <a:endParaRPr lang="cs-CZ"/>
        </a:p>
      </dgm:t>
    </dgm:pt>
    <dgm:pt modelId="{C80F80F3-249F-4492-99F9-B4202E7A2AD1}">
      <dgm:prSet/>
      <dgm:spPr/>
      <dgm:t>
        <a:bodyPr/>
        <a:lstStyle/>
        <a:p>
          <a:pPr rtl="0"/>
          <a:r>
            <a:rPr lang="cs-CZ" smtClean="0"/>
            <a:t>u neprovdané souhlasné prohlášení</a:t>
          </a:r>
          <a:endParaRPr lang="cs-CZ"/>
        </a:p>
      </dgm:t>
    </dgm:pt>
    <dgm:pt modelId="{8250B35B-91DE-4F10-ADEB-7062223A4E25}" type="parTrans" cxnId="{4D61112E-B260-4CC9-9F38-37564AC579B6}">
      <dgm:prSet/>
      <dgm:spPr/>
      <dgm:t>
        <a:bodyPr/>
        <a:lstStyle/>
        <a:p>
          <a:endParaRPr lang="cs-CZ"/>
        </a:p>
      </dgm:t>
    </dgm:pt>
    <dgm:pt modelId="{BE9DD618-D920-4A9C-8679-E55F70464D11}" type="sibTrans" cxnId="{4D61112E-B260-4CC9-9F38-37564AC579B6}">
      <dgm:prSet/>
      <dgm:spPr/>
      <dgm:t>
        <a:bodyPr/>
        <a:lstStyle/>
        <a:p>
          <a:endParaRPr lang="cs-CZ"/>
        </a:p>
      </dgm:t>
    </dgm:pt>
    <dgm:pt modelId="{FAAEBE64-A965-45A6-8DDD-7AC14E0379FF}">
      <dgm:prSet/>
      <dgm:spPr/>
      <dgm:t>
        <a:bodyPr/>
        <a:lstStyle/>
        <a:p>
          <a:pPr rtl="0"/>
          <a:r>
            <a:rPr lang="cs-CZ" smtClean="0"/>
            <a:t>Určí soud</a:t>
          </a:r>
          <a:endParaRPr lang="cs-CZ"/>
        </a:p>
      </dgm:t>
    </dgm:pt>
    <dgm:pt modelId="{9780E79B-400D-4D45-A6BA-2E7C45E0BFD5}" type="parTrans" cxnId="{F1FC2CCC-3653-4199-AF1D-FAB1C5D9C196}">
      <dgm:prSet/>
      <dgm:spPr/>
      <dgm:t>
        <a:bodyPr/>
        <a:lstStyle/>
        <a:p>
          <a:endParaRPr lang="cs-CZ"/>
        </a:p>
      </dgm:t>
    </dgm:pt>
    <dgm:pt modelId="{27E64166-86C9-4B93-A442-2B638D1F7030}" type="sibTrans" cxnId="{F1FC2CCC-3653-4199-AF1D-FAB1C5D9C196}">
      <dgm:prSet/>
      <dgm:spPr/>
      <dgm:t>
        <a:bodyPr/>
        <a:lstStyle/>
        <a:p>
          <a:endParaRPr lang="cs-CZ"/>
        </a:p>
      </dgm:t>
    </dgm:pt>
    <dgm:pt modelId="{34A53E98-C633-43CC-A13A-4180C926BE09}">
      <dgm:prSet/>
      <dgm:spPr/>
      <dgm:t>
        <a:bodyPr/>
        <a:lstStyle/>
        <a:p>
          <a:pPr rtl="0"/>
          <a:r>
            <a:rPr lang="cs-CZ" smtClean="0"/>
            <a:t>Popřít otcovství lze do šesti let věku (subjektivní lhůta 6 měsíců)</a:t>
          </a:r>
          <a:endParaRPr lang="cs-CZ"/>
        </a:p>
      </dgm:t>
    </dgm:pt>
    <dgm:pt modelId="{889FD617-C19C-4C22-8BDF-79B708BFE765}" type="parTrans" cxnId="{24EF01C3-1C09-4157-AA0F-9CE3BC7549A4}">
      <dgm:prSet/>
      <dgm:spPr/>
      <dgm:t>
        <a:bodyPr/>
        <a:lstStyle/>
        <a:p>
          <a:endParaRPr lang="cs-CZ"/>
        </a:p>
      </dgm:t>
    </dgm:pt>
    <dgm:pt modelId="{749F3DFF-794B-4340-9DC3-39A4AD5FE40D}" type="sibTrans" cxnId="{24EF01C3-1C09-4157-AA0F-9CE3BC7549A4}">
      <dgm:prSet/>
      <dgm:spPr/>
      <dgm:t>
        <a:bodyPr/>
        <a:lstStyle/>
        <a:p>
          <a:endParaRPr lang="cs-CZ"/>
        </a:p>
      </dgm:t>
    </dgm:pt>
    <dgm:pt modelId="{F2C976E3-66EF-46D5-8759-F9081C051ADD}" type="pres">
      <dgm:prSet presAssocID="{6F6AB559-8D7A-46FD-9E29-2624864130CD}" presName="linear" presStyleCnt="0">
        <dgm:presLayoutVars>
          <dgm:animLvl val="lvl"/>
          <dgm:resizeHandles val="exact"/>
        </dgm:presLayoutVars>
      </dgm:prSet>
      <dgm:spPr/>
    </dgm:pt>
    <dgm:pt modelId="{35AA3BC0-3FBB-46A2-B3B4-00EC011F2DE5}" type="pres">
      <dgm:prSet presAssocID="{83607781-7EAB-417F-AABA-F5F3B77EDB3A}" presName="parentText" presStyleLbl="node1" presStyleIdx="0" presStyleCnt="3">
        <dgm:presLayoutVars>
          <dgm:chMax val="0"/>
          <dgm:bulletEnabled val="1"/>
        </dgm:presLayoutVars>
      </dgm:prSet>
      <dgm:spPr/>
    </dgm:pt>
    <dgm:pt modelId="{CAEBCD3B-1AA0-47EB-874C-449420C7B86F}" type="pres">
      <dgm:prSet presAssocID="{B60DDD18-C199-42FB-BB36-ADD0AC37E818}" presName="spacer" presStyleCnt="0"/>
      <dgm:spPr/>
    </dgm:pt>
    <dgm:pt modelId="{53E596A7-D573-429E-ABDC-B7974F032E56}" type="pres">
      <dgm:prSet presAssocID="{B6F67997-3211-45C6-838A-D70146415BAC}" presName="parentText" presStyleLbl="node1" presStyleIdx="1" presStyleCnt="3">
        <dgm:presLayoutVars>
          <dgm:chMax val="0"/>
          <dgm:bulletEnabled val="1"/>
        </dgm:presLayoutVars>
      </dgm:prSet>
      <dgm:spPr/>
    </dgm:pt>
    <dgm:pt modelId="{53EC48D2-7CDB-4C3C-A5E7-43BD06F7E5C2}" type="pres">
      <dgm:prSet presAssocID="{B6F67997-3211-45C6-838A-D70146415BAC}" presName="childText" presStyleLbl="revTx" presStyleIdx="0" presStyleCnt="1">
        <dgm:presLayoutVars>
          <dgm:bulletEnabled val="1"/>
        </dgm:presLayoutVars>
      </dgm:prSet>
      <dgm:spPr/>
    </dgm:pt>
    <dgm:pt modelId="{9DB4E93A-2E44-41A0-9E3D-8A38769CFA5D}" type="pres">
      <dgm:prSet presAssocID="{34A53E98-C633-43CC-A13A-4180C926BE09}" presName="parentText" presStyleLbl="node1" presStyleIdx="2" presStyleCnt="3">
        <dgm:presLayoutVars>
          <dgm:chMax val="0"/>
          <dgm:bulletEnabled val="1"/>
        </dgm:presLayoutVars>
      </dgm:prSet>
      <dgm:spPr/>
    </dgm:pt>
  </dgm:ptLst>
  <dgm:cxnLst>
    <dgm:cxn modelId="{24EF01C3-1C09-4157-AA0F-9CE3BC7549A4}" srcId="{6F6AB559-8D7A-46FD-9E29-2624864130CD}" destId="{34A53E98-C633-43CC-A13A-4180C926BE09}" srcOrd="2" destOrd="0" parTransId="{889FD617-C19C-4C22-8BDF-79B708BFE765}" sibTransId="{749F3DFF-794B-4340-9DC3-39A4AD5FE40D}"/>
    <dgm:cxn modelId="{EE1E33D3-D8FB-4670-9DE7-1696DC50A427}" type="presOf" srcId="{48E11265-C2D6-45A7-B24C-8F2205EE81F0}" destId="{53EC48D2-7CDB-4C3C-A5E7-43BD06F7E5C2}" srcOrd="0" destOrd="0" presId="urn:microsoft.com/office/officeart/2005/8/layout/vList2"/>
    <dgm:cxn modelId="{B18259B3-C405-4267-887E-01A528E073F1}" type="presOf" srcId="{34A53E98-C633-43CC-A13A-4180C926BE09}" destId="{9DB4E93A-2E44-41A0-9E3D-8A38769CFA5D}" srcOrd="0" destOrd="0" presId="urn:microsoft.com/office/officeart/2005/8/layout/vList2"/>
    <dgm:cxn modelId="{59C754B5-D828-4C9A-8D77-351EFDEDE25A}" type="presOf" srcId="{83607781-7EAB-417F-AABA-F5F3B77EDB3A}" destId="{35AA3BC0-3FBB-46A2-B3B4-00EC011F2DE5}" srcOrd="0" destOrd="0" presId="urn:microsoft.com/office/officeart/2005/8/layout/vList2"/>
    <dgm:cxn modelId="{F1FC2CCC-3653-4199-AF1D-FAB1C5D9C196}" srcId="{B6F67997-3211-45C6-838A-D70146415BAC}" destId="{FAAEBE64-A965-45A6-8DDD-7AC14E0379FF}" srcOrd="2" destOrd="0" parTransId="{9780E79B-400D-4D45-A6BA-2E7C45E0BFD5}" sibTransId="{27E64166-86C9-4B93-A442-2B638D1F7030}"/>
    <dgm:cxn modelId="{ADE2A0AE-277E-4FCC-ABF0-238D50DA5F72}" type="presOf" srcId="{C80F80F3-249F-4492-99F9-B4202E7A2AD1}" destId="{53EC48D2-7CDB-4C3C-A5E7-43BD06F7E5C2}" srcOrd="0" destOrd="1" presId="urn:microsoft.com/office/officeart/2005/8/layout/vList2"/>
    <dgm:cxn modelId="{2210B8A6-60ED-40F5-9D5A-5A19C831EF16}" type="presOf" srcId="{B6F67997-3211-45C6-838A-D70146415BAC}" destId="{53E596A7-D573-429E-ABDC-B7974F032E56}" srcOrd="0" destOrd="0" presId="urn:microsoft.com/office/officeart/2005/8/layout/vList2"/>
    <dgm:cxn modelId="{73AE52C5-432F-4FAF-ABA1-79BC8D92527D}" srcId="{6F6AB559-8D7A-46FD-9E29-2624864130CD}" destId="{83607781-7EAB-417F-AABA-F5F3B77EDB3A}" srcOrd="0" destOrd="0" parTransId="{9657D40A-2742-41E8-8700-A95B8C51EFCC}" sibTransId="{B60DDD18-C199-42FB-BB36-ADD0AC37E818}"/>
    <dgm:cxn modelId="{0E1FB6F8-E790-4047-981B-11796A059812}" type="presOf" srcId="{6F6AB559-8D7A-46FD-9E29-2624864130CD}" destId="{F2C976E3-66EF-46D5-8759-F9081C051ADD}" srcOrd="0" destOrd="0" presId="urn:microsoft.com/office/officeart/2005/8/layout/vList2"/>
    <dgm:cxn modelId="{61E0302F-4812-4061-B5F4-350CF086C30C}" srcId="{B6F67997-3211-45C6-838A-D70146415BAC}" destId="{48E11265-C2D6-45A7-B24C-8F2205EE81F0}" srcOrd="0" destOrd="0" parTransId="{DF5BA679-BEFD-475F-9D88-5322B6F24F36}" sibTransId="{6888E682-2403-4D99-B5E7-BAFA96775C62}"/>
    <dgm:cxn modelId="{5B524560-A1DC-4943-A507-6C8C580F82F6}" type="presOf" srcId="{FAAEBE64-A965-45A6-8DDD-7AC14E0379FF}" destId="{53EC48D2-7CDB-4C3C-A5E7-43BD06F7E5C2}" srcOrd="0" destOrd="2" presId="urn:microsoft.com/office/officeart/2005/8/layout/vList2"/>
    <dgm:cxn modelId="{BD80DBE0-DA82-4A30-8701-502BF4AF985A}" srcId="{6F6AB559-8D7A-46FD-9E29-2624864130CD}" destId="{B6F67997-3211-45C6-838A-D70146415BAC}" srcOrd="1" destOrd="0" parTransId="{46D788A6-4470-4614-AE30-C03951EAF696}" sibTransId="{A5DE8B91-B23C-47FD-85BD-D346B21CE980}"/>
    <dgm:cxn modelId="{4D61112E-B260-4CC9-9F38-37564AC579B6}" srcId="{B6F67997-3211-45C6-838A-D70146415BAC}" destId="{C80F80F3-249F-4492-99F9-B4202E7A2AD1}" srcOrd="1" destOrd="0" parTransId="{8250B35B-91DE-4F10-ADEB-7062223A4E25}" sibTransId="{BE9DD618-D920-4A9C-8679-E55F70464D11}"/>
    <dgm:cxn modelId="{F5321669-6542-4AC7-B6DD-BC193F976420}" type="presParOf" srcId="{F2C976E3-66EF-46D5-8759-F9081C051ADD}" destId="{35AA3BC0-3FBB-46A2-B3B4-00EC011F2DE5}" srcOrd="0" destOrd="0" presId="urn:microsoft.com/office/officeart/2005/8/layout/vList2"/>
    <dgm:cxn modelId="{709E1D4A-0515-4A24-8343-B578E71C450B}" type="presParOf" srcId="{F2C976E3-66EF-46D5-8759-F9081C051ADD}" destId="{CAEBCD3B-1AA0-47EB-874C-449420C7B86F}" srcOrd="1" destOrd="0" presId="urn:microsoft.com/office/officeart/2005/8/layout/vList2"/>
    <dgm:cxn modelId="{92AF674C-FC65-4FAA-A886-0675A63560E8}" type="presParOf" srcId="{F2C976E3-66EF-46D5-8759-F9081C051ADD}" destId="{53E596A7-D573-429E-ABDC-B7974F032E56}" srcOrd="2" destOrd="0" presId="urn:microsoft.com/office/officeart/2005/8/layout/vList2"/>
    <dgm:cxn modelId="{1C0BE7DB-3F94-4941-B846-3DF142D0DBF6}" type="presParOf" srcId="{F2C976E3-66EF-46D5-8759-F9081C051ADD}" destId="{53EC48D2-7CDB-4C3C-A5E7-43BD06F7E5C2}" srcOrd="3" destOrd="0" presId="urn:microsoft.com/office/officeart/2005/8/layout/vList2"/>
    <dgm:cxn modelId="{C624862C-31D2-44BC-B7B4-D6C1144FEEF6}" type="presParOf" srcId="{F2C976E3-66EF-46D5-8759-F9081C051ADD}" destId="{9DB4E93A-2E44-41A0-9E3D-8A38769CFA5D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CD48DA19-D398-4FAC-84AD-D8328747C883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7EFDAFB7-6B13-4DEB-A4C2-E68DD59041B4}">
      <dgm:prSet/>
      <dgm:spPr/>
      <dgm:t>
        <a:bodyPr/>
        <a:lstStyle/>
        <a:p>
          <a:pPr rtl="0"/>
          <a:r>
            <a:rPr lang="cs-CZ" smtClean="0"/>
            <a:t>Prohlídka těla </a:t>
          </a:r>
          <a:endParaRPr lang="cs-CZ"/>
        </a:p>
      </dgm:t>
    </dgm:pt>
    <dgm:pt modelId="{A3C4F3FD-D681-4071-8277-F3B9100BDF3B}" type="parTrans" cxnId="{6A545C07-9A87-4815-904A-9336412FF0E5}">
      <dgm:prSet/>
      <dgm:spPr/>
      <dgm:t>
        <a:bodyPr/>
        <a:lstStyle/>
        <a:p>
          <a:endParaRPr lang="cs-CZ"/>
        </a:p>
      </dgm:t>
    </dgm:pt>
    <dgm:pt modelId="{D6E0FCB8-ED6A-4447-A595-D83812B1F8D6}" type="sibTrans" cxnId="{6A545C07-9A87-4815-904A-9336412FF0E5}">
      <dgm:prSet/>
      <dgm:spPr/>
      <dgm:t>
        <a:bodyPr/>
        <a:lstStyle/>
        <a:p>
          <a:endParaRPr lang="cs-CZ"/>
        </a:p>
      </dgm:t>
    </dgm:pt>
    <dgm:pt modelId="{21B51A68-0EF6-4A62-A5B2-2C77B3AE8F6A}">
      <dgm:prSet/>
      <dgm:spPr/>
      <dgm:t>
        <a:bodyPr/>
        <a:lstStyle/>
        <a:p>
          <a:pPr rtl="0"/>
          <a:r>
            <a:rPr lang="cs-CZ" smtClean="0"/>
            <a:t>třeba provést vždy; jejím účelem je zjistit smrt osoby, pravděpodobné datum a čas úmrtí, pravděpodobnou příčinu smrti a dále určit, zda bude provedena pitva. </a:t>
          </a:r>
          <a:endParaRPr lang="cs-CZ"/>
        </a:p>
      </dgm:t>
    </dgm:pt>
    <dgm:pt modelId="{20C3BE5D-0841-4F36-965B-C8194FD72557}" type="parTrans" cxnId="{E4725608-83FC-4323-9D41-137FC117A62F}">
      <dgm:prSet/>
      <dgm:spPr/>
      <dgm:t>
        <a:bodyPr/>
        <a:lstStyle/>
        <a:p>
          <a:endParaRPr lang="cs-CZ"/>
        </a:p>
      </dgm:t>
    </dgm:pt>
    <dgm:pt modelId="{E7BEAE7E-DDAF-4174-9A9C-026B51A0E1C6}" type="sibTrans" cxnId="{E4725608-83FC-4323-9D41-137FC117A62F}">
      <dgm:prSet/>
      <dgm:spPr/>
      <dgm:t>
        <a:bodyPr/>
        <a:lstStyle/>
        <a:p>
          <a:endParaRPr lang="cs-CZ"/>
        </a:p>
      </dgm:t>
    </dgm:pt>
    <dgm:pt modelId="{98516283-D5B4-4281-8996-CCDA6E06F497}">
      <dgm:prSet/>
      <dgm:spPr/>
      <dgm:t>
        <a:bodyPr/>
        <a:lstStyle/>
        <a:p>
          <a:pPr rtl="0"/>
          <a:r>
            <a:rPr lang="cs-CZ" smtClean="0"/>
            <a:t>Pitva</a:t>
          </a:r>
          <a:endParaRPr lang="cs-CZ"/>
        </a:p>
      </dgm:t>
    </dgm:pt>
    <dgm:pt modelId="{A320BD2C-5A1C-49D5-AC74-4F50C424F300}" type="parTrans" cxnId="{CE615129-33D9-4453-86E4-A228DD836517}">
      <dgm:prSet/>
      <dgm:spPr/>
      <dgm:t>
        <a:bodyPr/>
        <a:lstStyle/>
        <a:p>
          <a:endParaRPr lang="cs-CZ"/>
        </a:p>
      </dgm:t>
    </dgm:pt>
    <dgm:pt modelId="{7186D556-5829-424C-9656-A3ECE4DD7D59}" type="sibTrans" cxnId="{CE615129-33D9-4453-86E4-A228DD836517}">
      <dgm:prSet/>
      <dgm:spPr/>
      <dgm:t>
        <a:bodyPr/>
        <a:lstStyle/>
        <a:p>
          <a:endParaRPr lang="cs-CZ"/>
        </a:p>
      </dgm:t>
    </dgm:pt>
    <dgm:pt modelId="{CD773BA3-DC64-429F-AF9D-DD53CF7C1342}">
      <dgm:prSet/>
      <dgm:spPr/>
      <dgm:t>
        <a:bodyPr/>
        <a:lstStyle/>
        <a:p>
          <a:pPr rtl="0"/>
          <a:r>
            <a:rPr lang="cs-CZ" b="1" dirty="0" smtClean="0"/>
            <a:t>patologicko-anatomické, </a:t>
          </a:r>
          <a:r>
            <a:rPr lang="cs-CZ" dirty="0" smtClean="0"/>
            <a:t>které se provádějí za účelem zjištění základní nemoci …. a k ověření klinické diagnózy a léčebného postupu u osob zemřelých ve zdravotnickém zařízení smrtí z chorobných příčin,</a:t>
          </a:r>
          <a:endParaRPr lang="cs-CZ" dirty="0"/>
        </a:p>
      </dgm:t>
    </dgm:pt>
    <dgm:pt modelId="{59954FBF-DD05-46CA-A5B7-81A1E7667B59}" type="parTrans" cxnId="{0EDBEAAC-0B4D-41D5-82AB-D35BBB18DC00}">
      <dgm:prSet/>
      <dgm:spPr/>
      <dgm:t>
        <a:bodyPr/>
        <a:lstStyle/>
        <a:p>
          <a:endParaRPr lang="cs-CZ"/>
        </a:p>
      </dgm:t>
    </dgm:pt>
    <dgm:pt modelId="{A694B945-8F9A-40B6-875E-5B5DA5A91FD4}" type="sibTrans" cxnId="{0EDBEAAC-0B4D-41D5-82AB-D35BBB18DC00}">
      <dgm:prSet/>
      <dgm:spPr/>
      <dgm:t>
        <a:bodyPr/>
        <a:lstStyle/>
        <a:p>
          <a:endParaRPr lang="cs-CZ"/>
        </a:p>
      </dgm:t>
    </dgm:pt>
    <dgm:pt modelId="{983A5220-0748-4A84-96D9-C6D6FD942CC5}">
      <dgm:prSet/>
      <dgm:spPr/>
      <dgm:t>
        <a:bodyPr/>
        <a:lstStyle/>
        <a:p>
          <a:pPr rtl="0"/>
          <a:r>
            <a:rPr lang="cs-CZ" b="1" dirty="0" smtClean="0"/>
            <a:t>zdravotní</a:t>
          </a:r>
          <a:r>
            <a:rPr lang="cs-CZ" dirty="0" smtClean="0"/>
            <a:t>, které se provádějí za účelem zjištění příčiny smrti a objasnění dalších ze zdravotního hlediska závažných okolností a mechanismu úmrtí u osob, které zemřely mimo zdravotnické zařízení nebo v něm náhlým, neočekávaným nebo násilným úmrtím, včetně sebevraždy,</a:t>
          </a:r>
          <a:endParaRPr lang="cs-CZ" dirty="0"/>
        </a:p>
      </dgm:t>
    </dgm:pt>
    <dgm:pt modelId="{E8B4E6CD-38C9-41B4-9A60-E09A1CF428DA}" type="parTrans" cxnId="{31BAC11B-C8D8-42F6-94B8-835C50B15870}">
      <dgm:prSet/>
      <dgm:spPr/>
      <dgm:t>
        <a:bodyPr/>
        <a:lstStyle/>
        <a:p>
          <a:endParaRPr lang="cs-CZ"/>
        </a:p>
      </dgm:t>
    </dgm:pt>
    <dgm:pt modelId="{E4D3BF3E-719A-42FC-8166-DC9C94E2A4AC}" type="sibTrans" cxnId="{31BAC11B-C8D8-42F6-94B8-835C50B15870}">
      <dgm:prSet/>
      <dgm:spPr/>
      <dgm:t>
        <a:bodyPr/>
        <a:lstStyle/>
        <a:p>
          <a:endParaRPr lang="cs-CZ"/>
        </a:p>
      </dgm:t>
    </dgm:pt>
    <dgm:pt modelId="{0BE732DE-06BF-4D89-8328-827E2ABBAB3E}">
      <dgm:prSet/>
      <dgm:spPr/>
      <dgm:t>
        <a:bodyPr/>
        <a:lstStyle/>
        <a:p>
          <a:pPr rtl="0"/>
          <a:r>
            <a:rPr lang="cs-CZ" b="1" dirty="0" smtClean="0"/>
            <a:t>soudní</a:t>
          </a:r>
          <a:r>
            <a:rPr lang="cs-CZ" dirty="0" smtClean="0"/>
            <a:t>, které se provádějí při podezření, že úmrtí bylo způsobeno trestným činem</a:t>
          </a:r>
          <a:endParaRPr lang="cs-CZ" dirty="0"/>
        </a:p>
      </dgm:t>
    </dgm:pt>
    <dgm:pt modelId="{8CE6D83C-935C-4F35-8011-C40598EC69CD}" type="parTrans" cxnId="{D2E2554D-CF6A-4BFE-8284-DC0A6CC1D08B}">
      <dgm:prSet/>
      <dgm:spPr/>
      <dgm:t>
        <a:bodyPr/>
        <a:lstStyle/>
        <a:p>
          <a:endParaRPr lang="cs-CZ"/>
        </a:p>
      </dgm:t>
    </dgm:pt>
    <dgm:pt modelId="{3EE1CC2D-0ED6-4D00-95E4-76F53EF5EB5C}" type="sibTrans" cxnId="{D2E2554D-CF6A-4BFE-8284-DC0A6CC1D08B}">
      <dgm:prSet/>
      <dgm:spPr/>
      <dgm:t>
        <a:bodyPr/>
        <a:lstStyle/>
        <a:p>
          <a:endParaRPr lang="cs-CZ"/>
        </a:p>
      </dgm:t>
    </dgm:pt>
    <dgm:pt modelId="{B01E161C-021A-40E9-A70B-0464F5982EB5}">
      <dgm:prSet/>
      <dgm:spPr/>
      <dgm:t>
        <a:bodyPr/>
        <a:lstStyle/>
        <a:p>
          <a:pPr rtl="0"/>
          <a:r>
            <a:rPr lang="cs-CZ" b="1" dirty="0" smtClean="0"/>
            <a:t>anatomické</a:t>
          </a:r>
          <a:r>
            <a:rPr lang="cs-CZ" dirty="0" smtClean="0"/>
            <a:t>, které se provádějí k výukovým účelům nebo pro účely vědy a výzkumu v oblasti zdravotnictví.</a:t>
          </a:r>
          <a:endParaRPr lang="cs-CZ" dirty="0"/>
        </a:p>
      </dgm:t>
    </dgm:pt>
    <dgm:pt modelId="{AAE7BE76-7987-4782-8312-139B4605C1EB}" type="parTrans" cxnId="{B66A5941-0CEE-4EBE-9047-FB075B62C275}">
      <dgm:prSet/>
      <dgm:spPr/>
      <dgm:t>
        <a:bodyPr/>
        <a:lstStyle/>
        <a:p>
          <a:endParaRPr lang="cs-CZ"/>
        </a:p>
      </dgm:t>
    </dgm:pt>
    <dgm:pt modelId="{5B6EAAB8-F77C-4533-9E4B-C63792F00951}" type="sibTrans" cxnId="{B66A5941-0CEE-4EBE-9047-FB075B62C275}">
      <dgm:prSet/>
      <dgm:spPr/>
      <dgm:t>
        <a:bodyPr/>
        <a:lstStyle/>
        <a:p>
          <a:endParaRPr lang="cs-CZ"/>
        </a:p>
      </dgm:t>
    </dgm:pt>
    <dgm:pt modelId="{33596613-797F-42B6-A1FF-775F59691ACF}" type="pres">
      <dgm:prSet presAssocID="{CD48DA19-D398-4FAC-84AD-D8328747C883}" presName="linear" presStyleCnt="0">
        <dgm:presLayoutVars>
          <dgm:animLvl val="lvl"/>
          <dgm:resizeHandles val="exact"/>
        </dgm:presLayoutVars>
      </dgm:prSet>
      <dgm:spPr/>
    </dgm:pt>
    <dgm:pt modelId="{6EA41486-322C-46B5-8462-113755006BE0}" type="pres">
      <dgm:prSet presAssocID="{7EFDAFB7-6B13-4DEB-A4C2-E68DD59041B4}" presName="parentText" presStyleLbl="node1" presStyleIdx="0" presStyleCnt="2">
        <dgm:presLayoutVars>
          <dgm:chMax val="0"/>
          <dgm:bulletEnabled val="1"/>
        </dgm:presLayoutVars>
      </dgm:prSet>
      <dgm:spPr/>
    </dgm:pt>
    <dgm:pt modelId="{16DC1426-FF71-40F9-939B-1CBDB8F41D05}" type="pres">
      <dgm:prSet presAssocID="{7EFDAFB7-6B13-4DEB-A4C2-E68DD59041B4}" presName="childText" presStyleLbl="revTx" presStyleIdx="0" presStyleCnt="2">
        <dgm:presLayoutVars>
          <dgm:bulletEnabled val="1"/>
        </dgm:presLayoutVars>
      </dgm:prSet>
      <dgm:spPr/>
    </dgm:pt>
    <dgm:pt modelId="{4CCDACA6-442A-4B70-B4D5-EBC769FA3C19}" type="pres">
      <dgm:prSet presAssocID="{98516283-D5B4-4281-8996-CCDA6E06F497}" presName="parentText" presStyleLbl="node1" presStyleIdx="1" presStyleCnt="2">
        <dgm:presLayoutVars>
          <dgm:chMax val="0"/>
          <dgm:bulletEnabled val="1"/>
        </dgm:presLayoutVars>
      </dgm:prSet>
      <dgm:spPr/>
    </dgm:pt>
    <dgm:pt modelId="{083FB2AD-B174-4C7B-B4A8-33BCA15C35A9}" type="pres">
      <dgm:prSet presAssocID="{98516283-D5B4-4281-8996-CCDA6E06F497}" presName="childText" presStyleLbl="revTx" presStyleIdx="1" presStyleCnt="2">
        <dgm:presLayoutVars>
          <dgm:bulletEnabled val="1"/>
        </dgm:presLayoutVars>
      </dgm:prSet>
      <dgm:spPr/>
    </dgm:pt>
  </dgm:ptLst>
  <dgm:cxnLst>
    <dgm:cxn modelId="{91C2F9C4-ED7C-4289-8B9F-1BBD4E39CD1F}" type="presOf" srcId="{CD48DA19-D398-4FAC-84AD-D8328747C883}" destId="{33596613-797F-42B6-A1FF-775F59691ACF}" srcOrd="0" destOrd="0" presId="urn:microsoft.com/office/officeart/2005/8/layout/vList2"/>
    <dgm:cxn modelId="{2C93E561-5D0D-4C35-9D14-1E2ADF3A4A78}" type="presOf" srcId="{98516283-D5B4-4281-8996-CCDA6E06F497}" destId="{4CCDACA6-442A-4B70-B4D5-EBC769FA3C19}" srcOrd="0" destOrd="0" presId="urn:microsoft.com/office/officeart/2005/8/layout/vList2"/>
    <dgm:cxn modelId="{112F8734-7808-4587-A14F-4462F311EADF}" type="presOf" srcId="{983A5220-0748-4A84-96D9-C6D6FD942CC5}" destId="{083FB2AD-B174-4C7B-B4A8-33BCA15C35A9}" srcOrd="0" destOrd="1" presId="urn:microsoft.com/office/officeart/2005/8/layout/vList2"/>
    <dgm:cxn modelId="{0766A2C9-5E70-484E-B07D-BAB97B86C837}" type="presOf" srcId="{CD773BA3-DC64-429F-AF9D-DD53CF7C1342}" destId="{083FB2AD-B174-4C7B-B4A8-33BCA15C35A9}" srcOrd="0" destOrd="0" presId="urn:microsoft.com/office/officeart/2005/8/layout/vList2"/>
    <dgm:cxn modelId="{B66A5941-0CEE-4EBE-9047-FB075B62C275}" srcId="{98516283-D5B4-4281-8996-CCDA6E06F497}" destId="{B01E161C-021A-40E9-A70B-0464F5982EB5}" srcOrd="3" destOrd="0" parTransId="{AAE7BE76-7987-4782-8312-139B4605C1EB}" sibTransId="{5B6EAAB8-F77C-4533-9E4B-C63792F00951}"/>
    <dgm:cxn modelId="{E4725608-83FC-4323-9D41-137FC117A62F}" srcId="{7EFDAFB7-6B13-4DEB-A4C2-E68DD59041B4}" destId="{21B51A68-0EF6-4A62-A5B2-2C77B3AE8F6A}" srcOrd="0" destOrd="0" parTransId="{20C3BE5D-0841-4F36-965B-C8194FD72557}" sibTransId="{E7BEAE7E-DDAF-4174-9A9C-026B51A0E1C6}"/>
    <dgm:cxn modelId="{D52E605F-3D29-43D3-AE64-456D992E1186}" type="presOf" srcId="{21B51A68-0EF6-4A62-A5B2-2C77B3AE8F6A}" destId="{16DC1426-FF71-40F9-939B-1CBDB8F41D05}" srcOrd="0" destOrd="0" presId="urn:microsoft.com/office/officeart/2005/8/layout/vList2"/>
    <dgm:cxn modelId="{F96711AC-F2A2-43A7-8BD9-BA45CE2DC019}" type="presOf" srcId="{7EFDAFB7-6B13-4DEB-A4C2-E68DD59041B4}" destId="{6EA41486-322C-46B5-8462-113755006BE0}" srcOrd="0" destOrd="0" presId="urn:microsoft.com/office/officeart/2005/8/layout/vList2"/>
    <dgm:cxn modelId="{DE979649-2077-41C3-B366-1F75A132DDA3}" type="presOf" srcId="{0BE732DE-06BF-4D89-8328-827E2ABBAB3E}" destId="{083FB2AD-B174-4C7B-B4A8-33BCA15C35A9}" srcOrd="0" destOrd="2" presId="urn:microsoft.com/office/officeart/2005/8/layout/vList2"/>
    <dgm:cxn modelId="{D2E2554D-CF6A-4BFE-8284-DC0A6CC1D08B}" srcId="{98516283-D5B4-4281-8996-CCDA6E06F497}" destId="{0BE732DE-06BF-4D89-8328-827E2ABBAB3E}" srcOrd="2" destOrd="0" parTransId="{8CE6D83C-935C-4F35-8011-C40598EC69CD}" sibTransId="{3EE1CC2D-0ED6-4D00-95E4-76F53EF5EB5C}"/>
    <dgm:cxn modelId="{31BAC11B-C8D8-42F6-94B8-835C50B15870}" srcId="{98516283-D5B4-4281-8996-CCDA6E06F497}" destId="{983A5220-0748-4A84-96D9-C6D6FD942CC5}" srcOrd="1" destOrd="0" parTransId="{E8B4E6CD-38C9-41B4-9A60-E09A1CF428DA}" sibTransId="{E4D3BF3E-719A-42FC-8166-DC9C94E2A4AC}"/>
    <dgm:cxn modelId="{D56DBDDC-64BE-42BC-8B3C-20F0EE489D9F}" type="presOf" srcId="{B01E161C-021A-40E9-A70B-0464F5982EB5}" destId="{083FB2AD-B174-4C7B-B4A8-33BCA15C35A9}" srcOrd="0" destOrd="3" presId="urn:microsoft.com/office/officeart/2005/8/layout/vList2"/>
    <dgm:cxn modelId="{0EDBEAAC-0B4D-41D5-82AB-D35BBB18DC00}" srcId="{98516283-D5B4-4281-8996-CCDA6E06F497}" destId="{CD773BA3-DC64-429F-AF9D-DD53CF7C1342}" srcOrd="0" destOrd="0" parTransId="{59954FBF-DD05-46CA-A5B7-81A1E7667B59}" sibTransId="{A694B945-8F9A-40B6-875E-5B5DA5A91FD4}"/>
    <dgm:cxn modelId="{CE615129-33D9-4453-86E4-A228DD836517}" srcId="{CD48DA19-D398-4FAC-84AD-D8328747C883}" destId="{98516283-D5B4-4281-8996-CCDA6E06F497}" srcOrd="1" destOrd="0" parTransId="{A320BD2C-5A1C-49D5-AC74-4F50C424F300}" sibTransId="{7186D556-5829-424C-9656-A3ECE4DD7D59}"/>
    <dgm:cxn modelId="{6A545C07-9A87-4815-904A-9336412FF0E5}" srcId="{CD48DA19-D398-4FAC-84AD-D8328747C883}" destId="{7EFDAFB7-6B13-4DEB-A4C2-E68DD59041B4}" srcOrd="0" destOrd="0" parTransId="{A3C4F3FD-D681-4071-8277-F3B9100BDF3B}" sibTransId="{D6E0FCB8-ED6A-4447-A595-D83812B1F8D6}"/>
    <dgm:cxn modelId="{6B22BD7A-883F-447F-8AD3-045C078AD746}" type="presParOf" srcId="{33596613-797F-42B6-A1FF-775F59691ACF}" destId="{6EA41486-322C-46B5-8462-113755006BE0}" srcOrd="0" destOrd="0" presId="urn:microsoft.com/office/officeart/2005/8/layout/vList2"/>
    <dgm:cxn modelId="{81C0400F-1808-4FAE-984D-FBC1B441AAE9}" type="presParOf" srcId="{33596613-797F-42B6-A1FF-775F59691ACF}" destId="{16DC1426-FF71-40F9-939B-1CBDB8F41D05}" srcOrd="1" destOrd="0" presId="urn:microsoft.com/office/officeart/2005/8/layout/vList2"/>
    <dgm:cxn modelId="{2612DBC6-C26A-4813-BF56-14D36A866EA0}" type="presParOf" srcId="{33596613-797F-42B6-A1FF-775F59691ACF}" destId="{4CCDACA6-442A-4B70-B4D5-EBC769FA3C19}" srcOrd="2" destOrd="0" presId="urn:microsoft.com/office/officeart/2005/8/layout/vList2"/>
    <dgm:cxn modelId="{0F0B5577-0376-48A5-865C-61E5CE526B4C}" type="presParOf" srcId="{33596613-797F-42B6-A1FF-775F59691ACF}" destId="{083FB2AD-B174-4C7B-B4A8-33BCA15C35A9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5B851B27-4BC7-4D90-9E72-D10D251AB4B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49C0BE93-F4F2-4A04-8793-DDE209CDE733}">
      <dgm:prSet custT="1"/>
      <dgm:spPr/>
      <dgm:t>
        <a:bodyPr/>
        <a:lstStyle/>
        <a:p>
          <a:pPr rtl="0"/>
          <a:r>
            <a:rPr lang="cs-CZ" sz="1600" dirty="0" smtClean="0"/>
            <a:t> vyplní příslušné List o prohlídce zemřelého</a:t>
          </a:r>
          <a:endParaRPr lang="cs-CZ" sz="1600" dirty="0"/>
        </a:p>
      </dgm:t>
    </dgm:pt>
    <dgm:pt modelId="{8D613362-F293-4C6F-86C3-25046D1D2704}" type="parTrans" cxnId="{0F29C085-2C6A-4BD0-9E70-166E121E74C7}">
      <dgm:prSet/>
      <dgm:spPr/>
      <dgm:t>
        <a:bodyPr/>
        <a:lstStyle/>
        <a:p>
          <a:endParaRPr lang="cs-CZ" sz="2800"/>
        </a:p>
      </dgm:t>
    </dgm:pt>
    <dgm:pt modelId="{34496644-9DB5-40E2-9BF0-58939F5AB7D4}" type="sibTrans" cxnId="{0F29C085-2C6A-4BD0-9E70-166E121E74C7}">
      <dgm:prSet/>
      <dgm:spPr/>
      <dgm:t>
        <a:bodyPr/>
        <a:lstStyle/>
        <a:p>
          <a:endParaRPr lang="cs-CZ" sz="2800"/>
        </a:p>
      </dgm:t>
    </dgm:pt>
    <dgm:pt modelId="{A228467E-F058-449B-9E2E-83F15A5E6513}">
      <dgm:prSet custT="1"/>
      <dgm:spPr/>
      <dgm:t>
        <a:bodyPr/>
        <a:lstStyle/>
        <a:p>
          <a:pPr rtl="0"/>
          <a:r>
            <a:rPr lang="cs-CZ" sz="1600" dirty="0" smtClean="0"/>
            <a:t>určí, zda bude provedena patologicko-anatomická nebo zdravotní pitva podle tohoto zákona,</a:t>
          </a:r>
          <a:endParaRPr lang="cs-CZ" sz="1600" dirty="0"/>
        </a:p>
      </dgm:t>
    </dgm:pt>
    <dgm:pt modelId="{D2E299E5-6598-4A90-8F62-A26F5472773A}" type="parTrans" cxnId="{C1187448-774A-4393-A03E-6D54633B539B}">
      <dgm:prSet/>
      <dgm:spPr/>
      <dgm:t>
        <a:bodyPr/>
        <a:lstStyle/>
        <a:p>
          <a:endParaRPr lang="cs-CZ" sz="2800"/>
        </a:p>
      </dgm:t>
    </dgm:pt>
    <dgm:pt modelId="{D58EAA99-5B48-446E-9D30-BB0A3A5CA71C}" type="sibTrans" cxnId="{C1187448-774A-4393-A03E-6D54633B539B}">
      <dgm:prSet/>
      <dgm:spPr/>
      <dgm:t>
        <a:bodyPr/>
        <a:lstStyle/>
        <a:p>
          <a:endParaRPr lang="cs-CZ" sz="2800"/>
        </a:p>
      </dgm:t>
    </dgm:pt>
    <dgm:pt modelId="{6C4BD0EA-31D4-4BBF-AF6A-88AC670B7B76}">
      <dgm:prSet custT="1"/>
      <dgm:spPr/>
      <dgm:t>
        <a:bodyPr/>
        <a:lstStyle/>
        <a:p>
          <a:pPr rtl="0"/>
          <a:r>
            <a:rPr lang="cs-CZ" sz="1600" dirty="0" smtClean="0"/>
            <a:t> informuje osobu blízkou zemřelému, </a:t>
          </a:r>
          <a:endParaRPr lang="cs-CZ" sz="1600" dirty="0"/>
        </a:p>
      </dgm:t>
    </dgm:pt>
    <dgm:pt modelId="{8D2146F8-F0D7-4417-8CC2-61CA176D1B19}" type="parTrans" cxnId="{8EE68C90-0A1C-4EE6-B208-9C4D31004B59}">
      <dgm:prSet/>
      <dgm:spPr/>
      <dgm:t>
        <a:bodyPr/>
        <a:lstStyle/>
        <a:p>
          <a:endParaRPr lang="cs-CZ" sz="2800"/>
        </a:p>
      </dgm:t>
    </dgm:pt>
    <dgm:pt modelId="{24DF29F8-64F2-49D1-ABCA-91794A4ABAE2}" type="sibTrans" cxnId="{8EE68C90-0A1C-4EE6-B208-9C4D31004B59}">
      <dgm:prSet/>
      <dgm:spPr/>
      <dgm:t>
        <a:bodyPr/>
        <a:lstStyle/>
        <a:p>
          <a:endParaRPr lang="cs-CZ" sz="2800"/>
        </a:p>
      </dgm:t>
    </dgm:pt>
    <dgm:pt modelId="{87559554-700A-4EA7-8FC1-6035AC3C870A}">
      <dgm:prSet custT="1"/>
      <dgm:spPr/>
      <dgm:t>
        <a:bodyPr/>
        <a:lstStyle/>
        <a:p>
          <a:pPr rtl="0"/>
          <a:r>
            <a:rPr lang="cs-CZ" sz="1600" dirty="0" smtClean="0"/>
            <a:t>vyznačí v případech, v nichž je tímto zákonem stanovena povinnost provést pitvu, </a:t>
          </a:r>
          <a:endParaRPr lang="cs-CZ" sz="1600" dirty="0"/>
        </a:p>
      </dgm:t>
    </dgm:pt>
    <dgm:pt modelId="{D840D07D-437D-4689-A69A-61FEBC9084E9}" type="parTrans" cxnId="{8869BC97-A3D7-4882-9CFD-84381BA6C072}">
      <dgm:prSet/>
      <dgm:spPr/>
      <dgm:t>
        <a:bodyPr/>
        <a:lstStyle/>
        <a:p>
          <a:endParaRPr lang="cs-CZ" sz="2800"/>
        </a:p>
      </dgm:t>
    </dgm:pt>
    <dgm:pt modelId="{3E5627DD-D1CE-4FF7-91BE-A5A5C81FD4A3}" type="sibTrans" cxnId="{8869BC97-A3D7-4882-9CFD-84381BA6C072}">
      <dgm:prSet/>
      <dgm:spPr/>
      <dgm:t>
        <a:bodyPr/>
        <a:lstStyle/>
        <a:p>
          <a:endParaRPr lang="cs-CZ" sz="2800"/>
        </a:p>
      </dgm:t>
    </dgm:pt>
    <dgm:pt modelId="{C3CBC76C-1608-4500-A8E1-05305705A55A}">
      <dgm:prSet custT="1"/>
      <dgm:spPr/>
      <dgm:t>
        <a:bodyPr/>
        <a:lstStyle/>
        <a:p>
          <a:pPr rtl="0"/>
          <a:r>
            <a:rPr lang="cs-CZ" sz="1600" dirty="0" smtClean="0"/>
            <a:t>v případech, kdy určil provedení pitvy, zajistí převoz těla zemřelého k pitvě,</a:t>
          </a:r>
          <a:endParaRPr lang="cs-CZ" sz="1600" dirty="0"/>
        </a:p>
      </dgm:t>
    </dgm:pt>
    <dgm:pt modelId="{7F69A8FF-CAC1-4C0B-8A9A-13DB1E25CDC4}" type="parTrans" cxnId="{D71CF000-87DA-4065-B3B2-FF945F529964}">
      <dgm:prSet/>
      <dgm:spPr/>
      <dgm:t>
        <a:bodyPr/>
        <a:lstStyle/>
        <a:p>
          <a:endParaRPr lang="cs-CZ" sz="2800"/>
        </a:p>
      </dgm:t>
    </dgm:pt>
    <dgm:pt modelId="{B4EF1AEE-363F-457A-A3F0-20892BEC5F30}" type="sibTrans" cxnId="{D71CF000-87DA-4065-B3B2-FF945F529964}">
      <dgm:prSet/>
      <dgm:spPr/>
      <dgm:t>
        <a:bodyPr/>
        <a:lstStyle/>
        <a:p>
          <a:endParaRPr lang="cs-CZ" sz="2800"/>
        </a:p>
      </dgm:t>
    </dgm:pt>
    <dgm:pt modelId="{029E2328-9B5B-4D30-A1D0-C4D6176A2EF7}">
      <dgm:prSet custT="1"/>
      <dgm:spPr/>
      <dgm:t>
        <a:bodyPr/>
        <a:lstStyle/>
        <a:p>
          <a:pPr rtl="0"/>
          <a:r>
            <a:rPr lang="cs-CZ" sz="1600" dirty="0" smtClean="0"/>
            <a:t>v případech, kdy neurčil provedení pitvy, předá zprávu o úmrtí registrujícímu poskytovateli v oboru všeobecné praktické lékařství</a:t>
          </a:r>
          <a:endParaRPr lang="cs-CZ" sz="1600" dirty="0"/>
        </a:p>
      </dgm:t>
    </dgm:pt>
    <dgm:pt modelId="{0B5E0BB8-1821-421E-A083-68025BB94CAC}" type="parTrans" cxnId="{E3759FF1-872B-45C4-A73A-6D1118C17CD2}">
      <dgm:prSet/>
      <dgm:spPr/>
      <dgm:t>
        <a:bodyPr/>
        <a:lstStyle/>
        <a:p>
          <a:endParaRPr lang="cs-CZ" sz="2800"/>
        </a:p>
      </dgm:t>
    </dgm:pt>
    <dgm:pt modelId="{0BCC0DD9-5533-42AF-865B-641CDE1171E4}" type="sibTrans" cxnId="{E3759FF1-872B-45C4-A73A-6D1118C17CD2}">
      <dgm:prSet/>
      <dgm:spPr/>
      <dgm:t>
        <a:bodyPr/>
        <a:lstStyle/>
        <a:p>
          <a:endParaRPr lang="cs-CZ" sz="2800"/>
        </a:p>
      </dgm:t>
    </dgm:pt>
    <dgm:pt modelId="{591206D2-0D69-41AD-9995-D1209308449A}">
      <dgm:prSet custT="1"/>
      <dgm:spPr/>
      <dgm:t>
        <a:bodyPr/>
        <a:lstStyle/>
        <a:p>
          <a:pPr rtl="0"/>
          <a:r>
            <a:rPr lang="cs-CZ" sz="1600" dirty="0" smtClean="0"/>
            <a:t>neprodleně informuje Policii České republiky, jde- </a:t>
          </a:r>
          <a:r>
            <a:rPr lang="cs-CZ" sz="1600" dirty="0" err="1" smtClean="0"/>
            <a:t>-li</a:t>
          </a:r>
          <a:r>
            <a:rPr lang="cs-CZ" sz="1600" dirty="0" smtClean="0"/>
            <a:t> o </a:t>
          </a:r>
          <a:r>
            <a:rPr lang="cs-CZ" sz="1600" dirty="0" smtClean="0"/>
            <a:t>1. podezření, že úmrtí bylo způsobeno trestným činem nebo sebevraždou, 2. zemřelého neznámé totožnosti,</a:t>
          </a:r>
          <a:endParaRPr lang="cs-CZ" sz="1600" dirty="0"/>
        </a:p>
      </dgm:t>
    </dgm:pt>
    <dgm:pt modelId="{186D4450-DEB2-42A6-911E-14E150142E5D}" type="parTrans" cxnId="{74FEE5D7-DE19-4086-A40C-61D7CEFB1798}">
      <dgm:prSet/>
      <dgm:spPr/>
      <dgm:t>
        <a:bodyPr/>
        <a:lstStyle/>
        <a:p>
          <a:endParaRPr lang="cs-CZ" sz="2800"/>
        </a:p>
      </dgm:t>
    </dgm:pt>
    <dgm:pt modelId="{3830FD6F-7B5F-475B-84A9-DBA07A1BB48A}" type="sibTrans" cxnId="{74FEE5D7-DE19-4086-A40C-61D7CEFB1798}">
      <dgm:prSet/>
      <dgm:spPr/>
      <dgm:t>
        <a:bodyPr/>
        <a:lstStyle/>
        <a:p>
          <a:endParaRPr lang="cs-CZ" sz="2800"/>
        </a:p>
      </dgm:t>
    </dgm:pt>
    <dgm:pt modelId="{E2C32475-97FA-402F-B4B2-6096DD147F24}">
      <dgm:prSet custT="1"/>
      <dgm:spPr/>
      <dgm:t>
        <a:bodyPr/>
        <a:lstStyle/>
        <a:p>
          <a:pPr rtl="0"/>
          <a:r>
            <a:rPr lang="cs-CZ" sz="1600" dirty="0" smtClean="0"/>
            <a:t>za nejasných </a:t>
          </a:r>
          <a:r>
            <a:rPr lang="cs-CZ" sz="1600" dirty="0" err="1" smtClean="0"/>
            <a:t>okolnostíjen</a:t>
          </a:r>
          <a:r>
            <a:rPr lang="cs-CZ" sz="1600" dirty="0" smtClean="0"/>
            <a:t> nezbytné úkony tak, aby nedošlo ke zničení nebo poškození možných důkazů nasvědčujících tomu, že byl spáchán trestný čin, </a:t>
          </a:r>
          <a:endParaRPr lang="cs-CZ" sz="1600" dirty="0"/>
        </a:p>
      </dgm:t>
    </dgm:pt>
    <dgm:pt modelId="{E34DABE4-39AE-43F1-8F81-CE2DB20217FB}" type="parTrans" cxnId="{FC3B3CFD-E64F-4011-AD45-AC761A8804B6}">
      <dgm:prSet/>
      <dgm:spPr/>
      <dgm:t>
        <a:bodyPr/>
        <a:lstStyle/>
        <a:p>
          <a:endParaRPr lang="cs-CZ" sz="2800"/>
        </a:p>
      </dgm:t>
    </dgm:pt>
    <dgm:pt modelId="{C8F0D10D-1B0C-4C06-AF18-E5F45661EB64}" type="sibTrans" cxnId="{FC3B3CFD-E64F-4011-AD45-AC761A8804B6}">
      <dgm:prSet/>
      <dgm:spPr/>
      <dgm:t>
        <a:bodyPr/>
        <a:lstStyle/>
        <a:p>
          <a:endParaRPr lang="cs-CZ" sz="2800"/>
        </a:p>
      </dgm:t>
    </dgm:pt>
    <dgm:pt modelId="{D227D5E0-4103-4BD8-9DD5-2B7244456D66}">
      <dgm:prSet custT="1"/>
      <dgm:spPr/>
      <dgm:t>
        <a:bodyPr/>
        <a:lstStyle/>
        <a:p>
          <a:pPr rtl="0"/>
          <a:r>
            <a:rPr lang="cs-CZ" sz="1600" dirty="0" smtClean="0"/>
            <a:t>informuje Policii České republiky, jestliže mu není známa osoba blízká zemřelému</a:t>
          </a:r>
          <a:endParaRPr lang="cs-CZ" sz="1600" dirty="0"/>
        </a:p>
      </dgm:t>
    </dgm:pt>
    <dgm:pt modelId="{870D8305-D8D7-48E4-A993-F88CCFAC6D1D}" type="parTrans" cxnId="{3C30E6D0-D68B-4D0A-8F10-5E93C8ECE3B3}">
      <dgm:prSet/>
      <dgm:spPr/>
      <dgm:t>
        <a:bodyPr/>
        <a:lstStyle/>
        <a:p>
          <a:endParaRPr lang="cs-CZ" sz="2800"/>
        </a:p>
      </dgm:t>
    </dgm:pt>
    <dgm:pt modelId="{1C0E2FFE-EB07-4482-AB42-98CC1F4F32E9}" type="sibTrans" cxnId="{3C30E6D0-D68B-4D0A-8F10-5E93C8ECE3B3}">
      <dgm:prSet/>
      <dgm:spPr/>
      <dgm:t>
        <a:bodyPr/>
        <a:lstStyle/>
        <a:p>
          <a:endParaRPr lang="cs-CZ" sz="2800"/>
        </a:p>
      </dgm:t>
    </dgm:pt>
    <dgm:pt modelId="{478547AB-621A-4404-81BF-3F795B8DAF37}" type="pres">
      <dgm:prSet presAssocID="{5B851B27-4BC7-4D90-9E72-D10D251AB4BE}" presName="linear" presStyleCnt="0">
        <dgm:presLayoutVars>
          <dgm:animLvl val="lvl"/>
          <dgm:resizeHandles val="exact"/>
        </dgm:presLayoutVars>
      </dgm:prSet>
      <dgm:spPr/>
    </dgm:pt>
    <dgm:pt modelId="{210DD67E-9A77-4583-A94A-312007392D50}" type="pres">
      <dgm:prSet presAssocID="{49C0BE93-F4F2-4A04-8793-DDE209CDE733}" presName="parentText" presStyleLbl="node1" presStyleIdx="0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18757DF-322B-4D8D-A2D3-0D070083702E}" type="pres">
      <dgm:prSet presAssocID="{34496644-9DB5-40E2-9BF0-58939F5AB7D4}" presName="spacer" presStyleCnt="0"/>
      <dgm:spPr/>
    </dgm:pt>
    <dgm:pt modelId="{431D4C96-8E8B-450D-82AD-D02CEE2F0F49}" type="pres">
      <dgm:prSet presAssocID="{A228467E-F058-449B-9E2E-83F15A5E6513}" presName="parentText" presStyleLbl="node1" presStyleIdx="1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1D5F9CE-6854-47D2-A4CF-EB8F2EF9261A}" type="pres">
      <dgm:prSet presAssocID="{D58EAA99-5B48-446E-9D30-BB0A3A5CA71C}" presName="spacer" presStyleCnt="0"/>
      <dgm:spPr/>
    </dgm:pt>
    <dgm:pt modelId="{13D4D404-E603-49B6-857E-0F26EF842E13}" type="pres">
      <dgm:prSet presAssocID="{6C4BD0EA-31D4-4BBF-AF6A-88AC670B7B76}" presName="parentText" presStyleLbl="node1" presStyleIdx="2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1F59B5C5-5957-4F63-BC8A-9D01901D1DEB}" type="pres">
      <dgm:prSet presAssocID="{24DF29F8-64F2-49D1-ABCA-91794A4ABAE2}" presName="spacer" presStyleCnt="0"/>
      <dgm:spPr/>
    </dgm:pt>
    <dgm:pt modelId="{02FDD9AA-DC71-413F-9EA7-B1A618C95D11}" type="pres">
      <dgm:prSet presAssocID="{87559554-700A-4EA7-8FC1-6035AC3C870A}" presName="parentText" presStyleLbl="node1" presStyleIdx="3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7B0CE6E-C938-485D-BFDF-D3218A0B9123}" type="pres">
      <dgm:prSet presAssocID="{3E5627DD-D1CE-4FF7-91BE-A5A5C81FD4A3}" presName="spacer" presStyleCnt="0"/>
      <dgm:spPr/>
    </dgm:pt>
    <dgm:pt modelId="{295F1193-D888-420F-9C1A-A24036AE6C72}" type="pres">
      <dgm:prSet presAssocID="{C3CBC76C-1608-4500-A8E1-05305705A55A}" presName="parentText" presStyleLbl="node1" presStyleIdx="4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18E3BE0-C02F-4607-B0E1-9CCA171E8C06}" type="pres">
      <dgm:prSet presAssocID="{B4EF1AEE-363F-457A-A3F0-20892BEC5F30}" presName="spacer" presStyleCnt="0"/>
      <dgm:spPr/>
    </dgm:pt>
    <dgm:pt modelId="{FDAFD717-925B-4D4D-99B7-39238EF60029}" type="pres">
      <dgm:prSet presAssocID="{029E2328-9B5B-4D30-A1D0-C4D6176A2EF7}" presName="parentText" presStyleLbl="node1" presStyleIdx="5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6F886127-37C7-4A42-9E50-0E669FEED8BF}" type="pres">
      <dgm:prSet presAssocID="{0BCC0DD9-5533-42AF-865B-641CDE1171E4}" presName="spacer" presStyleCnt="0"/>
      <dgm:spPr/>
    </dgm:pt>
    <dgm:pt modelId="{083ACC50-2B2B-4A68-84AD-E183885C80A2}" type="pres">
      <dgm:prSet presAssocID="{591206D2-0D69-41AD-9995-D1209308449A}" presName="parentText" presStyleLbl="node1" presStyleIdx="6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F5C0E0A3-5DB6-47D7-B88D-E5116EE71512}" type="pres">
      <dgm:prSet presAssocID="{3830FD6F-7B5F-475B-84A9-DBA07A1BB48A}" presName="spacer" presStyleCnt="0"/>
      <dgm:spPr/>
    </dgm:pt>
    <dgm:pt modelId="{ECF77730-9E3E-4498-B4C1-B6FBBABA65A9}" type="pres">
      <dgm:prSet presAssocID="{E2C32475-97FA-402F-B4B2-6096DD147F24}" presName="parentText" presStyleLbl="node1" presStyleIdx="7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FC68C62-9FAB-45D5-BB95-E776EDEFDE1B}" type="pres">
      <dgm:prSet presAssocID="{C8F0D10D-1B0C-4C06-AF18-E5F45661EB64}" presName="spacer" presStyleCnt="0"/>
      <dgm:spPr/>
    </dgm:pt>
    <dgm:pt modelId="{C6814C6D-D668-4651-9FA6-BF8AE43A26BE}" type="pres">
      <dgm:prSet presAssocID="{D227D5E0-4103-4BD8-9DD5-2B7244456D66}" presName="parentText" presStyleLbl="node1" presStyleIdx="8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D98D39C0-B7A4-4145-B1A7-5D5B84310D85}" type="presOf" srcId="{D227D5E0-4103-4BD8-9DD5-2B7244456D66}" destId="{C6814C6D-D668-4651-9FA6-BF8AE43A26BE}" srcOrd="0" destOrd="0" presId="urn:microsoft.com/office/officeart/2005/8/layout/vList2"/>
    <dgm:cxn modelId="{E451724C-2974-4DCA-863A-9FE9DCD54729}" type="presOf" srcId="{5B851B27-4BC7-4D90-9E72-D10D251AB4BE}" destId="{478547AB-621A-4404-81BF-3F795B8DAF37}" srcOrd="0" destOrd="0" presId="urn:microsoft.com/office/officeart/2005/8/layout/vList2"/>
    <dgm:cxn modelId="{72CFC9FD-A3FF-4A2B-8766-B673C7A73F3C}" type="presOf" srcId="{6C4BD0EA-31D4-4BBF-AF6A-88AC670B7B76}" destId="{13D4D404-E603-49B6-857E-0F26EF842E13}" srcOrd="0" destOrd="0" presId="urn:microsoft.com/office/officeart/2005/8/layout/vList2"/>
    <dgm:cxn modelId="{C1187448-774A-4393-A03E-6D54633B539B}" srcId="{5B851B27-4BC7-4D90-9E72-D10D251AB4BE}" destId="{A228467E-F058-449B-9E2E-83F15A5E6513}" srcOrd="1" destOrd="0" parTransId="{D2E299E5-6598-4A90-8F62-A26F5472773A}" sibTransId="{D58EAA99-5B48-446E-9D30-BB0A3A5CA71C}"/>
    <dgm:cxn modelId="{8EE68C90-0A1C-4EE6-B208-9C4D31004B59}" srcId="{5B851B27-4BC7-4D90-9E72-D10D251AB4BE}" destId="{6C4BD0EA-31D4-4BBF-AF6A-88AC670B7B76}" srcOrd="2" destOrd="0" parTransId="{8D2146F8-F0D7-4417-8CC2-61CA176D1B19}" sibTransId="{24DF29F8-64F2-49D1-ABCA-91794A4ABAE2}"/>
    <dgm:cxn modelId="{8BD5D5C0-59A5-4C36-B645-5600E0BE91DB}" type="presOf" srcId="{029E2328-9B5B-4D30-A1D0-C4D6176A2EF7}" destId="{FDAFD717-925B-4D4D-99B7-39238EF60029}" srcOrd="0" destOrd="0" presId="urn:microsoft.com/office/officeart/2005/8/layout/vList2"/>
    <dgm:cxn modelId="{8E2CC472-963A-4E56-A388-B6CD2F098387}" type="presOf" srcId="{87559554-700A-4EA7-8FC1-6035AC3C870A}" destId="{02FDD9AA-DC71-413F-9EA7-B1A618C95D11}" srcOrd="0" destOrd="0" presId="urn:microsoft.com/office/officeart/2005/8/layout/vList2"/>
    <dgm:cxn modelId="{5854659A-BA27-4E81-9560-25BF46F3CFD6}" type="presOf" srcId="{C3CBC76C-1608-4500-A8E1-05305705A55A}" destId="{295F1193-D888-420F-9C1A-A24036AE6C72}" srcOrd="0" destOrd="0" presId="urn:microsoft.com/office/officeart/2005/8/layout/vList2"/>
    <dgm:cxn modelId="{0F29C085-2C6A-4BD0-9E70-166E121E74C7}" srcId="{5B851B27-4BC7-4D90-9E72-D10D251AB4BE}" destId="{49C0BE93-F4F2-4A04-8793-DDE209CDE733}" srcOrd="0" destOrd="0" parTransId="{8D613362-F293-4C6F-86C3-25046D1D2704}" sibTransId="{34496644-9DB5-40E2-9BF0-58939F5AB7D4}"/>
    <dgm:cxn modelId="{D71CF000-87DA-4065-B3B2-FF945F529964}" srcId="{5B851B27-4BC7-4D90-9E72-D10D251AB4BE}" destId="{C3CBC76C-1608-4500-A8E1-05305705A55A}" srcOrd="4" destOrd="0" parTransId="{7F69A8FF-CAC1-4C0B-8A9A-13DB1E25CDC4}" sibTransId="{B4EF1AEE-363F-457A-A3F0-20892BEC5F30}"/>
    <dgm:cxn modelId="{FC3B3CFD-E64F-4011-AD45-AC761A8804B6}" srcId="{5B851B27-4BC7-4D90-9E72-D10D251AB4BE}" destId="{E2C32475-97FA-402F-B4B2-6096DD147F24}" srcOrd="7" destOrd="0" parTransId="{E34DABE4-39AE-43F1-8F81-CE2DB20217FB}" sibTransId="{C8F0D10D-1B0C-4C06-AF18-E5F45661EB64}"/>
    <dgm:cxn modelId="{3C30E6D0-D68B-4D0A-8F10-5E93C8ECE3B3}" srcId="{5B851B27-4BC7-4D90-9E72-D10D251AB4BE}" destId="{D227D5E0-4103-4BD8-9DD5-2B7244456D66}" srcOrd="8" destOrd="0" parTransId="{870D8305-D8D7-48E4-A993-F88CCFAC6D1D}" sibTransId="{1C0E2FFE-EB07-4482-AB42-98CC1F4F32E9}"/>
    <dgm:cxn modelId="{E3759FF1-872B-45C4-A73A-6D1118C17CD2}" srcId="{5B851B27-4BC7-4D90-9E72-D10D251AB4BE}" destId="{029E2328-9B5B-4D30-A1D0-C4D6176A2EF7}" srcOrd="5" destOrd="0" parTransId="{0B5E0BB8-1821-421E-A083-68025BB94CAC}" sibTransId="{0BCC0DD9-5533-42AF-865B-641CDE1171E4}"/>
    <dgm:cxn modelId="{6F95BADB-A966-4A80-9ED4-3F3CA961849A}" type="presOf" srcId="{591206D2-0D69-41AD-9995-D1209308449A}" destId="{083ACC50-2B2B-4A68-84AD-E183885C80A2}" srcOrd="0" destOrd="0" presId="urn:microsoft.com/office/officeart/2005/8/layout/vList2"/>
    <dgm:cxn modelId="{A21FF4A9-2F8D-486B-93DF-A82CE2A42A6D}" type="presOf" srcId="{A228467E-F058-449B-9E2E-83F15A5E6513}" destId="{431D4C96-8E8B-450D-82AD-D02CEE2F0F49}" srcOrd="0" destOrd="0" presId="urn:microsoft.com/office/officeart/2005/8/layout/vList2"/>
    <dgm:cxn modelId="{8869BC97-A3D7-4882-9CFD-84381BA6C072}" srcId="{5B851B27-4BC7-4D90-9E72-D10D251AB4BE}" destId="{87559554-700A-4EA7-8FC1-6035AC3C870A}" srcOrd="3" destOrd="0" parTransId="{D840D07D-437D-4689-A69A-61FEBC9084E9}" sibTransId="{3E5627DD-D1CE-4FF7-91BE-A5A5C81FD4A3}"/>
    <dgm:cxn modelId="{74FEE5D7-DE19-4086-A40C-61D7CEFB1798}" srcId="{5B851B27-4BC7-4D90-9E72-D10D251AB4BE}" destId="{591206D2-0D69-41AD-9995-D1209308449A}" srcOrd="6" destOrd="0" parTransId="{186D4450-DEB2-42A6-911E-14E150142E5D}" sibTransId="{3830FD6F-7B5F-475B-84A9-DBA07A1BB48A}"/>
    <dgm:cxn modelId="{D9A1743E-6024-4EF3-9FDE-61E836D55BF4}" type="presOf" srcId="{E2C32475-97FA-402F-B4B2-6096DD147F24}" destId="{ECF77730-9E3E-4498-B4C1-B6FBBABA65A9}" srcOrd="0" destOrd="0" presId="urn:microsoft.com/office/officeart/2005/8/layout/vList2"/>
    <dgm:cxn modelId="{3023096E-E794-45DE-B291-9803E7C49462}" type="presOf" srcId="{49C0BE93-F4F2-4A04-8793-DDE209CDE733}" destId="{210DD67E-9A77-4583-A94A-312007392D50}" srcOrd="0" destOrd="0" presId="urn:microsoft.com/office/officeart/2005/8/layout/vList2"/>
    <dgm:cxn modelId="{39C89ADD-A59D-4D57-B32B-2030361335EA}" type="presParOf" srcId="{478547AB-621A-4404-81BF-3F795B8DAF37}" destId="{210DD67E-9A77-4583-A94A-312007392D50}" srcOrd="0" destOrd="0" presId="urn:microsoft.com/office/officeart/2005/8/layout/vList2"/>
    <dgm:cxn modelId="{B576F8EF-F2AD-453E-BB72-CB773B43D27A}" type="presParOf" srcId="{478547AB-621A-4404-81BF-3F795B8DAF37}" destId="{418757DF-322B-4D8D-A2D3-0D070083702E}" srcOrd="1" destOrd="0" presId="urn:microsoft.com/office/officeart/2005/8/layout/vList2"/>
    <dgm:cxn modelId="{5408A91A-1C29-40B2-A001-E2674116C442}" type="presParOf" srcId="{478547AB-621A-4404-81BF-3F795B8DAF37}" destId="{431D4C96-8E8B-450D-82AD-D02CEE2F0F49}" srcOrd="2" destOrd="0" presId="urn:microsoft.com/office/officeart/2005/8/layout/vList2"/>
    <dgm:cxn modelId="{E8C95207-C3CC-4FE6-8CF2-FCFB79613BB4}" type="presParOf" srcId="{478547AB-621A-4404-81BF-3F795B8DAF37}" destId="{51D5F9CE-6854-47D2-A4CF-EB8F2EF9261A}" srcOrd="3" destOrd="0" presId="urn:microsoft.com/office/officeart/2005/8/layout/vList2"/>
    <dgm:cxn modelId="{FEC24755-4BB1-4C91-8F11-B649E9245F05}" type="presParOf" srcId="{478547AB-621A-4404-81BF-3F795B8DAF37}" destId="{13D4D404-E603-49B6-857E-0F26EF842E13}" srcOrd="4" destOrd="0" presId="urn:microsoft.com/office/officeart/2005/8/layout/vList2"/>
    <dgm:cxn modelId="{033DF42F-96C2-483D-A085-A424742E174A}" type="presParOf" srcId="{478547AB-621A-4404-81BF-3F795B8DAF37}" destId="{1F59B5C5-5957-4F63-BC8A-9D01901D1DEB}" srcOrd="5" destOrd="0" presId="urn:microsoft.com/office/officeart/2005/8/layout/vList2"/>
    <dgm:cxn modelId="{36AFCFF1-3E9B-40E5-BBA5-0892E4BED2FA}" type="presParOf" srcId="{478547AB-621A-4404-81BF-3F795B8DAF37}" destId="{02FDD9AA-DC71-413F-9EA7-B1A618C95D11}" srcOrd="6" destOrd="0" presId="urn:microsoft.com/office/officeart/2005/8/layout/vList2"/>
    <dgm:cxn modelId="{5639A022-8A93-4CDC-9B25-5B8A8D9B2D6C}" type="presParOf" srcId="{478547AB-621A-4404-81BF-3F795B8DAF37}" destId="{37B0CE6E-C938-485D-BFDF-D3218A0B9123}" srcOrd="7" destOrd="0" presId="urn:microsoft.com/office/officeart/2005/8/layout/vList2"/>
    <dgm:cxn modelId="{86234116-CDD7-4C40-92CE-7CFA4749D545}" type="presParOf" srcId="{478547AB-621A-4404-81BF-3F795B8DAF37}" destId="{295F1193-D888-420F-9C1A-A24036AE6C72}" srcOrd="8" destOrd="0" presId="urn:microsoft.com/office/officeart/2005/8/layout/vList2"/>
    <dgm:cxn modelId="{4DCFCCF0-FAC6-4792-B270-075EC311DC4E}" type="presParOf" srcId="{478547AB-621A-4404-81BF-3F795B8DAF37}" destId="{B18E3BE0-C02F-4607-B0E1-9CCA171E8C06}" srcOrd="9" destOrd="0" presId="urn:microsoft.com/office/officeart/2005/8/layout/vList2"/>
    <dgm:cxn modelId="{5E041353-153A-481A-A8FA-3371C33E97D7}" type="presParOf" srcId="{478547AB-621A-4404-81BF-3F795B8DAF37}" destId="{FDAFD717-925B-4D4D-99B7-39238EF60029}" srcOrd="10" destOrd="0" presId="urn:microsoft.com/office/officeart/2005/8/layout/vList2"/>
    <dgm:cxn modelId="{438C0617-318D-4961-A2C2-2DEC8C74A4A9}" type="presParOf" srcId="{478547AB-621A-4404-81BF-3F795B8DAF37}" destId="{6F886127-37C7-4A42-9E50-0E669FEED8BF}" srcOrd="11" destOrd="0" presId="urn:microsoft.com/office/officeart/2005/8/layout/vList2"/>
    <dgm:cxn modelId="{05438240-4321-410E-961F-E4A58157F58B}" type="presParOf" srcId="{478547AB-621A-4404-81BF-3F795B8DAF37}" destId="{083ACC50-2B2B-4A68-84AD-E183885C80A2}" srcOrd="12" destOrd="0" presId="urn:microsoft.com/office/officeart/2005/8/layout/vList2"/>
    <dgm:cxn modelId="{1A98D704-01F5-4B29-93AE-BA72D5262C50}" type="presParOf" srcId="{478547AB-621A-4404-81BF-3F795B8DAF37}" destId="{F5C0E0A3-5DB6-47D7-B88D-E5116EE71512}" srcOrd="13" destOrd="0" presId="urn:microsoft.com/office/officeart/2005/8/layout/vList2"/>
    <dgm:cxn modelId="{FB04B6B6-0362-4D63-9CF8-922A55040427}" type="presParOf" srcId="{478547AB-621A-4404-81BF-3F795B8DAF37}" destId="{ECF77730-9E3E-4498-B4C1-B6FBBABA65A9}" srcOrd="14" destOrd="0" presId="urn:microsoft.com/office/officeart/2005/8/layout/vList2"/>
    <dgm:cxn modelId="{3F01EFEA-B32C-452B-8250-7BBEDE8D151E}" type="presParOf" srcId="{478547AB-621A-4404-81BF-3F795B8DAF37}" destId="{EFC68C62-9FAB-45D5-BB95-E776EDEFDE1B}" srcOrd="15" destOrd="0" presId="urn:microsoft.com/office/officeart/2005/8/layout/vList2"/>
    <dgm:cxn modelId="{38CD4824-AA05-4DCA-BA2A-A3662202BA12}" type="presParOf" srcId="{478547AB-621A-4404-81BF-3F795B8DAF37}" destId="{C6814C6D-D668-4651-9FA6-BF8AE43A26BE}" srcOrd="1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32587F5-0FA4-41D6-84C5-506035C391C3}">
      <dsp:nvSpPr>
        <dsp:cNvPr id="0" name=""/>
        <dsp:cNvSpPr/>
      </dsp:nvSpPr>
      <dsp:spPr>
        <a:xfrm>
          <a:off x="0" y="37290"/>
          <a:ext cx="3037522" cy="1822513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000" kern="1200" smtClean="0"/>
            <a:t>Rodičovství</a:t>
          </a:r>
          <a:endParaRPr lang="cs-CZ" sz="4000" kern="1200"/>
        </a:p>
      </dsp:txBody>
      <dsp:txXfrm>
        <a:off x="0" y="37290"/>
        <a:ext cx="3037522" cy="1822513"/>
      </dsp:txXfrm>
    </dsp:sp>
    <dsp:sp modelId="{3E870FD2-83B6-4D57-B405-34B3CAA94AC6}">
      <dsp:nvSpPr>
        <dsp:cNvPr id="0" name=""/>
        <dsp:cNvSpPr/>
      </dsp:nvSpPr>
      <dsp:spPr>
        <a:xfrm>
          <a:off x="3341274" y="37290"/>
          <a:ext cx="3037522" cy="1822513"/>
        </a:xfrm>
        <a:prstGeom prst="rect">
          <a:avLst/>
        </a:prstGeom>
        <a:solidFill>
          <a:schemeClr val="accent5">
            <a:hueOff val="-37659"/>
            <a:satOff val="-7225"/>
            <a:lumOff val="103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000" kern="1200" smtClean="0"/>
            <a:t>Osvojení</a:t>
          </a:r>
          <a:endParaRPr lang="cs-CZ" sz="4000" kern="1200"/>
        </a:p>
      </dsp:txBody>
      <dsp:txXfrm>
        <a:off x="3341274" y="37290"/>
        <a:ext cx="3037522" cy="1822513"/>
      </dsp:txXfrm>
    </dsp:sp>
    <dsp:sp modelId="{03D9C9B1-4218-4E91-839F-8618C954E4C8}">
      <dsp:nvSpPr>
        <dsp:cNvPr id="0" name=""/>
        <dsp:cNvSpPr/>
      </dsp:nvSpPr>
      <dsp:spPr>
        <a:xfrm>
          <a:off x="6682548" y="37290"/>
          <a:ext cx="3037522" cy="1822513"/>
        </a:xfrm>
        <a:prstGeom prst="rect">
          <a:avLst/>
        </a:prstGeom>
        <a:solidFill>
          <a:schemeClr val="accent5">
            <a:hueOff val="-75317"/>
            <a:satOff val="-14450"/>
            <a:lumOff val="2059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000" kern="1200" smtClean="0"/>
            <a:t>Poručenství</a:t>
          </a:r>
          <a:endParaRPr lang="cs-CZ" sz="4000" kern="1200"/>
        </a:p>
      </dsp:txBody>
      <dsp:txXfrm>
        <a:off x="6682548" y="37290"/>
        <a:ext cx="3037522" cy="1822513"/>
      </dsp:txXfrm>
    </dsp:sp>
    <dsp:sp modelId="{60F0AE20-9335-4979-B79C-C96C06ED202C}">
      <dsp:nvSpPr>
        <dsp:cNvPr id="0" name=""/>
        <dsp:cNvSpPr/>
      </dsp:nvSpPr>
      <dsp:spPr>
        <a:xfrm>
          <a:off x="1670637" y="2163556"/>
          <a:ext cx="3037522" cy="1822513"/>
        </a:xfrm>
        <a:prstGeom prst="rect">
          <a:avLst/>
        </a:prstGeom>
        <a:solidFill>
          <a:schemeClr val="accent5">
            <a:hueOff val="-112976"/>
            <a:satOff val="-21676"/>
            <a:lumOff val="3089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000" kern="1200" smtClean="0"/>
            <a:t>Opatrovnictví</a:t>
          </a:r>
          <a:endParaRPr lang="cs-CZ" sz="4000" kern="1200"/>
        </a:p>
      </dsp:txBody>
      <dsp:txXfrm>
        <a:off x="1670637" y="2163556"/>
        <a:ext cx="3037522" cy="1822513"/>
      </dsp:txXfrm>
    </dsp:sp>
    <dsp:sp modelId="{153A4353-E23A-4D1B-A378-F0E008290553}">
      <dsp:nvSpPr>
        <dsp:cNvPr id="0" name=""/>
        <dsp:cNvSpPr/>
      </dsp:nvSpPr>
      <dsp:spPr>
        <a:xfrm>
          <a:off x="5011911" y="2163556"/>
          <a:ext cx="3037522" cy="1822513"/>
        </a:xfrm>
        <a:prstGeom prst="rect">
          <a:avLst/>
        </a:prstGeom>
        <a:solidFill>
          <a:schemeClr val="accent5">
            <a:hueOff val="-150635"/>
            <a:satOff val="-28901"/>
            <a:lumOff val="4118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lvl="0" algn="ctr" defTabSz="1778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000" kern="1200" smtClean="0"/>
            <a:t>Pěstounství</a:t>
          </a:r>
          <a:endParaRPr lang="cs-CZ" sz="4000" kern="1200"/>
        </a:p>
      </dsp:txBody>
      <dsp:txXfrm>
        <a:off x="5011911" y="2163556"/>
        <a:ext cx="3037522" cy="182251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5AA3BC0-3FBB-46A2-B3B4-00EC011F2DE5}">
      <dsp:nvSpPr>
        <dsp:cNvPr id="0" name=""/>
        <dsp:cNvSpPr/>
      </dsp:nvSpPr>
      <dsp:spPr>
        <a:xfrm>
          <a:off x="0" y="398429"/>
          <a:ext cx="9720071" cy="68445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000" kern="1200" smtClean="0"/>
            <a:t>Matkou dítěte je žena, která je porodila.</a:t>
          </a:r>
          <a:endParaRPr lang="cs-CZ" sz="3000" kern="1200"/>
        </a:p>
      </dsp:txBody>
      <dsp:txXfrm>
        <a:off x="33412" y="431841"/>
        <a:ext cx="9653247" cy="617626"/>
      </dsp:txXfrm>
    </dsp:sp>
    <dsp:sp modelId="{53E596A7-D573-429E-ABDC-B7974F032E56}">
      <dsp:nvSpPr>
        <dsp:cNvPr id="0" name=""/>
        <dsp:cNvSpPr/>
      </dsp:nvSpPr>
      <dsp:spPr>
        <a:xfrm>
          <a:off x="0" y="1169279"/>
          <a:ext cx="9720071" cy="68445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000" kern="1200" smtClean="0"/>
            <a:t>Otcem je:</a:t>
          </a:r>
          <a:endParaRPr lang="cs-CZ" sz="3000" kern="1200"/>
        </a:p>
      </dsp:txBody>
      <dsp:txXfrm>
        <a:off x="33412" y="1202691"/>
        <a:ext cx="9653247" cy="617626"/>
      </dsp:txXfrm>
    </dsp:sp>
    <dsp:sp modelId="{53EC48D2-7CDB-4C3C-A5E7-43BD06F7E5C2}">
      <dsp:nvSpPr>
        <dsp:cNvPr id="0" name=""/>
        <dsp:cNvSpPr/>
      </dsp:nvSpPr>
      <dsp:spPr>
        <a:xfrm>
          <a:off x="0" y="1853730"/>
          <a:ext cx="9720071" cy="108675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8612" tIns="38100" rIns="213360" bIns="38100" numCol="1" spcCol="1270" anchor="t" anchorCtr="0">
          <a:noAutofit/>
        </a:bodyPr>
        <a:lstStyle/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300" kern="1200" smtClean="0"/>
            <a:t>manžel matky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300" kern="1200" smtClean="0"/>
            <a:t>u neprovdané souhlasné prohlášení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300" kern="1200" smtClean="0"/>
            <a:t>Určí soud</a:t>
          </a:r>
          <a:endParaRPr lang="cs-CZ" sz="2300" kern="1200"/>
        </a:p>
      </dsp:txBody>
      <dsp:txXfrm>
        <a:off x="0" y="1853730"/>
        <a:ext cx="9720071" cy="1086750"/>
      </dsp:txXfrm>
    </dsp:sp>
    <dsp:sp modelId="{9DB4E93A-2E44-41A0-9E3D-8A38769CFA5D}">
      <dsp:nvSpPr>
        <dsp:cNvPr id="0" name=""/>
        <dsp:cNvSpPr/>
      </dsp:nvSpPr>
      <dsp:spPr>
        <a:xfrm>
          <a:off x="0" y="2940480"/>
          <a:ext cx="9720071" cy="68445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000" kern="1200" smtClean="0"/>
            <a:t>Popřít otcovství lze do šesti let věku (subjektivní lhůta 6 měsíců)</a:t>
          </a:r>
          <a:endParaRPr lang="cs-CZ" sz="3000" kern="1200"/>
        </a:p>
      </dsp:txBody>
      <dsp:txXfrm>
        <a:off x="33412" y="2973892"/>
        <a:ext cx="9653247" cy="617626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EA41486-322C-46B5-8462-113755006BE0}">
      <dsp:nvSpPr>
        <dsp:cNvPr id="0" name=""/>
        <dsp:cNvSpPr/>
      </dsp:nvSpPr>
      <dsp:spPr>
        <a:xfrm>
          <a:off x="0" y="112196"/>
          <a:ext cx="9720071" cy="52474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l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smtClean="0"/>
            <a:t>Prohlídka těla </a:t>
          </a:r>
          <a:endParaRPr lang="cs-CZ" sz="2300" kern="1200"/>
        </a:p>
      </dsp:txBody>
      <dsp:txXfrm>
        <a:off x="25616" y="137812"/>
        <a:ext cx="9668839" cy="473513"/>
      </dsp:txXfrm>
    </dsp:sp>
    <dsp:sp modelId="{16DC1426-FF71-40F9-939B-1CBDB8F41D05}">
      <dsp:nvSpPr>
        <dsp:cNvPr id="0" name=""/>
        <dsp:cNvSpPr/>
      </dsp:nvSpPr>
      <dsp:spPr>
        <a:xfrm>
          <a:off x="0" y="636941"/>
          <a:ext cx="9720071" cy="51180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8612" tIns="29210" rIns="163576" bIns="29210" numCol="1" spcCol="1270" anchor="t" anchorCtr="0">
          <a:noAutofit/>
        </a:bodyPr>
        <a:lstStyle/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kern="1200" smtClean="0"/>
            <a:t>třeba provést vždy; jejím účelem je zjistit smrt osoby, pravděpodobné datum a čas úmrtí, pravděpodobnou příčinu smrti a dále určit, zda bude provedena pitva. </a:t>
          </a:r>
          <a:endParaRPr lang="cs-CZ" sz="1800" kern="1200"/>
        </a:p>
      </dsp:txBody>
      <dsp:txXfrm>
        <a:off x="0" y="636941"/>
        <a:ext cx="9720071" cy="511807"/>
      </dsp:txXfrm>
    </dsp:sp>
    <dsp:sp modelId="{4CCDACA6-442A-4B70-B4D5-EBC769FA3C19}">
      <dsp:nvSpPr>
        <dsp:cNvPr id="0" name=""/>
        <dsp:cNvSpPr/>
      </dsp:nvSpPr>
      <dsp:spPr>
        <a:xfrm>
          <a:off x="0" y="1148748"/>
          <a:ext cx="9720071" cy="52474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l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smtClean="0"/>
            <a:t>Pitva</a:t>
          </a:r>
          <a:endParaRPr lang="cs-CZ" sz="2300" kern="1200"/>
        </a:p>
      </dsp:txBody>
      <dsp:txXfrm>
        <a:off x="25616" y="1174364"/>
        <a:ext cx="9668839" cy="473513"/>
      </dsp:txXfrm>
    </dsp:sp>
    <dsp:sp modelId="{083FB2AD-B174-4C7B-B4A8-33BCA15C35A9}">
      <dsp:nvSpPr>
        <dsp:cNvPr id="0" name=""/>
        <dsp:cNvSpPr/>
      </dsp:nvSpPr>
      <dsp:spPr>
        <a:xfrm>
          <a:off x="0" y="1673493"/>
          <a:ext cx="9720071" cy="223767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8612" tIns="29210" rIns="163576" bIns="29210" numCol="1" spcCol="1270" anchor="t" anchorCtr="0">
          <a:noAutofit/>
        </a:bodyPr>
        <a:lstStyle/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b="1" kern="1200" dirty="0" smtClean="0"/>
            <a:t>patologicko-anatomické, </a:t>
          </a:r>
          <a:r>
            <a:rPr lang="cs-CZ" sz="1800" kern="1200" dirty="0" smtClean="0"/>
            <a:t>které se provádějí za účelem zjištění základní nemoci …. a k ověření klinické diagnózy a léčebného postupu u osob zemřelých ve zdravotnickém zařízení smrtí z chorobných příčin,</a:t>
          </a:r>
          <a:endParaRPr lang="cs-CZ" sz="1800" kern="1200" dirty="0"/>
        </a:p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b="1" kern="1200" dirty="0" smtClean="0"/>
            <a:t>zdravotní</a:t>
          </a:r>
          <a:r>
            <a:rPr lang="cs-CZ" sz="1800" kern="1200" dirty="0" smtClean="0"/>
            <a:t>, které se provádějí za účelem zjištění příčiny smrti a objasnění dalších ze zdravotního hlediska závažných okolností a mechanismu úmrtí u osob, které zemřely mimo zdravotnické zařízení nebo v něm náhlým, neočekávaným nebo násilným úmrtím, včetně sebevraždy,</a:t>
          </a:r>
          <a:endParaRPr lang="cs-CZ" sz="1800" kern="1200" dirty="0"/>
        </a:p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b="1" kern="1200" dirty="0" smtClean="0"/>
            <a:t>soudní</a:t>
          </a:r>
          <a:r>
            <a:rPr lang="cs-CZ" sz="1800" kern="1200" dirty="0" smtClean="0"/>
            <a:t>, které se provádějí při podezření, že úmrtí bylo způsobeno trestným činem</a:t>
          </a:r>
          <a:endParaRPr lang="cs-CZ" sz="1800" kern="1200" dirty="0"/>
        </a:p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b="1" kern="1200" dirty="0" smtClean="0"/>
            <a:t>anatomické</a:t>
          </a:r>
          <a:r>
            <a:rPr lang="cs-CZ" sz="1800" kern="1200" dirty="0" smtClean="0"/>
            <a:t>, které se provádějí k výukovým účelům nebo pro účely vědy a výzkumu v oblasti zdravotnictví.</a:t>
          </a:r>
          <a:endParaRPr lang="cs-CZ" sz="1800" kern="1200" dirty="0"/>
        </a:p>
      </dsp:txBody>
      <dsp:txXfrm>
        <a:off x="0" y="1673493"/>
        <a:ext cx="9720071" cy="2237670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10DD67E-9A77-4583-A94A-312007392D50}">
      <dsp:nvSpPr>
        <dsp:cNvPr id="0" name=""/>
        <dsp:cNvSpPr/>
      </dsp:nvSpPr>
      <dsp:spPr>
        <a:xfrm>
          <a:off x="0" y="915"/>
          <a:ext cx="9720071" cy="434061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 vyplní příslušné List o prohlídce zemřelého</a:t>
          </a:r>
          <a:endParaRPr lang="cs-CZ" sz="1600" kern="1200" dirty="0"/>
        </a:p>
      </dsp:txBody>
      <dsp:txXfrm>
        <a:off x="21189" y="22104"/>
        <a:ext cx="9677693" cy="391683"/>
      </dsp:txXfrm>
    </dsp:sp>
    <dsp:sp modelId="{431D4C96-8E8B-450D-82AD-D02CEE2F0F49}">
      <dsp:nvSpPr>
        <dsp:cNvPr id="0" name=""/>
        <dsp:cNvSpPr/>
      </dsp:nvSpPr>
      <dsp:spPr>
        <a:xfrm>
          <a:off x="0" y="449349"/>
          <a:ext cx="9720071" cy="434061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určí, zda bude provedena patologicko-anatomická nebo zdravotní pitva podle tohoto zákona,</a:t>
          </a:r>
          <a:endParaRPr lang="cs-CZ" sz="1600" kern="1200" dirty="0"/>
        </a:p>
      </dsp:txBody>
      <dsp:txXfrm>
        <a:off x="21189" y="470538"/>
        <a:ext cx="9677693" cy="391683"/>
      </dsp:txXfrm>
    </dsp:sp>
    <dsp:sp modelId="{13D4D404-E603-49B6-857E-0F26EF842E13}">
      <dsp:nvSpPr>
        <dsp:cNvPr id="0" name=""/>
        <dsp:cNvSpPr/>
      </dsp:nvSpPr>
      <dsp:spPr>
        <a:xfrm>
          <a:off x="0" y="897782"/>
          <a:ext cx="9720071" cy="434061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 informuje osobu blízkou zemřelému, </a:t>
          </a:r>
          <a:endParaRPr lang="cs-CZ" sz="1600" kern="1200" dirty="0"/>
        </a:p>
      </dsp:txBody>
      <dsp:txXfrm>
        <a:off x="21189" y="918971"/>
        <a:ext cx="9677693" cy="391683"/>
      </dsp:txXfrm>
    </dsp:sp>
    <dsp:sp modelId="{02FDD9AA-DC71-413F-9EA7-B1A618C95D11}">
      <dsp:nvSpPr>
        <dsp:cNvPr id="0" name=""/>
        <dsp:cNvSpPr/>
      </dsp:nvSpPr>
      <dsp:spPr>
        <a:xfrm>
          <a:off x="0" y="1346215"/>
          <a:ext cx="9720071" cy="434061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vyznačí v případech, v nichž je tímto zákonem stanovena povinnost provést pitvu, </a:t>
          </a:r>
          <a:endParaRPr lang="cs-CZ" sz="1600" kern="1200" dirty="0"/>
        </a:p>
      </dsp:txBody>
      <dsp:txXfrm>
        <a:off x="21189" y="1367404"/>
        <a:ext cx="9677693" cy="391683"/>
      </dsp:txXfrm>
    </dsp:sp>
    <dsp:sp modelId="{295F1193-D888-420F-9C1A-A24036AE6C72}">
      <dsp:nvSpPr>
        <dsp:cNvPr id="0" name=""/>
        <dsp:cNvSpPr/>
      </dsp:nvSpPr>
      <dsp:spPr>
        <a:xfrm>
          <a:off x="0" y="1794649"/>
          <a:ext cx="9720071" cy="434061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v případech, kdy určil provedení pitvy, zajistí převoz těla zemřelého k pitvě,</a:t>
          </a:r>
          <a:endParaRPr lang="cs-CZ" sz="1600" kern="1200" dirty="0"/>
        </a:p>
      </dsp:txBody>
      <dsp:txXfrm>
        <a:off x="21189" y="1815838"/>
        <a:ext cx="9677693" cy="391683"/>
      </dsp:txXfrm>
    </dsp:sp>
    <dsp:sp modelId="{FDAFD717-925B-4D4D-99B7-39238EF60029}">
      <dsp:nvSpPr>
        <dsp:cNvPr id="0" name=""/>
        <dsp:cNvSpPr/>
      </dsp:nvSpPr>
      <dsp:spPr>
        <a:xfrm>
          <a:off x="0" y="2243082"/>
          <a:ext cx="9720071" cy="434061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v případech, kdy neurčil provedení pitvy, předá zprávu o úmrtí registrujícímu poskytovateli v oboru všeobecné praktické lékařství</a:t>
          </a:r>
          <a:endParaRPr lang="cs-CZ" sz="1600" kern="1200" dirty="0"/>
        </a:p>
      </dsp:txBody>
      <dsp:txXfrm>
        <a:off x="21189" y="2264271"/>
        <a:ext cx="9677693" cy="391683"/>
      </dsp:txXfrm>
    </dsp:sp>
    <dsp:sp modelId="{083ACC50-2B2B-4A68-84AD-E183885C80A2}">
      <dsp:nvSpPr>
        <dsp:cNvPr id="0" name=""/>
        <dsp:cNvSpPr/>
      </dsp:nvSpPr>
      <dsp:spPr>
        <a:xfrm>
          <a:off x="0" y="2691516"/>
          <a:ext cx="9720071" cy="434061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neprodleně informuje Policii České republiky, jde- </a:t>
          </a:r>
          <a:r>
            <a:rPr lang="cs-CZ" sz="1600" kern="1200" dirty="0" err="1" smtClean="0"/>
            <a:t>-li</a:t>
          </a:r>
          <a:r>
            <a:rPr lang="cs-CZ" sz="1600" kern="1200" dirty="0" smtClean="0"/>
            <a:t> o </a:t>
          </a:r>
          <a:r>
            <a:rPr lang="cs-CZ" sz="1600" kern="1200" dirty="0" smtClean="0"/>
            <a:t>1. podezření, že úmrtí bylo způsobeno trestným činem nebo sebevraždou, 2. zemřelého neznámé totožnosti,</a:t>
          </a:r>
          <a:endParaRPr lang="cs-CZ" sz="1600" kern="1200" dirty="0"/>
        </a:p>
      </dsp:txBody>
      <dsp:txXfrm>
        <a:off x="21189" y="2712705"/>
        <a:ext cx="9677693" cy="391683"/>
      </dsp:txXfrm>
    </dsp:sp>
    <dsp:sp modelId="{ECF77730-9E3E-4498-B4C1-B6FBBABA65A9}">
      <dsp:nvSpPr>
        <dsp:cNvPr id="0" name=""/>
        <dsp:cNvSpPr/>
      </dsp:nvSpPr>
      <dsp:spPr>
        <a:xfrm>
          <a:off x="0" y="3139949"/>
          <a:ext cx="9720071" cy="434061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za nejasných </a:t>
          </a:r>
          <a:r>
            <a:rPr lang="cs-CZ" sz="1600" kern="1200" dirty="0" err="1" smtClean="0"/>
            <a:t>okolnostíjen</a:t>
          </a:r>
          <a:r>
            <a:rPr lang="cs-CZ" sz="1600" kern="1200" dirty="0" smtClean="0"/>
            <a:t> nezbytné úkony tak, aby nedošlo ke zničení nebo poškození možných důkazů nasvědčujících tomu, že byl spáchán trestný čin, </a:t>
          </a:r>
          <a:endParaRPr lang="cs-CZ" sz="1600" kern="1200" dirty="0"/>
        </a:p>
      </dsp:txBody>
      <dsp:txXfrm>
        <a:off x="21189" y="3161138"/>
        <a:ext cx="9677693" cy="391683"/>
      </dsp:txXfrm>
    </dsp:sp>
    <dsp:sp modelId="{C6814C6D-D668-4651-9FA6-BF8AE43A26BE}">
      <dsp:nvSpPr>
        <dsp:cNvPr id="0" name=""/>
        <dsp:cNvSpPr/>
      </dsp:nvSpPr>
      <dsp:spPr>
        <a:xfrm>
          <a:off x="0" y="3588382"/>
          <a:ext cx="9720071" cy="434061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informuje Policii České republiky, jestliže mu není známa osoba blízká zemřelému</a:t>
          </a:r>
          <a:endParaRPr lang="cs-CZ" sz="1600" kern="1200" dirty="0"/>
        </a:p>
      </dsp:txBody>
      <dsp:txXfrm>
        <a:off x="21189" y="3609571"/>
        <a:ext cx="9677693" cy="39168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-1"/>
            <a:ext cx="12192000" cy="4572001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800"/>
            </a:lvl4pPr>
            <a:lvl5pPr marL="1828800" indent="0" algn="ctr">
              <a:buNone/>
              <a:defRPr sz="1800"/>
            </a:lvl5pPr>
            <a:lvl6pPr marL="2286000" indent="0" algn="ctr">
              <a:buNone/>
              <a:defRPr sz="1800"/>
            </a:lvl6pPr>
            <a:lvl7pPr marL="2743200" indent="0" algn="ctr">
              <a:buNone/>
              <a:defRPr sz="1800"/>
            </a:lvl7pPr>
            <a:lvl8pPr marL="3200400" indent="0" algn="ctr">
              <a:buNone/>
              <a:defRPr sz="1800"/>
            </a:lvl8pPr>
            <a:lvl9pPr marL="3657600" indent="0" algn="ctr">
              <a:buNone/>
              <a:defRPr sz="1800"/>
            </a:lvl9pPr>
          </a:lstStyle>
          <a:p>
            <a:r>
              <a:rPr lang="cs-CZ" smtClean="0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2" y="5264106"/>
            <a:ext cx="0" cy="914400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574620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089805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628900" cy="5410200"/>
          </a:xfrm>
        </p:spPr>
        <p:txBody>
          <a:bodyPr vert="eaVert" lIns="45720" tIns="91440" rIns="45720" bIns="91440"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600" y="762000"/>
            <a:ext cx="7581900" cy="5410200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10058400" y="59263"/>
            <a:ext cx="0" cy="914400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527587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860653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-1"/>
            <a:ext cx="12192000" cy="4572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b="0" spc="200" baseline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2" y="5264106"/>
            <a:ext cx="0" cy="914400"/>
          </a:xfrm>
          <a:prstGeom prst="line">
            <a:avLst/>
          </a:prstGeom>
          <a:ln w="190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453928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24128" y="2286000"/>
            <a:ext cx="4754880" cy="402336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9320" y="2286000"/>
            <a:ext cx="4754880" cy="402336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350573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300" b="0" cap="none" baseline="0">
                <a:solidFill>
                  <a:schemeClr val="accent2">
                    <a:lumMod val="75000"/>
                  </a:schemeClr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24128" y="2967788"/>
            <a:ext cx="4754880" cy="3341572"/>
          </a:xfrm>
        </p:spPr>
        <p:txBody>
          <a:bodyPr lIns="45720" rIns="45720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989320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300" b="0" kern="1200" cap="none" baseline="0" dirty="0">
                <a:solidFill>
                  <a:schemeClr val="accent2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cs-CZ" smtClean="0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989320" y="2967788"/>
            <a:ext cx="4754880" cy="3341572"/>
          </a:xfrm>
        </p:spPr>
        <p:txBody>
          <a:bodyPr lIns="45720" rIns="45720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993216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915305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20410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24128" y="471509"/>
            <a:ext cx="438912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40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0" y="822960"/>
            <a:ext cx="5678424" cy="518464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128" y="2257506"/>
            <a:ext cx="438912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692170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8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12188952" cy="4572000"/>
          </a:xfrm>
          <a:solidFill>
            <a:schemeClr val="accent2">
              <a:lumMod val="60000"/>
              <a:lumOff val="40000"/>
            </a:schemeClr>
          </a:solidFill>
        </p:spPr>
        <p:txBody>
          <a:bodyPr lIns="457200" tIns="365760" rIns="45720" bIns="4572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10600" y="4960138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  <p:cxnSp>
        <p:nvCxnSpPr>
          <p:cNvPr id="9" name="Straight Connector 8"/>
          <p:cNvCxnSpPr/>
          <p:nvPr/>
        </p:nvCxnSpPr>
        <p:spPr>
          <a:xfrm flipV="1">
            <a:off x="8386842" y="5264106"/>
            <a:ext cx="0" cy="914400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46223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286000"/>
            <a:ext cx="9720071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24128" y="6470704"/>
            <a:ext cx="2154142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</a:defRPr>
            </a:lvl1pPr>
          </a:lstStyle>
          <a:p>
            <a:fld id="{6DA02FD0-1B12-44A5-A701-567368EE7DBF}" type="datetimeFigureOut">
              <a:rPr lang="cs-CZ" smtClean="0"/>
              <a:t>4.11.2014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2932" y="6470704"/>
            <a:ext cx="5901458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7334" y="6470704"/>
            <a:ext cx="973666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</a:defRPr>
            </a:lvl1pPr>
          </a:lstStyle>
          <a:p>
            <a:fld id="{56BD0150-099C-4536-875E-5B7CA941EFED}" type="slidenum">
              <a:rPr lang="cs-CZ" smtClean="0"/>
              <a:t>‹#›</a:t>
            </a:fld>
            <a:endParaRPr lang="cs-CZ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762000" y="826324"/>
            <a:ext cx="0" cy="914400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899513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  <p:sldLayoutId id="2147483800" r:id="rId10"/>
    <p:sldLayoutId id="2147483801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5000" kern="1200" cap="all" spc="100" baseline="0">
          <a:solidFill>
            <a:schemeClr val="tx1">
              <a:lumMod val="90000"/>
              <a:lumOff val="10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2"/>
        </a:buClr>
        <a:buSzPct val="100000"/>
        <a:buFont typeface="Tw Cen MT" panose="020B0602020104020603" pitchFamily="34" charset="0"/>
        <a:buChar char=" 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2"/>
        </a:buClr>
        <a:buFont typeface="Wingdings 3" pitchFamily="18" charset="2"/>
        <a:buChar char="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2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2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2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2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2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2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2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Právní specifika dětských a nesvéprávných pacientů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1885713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Nezletilí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0363899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Zákonní zástupci nezletilého</a:t>
            </a:r>
            <a:endParaRPr lang="cs-CZ" dirty="0"/>
          </a:p>
        </p:txBody>
      </p:sp>
      <p:graphicFrame>
        <p:nvGraphicFramePr>
          <p:cNvPr id="6" name="Zástupný symbol pro obsah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47720680"/>
              </p:ext>
            </p:extLst>
          </p:nvPr>
        </p:nvGraphicFramePr>
        <p:xfrm>
          <a:off x="1024128" y="2286000"/>
          <a:ext cx="9720071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6406981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832587F5-0FA4-41D6-84C5-506035C391C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3E870FD2-83B6-4D57-B405-34B3CAA94AC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03D9C9B1-4218-4E91-839F-8618C954E4C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60F0AE20-9335-4979-B79C-C96C06ED202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153A4353-E23A-4D1B-A378-F0E00829055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Dgm bld="one"/>
        </p:bldSub>
      </p:bldGraphic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Rodičovství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05272788"/>
              </p:ext>
            </p:extLst>
          </p:nvPr>
        </p:nvGraphicFramePr>
        <p:xfrm>
          <a:off x="1024128" y="2286000"/>
          <a:ext cx="9720071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0780210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Osvojení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Předpokladem osvojení je takový vztah mezi osvojitelem a osvojencem, jaký je mezi rodičem a dítětem, nebo že tu jsou alespoň základy takového vztahu.</a:t>
            </a:r>
          </a:p>
          <a:p>
            <a:r>
              <a:rPr lang="cs-CZ" dirty="0" smtClean="0"/>
              <a:t>Rozhoduje soud</a:t>
            </a:r>
          </a:p>
          <a:p>
            <a:r>
              <a:rPr lang="cs-CZ" dirty="0" smtClean="0"/>
              <a:t>Mohou se stát manželé, výjimečně jen jeden z nich</a:t>
            </a:r>
          </a:p>
          <a:p>
            <a:r>
              <a:rPr lang="cs-CZ" dirty="0" smtClean="0"/>
              <a:t>Věkový rozdíl min 16 let</a:t>
            </a:r>
          </a:p>
          <a:p>
            <a:r>
              <a:rPr lang="cs-CZ" dirty="0" smtClean="0"/>
              <a:t>nemůže být rozhodnuto bez souhlasu dítěte, rodičů dítěte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7179576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Poručenství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Není-li rodič ani osvojitel přidělí soud </a:t>
            </a:r>
            <a:r>
              <a:rPr lang="cs-CZ" dirty="0"/>
              <a:t>d</a:t>
            </a:r>
            <a:r>
              <a:rPr lang="cs-CZ" dirty="0" smtClean="0"/>
              <a:t>ítěti poručníka</a:t>
            </a:r>
          </a:p>
          <a:p>
            <a:r>
              <a:rPr lang="cs-CZ" dirty="0" smtClean="0"/>
              <a:t>Nenajde-li se vhodná fyzická osoba, může jím být orgán sociálněprávní ochrany</a:t>
            </a:r>
          </a:p>
          <a:p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709346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Opatrovnictví dítěte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Není tam vztah rodič-dítě</a:t>
            </a:r>
          </a:p>
          <a:p>
            <a:r>
              <a:rPr lang="cs-CZ" dirty="0" smtClean="0"/>
              <a:t>Osoba, kterou určí soud v případě potřeby hájit zájmy dítěte ve střetu se zákonným zástupcem</a:t>
            </a:r>
          </a:p>
          <a:p>
            <a:r>
              <a:rPr lang="cs-CZ" dirty="0" smtClean="0"/>
              <a:t>Například správa jmění dítěte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09793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Pěstounství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Dítě má rodiče, kteří nejsou schopni se starat</a:t>
            </a:r>
          </a:p>
          <a:p>
            <a:r>
              <a:rPr lang="cs-CZ" dirty="0" smtClean="0"/>
              <a:t>Soud ustanoví pěstouna</a:t>
            </a:r>
          </a:p>
          <a:p>
            <a:r>
              <a:rPr lang="cs-CZ" dirty="0" smtClean="0"/>
              <a:t>Rodiče mají pořád vyživovací povinnost a „práva“ k dítěti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2749612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Zásah do integrity člověka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745959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Obecné pravidlo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nikdo nesmí zasáhnout do integrity jiného člověka bez jeho souhlasu </a:t>
            </a:r>
          </a:p>
          <a:p>
            <a:pPr lvl="1"/>
            <a:r>
              <a:rPr lang="cs-CZ" dirty="0" smtClean="0"/>
              <a:t>souhlasu uděleného s vědomím o povaze zásahu a o jeho možných následcích</a:t>
            </a:r>
          </a:p>
          <a:p>
            <a:pPr lvl="1"/>
            <a:r>
              <a:rPr lang="cs-CZ" dirty="0" smtClean="0"/>
              <a:t>Souhlasí-li někdo, aby mu byla způsobena závažná újma, nepřihlíží se k tomu;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4947920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Zdravotnický zákrok a informovaný souhlas</a:t>
            </a:r>
            <a:endParaRPr lang="cs-CZ" dirty="0"/>
          </a:p>
        </p:txBody>
      </p:sp>
      <p:sp>
        <p:nvSpPr>
          <p:cNvPr id="6" name="Zástupný symbol pro text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Občanský zákoník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Kdo chce provést na jiném člověku zákrok, vysvětlí mu srozumitelně povahu tohoto zákroku. </a:t>
            </a:r>
          </a:p>
          <a:p>
            <a:r>
              <a:rPr lang="cs-CZ" dirty="0" smtClean="0"/>
              <a:t>Vysvětlení je řádně podáno, lze-li rozumně předpokládat, že druhá strana pochopila způsob a účel zákroku včetně očekávaných následků i možných nebezpečí pro své zdraví, jakož i to, zda přichází v úvahu případně i jiný postup.</a:t>
            </a:r>
            <a:endParaRPr lang="cs-CZ" dirty="0"/>
          </a:p>
        </p:txBody>
      </p:sp>
      <p:sp>
        <p:nvSpPr>
          <p:cNvPr id="7" name="Zástupný symbol pro text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cs-CZ" dirty="0" smtClean="0"/>
              <a:t>Zákon o zdravotních službách</a:t>
            </a:r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Zdravotní služby lze pacientovi poskytnout pouze s jeho svobodným a informovaným souhlasem, nestanoví-li tento zákon jinak.</a:t>
            </a:r>
          </a:p>
          <a:p>
            <a:r>
              <a:rPr lang="cs-CZ" dirty="0" smtClean="0"/>
              <a:t>Informovaný souhlas je, pokud je pacientovi před vyslovením souhlasu podána informace podle</a:t>
            </a:r>
          </a:p>
          <a:p>
            <a:r>
              <a:rPr lang="cs-CZ" dirty="0" smtClean="0"/>
              <a:t>Zákonný zástupce má právo klást otázky;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106503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Nadpis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Subjektivita a Svéprávnost</a:t>
            </a:r>
            <a:endParaRPr lang="cs-CZ" dirty="0"/>
          </a:p>
        </p:txBody>
      </p:sp>
      <p:sp>
        <p:nvSpPr>
          <p:cNvPr id="8" name="Zástupný symbol pro text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8171146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Forma souhlasu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OZ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Písemnou formu, má-li být oddělena část těla, která se již neobnoví.</a:t>
            </a:r>
          </a:p>
          <a:p>
            <a:r>
              <a:rPr lang="cs-CZ" dirty="0" smtClean="0"/>
              <a:t>Písemnou formu vyžaduje i souhlas k</a:t>
            </a:r>
          </a:p>
          <a:p>
            <a:r>
              <a:rPr lang="cs-CZ" dirty="0" smtClean="0"/>
              <a:t>a) lékařskému pokusu na člověku, nebo</a:t>
            </a:r>
          </a:p>
          <a:p>
            <a:r>
              <a:rPr lang="cs-CZ" dirty="0" smtClean="0"/>
              <a:t>b) zákroku, který zdravotní stav člověka nevyžaduje; to neplatí, jedná-li se o kosmetické zákroky nezanechávající trvalé nebo závažné následky.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cs-CZ" dirty="0" smtClean="0"/>
              <a:t>ZOS</a:t>
            </a:r>
            <a:endParaRPr lang="cs-CZ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Písemná</a:t>
            </a:r>
          </a:p>
          <a:p>
            <a:pPr lvl="1"/>
            <a:r>
              <a:rPr lang="cs-CZ" dirty="0" smtClean="0"/>
              <a:t>Obecně pouze pokud tak určí poskytovatel </a:t>
            </a:r>
          </a:p>
          <a:p>
            <a:pPr lvl="1"/>
            <a:r>
              <a:rPr lang="cs-CZ" dirty="0" smtClean="0"/>
              <a:t>Vždy u hospitalizace</a:t>
            </a:r>
          </a:p>
          <a:p>
            <a:pPr lvl="1"/>
            <a:r>
              <a:rPr lang="cs-CZ" dirty="0" smtClean="0"/>
              <a:t>Asistovaná reprodukce, sterilizace</a:t>
            </a:r>
          </a:p>
          <a:p>
            <a:pPr lvl="1"/>
            <a:r>
              <a:rPr lang="cs-CZ" dirty="0" smtClean="0"/>
              <a:t>Psychochirurgický výkon</a:t>
            </a:r>
          </a:p>
          <a:p>
            <a:pPr lvl="1"/>
            <a:r>
              <a:rPr lang="cs-CZ" dirty="0" smtClean="0"/>
              <a:t>Ověřování nových postupů</a:t>
            </a:r>
          </a:p>
          <a:p>
            <a:pPr lvl="1"/>
            <a:r>
              <a:rPr lang="cs-CZ" dirty="0" smtClean="0"/>
              <a:t>Klinické studie ….</a:t>
            </a:r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774390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Specifika nezletilých pacientů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08159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Při poskytování zdravotních služeb nezletilému pacientovi: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zjistit jeho názor na poskytnutí zamýšlených zdravotních služeb, jestliže je to přiměřené rozumové a volní vyspělosti jeho věku. </a:t>
            </a:r>
          </a:p>
          <a:p>
            <a:r>
              <a:rPr lang="cs-CZ" dirty="0" smtClean="0"/>
              <a:t>názor musí být zohledněn jako faktor, jehož závažnost narůstá úměrně s věkem a stupněm rozumové a volní vyspělosti nezletilého pacienta.</a:t>
            </a:r>
          </a:p>
          <a:p>
            <a:r>
              <a:rPr lang="cs-CZ" dirty="0" smtClean="0"/>
              <a:t>nezletilému pacientovi lze zamýšlené zdravotní služby poskytnout na základě jeho souhlasu, jestliže je provedení takového úkonu přiměřené jeho rozumové a volní vyspělosti odpovídající jeho věku. </a:t>
            </a:r>
          </a:p>
          <a:p>
            <a:r>
              <a:rPr lang="cs-CZ" dirty="0" smtClean="0"/>
              <a:t>Jinak zákonný zástupce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426695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Souhlas zákonného zástupce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Se souhlasem ZZ, informace nezbytné k informovanému souhlasu se podají oběma</a:t>
            </a:r>
          </a:p>
          <a:p>
            <a:r>
              <a:rPr lang="cs-CZ" dirty="0" smtClean="0"/>
              <a:t>Pokud je nezletilý způsobilý dát souhlas sám podá se zák. zástupci pouze informace o poskytnutých zdrav. službách nebo zdravotním stavu nezletilého pacienta</a:t>
            </a:r>
          </a:p>
          <a:p>
            <a:r>
              <a:rPr lang="cs-CZ" dirty="0" smtClean="0"/>
              <a:t>U neodkladné a akutní péče, kdy není možné dost rychle získat souhlas ZZ rozhoduje zdravotnický pracovník (Pozor, zaznamenat do zdrav. Dokumentace!)</a:t>
            </a:r>
          </a:p>
        </p:txBody>
      </p:sp>
    </p:spTree>
    <p:extLst>
      <p:ext uri="{BB962C8B-B14F-4D97-AF65-F5344CB8AC3E}">
        <p14:creationId xmlns:p14="http://schemas.microsoft.com/office/powerpoint/2010/main" val="12393315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Právo na nepřetržitou přítomnost zdravotnického zástupce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Při poskytování všech zdravotních služeb</a:t>
            </a:r>
          </a:p>
          <a:p>
            <a:pPr lvl="1"/>
            <a:r>
              <a:rPr lang="cs-CZ" dirty="0" smtClean="0"/>
              <a:t>v souladu s jinými právními předpisy a vnitřním řádem, a nenaruší-li přítomnost těchto osob poskytnutí zdravotních služeb; to neplatí, jde-li o osoby ve výkonu vazby, trestu odnětí svobody nebo zabezpečovací detence;</a:t>
            </a:r>
          </a:p>
          <a:p>
            <a:r>
              <a:rPr lang="cs-CZ" dirty="0" smtClean="0"/>
              <a:t>Hospitalizace</a:t>
            </a:r>
          </a:p>
          <a:p>
            <a:pPr lvl="1"/>
            <a:r>
              <a:rPr lang="cs-CZ" dirty="0" smtClean="0"/>
              <a:t>umožnit pobyt zákonného zástupce nebo opatrovníka, nebo osoby jimi pověřené společně s hospitalizovaným nezletilým pacientem nebo pacientem s omezenou svéprávností, </a:t>
            </a:r>
          </a:p>
          <a:p>
            <a:pPr lvl="1"/>
            <a:r>
              <a:rPr lang="cs-CZ" dirty="0" smtClean="0"/>
              <a:t>pokud to umožňuje vybavení zdravotnického zařízení nebo nebude narušeno poskytování zdravotních služeb anebo takový pobyt není na základě jiného právního předpisu vyloučen,</a:t>
            </a:r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93954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Zásah do integrity dítěte, nesvéprávného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§ 93 OZ Zákonný zástupce může udělit souhlas k zásahu do integrity zastoupeného,</a:t>
            </a:r>
          </a:p>
          <a:p>
            <a:r>
              <a:rPr lang="cs-CZ" dirty="0" smtClean="0"/>
              <a:t>Podá se vysvětlení i tomu, kdo má být zákroku podroben</a:t>
            </a:r>
          </a:p>
          <a:p>
            <a:pPr lvl="1"/>
            <a:r>
              <a:rPr lang="cs-CZ" dirty="0" smtClean="0"/>
              <a:t>způsobem přiměřeným schopnosti dotčeného vysvětlení pochopit.</a:t>
            </a:r>
          </a:p>
          <a:p>
            <a:r>
              <a:rPr lang="cs-CZ" dirty="0" smtClean="0"/>
              <a:t>Nezletilý, může v obvyklých záležitostech udělit souhlas k zákroku na svém těle také sám, </a:t>
            </a:r>
          </a:p>
          <a:p>
            <a:pPr lvl="1"/>
            <a:r>
              <a:rPr lang="cs-CZ" dirty="0" smtClean="0"/>
              <a:t>je-li to přiměřené rozumové a volní vyspělosti nezletilých jeho věku </a:t>
            </a:r>
          </a:p>
          <a:p>
            <a:pPr lvl="1"/>
            <a:r>
              <a:rPr lang="cs-CZ" dirty="0" smtClean="0"/>
              <a:t>Jedná-li se o zákrok nezanechávající trvalé nebo závažné následky.</a:t>
            </a:r>
          </a:p>
          <a:p>
            <a:pPr lvl="1"/>
            <a:r>
              <a:rPr lang="cs-CZ" dirty="0" smtClean="0"/>
              <a:t>Analogicky u nesvéprávného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14489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Hospitalizace i bez souhlasu zákonného zástupce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ochranné léčení formou lůžkové péče,</a:t>
            </a:r>
          </a:p>
          <a:p>
            <a:r>
              <a:rPr lang="cs-CZ" dirty="0" smtClean="0"/>
              <a:t>nařízena izolace, karanténa nebo léčení</a:t>
            </a:r>
          </a:p>
          <a:p>
            <a:r>
              <a:rPr lang="cs-CZ" dirty="0" smtClean="0"/>
              <a:t>podle trestního řádu nařízeno vyšetření zdravotního stavu,</a:t>
            </a:r>
          </a:p>
          <a:p>
            <a:r>
              <a:rPr lang="cs-CZ" dirty="0" smtClean="0"/>
              <a:t>podezření na týrání, zneužívání nebo zanedbávání nezletilého</a:t>
            </a:r>
          </a:p>
          <a:p>
            <a:endParaRPr lang="cs-CZ" dirty="0"/>
          </a:p>
          <a:p>
            <a:r>
              <a:rPr lang="cs-CZ" dirty="0" smtClean="0"/>
              <a:t>Nutnost oznámit </a:t>
            </a:r>
            <a:r>
              <a:rPr lang="cs-CZ" dirty="0" err="1" smtClean="0"/>
              <a:t>hospotalizaci</a:t>
            </a:r>
            <a:r>
              <a:rPr lang="cs-CZ" dirty="0" smtClean="0"/>
              <a:t> bez souhlasu do 24 hodin</a:t>
            </a:r>
          </a:p>
        </p:txBody>
      </p:sp>
    </p:spTree>
    <p:extLst>
      <p:ext uri="{BB962C8B-B14F-4D97-AF65-F5344CB8AC3E}">
        <p14:creationId xmlns:p14="http://schemas.microsoft.com/office/powerpoint/2010/main" val="30072603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Nahlížení do zdravotnické dokumentace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Zákonný zástupce nebo opatrovník může nahlížet, činit si opisy a výpisy</a:t>
            </a:r>
          </a:p>
          <a:p>
            <a:r>
              <a:rPr lang="cs-CZ" dirty="0" smtClean="0"/>
              <a:t>Zástupce může určit další osoby oprávněné nahlížet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490909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Zvláští</a:t>
            </a:r>
            <a:r>
              <a:rPr lang="cs-CZ" dirty="0" smtClean="0"/>
              <a:t> případ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J</a:t>
            </a:r>
            <a:r>
              <a:rPr lang="cs-CZ" dirty="0" smtClean="0"/>
              <a:t>estliže jsou ve zdravotnické dokumentaci vedené o nezletilém pacientovi zaznamenány takové údaje o jeho zákonném zástupci, pěstounovi nebo jiné pečující osobě, o kterých se zdravotnický pracovník dozvěděl při poskytování zdravotních služeb a z nichž lze </a:t>
            </a:r>
            <a:r>
              <a:rPr lang="cs-CZ" b="1" dirty="0" smtClean="0"/>
              <a:t>vyvodit podezření na zneužívání nebo týrání pacienta </a:t>
            </a:r>
            <a:r>
              <a:rPr lang="cs-CZ" dirty="0" smtClean="0"/>
              <a:t>nebo </a:t>
            </a:r>
            <a:r>
              <a:rPr lang="cs-CZ" b="1" dirty="0" smtClean="0"/>
              <a:t>ohrožování jeho zdravého vývoje</a:t>
            </a:r>
            <a:r>
              <a:rPr lang="cs-CZ" dirty="0" smtClean="0"/>
              <a:t>, může </a:t>
            </a:r>
            <a:r>
              <a:rPr lang="cs-CZ" b="1" dirty="0" smtClean="0"/>
              <a:t>poskytovatel omezit zpřístupnění zdravotnické dokumentace </a:t>
            </a:r>
            <a:r>
              <a:rPr lang="cs-CZ" dirty="0" smtClean="0"/>
              <a:t>tomuto zákonnému zástupci, popřípadě oběma zákonným zástupcům, pěstounovi nebo jiné pečující osobě, pokud uzná, že toto omezení je v zájmu pacienta.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31430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Zacházení s člověkem po smrti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992003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7" y="718637"/>
            <a:ext cx="5157787" cy="823912"/>
          </a:xfrm>
        </p:spPr>
        <p:txBody>
          <a:bodyPr/>
          <a:lstStyle/>
          <a:p>
            <a:r>
              <a:rPr lang="cs-CZ" dirty="0" smtClean="0"/>
              <a:t>Subjektivita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7" y="1542549"/>
            <a:ext cx="5157787" cy="4697830"/>
          </a:xfrm>
        </p:spPr>
        <p:txBody>
          <a:bodyPr/>
          <a:lstStyle/>
          <a:p>
            <a:r>
              <a:rPr lang="cs-CZ" dirty="0" smtClean="0"/>
              <a:t>„právní osobnost“ </a:t>
            </a:r>
          </a:p>
          <a:p>
            <a:r>
              <a:rPr lang="cs-CZ" dirty="0" smtClean="0"/>
              <a:t>§15 OZ - Právní osobnost je způsobilost mít v mezích právního řádu práva a povinnosti.</a:t>
            </a:r>
          </a:p>
          <a:p>
            <a:r>
              <a:rPr lang="cs-CZ" dirty="0" smtClean="0"/>
              <a:t>Schopnost mít práva a povinnosti </a:t>
            </a:r>
          </a:p>
          <a:p>
            <a:r>
              <a:rPr lang="cs-CZ" dirty="0" smtClean="0"/>
              <a:t>Způsobilost být účastníkem právních vztahů</a:t>
            </a:r>
          </a:p>
          <a:p>
            <a:r>
              <a:rPr lang="cs-CZ" dirty="0" smtClean="0"/>
              <a:t>Od narození až do smrti </a:t>
            </a:r>
          </a:p>
          <a:p>
            <a:endParaRPr lang="cs-CZ" dirty="0" smtClean="0"/>
          </a:p>
          <a:p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718637"/>
            <a:ext cx="5183188" cy="823912"/>
          </a:xfrm>
        </p:spPr>
        <p:txBody>
          <a:bodyPr/>
          <a:lstStyle/>
          <a:p>
            <a:r>
              <a:rPr lang="cs-CZ" dirty="0" smtClean="0"/>
              <a:t>Svéprávnost</a:t>
            </a:r>
            <a:endParaRPr lang="cs-CZ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1593181"/>
            <a:ext cx="5183188" cy="4647197"/>
          </a:xfrm>
        </p:spPr>
        <p:txBody>
          <a:bodyPr/>
          <a:lstStyle/>
          <a:p>
            <a:r>
              <a:rPr lang="cs-CZ" dirty="0" smtClean="0"/>
              <a:t>Možnost </a:t>
            </a:r>
            <a:r>
              <a:rPr lang="cs-CZ" u="sng" dirty="0" smtClean="0"/>
              <a:t>právně jednat</a:t>
            </a:r>
            <a:endParaRPr lang="cs-CZ" dirty="0" smtClean="0"/>
          </a:p>
          <a:p>
            <a:r>
              <a:rPr lang="cs-CZ" dirty="0" smtClean="0"/>
              <a:t>Možnost nabývat práva</a:t>
            </a:r>
          </a:p>
          <a:p>
            <a:r>
              <a:rPr lang="cs-CZ" dirty="0" smtClean="0"/>
              <a:t>Možnost zavazovat se k povinnostem</a:t>
            </a:r>
          </a:p>
          <a:p>
            <a:r>
              <a:rPr lang="cs-CZ" dirty="0" smtClean="0"/>
              <a:t>Jednání na základě své vlastní vůle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12245943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Integrita člověka po smrti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Lidské tělo je pod právní ochranou i po smrti člověka. Naložit s lidskými pozůstatky a s lidskými ostatky způsobem pro zemřelého nedůstojným se zakazuje.</a:t>
            </a:r>
          </a:p>
          <a:p>
            <a:r>
              <a:rPr lang="cs-CZ" dirty="0"/>
              <a:t>Č</a:t>
            </a:r>
            <a:r>
              <a:rPr lang="cs-CZ" dirty="0" smtClean="0"/>
              <a:t>lověk má právo rozhodnout, jak bude po jeho smrti naloženo s jeho tělem.</a:t>
            </a:r>
          </a:p>
          <a:p>
            <a:r>
              <a:rPr lang="cs-CZ" dirty="0" smtClean="0"/>
              <a:t>Provést pitvu nebo použít lidské tělo po smrti člověka pro potřeby lékařské vědy, výzkumu nebo k výukovým účelům bez souhlasu zemřelého lze jen, pokud tak stanoví jiný zákon.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6860708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Tělo zemřelého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7688037"/>
              </p:ext>
            </p:extLst>
          </p:nvPr>
        </p:nvGraphicFramePr>
        <p:xfrm>
          <a:off x="1024128" y="2286000"/>
          <a:ext cx="9720071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007164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004593"/>
          </a:xfrm>
        </p:spPr>
        <p:txBody>
          <a:bodyPr/>
          <a:lstStyle/>
          <a:p>
            <a:r>
              <a:rPr lang="cs-CZ" dirty="0" smtClean="0"/>
              <a:t>V rámci prohlídky těla zemřelého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73300855"/>
              </p:ext>
            </p:extLst>
          </p:nvPr>
        </p:nvGraphicFramePr>
        <p:xfrm>
          <a:off x="1024128" y="2286000"/>
          <a:ext cx="9720071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8924273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Postup při zápisu do knihy narození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33897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Matriční úřad a Matriční kniha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Matriční úřad: </a:t>
            </a:r>
          </a:p>
          <a:p>
            <a:r>
              <a:rPr lang="cs-CZ" dirty="0" smtClean="0"/>
              <a:t>-	obecní </a:t>
            </a:r>
            <a:r>
              <a:rPr lang="cs-CZ" dirty="0"/>
              <a:t>úřady, v hlavním městě Praze úřady městských </a:t>
            </a:r>
            <a:r>
              <a:rPr lang="cs-CZ" dirty="0" smtClean="0"/>
              <a:t>částí</a:t>
            </a:r>
          </a:p>
          <a:p>
            <a:r>
              <a:rPr lang="cs-CZ" dirty="0" smtClean="0"/>
              <a:t>Matriční kniha:</a:t>
            </a:r>
          </a:p>
          <a:p>
            <a:r>
              <a:rPr lang="cs-CZ" dirty="0" smtClean="0"/>
              <a:t>-	Kniha narození</a:t>
            </a:r>
          </a:p>
          <a:p>
            <a:r>
              <a:rPr lang="cs-CZ" dirty="0" smtClean="0"/>
              <a:t>-	Kniha manželství</a:t>
            </a:r>
          </a:p>
          <a:p>
            <a:r>
              <a:rPr lang="cs-CZ" dirty="0" smtClean="0"/>
              <a:t>-	Kniha úmrtí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07029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Do knihy narození se zapisuje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/>
              <a:t>a) jméno, popřípadě jména a příjmení dítěte,</a:t>
            </a:r>
          </a:p>
          <a:p>
            <a:r>
              <a:rPr lang="cs-CZ" dirty="0" smtClean="0"/>
              <a:t>b</a:t>
            </a:r>
            <a:r>
              <a:rPr lang="cs-CZ" dirty="0"/>
              <a:t>) den, měsíc a rok narození dítěte,</a:t>
            </a:r>
          </a:p>
          <a:p>
            <a:r>
              <a:rPr lang="cs-CZ" dirty="0" smtClean="0"/>
              <a:t>c</a:t>
            </a:r>
            <a:r>
              <a:rPr lang="cs-CZ" dirty="0"/>
              <a:t>) rodné číslo, místo narození a pohlaví dítěte,</a:t>
            </a:r>
          </a:p>
          <a:p>
            <a:r>
              <a:rPr lang="cs-CZ" dirty="0" smtClean="0"/>
              <a:t>d</a:t>
            </a:r>
            <a:r>
              <a:rPr lang="cs-CZ" dirty="0"/>
              <a:t>) jméno, popřípadě jména, příjmení, popřípadě rodná příjmení, data a místa narození, rodná čísla, státní občanství a místo trvalého pobytu rodičů,</a:t>
            </a:r>
          </a:p>
          <a:p>
            <a:r>
              <a:rPr lang="cs-CZ" dirty="0" smtClean="0"/>
              <a:t>e</a:t>
            </a:r>
            <a:r>
              <a:rPr lang="cs-CZ" dirty="0"/>
              <a:t>) datum zápisu a podpis matrikáře.</a:t>
            </a:r>
          </a:p>
        </p:txBody>
      </p:sp>
    </p:spTree>
    <p:extLst>
      <p:ext uri="{BB962C8B-B14F-4D97-AF65-F5344CB8AC3E}">
        <p14:creationId xmlns:p14="http://schemas.microsoft.com/office/powerpoint/2010/main" val="3041569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Hlášení narození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Narození </a:t>
            </a:r>
            <a:r>
              <a:rPr lang="cs-CZ" dirty="0"/>
              <a:t>je povinen oznámit matričnímu úřadu poskytovatel zdravotních služeb, v jehož zdravotnickém zařízení byl porod ukončen; </a:t>
            </a:r>
            <a:endParaRPr lang="cs-CZ" dirty="0" smtClean="0"/>
          </a:p>
          <a:p>
            <a:r>
              <a:rPr lang="cs-CZ" dirty="0" smtClean="0"/>
              <a:t>nebyl-li </a:t>
            </a:r>
            <a:r>
              <a:rPr lang="cs-CZ" dirty="0"/>
              <a:t>porod ukončen ve zdravotnickém zařízení, oznámí narození lékař, který jako první poskytl při porodu nebo po porodu zdravotních služby</a:t>
            </a:r>
            <a:r>
              <a:rPr lang="cs-CZ" dirty="0" smtClean="0"/>
              <a:t>.</a:t>
            </a:r>
          </a:p>
          <a:p>
            <a:r>
              <a:rPr lang="cs-CZ" dirty="0"/>
              <a:t>Nedošlo-li k </a:t>
            </a:r>
            <a:r>
              <a:rPr lang="cs-CZ" dirty="0" smtClean="0"/>
              <a:t>oznámení, </a:t>
            </a:r>
            <a:r>
              <a:rPr lang="cs-CZ" dirty="0"/>
              <a:t>narození je povinen oznámit matričnímu úřadu jeden z rodičů, popřípadě jeho zákonný zástupce, nebo soudem jmenovaný opatrovník.</a:t>
            </a:r>
          </a:p>
        </p:txBody>
      </p:sp>
    </p:spTree>
    <p:extLst>
      <p:ext uri="{BB962C8B-B14F-4D97-AF65-F5344CB8AC3E}">
        <p14:creationId xmlns:p14="http://schemas.microsoft.com/office/powerpoint/2010/main" val="1332608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Doklady předložené </a:t>
            </a:r>
            <a:r>
              <a:rPr lang="cs-CZ" dirty="0" err="1" smtClean="0"/>
              <a:t>rodičI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err="1" smtClean="0"/>
              <a:t>Manželsví</a:t>
            </a:r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/>
              <a:t>a) oddací list,</a:t>
            </a:r>
          </a:p>
          <a:p>
            <a:r>
              <a:rPr lang="cs-CZ" dirty="0" smtClean="0"/>
              <a:t>b</a:t>
            </a:r>
            <a:r>
              <a:rPr lang="cs-CZ" dirty="0"/>
              <a:t>) občanský průkaz, </a:t>
            </a:r>
          </a:p>
          <a:p>
            <a:r>
              <a:rPr lang="cs-CZ" dirty="0"/>
              <a:t>c) souhlasné prohlášení rodičů o jménu, popřípadě jménech dítěte,</a:t>
            </a:r>
          </a:p>
          <a:p>
            <a:r>
              <a:rPr lang="cs-CZ" dirty="0" smtClean="0"/>
              <a:t>d</a:t>
            </a:r>
            <a:r>
              <a:rPr lang="cs-CZ" dirty="0"/>
              <a:t>) souhlasné prohlášení rodičů o příjmení dítěte, pokud údaj o příjmení dítěte není patrný z oddacího listu rodičů dítěte,</a:t>
            </a:r>
          </a:p>
          <a:p>
            <a:r>
              <a:rPr lang="cs-CZ" dirty="0" smtClean="0"/>
              <a:t>e</a:t>
            </a:r>
            <a:r>
              <a:rPr lang="cs-CZ" dirty="0"/>
              <a:t>) případně další doklady potřebné k zjištění, nebo ověření správnosti údajů, zapisovaných do knihy narození.</a:t>
            </a:r>
          </a:p>
        </p:txBody>
      </p:sp>
      <p:sp>
        <p:nvSpPr>
          <p:cNvPr id="6" name="Zástupný symbol pro text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cs-CZ" dirty="0" smtClean="0"/>
              <a:t>Mimo manželství</a:t>
            </a:r>
            <a:endParaRPr lang="cs-CZ" dirty="0"/>
          </a:p>
        </p:txBody>
      </p:sp>
      <p:sp>
        <p:nvSpPr>
          <p:cNvPr id="7" name="Zástupný symbol pro obsah 6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85000" lnSpcReduction="20000"/>
          </a:bodyPr>
          <a:lstStyle/>
          <a:p>
            <a:r>
              <a:rPr lang="cs-CZ" dirty="0"/>
              <a:t>a) </a:t>
            </a:r>
            <a:r>
              <a:rPr lang="cs-CZ" dirty="0" smtClean="0"/>
              <a:t>(souhlasné) prohlášení </a:t>
            </a:r>
            <a:r>
              <a:rPr lang="cs-CZ" dirty="0"/>
              <a:t>o jménu, popřípadě jménech dítěte</a:t>
            </a:r>
            <a:r>
              <a:rPr lang="cs-CZ" dirty="0" smtClean="0"/>
              <a:t>, (</a:t>
            </a:r>
            <a:endParaRPr lang="cs-CZ" dirty="0"/>
          </a:p>
          <a:p>
            <a:r>
              <a:rPr lang="cs-CZ" dirty="0" smtClean="0"/>
              <a:t>b</a:t>
            </a:r>
            <a:r>
              <a:rPr lang="cs-CZ" dirty="0"/>
              <a:t>) rodný list</a:t>
            </a:r>
            <a:r>
              <a:rPr lang="cs-CZ" dirty="0" smtClean="0"/>
              <a:t>, matky</a:t>
            </a:r>
            <a:endParaRPr lang="cs-CZ" dirty="0"/>
          </a:p>
          <a:p>
            <a:r>
              <a:rPr lang="cs-CZ" dirty="0" smtClean="0"/>
              <a:t>c</a:t>
            </a:r>
            <a:r>
              <a:rPr lang="cs-CZ" dirty="0"/>
              <a:t>) pravomocný rozsudek o rozvodu manželství, </a:t>
            </a:r>
            <a:r>
              <a:rPr lang="cs-CZ" dirty="0" smtClean="0"/>
              <a:t>d</a:t>
            </a:r>
            <a:r>
              <a:rPr lang="cs-CZ" dirty="0"/>
              <a:t>) občanský průkaz, </a:t>
            </a:r>
            <a:endParaRPr lang="cs-CZ" dirty="0" smtClean="0"/>
          </a:p>
          <a:p>
            <a:r>
              <a:rPr lang="cs-CZ" dirty="0" smtClean="0"/>
              <a:t>d</a:t>
            </a:r>
            <a:r>
              <a:rPr lang="cs-CZ" dirty="0"/>
              <a:t>) </a:t>
            </a:r>
            <a:r>
              <a:rPr lang="cs-CZ" dirty="0" smtClean="0"/>
              <a:t>(souhlasné) </a:t>
            </a:r>
            <a:r>
              <a:rPr lang="cs-CZ" dirty="0"/>
              <a:t>prohlášení </a:t>
            </a:r>
            <a:r>
              <a:rPr lang="cs-CZ" dirty="0" smtClean="0"/>
              <a:t> </a:t>
            </a:r>
            <a:r>
              <a:rPr lang="cs-CZ" dirty="0"/>
              <a:t>příjmení dítěte, pokud údaj o příjmení dítěte není patrný z oddacího listu rodičů dítěte,</a:t>
            </a:r>
          </a:p>
          <a:p>
            <a:r>
              <a:rPr lang="cs-CZ" dirty="0"/>
              <a:t> e) případně další doklady potřebné k zjištění, nebo ověření správnosti údajů, zapisovaných do knihy narození.</a:t>
            </a:r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994190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8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Právní osobnosti ani svéprávnosti se nikdo nemůže vzdát ani zčásti</a:t>
            </a:r>
            <a:endParaRPr lang="cs-CZ" dirty="0"/>
          </a:p>
        </p:txBody>
      </p:sp>
      <p:sp>
        <p:nvSpPr>
          <p:cNvPr id="8" name="Zástupný symbol pro obsah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7858408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Subjektivita nenarozených dětí</a:t>
            </a:r>
            <a:endParaRPr lang="cs-CZ" dirty="0"/>
          </a:p>
        </p:txBody>
      </p:sp>
      <p:sp>
        <p:nvSpPr>
          <p:cNvPr id="7" name="Zástupný symbol pro obsah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Na počaté dítě se hledí jako na již narozené, pokud to vyhovuje jeho zájmům. </a:t>
            </a:r>
          </a:p>
          <a:p>
            <a:r>
              <a:rPr lang="cs-CZ" dirty="0" smtClean="0"/>
              <a:t>Má se za to, že se dítě narodilo živé. </a:t>
            </a:r>
          </a:p>
          <a:p>
            <a:r>
              <a:rPr lang="cs-CZ" dirty="0" smtClean="0"/>
              <a:t>Nenarodí-li se však živé, hledí se na ně, jako by nikdy nebylo.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3402131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Svéprávnost a zletilost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Plně svéprávným se člověk stává zletilostí. </a:t>
            </a:r>
          </a:p>
          <a:p>
            <a:r>
              <a:rPr lang="cs-CZ" dirty="0" smtClean="0"/>
              <a:t>Zletilosti se nabývá dovršením osmnáctého roku věku</a:t>
            </a:r>
          </a:p>
          <a:p>
            <a:r>
              <a:rPr lang="cs-CZ" dirty="0" smtClean="0"/>
              <a:t>Lze – přiznat svéprávnost soudně, uzavřít manželství</a:t>
            </a:r>
          </a:p>
          <a:p>
            <a:pPr marL="0" indent="0">
              <a:buNone/>
            </a:pPr>
            <a:endParaRPr lang="cs-CZ" dirty="0" smtClean="0"/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32987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Omezení svéprávnosti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lze přistoupit jen v zájmu člověka, jehož se to týká, </a:t>
            </a:r>
          </a:p>
          <a:p>
            <a:r>
              <a:rPr lang="cs-CZ" dirty="0" smtClean="0"/>
              <a:t>po jeho zhlédnutí a s plným uznáváním jeho práv a jeho osobní jedinečnosti. </a:t>
            </a:r>
          </a:p>
          <a:p>
            <a:r>
              <a:rPr lang="cs-CZ" dirty="0" smtClean="0"/>
              <a:t>musí být důkladně vzaty v úvahu rozsah i stupeň neschopnosti člověka postarat se o vlastní záležitosti.</a:t>
            </a:r>
          </a:p>
          <a:p>
            <a:r>
              <a:rPr lang="cs-CZ" dirty="0"/>
              <a:t>O</a:t>
            </a:r>
            <a:r>
              <a:rPr lang="cs-CZ" dirty="0" smtClean="0"/>
              <a:t>mezit svéprávnost člověka lze jen tehdy, hrozila-li by mu jinak závažná újma a nepostačí-li vzhledem k jeho zájmům mírnější a méně omezující opatření.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8903677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Rozsah omezení svéprávnosti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Stanoví soud</a:t>
            </a:r>
          </a:p>
          <a:p>
            <a:pPr lvl="1"/>
            <a:r>
              <a:rPr lang="cs-CZ" dirty="0" smtClean="0"/>
              <a:t>v rozsahu, v jakém člověk není pro duševní poruchu, která není jen přechodná, schopen právně jednat, </a:t>
            </a:r>
          </a:p>
          <a:p>
            <a:pPr lvl="1"/>
            <a:r>
              <a:rPr lang="cs-CZ" dirty="0" smtClean="0"/>
              <a:t>vymezí rozsah, v jakém způsobilost člověka samostatně právně jednat omezil.</a:t>
            </a:r>
          </a:p>
          <a:p>
            <a:pPr lvl="1"/>
            <a:r>
              <a:rPr lang="cs-CZ" dirty="0" smtClean="0"/>
              <a:t>Změní-li se okolnosti, soud své rozhodnutí bezodkladně změní nebo zruší, a to i bez návrhu.</a:t>
            </a:r>
          </a:p>
        </p:txBody>
      </p:sp>
    </p:spTree>
    <p:extLst>
      <p:ext uri="{BB962C8B-B14F-4D97-AF65-F5344CB8AC3E}">
        <p14:creationId xmlns:p14="http://schemas.microsoft.com/office/powerpoint/2010/main" val="212081984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Opatrovník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 rozhodnutí o omezení svéprávnosti jmenuje soud člověku opatrovníka. </a:t>
            </a:r>
          </a:p>
          <a:p>
            <a:r>
              <a:rPr lang="cs-CZ" dirty="0" smtClean="0"/>
              <a:t>Při výběru opatrovníka přihlédne soud k přáním opatrovance, k jeho potřebě i k podnětům osob </a:t>
            </a:r>
            <a:r>
              <a:rPr lang="cs-CZ" dirty="0" err="1" smtClean="0"/>
              <a:t>opatrovanci</a:t>
            </a:r>
            <a:r>
              <a:rPr lang="cs-CZ" dirty="0" smtClean="0"/>
              <a:t> blízkých, sledují-li jeho prospěch, </a:t>
            </a:r>
          </a:p>
          <a:p>
            <a:r>
              <a:rPr lang="cs-CZ" dirty="0" smtClean="0"/>
              <a:t>Rozhodnutí o omezení svéprávnosti nezbavuje člověka práva samostatně právně jednat v běžných záležitostech každodenního života.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8232816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ál">
  <a:themeElements>
    <a:clrScheme name="Integrál">
      <a:dk1>
        <a:srgbClr val="2E2B21"/>
      </a:dk1>
      <a:lt1>
        <a:srgbClr val="FFFFFF"/>
      </a:lt1>
      <a:dk2>
        <a:srgbClr val="605B4F"/>
      </a:dk2>
      <a:lt2>
        <a:srgbClr val="D8D6BE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Integrál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á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8000"/>
              </a:schemeClr>
              <a:schemeClr val="phClr">
                <a:shade val="89000"/>
                <a:satMod val="145000"/>
              </a:schemeClr>
            </a:duotone>
          </a:blip>
          <a:tile tx="0" ty="0" sx="32000" sy="32000" flip="none" algn="tl"/>
        </a:blipFill>
        <a:blipFill rotWithShape="1">
          <a:blip xmlns:r="http://schemas.openxmlformats.org/officeDocument/2006/relationships" r:embed="rId2">
            <a:duotone>
              <a:schemeClr val="phClr">
                <a:tint val="98000"/>
              </a:schemeClr>
              <a:schemeClr val="phClr">
                <a:shade val="95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090DCB5F-146D-478A-852A-34B16FE9F3A8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424</TotalTime>
  <Words>1839</Words>
  <Application>Microsoft Office PowerPoint</Application>
  <PresentationFormat>Širokoúhlá obrazovka</PresentationFormat>
  <Paragraphs>184</Paragraphs>
  <Slides>37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37</vt:i4>
      </vt:variant>
    </vt:vector>
  </HeadingPairs>
  <TitlesOfParts>
    <vt:vector size="41" baseType="lpstr">
      <vt:lpstr>Tw Cen MT</vt:lpstr>
      <vt:lpstr>Tw Cen MT Condensed</vt:lpstr>
      <vt:lpstr>Wingdings 3</vt:lpstr>
      <vt:lpstr>Integrál</vt:lpstr>
      <vt:lpstr>Právní specifika dětských a nesvéprávných pacientů</vt:lpstr>
      <vt:lpstr>Subjektivita a Svéprávnost</vt:lpstr>
      <vt:lpstr>Prezentace aplikace PowerPoint</vt:lpstr>
      <vt:lpstr>Právní osobnosti ani svéprávnosti se nikdo nemůže vzdát ani zčásti</vt:lpstr>
      <vt:lpstr>Subjektivita nenarozených dětí</vt:lpstr>
      <vt:lpstr>Svéprávnost a zletilost</vt:lpstr>
      <vt:lpstr>Omezení svéprávnosti</vt:lpstr>
      <vt:lpstr>Rozsah omezení svéprávnosti</vt:lpstr>
      <vt:lpstr>Opatrovník</vt:lpstr>
      <vt:lpstr>Nezletilí</vt:lpstr>
      <vt:lpstr>Zákonní zástupci nezletilého</vt:lpstr>
      <vt:lpstr>Rodičovství</vt:lpstr>
      <vt:lpstr>Osvojení</vt:lpstr>
      <vt:lpstr>Poručenství</vt:lpstr>
      <vt:lpstr>Opatrovnictví dítěte</vt:lpstr>
      <vt:lpstr>Pěstounství</vt:lpstr>
      <vt:lpstr>Zásah do integrity člověka</vt:lpstr>
      <vt:lpstr>Obecné pravidlo</vt:lpstr>
      <vt:lpstr>Zdravotnický zákrok a informovaný souhlas</vt:lpstr>
      <vt:lpstr>Forma souhlasu</vt:lpstr>
      <vt:lpstr>Specifika nezletilých pacientů</vt:lpstr>
      <vt:lpstr>Při poskytování zdravotních služeb nezletilému pacientovi:</vt:lpstr>
      <vt:lpstr>Souhlas zákonného zástupce</vt:lpstr>
      <vt:lpstr>Právo na nepřetržitou přítomnost zdravotnického zástupce</vt:lpstr>
      <vt:lpstr>Zásah do integrity dítěte, nesvéprávného</vt:lpstr>
      <vt:lpstr>Hospitalizace i bez souhlasu zákonného zástupce</vt:lpstr>
      <vt:lpstr>Nahlížení do zdravotnické dokumentace</vt:lpstr>
      <vt:lpstr>Zvláští případ</vt:lpstr>
      <vt:lpstr>Zacházení s člověkem po smrti</vt:lpstr>
      <vt:lpstr>Integrita člověka po smrti</vt:lpstr>
      <vt:lpstr>Tělo zemřelého</vt:lpstr>
      <vt:lpstr>V rámci prohlídky těla zemřelého</vt:lpstr>
      <vt:lpstr>Postup při zápisu do knihy narození</vt:lpstr>
      <vt:lpstr>Matriční úřad a Matriční kniha</vt:lpstr>
      <vt:lpstr>Do knihy narození se zapisuje</vt:lpstr>
      <vt:lpstr>Hlášení narození</vt:lpstr>
      <vt:lpstr>Doklady předložené rodičI</vt:lpstr>
    </vt:vector>
  </TitlesOfParts>
  <Company>Masarykova univerzita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Právní specifika dětských a nesvéprávných pacientů</dc:title>
  <dc:creator>Michal Koščík</dc:creator>
  <cp:lastModifiedBy>Michal Koščík</cp:lastModifiedBy>
  <cp:revision>18</cp:revision>
  <dcterms:created xsi:type="dcterms:W3CDTF">2014-11-04T07:11:26Z</dcterms:created>
  <dcterms:modified xsi:type="dcterms:W3CDTF">2014-11-04T14:15:54Z</dcterms:modified>
</cp:coreProperties>
</file>

<file path=docProps/thumbnail.jpeg>
</file>