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24.11.2014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034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24.11.2014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53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24.11.2014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492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24.11.2014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464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24.11.2014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024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24.11.2014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570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24.11.2014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3783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24.11.2014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445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24.11.2014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105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24.11.2014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12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8396-4EDA-443E-AA35-74ACC6F7C362}" type="datetimeFigureOut">
              <a:rPr lang="cs-CZ" smtClean="0"/>
              <a:t>24.11.2014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1826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98396-4EDA-443E-AA35-74ACC6F7C362}" type="datetimeFigureOut">
              <a:rPr lang="cs-CZ" smtClean="0"/>
              <a:t>24.11.2014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54979-2144-4268-84FF-6C7DA77F85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04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Algerian" panose="04020705040A02060702" pitchFamily="82" charset="0"/>
              </a:rPr>
              <a:t>DOPLŇKY STRAVY</a:t>
            </a:r>
            <a:endParaRPr lang="cs-CZ" dirty="0">
              <a:latin typeface="Algerian" panose="04020705040A02060702" pitchFamily="82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2000" dirty="0" smtClean="0">
              <a:solidFill>
                <a:schemeClr val="tx1"/>
              </a:solidFill>
              <a:latin typeface="Algerian" panose="04020705040A02060702" pitchFamily="82" charset="0"/>
            </a:endParaRPr>
          </a:p>
          <a:p>
            <a:endParaRPr lang="cs-CZ" sz="2000" dirty="0">
              <a:solidFill>
                <a:schemeClr val="tx1"/>
              </a:solidFill>
              <a:latin typeface="Algerian" panose="04020705040A02060702" pitchFamily="82" charset="0"/>
            </a:endParaRPr>
          </a:p>
          <a:p>
            <a:r>
              <a:rPr lang="cs-CZ" sz="20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Ing. Sylvie </a:t>
            </a:r>
            <a:r>
              <a:rPr lang="cs-CZ" sz="2000" dirty="0" err="1" smtClean="0">
                <a:solidFill>
                  <a:schemeClr val="tx1"/>
                </a:solidFill>
                <a:latin typeface="Algerian" panose="04020705040A02060702" pitchFamily="82" charset="0"/>
              </a:rPr>
              <a:t>kršková</a:t>
            </a:r>
            <a:r>
              <a:rPr lang="cs-CZ" sz="20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, Státní zemědělská a potravinářská inspekce</a:t>
            </a:r>
            <a:endParaRPr lang="cs-CZ" sz="2000" dirty="0">
              <a:solidFill>
                <a:schemeClr val="tx1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53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132856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Algerian" panose="04020705040A02060702" pitchFamily="82" charset="0"/>
              </a:rPr>
              <a:t>DĚKUJI ZA POZORNOST </a:t>
            </a:r>
            <a:endParaRPr lang="cs-CZ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87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u="sng" dirty="0" smtClean="0">
                <a:latin typeface="Algerian" panose="04020705040A02060702" pitchFamily="82" charset="0"/>
              </a:rPr>
              <a:t>DOPLŇKY STRAVY</a:t>
            </a:r>
            <a:endParaRPr lang="cs-CZ" sz="2800" b="1" u="sng" dirty="0">
              <a:latin typeface="Algerian" panose="04020705040A02060702" pitchFamily="82" charset="0"/>
            </a:endParaRPr>
          </a:p>
        </p:txBody>
      </p:sp>
      <p:pic>
        <p:nvPicPr>
          <p:cNvPr id="1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20072" y="1340769"/>
            <a:ext cx="2810500" cy="417646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1187624" y="1700808"/>
            <a:ext cx="396044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lgerian" panose="04020705040A02060702" pitchFamily="82" charset="0"/>
              </a:rPr>
              <a:t>= </a:t>
            </a:r>
            <a:r>
              <a:rPr lang="cs-CZ" sz="2400" b="1" dirty="0" smtClean="0">
                <a:latin typeface="Algerian" panose="04020705040A02060702" pitchFamily="82" charset="0"/>
              </a:rPr>
              <a:t>potravina !</a:t>
            </a:r>
          </a:p>
          <a:p>
            <a:endParaRPr lang="cs-CZ" dirty="0">
              <a:latin typeface="Algerian" panose="04020705040A02060702" pitchFamily="82" charset="0"/>
            </a:endParaRPr>
          </a:p>
          <a:p>
            <a:r>
              <a:rPr 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jejímž účelem je doplňovat běžnou stravu a která je koncentrovaným zdrojem vitaminů a minerálních látek nebo dalších látek s nutričním nebo fyziologickým účinkem, obsažených v potravině samostatně nebo v kombinaci, určená k přímé spotřebě v malých odměřených množstvích (definice v zákoně č. 110/1997 Sb.)</a:t>
            </a:r>
          </a:p>
          <a:p>
            <a:endParaRPr lang="cs-CZ" sz="20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81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u="sng" dirty="0" smtClean="0">
                <a:latin typeface="Algerian" panose="04020705040A02060702" pitchFamily="82" charset="0"/>
              </a:rPr>
              <a:t>DOPLŇKY STRAVY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>
                <a:latin typeface="Algerian" panose="04020705040A02060702" pitchFamily="82" charset="0"/>
              </a:rPr>
              <a:t>Právní předpisy:</a:t>
            </a:r>
          </a:p>
          <a:p>
            <a:pPr marL="0" indent="0">
              <a:buNone/>
            </a:pPr>
            <a:endParaRPr lang="cs-CZ" sz="2400" dirty="0">
              <a:latin typeface="Algerian" panose="04020705040A02060702" pitchFamily="82" charset="0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zákon č. 110/1997 Sb.</a:t>
            </a:r>
            <a:r>
              <a:rPr lang="cs-CZ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o potravinách a tabákových výrobcích</a:t>
            </a:r>
          </a:p>
          <a:p>
            <a:pPr marL="0" indent="0">
              <a:buFont typeface="Monotype Sorts" pitchFamily="2" charset="2"/>
              <a:buNone/>
              <a:defRPr/>
            </a:pPr>
            <a:endParaRPr 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altLang="cs-CZ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vyhláška č. 113/2005 Sb</a:t>
            </a:r>
            <a:r>
              <a:rPr lang="cs-CZ" altLang="cs-CZ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o způsobu označování potravin a tabákových výrobků</a:t>
            </a:r>
          </a:p>
          <a:p>
            <a:pPr marL="0" indent="0">
              <a:buFont typeface="Monotype Sorts" pitchFamily="2" charset="2"/>
              <a:buNone/>
              <a:defRPr/>
            </a:pPr>
            <a:endParaRPr lang="cs-CZ" sz="20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vyhláška č. 225/2008 Sb. </a:t>
            </a:r>
            <a:r>
              <a:rPr lang="cs-CZ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kterou se stanoví požadavky na doplňky stravy a na obohacování potravin </a:t>
            </a:r>
          </a:p>
          <a:p>
            <a:pPr marL="0" indent="0">
              <a:buFont typeface="Monotype Sorts" pitchFamily="2" charset="2"/>
              <a:buNone/>
              <a:defRPr/>
            </a:pPr>
            <a:endParaRPr 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směrnice č. 2002/46 </a:t>
            </a:r>
            <a:r>
              <a:rPr lang="cs-CZ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týkající se doplňků stravy </a:t>
            </a:r>
          </a:p>
          <a:p>
            <a:pPr marL="0" indent="0">
              <a:buFont typeface="Monotype Sorts" pitchFamily="2" charset="2"/>
              <a:buNone/>
              <a:defRPr/>
            </a:pPr>
            <a:endParaRPr lang="cs-CZ" sz="20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nařízení č. 1924/2006 </a:t>
            </a:r>
            <a:r>
              <a:rPr lang="cs-CZ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výživová a zdravotní tvrzení</a:t>
            </a:r>
          </a:p>
          <a:p>
            <a:pPr marL="0" indent="0">
              <a:buNone/>
            </a:pPr>
            <a:endParaRPr lang="cs-CZ" sz="2000" dirty="0">
              <a:latin typeface="Algerian" panose="04020705040A02060702" pitchFamily="82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130" y="476672"/>
            <a:ext cx="1941360" cy="1296144"/>
          </a:xfrm>
          <a:prstGeom prst="rect">
            <a:avLst/>
          </a:prstGeom>
          <a:noFill/>
          <a:ln>
            <a:noFill/>
          </a:ln>
          <a:effectLst>
            <a:reflection endPos="0" dist="508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893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u="sng" dirty="0" smtClean="0">
                <a:latin typeface="Algerian" panose="04020705040A02060702" pitchFamily="82" charset="0"/>
              </a:rPr>
              <a:t>DOPLŇKY STRAVY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68580" indent="0">
              <a:buFont typeface="Monotype Sorts" pitchFamily="2" charset="2"/>
              <a:buNone/>
              <a:defRPr/>
            </a:pPr>
            <a:r>
              <a:rPr lang="cs-CZ" sz="2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Algerian" panose="04020705040A02060702" pitchFamily="8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Legislativa DS není v rámci EU ještě plně harmonizovaná. </a:t>
            </a:r>
          </a:p>
          <a:p>
            <a:pPr marL="68580" indent="0">
              <a:buFont typeface="Monotype Sorts" pitchFamily="2" charset="2"/>
              <a:buNone/>
              <a:defRPr/>
            </a:pPr>
            <a:r>
              <a:rPr 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ten</a:t>
            </a:r>
            <a:r>
              <a:rPr lang="cs-CZ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kdo uvádí DS na český trh – má povinnost se přesvědčit, že výrobek odpovídá platné legislativě (země původu/EU/země dovozu) a je bezpečný pro spotřebitele.</a:t>
            </a:r>
          </a:p>
          <a:p>
            <a:pPr marL="68580" indent="0">
              <a:buFont typeface="Monotype Sorts" pitchFamily="2" charset="2"/>
              <a:buNone/>
              <a:defRPr/>
            </a:pPr>
            <a:r>
              <a:rPr lang="cs-CZ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Pak už může být zboží volně distribuováno po EU (tzv. princip vzájemného uznávání a volný pohyb zboží a služeb). </a:t>
            </a:r>
          </a:p>
          <a:p>
            <a:pPr marL="0" indent="0">
              <a:buNone/>
            </a:pPr>
            <a:endParaRPr lang="cs-CZ" sz="2400" dirty="0" smtClean="0">
              <a:latin typeface="Algerian" panose="04020705040A02060702" pitchFamily="82" charset="0"/>
            </a:endParaRPr>
          </a:p>
          <a:p>
            <a:pPr marL="0" indent="0">
              <a:buNone/>
            </a:pPr>
            <a:r>
              <a:rPr lang="cs-CZ" sz="4800" dirty="0" smtClean="0">
                <a:latin typeface="Algerian"/>
              </a:rPr>
              <a:t>!  </a:t>
            </a:r>
            <a:r>
              <a:rPr lang="cs-CZ" sz="2000" dirty="0" smtClean="0">
                <a:latin typeface="Algerian"/>
              </a:rPr>
              <a:t>Doplňky stravy jsou určeny pro zdravé spotřebitele</a:t>
            </a:r>
          </a:p>
          <a:p>
            <a:pPr marL="0" indent="0">
              <a:buNone/>
            </a:pPr>
            <a:r>
              <a:rPr lang="cs-CZ" sz="4800" dirty="0" smtClean="0">
                <a:latin typeface="Algerian"/>
              </a:rPr>
              <a:t>!  </a:t>
            </a:r>
            <a:r>
              <a:rPr lang="cs-CZ" sz="2000" dirty="0" smtClean="0">
                <a:latin typeface="Algerian"/>
              </a:rPr>
              <a:t>Doplňují látky, které ve stravě chybí </a:t>
            </a:r>
            <a:endParaRPr lang="cs-CZ" sz="4800" dirty="0">
              <a:latin typeface="Algerian" panose="04020705040A02060702" pitchFamily="82" charset="0"/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582858" y="1700808"/>
            <a:ext cx="388741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08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u="sng" dirty="0" smtClean="0">
                <a:latin typeface="Algerian" panose="04020705040A02060702" pitchFamily="82" charset="0"/>
              </a:rPr>
              <a:t>DOPLŇKY STRAVY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20000"/>
          </a:bodyPr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cs-CZ" sz="2400" b="1" dirty="0">
                <a:solidFill>
                  <a:schemeClr val="tx2"/>
                </a:solidFill>
                <a:latin typeface="Algerian" panose="04020705040A02060702" pitchFamily="82" charset="0"/>
              </a:rPr>
              <a:t>Označování doplňků stravy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cs-CZ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a) v názvu potraviny slovo „doplněk stravy“, 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cs-CZ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b) název vitaminů, minerálních látek nebo dalších látek charakterizujících výrobek, 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cs-CZ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c) číselný údaj o množství vitaminů, minerálních látek nebo dalších látek vztažený na doporučenou denní dávku, přičemž u vitaminů a minerálních látek se použijí jednotky uvedené v příloze č. 1 k této </a:t>
            </a:r>
            <a:r>
              <a:rPr lang="cs-CZ" sz="2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vyhlášce,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cs-CZ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d) údaje o obsahu vitaminů a minerálních látek i v procentech doporučené denní dávky uvedené v příloze č. 5 k této vyhlášce, přičemž tento údaj lze uvést i v grafické podobě, 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cs-CZ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e) doporučené denní dávkování a popřípadě další podmínky použití, 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cs-CZ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f) varování před překročením doporučeného denního dávkování, 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cs-CZ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g) upozornění, aby byly výrobky uloženy mimo dosah dětí, 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cs-CZ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h) upozornění, že doplňky stravy nejsou náhradou pestré stravy, 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cs-CZ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i) upozornění „Nevhodné pro těhotné ženy“ u doplňků stravy obsahujících více než 800 µg (RE) vitaminu A v denní dávce    </a:t>
            </a:r>
          </a:p>
          <a:p>
            <a:pPr marL="0" indent="0">
              <a:buFont typeface="Monotype Sorts" pitchFamily="2" charset="2"/>
              <a:buNone/>
              <a:defRPr/>
            </a:pPr>
            <a:endParaRPr 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2657"/>
            <a:ext cx="2086372" cy="139296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652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2800" b="1" u="sng" dirty="0" smtClean="0">
                <a:latin typeface="Algerian" panose="04020705040A02060702" pitchFamily="82" charset="0"/>
              </a:rPr>
              <a:t>DOPLŇKY STRAVY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cs-CZ" sz="2400" b="1" dirty="0">
                <a:solidFill>
                  <a:schemeClr val="tx2"/>
                </a:solidFill>
                <a:latin typeface="Algerian" panose="04020705040A02060702" pitchFamily="82" charset="0"/>
              </a:rPr>
              <a:t>Označování doplňků stravy nesmí 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cs-CZ" sz="2000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přisuzovat vlastnosti týkající se prevence, léčby nebo vyléčení lidských onemocnění nebo na tyto vlastnosti odkazovat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cs-CZ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obsahovat žádné tvrzení uvádějící nebo naznačující, že vyvážená a pestrá strava obecně nemůže poskytnout dostatečné množství vitaminů anebo minerálních látek. </a:t>
            </a:r>
          </a:p>
          <a:p>
            <a:pPr marL="0" indent="0">
              <a:buNone/>
            </a:pPr>
            <a:endParaRPr lang="cs-CZ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cs-CZ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Výživová a zdravotní tvrzení u doplňků stravy se mohou uvést za podmínek přímo použitelného právního předpisu Evropských společenství o požadavcích na uvádění nutričních a zdravotních tvrzení při označování potravin – nařízení č. 1924/2006</a:t>
            </a:r>
          </a:p>
          <a:p>
            <a:pPr marL="0" indent="0">
              <a:buNone/>
            </a:pPr>
            <a:endParaRPr 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941168"/>
            <a:ext cx="1944216" cy="130814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27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2800" b="1" u="sng" dirty="0" smtClean="0">
                <a:latin typeface="Algerian" panose="04020705040A02060702" pitchFamily="82" charset="0"/>
              </a:rPr>
              <a:t>DOPLŇKY STRAVY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cs-CZ" sz="2400" b="1" dirty="0">
                <a:solidFill>
                  <a:schemeClr val="tx2"/>
                </a:solidFill>
                <a:latin typeface="Algerian" panose="04020705040A02060702" pitchFamily="82" charset="0"/>
              </a:rPr>
              <a:t>Způsob použití</a:t>
            </a:r>
            <a:r>
              <a:rPr lang="cs-CZ" sz="2400" b="1" dirty="0" smtClean="0">
                <a:solidFill>
                  <a:schemeClr val="tx2"/>
                </a:solidFill>
                <a:latin typeface="Algerian" panose="04020705040A02060702" pitchFamily="82" charset="0"/>
              </a:rPr>
              <a:t>:</a:t>
            </a:r>
            <a:endParaRPr lang="cs-CZ" sz="2400" b="1" dirty="0">
              <a:solidFill>
                <a:schemeClr val="tx2"/>
              </a:solidFill>
              <a:latin typeface="Algerian" panose="04020705040A02060702" pitchFamily="82" charset="0"/>
            </a:endParaRP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cs-CZ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Doplňky stravy se používají upravené do formy kapslí či tobolek, pastilek, tablet, dražé, sáčků s práškem, ampulek s tekutinou, kapek nebo jiných jednoduchých forem tekutin a prášků určených pro příjem v malých odměřených množstvích, a takto se uvádějí do oběhu</a:t>
            </a:r>
          </a:p>
          <a:p>
            <a:pPr marL="0" indent="0">
              <a:buNone/>
              <a:defRPr/>
            </a:pPr>
            <a:endParaRPr lang="cs-CZ" sz="2000" u="sng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  <a:defRPr/>
            </a:pPr>
            <a:endParaRPr lang="cs-CZ" sz="2000" u="sng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  <a:defRPr/>
            </a:pPr>
            <a:endParaRPr lang="cs-CZ" sz="2000" u="sng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  <a:defRPr/>
            </a:pPr>
            <a:endParaRPr lang="cs-CZ" sz="2000" u="sng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  <a:defRPr/>
            </a:pPr>
            <a:endParaRPr lang="cs-CZ" sz="2000" u="sng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  <a:defRPr/>
            </a:pPr>
            <a:endParaRPr lang="cs-CZ" sz="2000" u="sng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cs-CZ" sz="2000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Doplňky stravy se do oběhu uvádějí pouze balené</a:t>
            </a:r>
            <a:endParaRPr 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cs-CZ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5122" name="Picture 2" descr="C:\Users\krskovas\Pictures\doplňky strav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924944"/>
            <a:ext cx="3312368" cy="2171514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318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2800" b="1" u="sng" dirty="0" smtClean="0">
                <a:latin typeface="Algerian" panose="04020705040A02060702" pitchFamily="82" charset="0"/>
              </a:rPr>
              <a:t>DOPLŇKY STRAVY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pPr marL="0" indent="0">
              <a:buFont typeface="Monotype Sorts" pitchFamily="2" charset="2"/>
              <a:buNone/>
            </a:pPr>
            <a:r>
              <a:rPr lang="cs-CZ" alt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Do potravin nelze přidávat jednotlivě nebo jejich směsi omamné nebo psychotropní látky, prekursory kategorie I přímo použitelného předpisu Evropských společenství, další látky, u nichž byl prokázán toxický, genotoxický, teratogenní, halucinogenní, omamný či jiný nepříznivý účinek na lidský organismus. </a:t>
            </a:r>
          </a:p>
          <a:p>
            <a:pPr marL="0" indent="0">
              <a:buFont typeface="Monotype Sorts" pitchFamily="2" charset="2"/>
              <a:buNone/>
            </a:pPr>
            <a:endParaRPr lang="cs-CZ" altLang="cs-CZ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Font typeface="Monotype Sorts" pitchFamily="2" charset="2"/>
              <a:buNone/>
            </a:pPr>
            <a:endParaRPr lang="cs-CZ" alt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Font typeface="Monotype Sorts" pitchFamily="2" charset="2"/>
              <a:buNone/>
            </a:pPr>
            <a:endParaRPr lang="cs-CZ" altLang="cs-CZ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Font typeface="Monotype Sorts" pitchFamily="2" charset="2"/>
              <a:buNone/>
            </a:pPr>
            <a:endParaRPr lang="cs-CZ" altLang="cs-CZ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Font typeface="Monotype Sorts" pitchFamily="2" charset="2"/>
              <a:buNone/>
            </a:pPr>
            <a:endParaRPr lang="cs-CZ" alt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Font typeface="Monotype Sorts" pitchFamily="2" charset="2"/>
              <a:buNone/>
            </a:pPr>
            <a:endParaRPr lang="cs-CZ" altLang="cs-CZ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Font typeface="Monotype Sorts" pitchFamily="2" charset="2"/>
              <a:buNone/>
            </a:pPr>
            <a:r>
              <a:rPr lang="cs-CZ" alt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Další látky, které nelze použít při výrobě potravin, jsou uvedeny v příloze č. 4. vyhl.č.225/2008 Sb. → tam jsou uvedeny některé látky, které jsou zakázány v ČR, ale v některých členských státech nejsou zakázány </a:t>
            </a:r>
          </a:p>
          <a:p>
            <a:pPr marL="0" indent="0">
              <a:buNone/>
            </a:pPr>
            <a:endParaRPr 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348880"/>
            <a:ext cx="1761426" cy="201282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999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2800" b="1" u="sng" dirty="0" smtClean="0">
                <a:latin typeface="Algerian" panose="04020705040A02060702" pitchFamily="82" charset="0"/>
              </a:rPr>
              <a:t>DOPLŇKY STRAVY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cs-CZ" sz="2400" b="1" dirty="0">
                <a:solidFill>
                  <a:schemeClr val="tx2"/>
                </a:solidFill>
                <a:latin typeface="Algerian" panose="04020705040A02060702" pitchFamily="82" charset="0"/>
              </a:rPr>
              <a:t>Oznamovací povinnost tzv. notifikace</a:t>
            </a:r>
          </a:p>
          <a:p>
            <a:pPr marL="0" indent="0">
              <a:buFont typeface="Monotype Sorts" pitchFamily="2" charset="2"/>
              <a:buNone/>
              <a:defRPr/>
            </a:pPr>
            <a:endParaRPr lang="cs-CZ" sz="2000" b="1" u="sng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do 31.12.2014 se před prvním uvedením do oběhu DS zasílá </a:t>
            </a:r>
            <a:r>
              <a:rPr 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provozovatel potravinářského podniku </a:t>
            </a:r>
            <a:r>
              <a:rPr lang="cs-CZ" sz="20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MZd</a:t>
            </a:r>
            <a:r>
              <a:rPr 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cs-CZ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 v kopii </a:t>
            </a:r>
            <a:r>
              <a:rPr lang="cs-CZ" sz="20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MZe</a:t>
            </a:r>
            <a:r>
              <a:rPr lang="cs-CZ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český text označení, který bude uveden na obale výrobku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000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od 1.1.2015 přechází tato oznamovací povinnost  z </a:t>
            </a:r>
            <a:r>
              <a:rPr lang="cs-CZ" sz="2000" u="sng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MZd</a:t>
            </a:r>
            <a:r>
              <a:rPr lang="cs-CZ" sz="2000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na </a:t>
            </a:r>
            <a:r>
              <a:rPr lang="cs-CZ" sz="2000" u="sng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MZe</a:t>
            </a:r>
            <a:r>
              <a:rPr lang="cs-CZ" sz="2000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cs-CZ" sz="2000" u="sng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Font typeface="Monotype Sorts" pitchFamily="2" charset="2"/>
              <a:buNone/>
              <a:defRPr/>
            </a:pPr>
            <a:r>
              <a:rPr lang="cs-CZ" sz="20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v některých členských státech není tato oznamovací povinnost stanovena </a:t>
            </a:r>
          </a:p>
          <a:p>
            <a:pPr marL="0" indent="0">
              <a:buNone/>
            </a:pPr>
            <a:r>
              <a:rPr lang="cs-C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</a:t>
            </a:r>
            <a:endParaRPr lang="cs-CZ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480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665</Words>
  <Application>Microsoft Office PowerPoint</Application>
  <PresentationFormat>Předvádění na obrazovce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DOPLŇKY STRAVY</vt:lpstr>
      <vt:lpstr>DOPLŇKY STRAVY</vt:lpstr>
      <vt:lpstr>DOPLŇKY STRAVY</vt:lpstr>
      <vt:lpstr>DOPLŇKY STRAVY</vt:lpstr>
      <vt:lpstr>DOPLŇKY STRAVY</vt:lpstr>
      <vt:lpstr>DOPLŇKY STRAVY</vt:lpstr>
      <vt:lpstr>DOPLŇKY STRAVY</vt:lpstr>
      <vt:lpstr>DOPLŇKY STRAVY</vt:lpstr>
      <vt:lpstr>DOPLŇKY STRAVY</vt:lpstr>
      <vt:lpstr>DĚKUJI ZA POZORNOST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DOPLŇKY STRAVY</dc:title>
  <dc:creator>Kršková Sylvie, Ing.</dc:creator>
  <cp:lastModifiedBy>Kršková Sylvie, Ing.</cp:lastModifiedBy>
  <cp:revision>30</cp:revision>
  <dcterms:created xsi:type="dcterms:W3CDTF">2014-11-24T10:59:30Z</dcterms:created>
  <dcterms:modified xsi:type="dcterms:W3CDTF">2014-11-24T13:32:47Z</dcterms:modified>
</cp:coreProperties>
</file>