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33"/>
  </p:notesMasterIdLst>
  <p:handoutMasterIdLst>
    <p:handoutMasterId r:id="rId34"/>
  </p:handoutMasterIdLst>
  <p:sldIdLst>
    <p:sldId id="452" r:id="rId2"/>
    <p:sldId id="504" r:id="rId3"/>
    <p:sldId id="505" r:id="rId4"/>
    <p:sldId id="516" r:id="rId5"/>
    <p:sldId id="481" r:id="rId6"/>
    <p:sldId id="476" r:id="rId7"/>
    <p:sldId id="477" r:id="rId8"/>
    <p:sldId id="515" r:id="rId9"/>
    <p:sldId id="479" r:id="rId10"/>
    <p:sldId id="480" r:id="rId11"/>
    <p:sldId id="526" r:id="rId12"/>
    <p:sldId id="518" r:id="rId13"/>
    <p:sldId id="485" r:id="rId14"/>
    <p:sldId id="519" r:id="rId15"/>
    <p:sldId id="520" r:id="rId16"/>
    <p:sldId id="521" r:id="rId17"/>
    <p:sldId id="462" r:id="rId18"/>
    <p:sldId id="523" r:id="rId19"/>
    <p:sldId id="524" r:id="rId20"/>
    <p:sldId id="525" r:id="rId21"/>
    <p:sldId id="491" r:id="rId22"/>
    <p:sldId id="492" r:id="rId23"/>
    <p:sldId id="469" r:id="rId24"/>
    <p:sldId id="513" r:id="rId25"/>
    <p:sldId id="490" r:id="rId26"/>
    <p:sldId id="514" r:id="rId27"/>
    <p:sldId id="517" r:id="rId28"/>
    <p:sldId id="527" r:id="rId29"/>
    <p:sldId id="528" r:id="rId30"/>
    <p:sldId id="529" r:id="rId31"/>
    <p:sldId id="472" r:id="rId32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BFC"/>
    <a:srgbClr val="5A08C8"/>
    <a:srgbClr val="FB9FC0"/>
    <a:srgbClr val="FEE2FC"/>
    <a:srgbClr val="94C600"/>
    <a:srgbClr val="E4CE48"/>
    <a:srgbClr val="FFFF00"/>
    <a:srgbClr val="FEDEF8"/>
    <a:srgbClr val="C5D7FF"/>
    <a:srgbClr val="92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>
      <p:cViewPr varScale="1">
        <p:scale>
          <a:sx n="117" d="100"/>
          <a:sy n="117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05515118782261E-3"/>
          <c:y val="0.53074332553050108"/>
          <c:w val="0.84669607667354896"/>
          <c:h val="0.4566598605369634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 toho: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nepovolená zdravotní tvrzení</c:v>
                </c:pt>
                <c:pt idx="1">
                  <c:v>Nepovolená výživová tvrzení</c:v>
                </c:pt>
                <c:pt idx="2">
                  <c:v>Léčebná tvrzení</c:v>
                </c:pt>
                <c:pt idx="3">
                  <c:v>nesplnění zvláštních podmínek  článek 10</c:v>
                </c:pt>
                <c:pt idx="4">
                  <c:v>Jiné nedostatky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25</c:v>
                </c:pt>
                <c:pt idx="1">
                  <c:v>2</c:v>
                </c:pt>
                <c:pt idx="2">
                  <c:v>38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4387257301443869E-3"/>
          <c:y val="5.6727965625848191E-2"/>
          <c:w val="0.75188881653413642"/>
          <c:h val="0.3212671014847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2F731A-1884-4AE4-904D-06CDA72B3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847012-2F66-4CEF-88E0-AF637520F958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6464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6AA6E3-A560-4657-87D1-72CB99172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05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AA6E3-A560-4657-87D1-72CB99172EC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0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4D0A511-3AD2-436B-8AFF-6E6ED17B082A}" type="slidenum">
              <a:rPr lang="en-GB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cs-CZ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6E733-BDA7-48D8-B352-68256139DAE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3" descr="pozadi_zelen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CITRUS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6102350"/>
            <a:ext cx="1792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Clipboard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44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0" y="0"/>
            <a:ext cx="3203575" cy="1268413"/>
          </a:xfrm>
          <a:prstGeom prst="rect">
            <a:avLst/>
          </a:prstGeom>
          <a:gradFill rotWithShape="1">
            <a:gsLst>
              <a:gs pos="0">
                <a:srgbClr val="669950">
                  <a:alpha val="0"/>
                </a:srgbClr>
              </a:gs>
              <a:gs pos="100000">
                <a:srgbClr val="669950">
                  <a:gamma/>
                  <a:shade val="90980"/>
                  <a:invGamma/>
                  <a:alpha val="95000"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 userDrawn="1"/>
        </p:nvSpPr>
        <p:spPr bwMode="auto">
          <a:xfrm>
            <a:off x="114300" y="1268413"/>
            <a:ext cx="8915400" cy="73025"/>
          </a:xfrm>
          <a:prstGeom prst="chevron">
            <a:avLst>
              <a:gd name="adj" fmla="val 3052174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0FA0-246A-448C-8E0A-056E0EADFB4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C435A-1732-4CC5-B8D4-17B4AE0123C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0F36-2A08-40F7-9E56-A6B3526DF4A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D097-0446-45FB-B414-2B7F9974CA8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9089-A2C3-4F4E-84A7-62238028E54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3F9A-21DB-4DDD-A78F-D1E1497DD1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DD3C-A0BE-48B1-92B9-4357CAAAF2E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C7010-0D42-4841-816A-C050CC503A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FD869-921A-4601-ACBA-3F58AB84B9A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9C2F-21D0-4884-BCE6-91DC4E447D0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45D2E1-9700-4928-B587-6061ACF06EB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c.europa.eu/nuhclaims/resources/docs/claims_pending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c.europa.eu/nuhclaims/CLAIMSresources/doc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zu.cz/tema/bezpecnost-potravin/zdravotni-tvrzen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974632" cy="3168352"/>
          </a:xfrm>
        </p:spPr>
        <p:txBody>
          <a:bodyPr>
            <a:normAutofit fontScale="925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rgbClr val="267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a výživová tvrzení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solidFill>
                  <a:srgbClr val="267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Miriam </a:t>
            </a:r>
            <a:r>
              <a:rPr lang="cs-CZ" sz="1600" i="1" dirty="0" err="1" smtClean="0">
                <a:solidFill>
                  <a:srgbClr val="267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Bellofattová</a:t>
            </a:r>
            <a:endParaRPr lang="cs-CZ" sz="1600" i="1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solidFill>
                  <a:srgbClr val="267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prosinec 2014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541724" cy="11521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Obrázek 9" descr="Szpi-zelena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99184"/>
            <a:ext cx="6651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1643688" y="400599"/>
            <a:ext cx="560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800" b="1" dirty="0">
                <a:latin typeface="Gill Sans MT"/>
              </a:rPr>
              <a:t>Státní zemědělská a potravinářská inspekce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/>
          <p:cNvSpPr>
            <a:spLocks noGrp="1"/>
          </p:cNvSpPr>
          <p:nvPr>
            <p:ph type="title"/>
          </p:nvPr>
        </p:nvSpPr>
        <p:spPr bwMode="auto">
          <a:xfrm>
            <a:off x="2411413" y="260350"/>
            <a:ext cx="6513512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440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Srovnávací tvrzení</a:t>
            </a:r>
            <a:endParaRPr lang="cs-CZ" altLang="cs-CZ" smtClean="0">
              <a:solidFill>
                <a:srgbClr val="00B050"/>
              </a:solidFill>
              <a:effectLst/>
            </a:endParaRPr>
          </a:p>
        </p:txBody>
      </p:sp>
      <p:sp>
        <p:nvSpPr>
          <p:cNvPr id="15365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7337"/>
            <a:ext cx="8280598" cy="4153259"/>
          </a:xfrm>
          <a:prstGeom prst="rect">
            <a:avLst/>
          </a:prstGeo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Srovnávat se smějí pouze </a:t>
            </a: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potraviny stejné kategorie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, k přihlédnutím k sortimentu potravin dané kategorie. V daném případě se uvede rozdíl v množství živiny nebo energetické hodnotě a srovnání se vztahuje na stejné množství potraviny.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Příklad: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zvýšeným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sníženým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živiny/,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light</a:t>
            </a:r>
            <a:endParaRPr lang="cs-CZ" altLang="cs-CZ" sz="18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/>
            <a:endParaRPr lang="cs-CZ" alt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SZPI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498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7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475656" y="260648"/>
            <a:ext cx="6120680" cy="59951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tvrzení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07504" y="660241"/>
            <a:ext cx="8856984" cy="6009119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jsou vždy konkrétní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Vápník </a:t>
            </a:r>
            <a:r>
              <a:rPr lang="cs-CZ" sz="1400" b="1" dirty="0" smtClean="0">
                <a:solidFill>
                  <a:schemeClr val="tx1"/>
                </a:solidFill>
              </a:rPr>
              <a:t>je potřebný pro </a:t>
            </a:r>
            <a:r>
              <a:rPr lang="cs-CZ" sz="1400" b="1" dirty="0" smtClean="0">
                <a:solidFill>
                  <a:srgbClr val="00B050"/>
                </a:solidFill>
              </a:rPr>
              <a:t>udržení normálního stavu kostí 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Vlašské ořechy </a:t>
            </a:r>
            <a:r>
              <a:rPr lang="cs-CZ" sz="1400" b="1" dirty="0" smtClean="0">
                <a:solidFill>
                  <a:schemeClr val="tx1"/>
                </a:solidFill>
              </a:rPr>
              <a:t>přispívají </a:t>
            </a:r>
            <a:r>
              <a:rPr lang="cs-CZ" sz="1400" b="1" dirty="0" smtClean="0">
                <a:solidFill>
                  <a:srgbClr val="00B050"/>
                </a:solidFill>
              </a:rPr>
              <a:t>k lepší pružnosti krevních cév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není například:</a:t>
            </a: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Abyste byli zdraví, pijte hodně vody…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Banány jsou syté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i="1" dirty="0" smtClean="0">
                <a:solidFill>
                  <a:schemeClr val="accent6">
                    <a:lumMod val="75000"/>
                  </a:schemeClr>
                </a:solidFill>
              </a:rPr>
              <a:t>Zelenina je zdravá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endParaRPr lang="cs-CZ" altLang="cs-CZ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6053" y="1124744"/>
            <a:ext cx="8506427" cy="1872208"/>
          </a:xfrm>
          <a:prstGeom prst="rect">
            <a:avLst/>
          </a:prstGeom>
          <a:noFill/>
          <a:ln w="12700">
            <a:solidFill>
              <a:srgbClr val="3B1FA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…je každé tvrzení, které uvádí, naznačuje nebo ze kterého vyplývá </a:t>
            </a:r>
            <a:r>
              <a:rPr lang="cs-CZ" altLang="cs-CZ" sz="2000" b="1" u="sng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souvislost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mezi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kategorií potravin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potravinou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nebo některou z jejích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složek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zdravím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Co je zdravotní tvrzení?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257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90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Zdravotní tvrzení na principu zákazu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520799" y="1568350"/>
            <a:ext cx="8229600" cy="2580729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cs-CZ" alt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Princip zákazu (článek 10, odstavec 1 nařízení 1924/2006)</a:t>
            </a:r>
          </a:p>
          <a:p>
            <a:pPr>
              <a:buNone/>
            </a:pPr>
            <a:endParaRPr lang="cs-CZ" sz="2000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ED517E"/>
                </a:solidFill>
              </a:rPr>
              <a:t>Z</a:t>
            </a:r>
            <a:r>
              <a:rPr lang="en-US" sz="2000" b="1" dirty="0" err="1">
                <a:solidFill>
                  <a:srgbClr val="ED517E"/>
                </a:solidFill>
              </a:rPr>
              <a:t>dravotní</a:t>
            </a:r>
            <a:r>
              <a:rPr lang="en-US" sz="2000" b="1" dirty="0">
                <a:solidFill>
                  <a:srgbClr val="ED517E"/>
                </a:solidFill>
              </a:rPr>
              <a:t> </a:t>
            </a:r>
            <a:r>
              <a:rPr lang="en-US" sz="2000" b="1" dirty="0" err="1">
                <a:solidFill>
                  <a:srgbClr val="ED517E"/>
                </a:solidFill>
              </a:rPr>
              <a:t>tvrzení</a:t>
            </a:r>
            <a:r>
              <a:rPr lang="en-US" sz="2000" b="1" dirty="0">
                <a:solidFill>
                  <a:srgbClr val="ED517E"/>
                </a:solidFill>
              </a:rPr>
              <a:t> </a:t>
            </a:r>
            <a:r>
              <a:rPr lang="en-US" sz="2000" b="1" dirty="0" err="1">
                <a:solidFill>
                  <a:srgbClr val="ED517E"/>
                </a:solidFill>
              </a:rPr>
              <a:t>jsou</a:t>
            </a:r>
            <a:r>
              <a:rPr lang="en-US" sz="2000" b="1" dirty="0">
                <a:solidFill>
                  <a:srgbClr val="ED517E"/>
                </a:solidFill>
              </a:rPr>
              <a:t> </a:t>
            </a:r>
            <a:r>
              <a:rPr lang="en-US" sz="2000" b="1" dirty="0" err="1">
                <a:solidFill>
                  <a:srgbClr val="ED517E"/>
                </a:solidFill>
              </a:rPr>
              <a:t>zakázána</a:t>
            </a:r>
            <a:r>
              <a:rPr lang="en-US" sz="2000" b="1" dirty="0" smtClean="0">
                <a:solidFill>
                  <a:srgbClr val="ED517E"/>
                </a:solidFill>
              </a:rPr>
              <a:t>,</a:t>
            </a:r>
            <a:endParaRPr lang="cs-CZ" sz="2000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pokud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neodpovídají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obecným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kapitole</a:t>
            </a:r>
            <a:r>
              <a:rPr lang="en-US" sz="1800" dirty="0"/>
              <a:t> </a:t>
            </a:r>
            <a:r>
              <a:rPr lang="en-US" sz="1800" dirty="0" smtClean="0"/>
              <a:t>II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 a </a:t>
            </a:r>
            <a:r>
              <a:rPr lang="en-US" sz="1800" dirty="0" err="1">
                <a:solidFill>
                  <a:srgbClr val="00B050"/>
                </a:solidFill>
              </a:rPr>
              <a:t>zvláštním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této</a:t>
            </a:r>
            <a:r>
              <a:rPr lang="en-US" sz="1800" dirty="0"/>
              <a:t> </a:t>
            </a:r>
            <a:r>
              <a:rPr lang="en-US" sz="1800" dirty="0" err="1" smtClean="0"/>
              <a:t>kapitole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a</a:t>
            </a:r>
            <a:r>
              <a:rPr lang="en-US" sz="1800" dirty="0"/>
              <a:t> </a:t>
            </a:r>
            <a:r>
              <a:rPr lang="en-US" sz="1800" dirty="0" err="1"/>
              <a:t>pokud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nejsou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schválena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souladu</a:t>
            </a:r>
            <a:r>
              <a:rPr lang="en-US" sz="1800" dirty="0"/>
              <a:t> s </a:t>
            </a:r>
            <a:r>
              <a:rPr lang="en-US" sz="1800" dirty="0" err="1"/>
              <a:t>tímto</a:t>
            </a:r>
            <a:r>
              <a:rPr lang="en-US" sz="1800" dirty="0"/>
              <a:t> </a:t>
            </a:r>
            <a:r>
              <a:rPr lang="en-US" sz="1800" dirty="0" err="1" smtClean="0"/>
              <a:t>nařízením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/>
              <a:t>obsažena</a:t>
            </a:r>
            <a:r>
              <a:rPr lang="en-US" sz="1800" dirty="0"/>
              <a:t> v </a:t>
            </a:r>
            <a:r>
              <a:rPr lang="en-US" sz="1800" dirty="0" err="1"/>
              <a:t>seznamu</a:t>
            </a:r>
            <a:r>
              <a:rPr lang="en-US" sz="1800" dirty="0"/>
              <a:t> </a:t>
            </a:r>
            <a:r>
              <a:rPr lang="en-US" sz="1800" dirty="0" err="1"/>
              <a:t>schválených</a:t>
            </a:r>
            <a:r>
              <a:rPr lang="en-US" sz="1800" dirty="0"/>
              <a:t> </a:t>
            </a:r>
            <a:r>
              <a:rPr lang="en-US" sz="1800" dirty="0" err="1"/>
              <a:t>tvrzení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tanovených</a:t>
            </a:r>
            <a:r>
              <a:rPr lang="cs-CZ" sz="1800" dirty="0"/>
              <a:t> </a:t>
            </a:r>
            <a:r>
              <a:rPr lang="pt-BR" sz="1800" dirty="0"/>
              <a:t>v článcích 13 a 14.</a:t>
            </a:r>
            <a:endParaRPr lang="cs-CZ" sz="1800" dirty="0"/>
          </a:p>
          <a:p>
            <a:pPr>
              <a:defRPr/>
            </a:pPr>
            <a:endParaRPr lang="cs-CZ" alt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1584176" cy="15841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2414437"/>
      </p:ext>
    </p:extLst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86786" cy="864096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solidFill>
                  <a:srgbClr val="C00000"/>
                </a:solidFill>
                <a:effectLst/>
              </a:rPr>
              <a:t>Co je zakázáno….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/>
          <a:lstStyle/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b="1" dirty="0"/>
              <a:t>na nápojích s obsahem alkoholu vyšším </a:t>
            </a:r>
            <a:endParaRPr lang="cs-CZ" altLang="cs-CZ" sz="1400" b="1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b="1" dirty="0" smtClean="0"/>
              <a:t>než </a:t>
            </a:r>
            <a:r>
              <a:rPr lang="cs-CZ" altLang="cs-CZ" sz="1400" b="1" dirty="0"/>
              <a:t>1,2 % objemových </a:t>
            </a:r>
            <a:r>
              <a:rPr lang="cs-CZ" altLang="cs-CZ" sz="1400" dirty="0"/>
              <a:t>nesmějí být uváděna zdravotní </a:t>
            </a:r>
            <a:r>
              <a:rPr lang="cs-CZ" altLang="cs-CZ" sz="1400" dirty="0" smtClean="0"/>
              <a:t>tvrzení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(</a:t>
            </a:r>
            <a:r>
              <a:rPr lang="cs-CZ" altLang="cs-CZ" sz="1400" dirty="0"/>
              <a:t>doplňky stravy v kapalné formě a o obsahu alkoholu </a:t>
            </a:r>
            <a:r>
              <a:rPr lang="cs-CZ" altLang="cs-CZ" sz="1400" dirty="0">
                <a:cs typeface="Calibri" pitchFamily="34" charset="0"/>
              </a:rPr>
              <a:t>&gt; 1,2 % objemových se pro účely tohoto nařízení nepovažují za nápoje</a:t>
            </a:r>
            <a:r>
              <a:rPr lang="cs-CZ" altLang="cs-CZ" sz="1400" dirty="0" smtClean="0">
                <a:cs typeface="Calibri" pitchFamily="34" charset="0"/>
              </a:rPr>
              <a:t>)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 smtClean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tvrzení, která </a:t>
            </a:r>
            <a:r>
              <a:rPr lang="cs-CZ" altLang="cs-CZ" sz="1400" b="1" dirty="0"/>
              <a:t>naznačují, že nekonzumováním </a:t>
            </a:r>
            <a:r>
              <a:rPr lang="cs-CZ" altLang="cs-CZ" sz="1400" b="1" dirty="0" smtClean="0"/>
              <a:t>dané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b="1" dirty="0" smtClean="0"/>
              <a:t>     </a:t>
            </a:r>
            <a:r>
              <a:rPr lang="cs-CZ" altLang="cs-CZ" sz="1400" b="1" dirty="0"/>
              <a:t>potraviny by mohlo být ohroženo </a:t>
            </a:r>
            <a:r>
              <a:rPr lang="cs-CZ" altLang="cs-CZ" sz="1400" b="1" dirty="0" smtClean="0"/>
              <a:t>zdraví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tvrzení, která </a:t>
            </a:r>
            <a:r>
              <a:rPr lang="cs-CZ" altLang="cs-CZ" sz="1400" b="1" dirty="0"/>
              <a:t>odkazují na míru </a:t>
            </a:r>
            <a:r>
              <a:rPr lang="cs-CZ" altLang="cs-CZ" sz="1400" b="1" dirty="0" smtClean="0"/>
              <a:t>nebo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b="1" dirty="0" smtClean="0"/>
              <a:t>      </a:t>
            </a:r>
            <a:r>
              <a:rPr lang="cs-CZ" altLang="cs-CZ" sz="1400" b="1" dirty="0"/>
              <a:t>množství úbytku hmotnosti 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tvrzení, která </a:t>
            </a:r>
            <a:r>
              <a:rPr lang="cs-CZ" altLang="cs-CZ" sz="1400" b="1" dirty="0"/>
              <a:t>odkazují na doporučení jednotlivých lékařů </a:t>
            </a:r>
            <a:endParaRPr lang="cs-CZ" altLang="cs-CZ" sz="1400" b="1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b="1" dirty="0" smtClean="0"/>
              <a:t>nebo </a:t>
            </a:r>
            <a:r>
              <a:rPr lang="cs-CZ" altLang="cs-CZ" sz="1400" b="1" dirty="0"/>
              <a:t>dalších odborníků ve zdravotnictví </a:t>
            </a:r>
            <a:r>
              <a:rPr lang="cs-CZ" altLang="cs-CZ" sz="1400" dirty="0"/>
              <a:t>a sdružení, </a:t>
            </a:r>
            <a:endParaRPr lang="cs-CZ" altLang="cs-CZ" sz="1400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která </a:t>
            </a:r>
            <a:r>
              <a:rPr lang="cs-CZ" altLang="cs-CZ" sz="1400" dirty="0"/>
              <a:t>nejsou uvedena   v čl. 11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400" i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	Existuje </a:t>
            </a:r>
            <a:r>
              <a:rPr lang="cs-CZ" altLang="cs-CZ" sz="1400" i="1" dirty="0">
                <a:solidFill>
                  <a:srgbClr val="0066FF"/>
                </a:solidFill>
              </a:rPr>
              <a:t>ČR národní seznam, který byl publikován ve Věstníku MZ v září 2007:   Česká lékařská, stomatologická a lékárnická komora, Česká lékařská společnost JEP a její odborné společnosti, Společnost pro výživu, Česká společnost pro jakost, Společnost pro </a:t>
            </a:r>
            <a:r>
              <a:rPr lang="cs-CZ" altLang="cs-CZ" sz="1400" i="1" dirty="0" err="1">
                <a:solidFill>
                  <a:srgbClr val="0066FF"/>
                </a:solidFill>
              </a:rPr>
              <a:t>probiotika</a:t>
            </a:r>
            <a:r>
              <a:rPr lang="cs-CZ" altLang="cs-CZ" sz="1400" i="1" dirty="0">
                <a:solidFill>
                  <a:srgbClr val="0066FF"/>
                </a:solidFill>
              </a:rPr>
              <a:t> a </a:t>
            </a:r>
            <a:r>
              <a:rPr lang="cs-CZ" altLang="cs-CZ" sz="1400" i="1" dirty="0" err="1">
                <a:solidFill>
                  <a:srgbClr val="0066FF"/>
                </a:solidFill>
              </a:rPr>
              <a:t>prebiotika</a:t>
            </a:r>
            <a:r>
              <a:rPr lang="cs-CZ" altLang="cs-CZ" sz="1400" i="1" dirty="0">
                <a:solidFill>
                  <a:srgbClr val="0066FF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cs-CZ" sz="2000" dirty="0">
              <a:latin typeface="Times New Roman" pitchFamily="18" charset="0"/>
            </a:endParaRPr>
          </a:p>
        </p:txBody>
      </p:sp>
      <p:pic>
        <p:nvPicPr>
          <p:cNvPr id="5" name="Obrázek 6" descr="Supplements-And-Weight-Loss-1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/>
          <a:stretch>
            <a:fillRect/>
          </a:stretch>
        </p:blipFill>
        <p:spPr bwMode="auto">
          <a:xfrm>
            <a:off x="6084168" y="3697154"/>
            <a:ext cx="1739548" cy="10801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57" y="980728"/>
            <a:ext cx="1070577" cy="8885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00908"/>
            <a:ext cx="864096" cy="8640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77272"/>
            <a:ext cx="1179522" cy="7920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23051633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Rozdělení zdravotních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/>
          </a:bodyPr>
          <a:lstStyle/>
          <a:p>
            <a:pPr marL="330200" indent="-285750">
              <a:buFont typeface="Wingdings 2" panose="05020102010507070707" pitchFamily="18" charset="2"/>
              <a:buChar char=""/>
            </a:pPr>
            <a:endParaRPr lang="cs-CZ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200" indent="-285750">
              <a:buFont typeface="Wingdings 2" panose="05020102010507070707" pitchFamily="18" charset="2"/>
              <a:buChar char=""/>
            </a:pPr>
            <a:endParaRPr lang="cs-CZ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200" indent="-285750">
              <a:buFont typeface="Wingdings 2" panose="05020102010507070707" pitchFamily="18" charset="2"/>
              <a:buChar char=""/>
            </a:pPr>
            <a:endParaRPr lang="cs-CZ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>
              <a:buNone/>
            </a:pPr>
            <a:endParaRPr lang="cs-CZ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124744"/>
            <a:ext cx="8856984" cy="1036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/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zdravotní tvrzení (musí projít schvalovacím procesem</a:t>
            </a:r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450" indent="0">
              <a:buNone/>
            </a:pPr>
            <a:endParaRPr lang="cs-CZ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</a:t>
            </a: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která svým 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obsahem </a:t>
            </a: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předpokladu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používání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souladu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pravidly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tanovenými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ařízení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1924/2006 </a:t>
            </a: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mohou být </a:t>
            </a: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schválená</a:t>
            </a: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13 nebo podle čl. 14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3700" y="2492896"/>
            <a:ext cx="8856984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0"/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Nespecifická 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tvrzení (nemusí být schvalována)</a:t>
            </a:r>
          </a:p>
          <a:p>
            <a:pPr marL="44450" indent="0">
              <a:buNone/>
            </a:pPr>
            <a:endParaRPr lang="cs-CZ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cs-CZ" alt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odkaz na obecné nespecifické příznivé účinky na celkové dobré zdraví a duševní a tělesnou pohodu  </a:t>
            </a:r>
          </a:p>
          <a:p>
            <a:pPr marL="444500" lvl="1"/>
            <a:r>
              <a:rPr lang="cs-CZ" alt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lze </a:t>
            </a:r>
            <a:r>
              <a:rPr lang="cs-CZ" alt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použít pokud jsou </a:t>
            </a:r>
            <a:r>
              <a:rPr lang="cs-CZ" altLang="cs-CZ" sz="1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doplněna </a:t>
            </a:r>
            <a:r>
              <a:rPr lang="cs-CZ" sz="1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nejméně jedním specifickým zdravotním tvrzením </a:t>
            </a:r>
            <a:r>
              <a:rPr 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článku 13 nebo </a:t>
            </a:r>
            <a:r>
              <a:rPr 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které </a:t>
            </a:r>
            <a:r>
              <a:rPr 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 souladu s právními předpisy.</a:t>
            </a:r>
          </a:p>
          <a:p>
            <a:pPr marL="444500" lvl="1"/>
            <a:r>
              <a:rPr lang="cs-CZ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</a:t>
            </a:r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 vaše zdraví, </a:t>
            </a:r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Imunita…</a:t>
            </a:r>
          </a:p>
          <a:p>
            <a:pPr marL="444500" lvl="1"/>
            <a:endParaRPr lang="cs-CZ" altLang="cs-CZ" sz="12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5950" lvl="1" indent="-171450">
              <a:buFont typeface="Arial" panose="020B0604020202020204" pitchFamily="34" charset="0"/>
              <a:buChar char="•"/>
            </a:pPr>
            <a:r>
              <a:rPr lang="cs-CZ" altLang="cs-CZ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ochranné </a:t>
            </a:r>
            <a:r>
              <a:rPr lang="cs-CZ" alt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známky nebo obchodní značky, které lze považovat za zdravotní tvrzení 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(existující před 1. 1. 2005, přechodné období do 19. 1. 2022)</a:t>
            </a:r>
          </a:p>
          <a:p>
            <a:pPr marL="444500" lvl="1"/>
            <a:r>
              <a:rPr lang="cs-CZ" alt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Lze </a:t>
            </a:r>
            <a:r>
              <a:rPr lang="cs-CZ" alt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použít pokud jsou </a:t>
            </a:r>
            <a:r>
              <a:rPr lang="cs-CZ" altLang="cs-CZ" sz="1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doplněna </a:t>
            </a:r>
            <a:r>
              <a:rPr lang="cs-CZ" sz="1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nejméně jedním výživovým nebo specifickým zdravotním tvrzením </a:t>
            </a:r>
            <a:r>
              <a:rPr 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</a:t>
            </a:r>
            <a:r>
              <a:rPr 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článku </a:t>
            </a:r>
            <a:r>
              <a:rPr lang="cs-CZ" sz="12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cs-CZ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14, které je v souladu s právními předpisy.</a:t>
            </a:r>
          </a:p>
          <a:p>
            <a:pPr marL="444500" lvl="1"/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</a:t>
            </a:r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Imunitan</a:t>
            </a:r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cs-CZ" sz="12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lvl="1" indent="0">
              <a:buNone/>
            </a:pPr>
            <a:endParaRPr lang="cs-CZ" altLang="cs-CZ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200" indent="-285750">
              <a:buFont typeface="Wingdings 2" panose="05020102010507070707" pitchFamily="18" charset="2"/>
              <a:buChar char="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301209"/>
            <a:ext cx="8856984" cy="1298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/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Druhové popisky/generické deskriptory (</a:t>
            </a:r>
            <a:r>
              <a:rPr lang="cs-CZ" alt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měly by </a:t>
            </a: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být </a:t>
            </a:r>
            <a:r>
              <a:rPr lang="cs-CZ" alt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vyňaty </a:t>
            </a: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působnosti nařízení 1924/2006 </a:t>
            </a:r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450" indent="0">
              <a:buNone/>
            </a:pPr>
            <a:endParaRPr lang="cs-CZ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0250" lvl="1"/>
            <a:r>
              <a:rPr lang="cs-CZ" altLang="cs-CZ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názvy, které 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již tradičně používají k označení určité zvláštnosti skupiny potravin či nápojů, z níž by mohl vyplývat nějaký účinek na lidské zdraví by (výjimka se uděluje na základě žádosti, pravidla pro podávání žádostí jsou uvedena v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907/2013</a:t>
            </a:r>
            <a:r>
              <a:rPr lang="cs-CZ" altLang="cs-CZ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30250" lvl="1"/>
            <a:r>
              <a:rPr lang="cs-CZ" alt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 „zažívací“ likér nebo bonbon „proti kašli</a:t>
            </a:r>
            <a:r>
              <a:rPr lang="cs-CZ" altLang="cs-CZ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835072563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 bwMode="auto">
          <a:xfrm>
            <a:off x="1358709" y="260648"/>
            <a:ext cx="7632700" cy="635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cs-CZ" altLang="cs-CZ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Specifická zdravotní tvrzení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9001000" cy="583264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čl.13 - týká se normálních tělesných funkcí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56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…udržuje [uvedení běžné životní funkce organismu] </a:t>
            </a:r>
            <a:r>
              <a:rPr lang="cs-CZ" altLang="cs-CZ" sz="5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5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4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4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1 -  </a:t>
            </a:r>
            <a:r>
              <a:rPr lang="cs-CZ" altLang="cs-CZ" sz="48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popisují </a:t>
            </a:r>
            <a:r>
              <a:rPr lang="cs-CZ" alt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odkazují na</a:t>
            </a:r>
          </a:p>
          <a:p>
            <a:pPr marL="0" indent="0">
              <a:buNone/>
            </a:pPr>
            <a:r>
              <a:rPr lang="cs-CZ" alt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</a:t>
            </a:r>
            <a:r>
              <a:rPr lang="cs-CZ" alt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a) význam substance pro růst a vývoj organismu a jeho fyziologické funkce</a:t>
            </a:r>
          </a:p>
          <a:p>
            <a:pPr marL="0" indent="0">
              <a:buNone/>
            </a:pPr>
            <a:r>
              <a:rPr lang="cs-CZ" alt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</a:t>
            </a:r>
            <a:r>
              <a:rPr lang="cs-CZ" alt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b) psychologické a behaviorální funkce</a:t>
            </a:r>
          </a:p>
          <a:p>
            <a:pPr marL="0" indent="0">
              <a:buNone/>
            </a:pPr>
            <a:r>
              <a:rPr lang="cs-CZ" alt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</a:t>
            </a:r>
            <a:r>
              <a:rPr lang="cs-CZ" alt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c) snižování nebo kontrolu hmotnosti nebo snížení pocitu hladu či zvýšení pocitu sytosti anebo snížení </a:t>
            </a:r>
            <a:r>
              <a:rPr lang="cs-CZ" alt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množství </a:t>
            </a:r>
            <a:r>
              <a:rPr lang="cs-CZ" alt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 ve stravě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4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altLang="cs-CZ" sz="4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Obecně </a:t>
            </a:r>
            <a:r>
              <a:rPr lang="cs-CZ" altLang="cs-CZ" sz="4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známá a používaná </a:t>
            </a:r>
            <a:r>
              <a:rPr lang="cs-CZ" altLang="cs-CZ" sz="4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→ jejich EU seznam měl být podle Nařízení vytvořen do ledna 2010, proces stále 	neukončen</a:t>
            </a:r>
          </a:p>
          <a:p>
            <a:pPr>
              <a:lnSpc>
                <a:spcPct val="80000"/>
              </a:lnSpc>
              <a:buNone/>
            </a:pPr>
            <a:endParaRPr lang="cs-CZ" altLang="cs-CZ" sz="48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4800" b="1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5 </a:t>
            </a:r>
          </a:p>
          <a:p>
            <a:pPr marL="0" indent="0">
              <a:buNone/>
              <a:defRPr/>
            </a:pPr>
            <a:r>
              <a:rPr 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4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založená na nových vědeckých </a:t>
            </a:r>
            <a:r>
              <a:rPr lang="cs-CZ" sz="4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poznatcích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cs-CZ" sz="4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Tvrzení </a:t>
            </a:r>
            <a:r>
              <a:rPr lang="cs-CZ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patentovou ochranou </a:t>
            </a:r>
            <a:r>
              <a:rPr lang="cs-CZ" sz="4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 - </a:t>
            </a:r>
            <a:r>
              <a:rPr 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</a:t>
            </a:r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 5 let, pokud jiný žadatel nezíská dříve pro dané tvrzení </a:t>
            </a:r>
            <a:r>
              <a:rPr 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schválení </a:t>
            </a:r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odkazu na údaje původního </a:t>
            </a:r>
            <a:r>
              <a:rPr lang="cs-CZ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žadatele</a:t>
            </a:r>
          </a:p>
          <a:p>
            <a:pPr marL="0" indent="0">
              <a:buNone/>
              <a:defRPr/>
            </a:pPr>
            <a:r>
              <a:rPr lang="cs-CZ" sz="4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Lze </a:t>
            </a:r>
            <a:r>
              <a:rPr lang="cs-CZ" sz="4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používat pokud byla schválena v registračním procesu (podle čl. 18 – zjednodušený proces) a </a:t>
            </a:r>
            <a:r>
              <a:rPr lang="cs-CZ" sz="4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zařazena </a:t>
            </a:r>
            <a:r>
              <a:rPr lang="cs-CZ" sz="4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EU seznam povolených tvrzení</a:t>
            </a:r>
          </a:p>
          <a:p>
            <a:pPr marL="0" indent="0">
              <a:buNone/>
              <a:defRPr/>
            </a:pP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4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 14 - týká se snižování rizikového faktoru onemocnění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56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…snižuje [uvedení rizikového faktoru]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5600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4800" b="1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o snížení rizika onemocnění </a:t>
            </a:r>
            <a:r>
              <a:rPr lang="cs-CZ" altLang="cs-CZ" sz="4800" b="1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 14 odst. 1 písm. a)</a:t>
            </a: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r>
              <a:rPr lang="cs-CZ" altLang="cs-CZ" sz="48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spotřeba určité kategorie potravin, potraviny nebo některé z jejích složek významně snižuje riziko vzniku určitého lidského onemocnění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jejich označení (etiketě) nebo v reklamě musí být uvedeno, že na vzniku onemocnění se podílí více rizikových faktorů a že úprava jednoho rizikového faktoru může a nemusí mít příznivý účinek.   </a:t>
            </a: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endParaRPr lang="cs-CZ" altLang="cs-CZ" sz="48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endParaRPr lang="cs-CZ" altLang="cs-CZ" sz="48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týkající se vývoje a zdraví dětí</a:t>
            </a:r>
            <a:r>
              <a:rPr lang="cs-CZ" altLang="cs-CZ" sz="4800" b="1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14 odst. 1 písm. b)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Přechodné období pro tvrzení, která byla používána před platností Nařízení, </a:t>
            </a: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byla podána žádost na národní autoritu do 19.1.2008, až do vyřízení žádosti. </a:t>
            </a: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endParaRPr lang="cs-CZ" altLang="cs-CZ" sz="4800" b="1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endParaRPr lang="cs-CZ" altLang="cs-CZ" sz="4800" b="1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r>
              <a:rPr lang="cs-CZ" altLang="cs-CZ" sz="4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4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altLang="cs-CZ" sz="4800" b="1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cs-CZ" altLang="cs-CZ" sz="16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67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711"/>
          </a:xfrm>
        </p:spPr>
        <p:txBody>
          <a:bodyPr/>
          <a:lstStyle/>
          <a:p>
            <a:r>
              <a:rPr lang="cs-CZ" dirty="0" smtClean="0"/>
              <a:t>Schválená specifická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tvrzení schválená pro živiny </a:t>
            </a:r>
          </a:p>
          <a:p>
            <a:pPr marL="0" indent="0">
              <a:buNone/>
            </a:pPr>
            <a:r>
              <a:rPr lang="cs-CZ" sz="1400" dirty="0" smtClean="0"/>
              <a:t>– zejména vitamíny a minerály 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- ostatní látky (omega 3 mastné kyseliny, betain, vláknina)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Ale i pro potraviny</a:t>
            </a:r>
          </a:p>
          <a:p>
            <a:pPr marL="0" indent="0">
              <a:buNone/>
            </a:pPr>
            <a:endParaRPr lang="cs-CZ" sz="1400" dirty="0" smtClean="0"/>
          </a:p>
          <a:p>
            <a:pPr>
              <a:buFontTx/>
              <a:buChar char="-"/>
            </a:pPr>
            <a:r>
              <a:rPr lang="cs-CZ" sz="1400" dirty="0" smtClean="0"/>
              <a:t>Vlašské ořechy</a:t>
            </a:r>
          </a:p>
          <a:p>
            <a:pPr>
              <a:buFontTx/>
              <a:buChar char="-"/>
            </a:pPr>
            <a:r>
              <a:rPr lang="cs-CZ" sz="1400" dirty="0" smtClean="0"/>
              <a:t> voda</a:t>
            </a:r>
          </a:p>
          <a:p>
            <a:pPr>
              <a:buFontTx/>
              <a:buChar char="-"/>
            </a:pPr>
            <a:r>
              <a:rPr lang="cs-CZ" sz="1400" dirty="0" smtClean="0"/>
              <a:t> </a:t>
            </a:r>
            <a:r>
              <a:rPr lang="cs-CZ" sz="1400" dirty="0"/>
              <a:t>žvýkačky bez </a:t>
            </a:r>
            <a:r>
              <a:rPr lang="cs-CZ" sz="1400" dirty="0" smtClean="0"/>
              <a:t>cukru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 smtClean="0"/>
              <a:t>A dokonce pro kategorie potravin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/>
              <a:t>Maso nebo </a:t>
            </a:r>
            <a:r>
              <a:rPr lang="cs-CZ" sz="1400" dirty="0" smtClean="0"/>
              <a:t>ryby, </a:t>
            </a:r>
          </a:p>
          <a:p>
            <a:pPr>
              <a:buFontTx/>
              <a:buChar char="-"/>
            </a:pPr>
            <a:r>
              <a:rPr lang="cs-CZ" sz="1400" dirty="0"/>
              <a:t>potraviny s nízkým nebo sníženým obsahem nasycených mastných kyselin</a:t>
            </a:r>
            <a:endParaRPr lang="cs-CZ" sz="1400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0024"/>
            <a:ext cx="855539" cy="8555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4" y="3705274"/>
            <a:ext cx="1260140" cy="838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9" y="1151328"/>
            <a:ext cx="1390625" cy="104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58639"/>
            <a:ext cx="1110821" cy="1105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1440160" cy="695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7" y="5805264"/>
            <a:ext cx="2016224" cy="901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95" y="1701552"/>
            <a:ext cx="1116140" cy="708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57684668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1018634" y="1508290"/>
            <a:ext cx="1809750" cy="1296987"/>
          </a:xfrm>
          <a:prstGeom prst="roundRect">
            <a:avLst/>
          </a:prstGeom>
          <a:solidFill>
            <a:srgbClr val="E1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Krok</a:t>
            </a:r>
            <a:r>
              <a:rPr lang="de-DE" altLang="cs-CZ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de-DE" altLang="cs-CZ" sz="1100" b="1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Sběr tvrzení</a:t>
            </a:r>
          </a:p>
          <a:p>
            <a:pPr eaLnBrk="1" hangingPunct="1">
              <a:defRPr/>
            </a:pPr>
            <a:endParaRPr lang="cs-CZ" altLang="cs-CZ" sz="11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dirty="0" smtClean="0">
                <a:latin typeface="Tahoma" pitchFamily="34" charset="0"/>
                <a:cs typeface="Tahoma" pitchFamily="34" charset="0"/>
              </a:rPr>
              <a:t>Členské státy předložily EK cca 44 000 zdravotních tvrzení</a:t>
            </a:r>
          </a:p>
          <a:p>
            <a:pPr eaLnBrk="1" hangingPunct="1">
              <a:defRPr/>
            </a:pPr>
            <a:r>
              <a:rPr lang="cs-CZ" altLang="cs-CZ" sz="1100" dirty="0" smtClean="0">
                <a:latin typeface="Tahoma" pitchFamily="34" charset="0"/>
                <a:cs typeface="Tahoma" pitchFamily="34" charset="0"/>
              </a:rPr>
              <a:t>Uzávěrka: 31.1.2008</a:t>
            </a:r>
          </a:p>
          <a:p>
            <a:pPr algn="ctr" eaLnBrk="1" hangingPunct="1">
              <a:defRPr/>
            </a:pPr>
            <a:endParaRPr lang="en-US" altLang="cs-CZ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76388" y="811223"/>
            <a:ext cx="2622550" cy="1994054"/>
          </a:xfrm>
          <a:prstGeom prst="roundRect">
            <a:avLst/>
          </a:prstGeom>
          <a:solidFill>
            <a:srgbClr val="DBF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smtClean="0">
                <a:latin typeface="Tahoma" pitchFamily="34" charset="0"/>
                <a:cs typeface="Tahoma" pitchFamily="34" charset="0"/>
              </a:rPr>
              <a:t>Krok 2 – Konsolidace seznamů 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Vyloučena: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léčebná tvrzení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tvrzení podle článku 14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nespecifická tvrzení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de-DE" altLang="cs-CZ" sz="1100" smtClean="0">
                <a:latin typeface="Tahoma" pitchFamily="34" charset="0"/>
                <a:cs typeface="Tahoma" pitchFamily="34" charset="0"/>
              </a:rPr>
              <a:t>4.637 </a:t>
            </a: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položek předloženo k posouzení EFSA, seznam těchto položek publikován na stránkách EFSA</a:t>
            </a:r>
            <a:endParaRPr lang="de-DE" altLang="cs-CZ" sz="11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82765" y="1998248"/>
            <a:ext cx="2706687" cy="1993900"/>
          </a:xfrm>
          <a:prstGeom prst="roundRect">
            <a:avLst/>
          </a:prstGeom>
          <a:solidFill>
            <a:srgbClr val="B7EE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smtClean="0">
                <a:latin typeface="Tahoma" pitchFamily="34" charset="0"/>
                <a:cs typeface="Tahoma" pitchFamily="34" charset="0"/>
              </a:rPr>
              <a:t>Krok 3 – Posuzování EFSA</a:t>
            </a:r>
          </a:p>
          <a:p>
            <a:pPr eaLnBrk="1" hangingPunct="1">
              <a:defRPr/>
            </a:pPr>
            <a:endParaRPr lang="cs-CZ" altLang="cs-CZ" sz="11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Hlavní důraz kladen na klinické studie na zdravých lidech</a:t>
            </a: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Skríning za použití šesti kritérií (obsah, vztah ke zdraví, formulace, specifikace potraviny, podmínky použití, kombinace složek)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de-DE" altLang="cs-CZ" sz="1100" smtClean="0">
                <a:latin typeface="Tahoma" pitchFamily="34" charset="0"/>
                <a:cs typeface="Tahoma" pitchFamily="34" charset="0"/>
              </a:rPr>
              <a:t>2.145</a:t>
            </a: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 dodatečné upřesnění informací </a:t>
            </a:r>
          </a:p>
          <a:p>
            <a:pPr eaLnBrk="1" hangingPunct="1">
              <a:defRPr/>
            </a:pPr>
            <a:endParaRPr lang="de-DE" altLang="cs-CZ" sz="11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364088" y="4367815"/>
            <a:ext cx="2952328" cy="2262840"/>
          </a:xfrm>
          <a:prstGeom prst="roundRect">
            <a:avLst/>
          </a:prstGeom>
          <a:solidFill>
            <a:srgbClr val="96E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smtClean="0">
                <a:latin typeface="Tahoma" pitchFamily="34" charset="0"/>
                <a:cs typeface="Tahoma" pitchFamily="34" charset="0"/>
              </a:rPr>
              <a:t>Krok 4 – Publikace stanovisek EFSA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Mezi říjnem 2009 a červencem 2011 publikovány formou 6 balíčků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solidFill>
                  <a:srgbClr val="00863D"/>
                </a:solidFill>
                <a:latin typeface="Tahoma" pitchFamily="34" charset="0"/>
                <a:cs typeface="Tahoma" pitchFamily="34" charset="0"/>
              </a:rPr>
              <a:t>V roce 2010 bylo z posuzování vyňato přes 2000 položek k „botanicals“</a:t>
            </a:r>
          </a:p>
          <a:p>
            <a:pPr eaLnBrk="1" hangingPunct="1">
              <a:defRPr/>
            </a:pPr>
            <a:endParaRPr lang="cs-CZ" altLang="cs-CZ" sz="110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Hlavní důvody k odmítnutí tvrzení: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cs-CZ" altLang="ja-JP" sz="1100" smtClean="0">
                <a:latin typeface="Tahoma" pitchFamily="34" charset="0"/>
                <a:cs typeface="Tahoma" pitchFamily="34" charset="0"/>
              </a:rPr>
              <a:t>Nedostatečně podložená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cs-CZ" altLang="ja-JP" sz="1100" smtClean="0">
                <a:latin typeface="Tahoma" pitchFamily="34" charset="0"/>
                <a:cs typeface="Tahoma" pitchFamily="34" charset="0"/>
              </a:rPr>
              <a:t>Nedostatečně charakterizovaná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cs-CZ" altLang="ja-JP" sz="1100" smtClean="0">
                <a:latin typeface="Tahoma" pitchFamily="34" charset="0"/>
                <a:cs typeface="Tahoma" pitchFamily="34" charset="0"/>
              </a:rPr>
              <a:t>Nespadající pod Nařízení</a:t>
            </a:r>
            <a:endParaRPr lang="cs-CZ" altLang="ja-JP" sz="1000" b="1" smtClean="0">
              <a:latin typeface="Trebuchet MS" pitchFamily="34" charset="0"/>
              <a:cs typeface="HGｺﾞｼｯｸM"/>
            </a:endParaRPr>
          </a:p>
          <a:p>
            <a:pPr eaLnBrk="1" hangingPunct="1">
              <a:defRPr/>
            </a:pPr>
            <a:endParaRPr lang="cs-CZ" altLang="cs-CZ" sz="1000" smtClean="0">
              <a:latin typeface="Trebuchet MS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1720" y="4931477"/>
            <a:ext cx="2279650" cy="1768475"/>
          </a:xfrm>
          <a:prstGeom prst="roundRect">
            <a:avLst/>
          </a:prstGeom>
          <a:solidFill>
            <a:srgbClr val="5BD6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smtClean="0">
                <a:latin typeface="Tahoma" pitchFamily="34" charset="0"/>
                <a:cs typeface="Tahoma" pitchFamily="34" charset="0"/>
              </a:rPr>
              <a:t>Krok 5 – Schvalování konečných seznamů</a:t>
            </a:r>
          </a:p>
          <a:p>
            <a:pPr eaLnBrk="1" hangingPunct="1">
              <a:defRPr/>
            </a:pPr>
            <a:endParaRPr lang="cs-CZ" altLang="cs-CZ" sz="11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Schválení finálních seznamů EK a členskými státy </a:t>
            </a:r>
          </a:p>
          <a:p>
            <a:pPr eaLnBrk="1" hangingPunct="1">
              <a:defRPr/>
            </a:pPr>
            <a:r>
              <a:rPr lang="cs-CZ" altLang="cs-CZ" sz="1100" smtClean="0">
                <a:latin typeface="Tahoma" pitchFamily="34" charset="0"/>
                <a:cs typeface="Tahoma" pitchFamily="34" charset="0"/>
              </a:rPr>
              <a:t>3 měsíce probíhá notifikace („scrutiny procedure“) v EP</a:t>
            </a:r>
          </a:p>
          <a:p>
            <a:pPr eaLnBrk="1" hangingPunct="1">
              <a:defRPr/>
            </a:pPr>
            <a:endParaRPr lang="cs-CZ" altLang="cs-CZ" sz="11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Zahnutá šipka doleva 19"/>
          <p:cNvSpPr/>
          <p:nvPr/>
        </p:nvSpPr>
        <p:spPr>
          <a:xfrm rot="18487925">
            <a:off x="7070324" y="728005"/>
            <a:ext cx="398011" cy="1236266"/>
          </a:xfrm>
          <a:prstGeom prst="curvedLeftArrow">
            <a:avLst/>
          </a:prstGeom>
          <a:solidFill>
            <a:srgbClr val="2AA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Zahnutá šipka doleva 20"/>
          <p:cNvSpPr/>
          <p:nvPr/>
        </p:nvSpPr>
        <p:spPr>
          <a:xfrm rot="584516">
            <a:off x="8541467" y="4199195"/>
            <a:ext cx="445177" cy="1253083"/>
          </a:xfrm>
          <a:prstGeom prst="curvedLeftArrow">
            <a:avLst/>
          </a:prstGeom>
          <a:solidFill>
            <a:srgbClr val="2AA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ahnutá šipka doleva 21"/>
          <p:cNvSpPr/>
          <p:nvPr/>
        </p:nvSpPr>
        <p:spPr>
          <a:xfrm rot="15124190">
            <a:off x="2511643" y="461790"/>
            <a:ext cx="387808" cy="1238902"/>
          </a:xfrm>
          <a:prstGeom prst="curvedLeftArrow">
            <a:avLst/>
          </a:prstGeom>
          <a:solidFill>
            <a:srgbClr val="2AA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Zahnutá šipka doleva 22"/>
          <p:cNvSpPr/>
          <p:nvPr/>
        </p:nvSpPr>
        <p:spPr>
          <a:xfrm rot="8354472">
            <a:off x="1111831" y="4885000"/>
            <a:ext cx="453955" cy="1172651"/>
          </a:xfrm>
          <a:prstGeom prst="curvedLeftArrow">
            <a:avLst/>
          </a:prstGeom>
          <a:solidFill>
            <a:srgbClr val="2AA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137827" y="250766"/>
            <a:ext cx="7848600" cy="537637"/>
          </a:xfrm>
          <a:prstGeom prst="rect">
            <a:avLst/>
          </a:prstGeom>
          <a:solidFill>
            <a:srgbClr val="C8EBF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b="1" dirty="0">
                <a:solidFill>
                  <a:schemeClr val="tx1"/>
                </a:solidFill>
              </a:rPr>
              <a:t>Vytváření seznamu schválených zdravotních tvrzení podle článku 13.1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93851" y="3308158"/>
            <a:ext cx="2289917" cy="1367979"/>
          </a:xfrm>
          <a:prstGeom prst="roundRect">
            <a:avLst/>
          </a:prstGeom>
          <a:solidFill>
            <a:srgbClr val="3EBAE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Krok</a:t>
            </a:r>
            <a:r>
              <a:rPr lang="de-DE" altLang="cs-CZ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de-DE" altLang="cs-CZ" sz="1100" b="1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Publikace seznamu povolených tvrzení ve formě Nařízení 432/2012,</a:t>
            </a:r>
          </a:p>
          <a:p>
            <a:pPr eaLnBrk="1" hangingPunct="1">
              <a:defRPr/>
            </a:pPr>
            <a:r>
              <a:rPr lang="cs-CZ" altLang="cs-CZ" sz="1100" b="1" dirty="0" smtClean="0">
                <a:latin typeface="Tahoma" pitchFamily="34" charset="0"/>
                <a:cs typeface="Tahoma" pitchFamily="34" charset="0"/>
              </a:rPr>
              <a:t>později  seznam doplněn nařízeními 536/2013 a 1018/2013</a:t>
            </a:r>
          </a:p>
          <a:p>
            <a:pPr algn="ctr" eaLnBrk="1" hangingPunct="1">
              <a:defRPr/>
            </a:pPr>
            <a:endParaRPr lang="en-US" altLang="cs-CZ" sz="1200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Zahnutá šipka doleva 25"/>
          <p:cNvSpPr/>
          <p:nvPr/>
        </p:nvSpPr>
        <p:spPr>
          <a:xfrm rot="4676287">
            <a:off x="4745575" y="6228788"/>
            <a:ext cx="290110" cy="906853"/>
          </a:xfrm>
          <a:prstGeom prst="curvedLeftArrow">
            <a:avLst/>
          </a:prstGeom>
          <a:solidFill>
            <a:srgbClr val="2AA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3824120" y="3140968"/>
            <a:ext cx="1294809" cy="1152128"/>
          </a:xfrm>
          <a:prstGeom prst="ellipse">
            <a:avLst/>
          </a:prstGeom>
          <a:solidFill>
            <a:srgbClr val="C8EBFC"/>
          </a:solidFill>
          <a:ln>
            <a:solidFill>
              <a:srgbClr val="C8EBFC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2007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2013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42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762"/>
            <a:ext cx="867884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600" b="1" dirty="0" smtClean="0"/>
              <a:t>Tvrzení schválená</a:t>
            </a:r>
            <a:br>
              <a:rPr lang="cs-CZ" sz="3600" b="1" dirty="0" smtClean="0"/>
            </a:br>
            <a:r>
              <a:rPr lang="cs-CZ" sz="3600" b="1" dirty="0">
                <a:cs typeface="Arial" pitchFamily="34" charset="0"/>
              </a:rPr>
              <a:t/>
            </a:r>
            <a:br>
              <a:rPr lang="cs-CZ" sz="3600" b="1" dirty="0">
                <a:cs typeface="Arial" pitchFamily="34" charset="0"/>
              </a:rPr>
            </a:br>
            <a:endParaRPr lang="en-US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980728"/>
            <a:ext cx="4320480" cy="276367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Podle článku 13.1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altLang="cs-CZ" sz="1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 smtClean="0">
                <a:solidFill>
                  <a:schemeClr val="tx1"/>
                </a:solidFill>
              </a:rPr>
              <a:t>Část 1 - Nařízení </a:t>
            </a:r>
            <a:r>
              <a:rPr lang="cs-CZ" altLang="cs-CZ" sz="1400" b="1" dirty="0">
                <a:solidFill>
                  <a:schemeClr val="tx1"/>
                </a:solidFill>
              </a:rPr>
              <a:t>EK </a:t>
            </a:r>
            <a:r>
              <a:rPr lang="en-GB" altLang="cs-CZ" sz="1400" b="1" dirty="0">
                <a:solidFill>
                  <a:schemeClr val="tx1"/>
                </a:solidFill>
              </a:rPr>
              <a:t>432/2012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90000"/>
              </a:lnSpc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2 </a:t>
            </a:r>
            <a:r>
              <a:rPr lang="cs-CZ" altLang="cs-CZ" sz="1400" b="1" dirty="0">
                <a:solidFill>
                  <a:schemeClr val="tx1"/>
                </a:solidFill>
              </a:rPr>
              <a:t>-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Nařízení </a:t>
            </a:r>
            <a:r>
              <a:rPr lang="cs-CZ" altLang="cs-CZ" sz="1400" b="1" dirty="0">
                <a:solidFill>
                  <a:schemeClr val="tx1"/>
                </a:solidFill>
              </a:rPr>
              <a:t>EK 536</a:t>
            </a:r>
            <a:r>
              <a:rPr lang="en-GB" altLang="cs-CZ" sz="1400" b="1" dirty="0">
                <a:solidFill>
                  <a:schemeClr val="tx1"/>
                </a:solidFill>
              </a:rPr>
              <a:t>/2013 </a:t>
            </a: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3 </a:t>
            </a:r>
            <a:r>
              <a:rPr lang="cs-CZ" altLang="cs-CZ" sz="1400" b="1" dirty="0">
                <a:solidFill>
                  <a:schemeClr val="tx1"/>
                </a:solidFill>
              </a:rPr>
              <a:t>-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Nařízení </a:t>
            </a:r>
            <a:r>
              <a:rPr lang="cs-CZ" altLang="cs-CZ" sz="1400" b="1" dirty="0">
                <a:solidFill>
                  <a:schemeClr val="tx1"/>
                </a:solidFill>
              </a:rPr>
              <a:t>EK 1018</a:t>
            </a:r>
            <a:r>
              <a:rPr lang="en-GB" altLang="cs-CZ" sz="1400" b="1" dirty="0">
                <a:solidFill>
                  <a:schemeClr val="tx1"/>
                </a:solidFill>
              </a:rPr>
              <a:t>/201</a:t>
            </a:r>
            <a:r>
              <a:rPr lang="cs-CZ" altLang="cs-CZ" sz="1400" b="1" dirty="0">
                <a:solidFill>
                  <a:schemeClr val="tx1"/>
                </a:solidFill>
              </a:rPr>
              <a:t>3 </a:t>
            </a: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4 – Tvrzení o kofeinu ?</a:t>
            </a:r>
          </a:p>
          <a:p>
            <a:pPr>
              <a:lnSpc>
                <a:spcPct val="90000"/>
              </a:lnSpc>
              <a:defRPr/>
            </a:pP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5 – Tvrzení o </a:t>
            </a:r>
            <a:r>
              <a:rPr lang="cs-CZ" altLang="cs-CZ" sz="1400" b="1" dirty="0" err="1" smtClean="0">
                <a:solidFill>
                  <a:schemeClr val="tx1"/>
                </a:solidFill>
              </a:rPr>
              <a:t>botanicals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 ?</a:t>
            </a:r>
          </a:p>
          <a:p>
            <a:pPr>
              <a:lnSpc>
                <a:spcPct val="90000"/>
              </a:lnSpc>
              <a:defRPr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dirty="0">
                <a:solidFill>
                  <a:srgbClr val="34309D"/>
                </a:solidFill>
              </a:rPr>
              <a:t>	</a:t>
            </a:r>
          </a:p>
          <a:p>
            <a:pPr algn="ctr"/>
            <a:endParaRPr lang="en-US" dirty="0"/>
          </a:p>
        </p:txBody>
      </p:sp>
      <p:sp>
        <p:nvSpPr>
          <p:cNvPr id="11" name="Ovál 10"/>
          <p:cNvSpPr/>
          <p:nvPr/>
        </p:nvSpPr>
        <p:spPr>
          <a:xfrm>
            <a:off x="2596798" y="1630476"/>
            <a:ext cx="823073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222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754203" y="2074532"/>
            <a:ext cx="693610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930723" y="2434572"/>
            <a:ext cx="693610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619672" y="1101514"/>
            <a:ext cx="864096" cy="599294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229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4291"/>
            <a:ext cx="1512168" cy="15121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3" name="Obdélník 52"/>
          <p:cNvSpPr/>
          <p:nvPr/>
        </p:nvSpPr>
        <p:spPr>
          <a:xfrm>
            <a:off x="179512" y="3945967"/>
            <a:ext cx="4320480" cy="251991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Podle článku 13.5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altLang="cs-CZ" sz="1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 smtClean="0">
                <a:solidFill>
                  <a:schemeClr val="tx1"/>
                </a:solidFill>
              </a:rPr>
              <a:t>Část 1 - </a:t>
            </a:r>
            <a:r>
              <a:rPr lang="cs-CZ" sz="1400" dirty="0">
                <a:solidFill>
                  <a:schemeClr val="tx1"/>
                </a:solidFill>
              </a:rPr>
              <a:t>Rozhodnutí  komise 2009/980/EU </a:t>
            </a:r>
          </a:p>
          <a:p>
            <a:pPr>
              <a:lnSpc>
                <a:spcPct val="90000"/>
              </a:lnSpc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2 </a:t>
            </a:r>
            <a:r>
              <a:rPr lang="cs-CZ" altLang="cs-CZ" sz="1400" b="1" dirty="0">
                <a:solidFill>
                  <a:schemeClr val="tx1"/>
                </a:solidFill>
              </a:rPr>
              <a:t>-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Nařízení </a:t>
            </a:r>
            <a:r>
              <a:rPr lang="cs-CZ" altLang="cs-CZ" sz="1400" dirty="0">
                <a:solidFill>
                  <a:schemeClr val="tx1"/>
                </a:solidFill>
              </a:rPr>
              <a:t>851</a:t>
            </a:r>
            <a:r>
              <a:rPr lang="en-GB" altLang="cs-CZ" sz="1400" dirty="0">
                <a:solidFill>
                  <a:schemeClr val="tx1"/>
                </a:solidFill>
              </a:rPr>
              <a:t>/2013</a:t>
            </a:r>
            <a:r>
              <a:rPr lang="cs-CZ" altLang="cs-CZ" sz="1400" dirty="0">
                <a:solidFill>
                  <a:schemeClr val="tx1"/>
                </a:solidFill>
              </a:rPr>
              <a:t> </a:t>
            </a:r>
            <a:endParaRPr lang="cs-CZ" alt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3 </a:t>
            </a:r>
            <a:r>
              <a:rPr lang="cs-CZ" altLang="cs-CZ" sz="1400" b="1" dirty="0">
                <a:solidFill>
                  <a:schemeClr val="tx1"/>
                </a:solidFill>
              </a:rPr>
              <a:t>-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Nařízení </a:t>
            </a:r>
            <a:r>
              <a:rPr lang="cs-CZ" altLang="cs-CZ" sz="1400" b="1" dirty="0">
                <a:solidFill>
                  <a:schemeClr val="tx1"/>
                </a:solidFill>
              </a:rPr>
              <a:t>EK 1018</a:t>
            </a:r>
            <a:r>
              <a:rPr lang="en-GB" altLang="cs-CZ" sz="1400" b="1" dirty="0">
                <a:solidFill>
                  <a:schemeClr val="tx1"/>
                </a:solidFill>
              </a:rPr>
              <a:t>/201</a:t>
            </a:r>
            <a:r>
              <a:rPr lang="cs-CZ" altLang="cs-CZ" sz="1400" b="1" dirty="0">
                <a:solidFill>
                  <a:schemeClr val="tx1"/>
                </a:solidFill>
              </a:rPr>
              <a:t>3 </a:t>
            </a: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Část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4 – ?</a:t>
            </a:r>
            <a:endParaRPr lang="cs-CZ" alt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dirty="0">
                <a:solidFill>
                  <a:srgbClr val="34309D"/>
                </a:solidFill>
              </a:rPr>
              <a:t>	</a:t>
            </a:r>
          </a:p>
          <a:p>
            <a:pPr algn="ctr"/>
            <a:endParaRPr lang="en-US" dirty="0"/>
          </a:p>
        </p:txBody>
      </p:sp>
      <p:sp>
        <p:nvSpPr>
          <p:cNvPr id="55" name="Ovál 54"/>
          <p:cNvSpPr/>
          <p:nvPr/>
        </p:nvSpPr>
        <p:spPr>
          <a:xfrm>
            <a:off x="1748933" y="3989699"/>
            <a:ext cx="864096" cy="599294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5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56" name="Ovál 55"/>
          <p:cNvSpPr/>
          <p:nvPr/>
        </p:nvSpPr>
        <p:spPr>
          <a:xfrm>
            <a:off x="3464801" y="4921650"/>
            <a:ext cx="720080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Ovál 56"/>
          <p:cNvSpPr/>
          <p:nvPr/>
        </p:nvSpPr>
        <p:spPr>
          <a:xfrm>
            <a:off x="3464801" y="4523999"/>
            <a:ext cx="720080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Ovál 57"/>
          <p:cNvSpPr/>
          <p:nvPr/>
        </p:nvSpPr>
        <p:spPr>
          <a:xfrm>
            <a:off x="3464801" y="5341675"/>
            <a:ext cx="720080" cy="3600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644008" y="3919033"/>
            <a:ext cx="3816424" cy="156997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Podle článku 14.1 a)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altLang="cs-CZ" sz="1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 smtClean="0">
                <a:solidFill>
                  <a:schemeClr val="tx1"/>
                </a:solidFill>
              </a:rPr>
              <a:t>Jednotlivá nařízení EK</a:t>
            </a:r>
          </a:p>
          <a:p>
            <a:pPr>
              <a:lnSpc>
                <a:spcPct val="90000"/>
              </a:lnSpc>
              <a:defRPr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dirty="0">
                <a:solidFill>
                  <a:srgbClr val="34309D"/>
                </a:solidFill>
              </a:rPr>
              <a:t>	</a:t>
            </a:r>
          </a:p>
          <a:p>
            <a:pPr algn="ctr"/>
            <a:endParaRPr lang="en-US" dirty="0"/>
          </a:p>
        </p:txBody>
      </p:sp>
      <p:sp>
        <p:nvSpPr>
          <p:cNvPr id="60" name="Ovál 59"/>
          <p:cNvSpPr/>
          <p:nvPr/>
        </p:nvSpPr>
        <p:spPr>
          <a:xfrm>
            <a:off x="6386930" y="2362564"/>
            <a:ext cx="864096" cy="599294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9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4631196" y="2312624"/>
            <a:ext cx="3841305" cy="143177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Podle článku 14.1 a)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altLang="cs-CZ" sz="1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cs-CZ" altLang="cs-CZ" sz="1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b="1" dirty="0" smtClean="0">
                <a:solidFill>
                  <a:schemeClr val="tx1"/>
                </a:solidFill>
              </a:rPr>
              <a:t>Jednotlivá nařízení EK</a:t>
            </a:r>
          </a:p>
          <a:p>
            <a:pPr>
              <a:lnSpc>
                <a:spcPct val="90000"/>
              </a:lnSpc>
              <a:defRPr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dirty="0">
                <a:solidFill>
                  <a:srgbClr val="34309D"/>
                </a:solidFill>
              </a:rPr>
              <a:t>	</a:t>
            </a:r>
          </a:p>
        </p:txBody>
      </p:sp>
      <p:sp>
        <p:nvSpPr>
          <p:cNvPr id="62" name="Ovál 61"/>
          <p:cNvSpPr/>
          <p:nvPr/>
        </p:nvSpPr>
        <p:spPr>
          <a:xfrm>
            <a:off x="6531166" y="3979289"/>
            <a:ext cx="864096" cy="599294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11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81" y="913161"/>
            <a:ext cx="1339322" cy="11232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4973521"/>
      </p:ext>
    </p:extLst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600" b="1" dirty="0" smtClean="0"/>
              <a:t>Tvrzení zamítnutá</a:t>
            </a:r>
            <a:br>
              <a:rPr lang="cs-CZ" sz="3600" b="1" dirty="0" smtClean="0"/>
            </a:br>
            <a:endParaRPr lang="en-US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752528" cy="537698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</a:rPr>
              <a:t>Podle článku 13.1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Podle článku 13.5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Podle článku 14.1 a)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Podle článku 14.1 b)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altLang="cs-CZ" sz="14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dirty="0">
                <a:solidFill>
                  <a:srgbClr val="34309D"/>
                </a:solidFill>
              </a:rPr>
              <a:t>	</a:t>
            </a:r>
          </a:p>
          <a:p>
            <a:pPr algn="ctr"/>
            <a:endParaRPr lang="en-US" dirty="0"/>
          </a:p>
        </p:txBody>
      </p:sp>
      <p:sp>
        <p:nvSpPr>
          <p:cNvPr id="16" name="Ovál 15"/>
          <p:cNvSpPr/>
          <p:nvPr/>
        </p:nvSpPr>
        <p:spPr>
          <a:xfrm>
            <a:off x="2193753" y="3212976"/>
            <a:ext cx="1512167" cy="820725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77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2204769" y="1772816"/>
            <a:ext cx="1468558" cy="820725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1875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2302611" y="4581128"/>
            <a:ext cx="1413471" cy="820725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15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2302611" y="5805264"/>
            <a:ext cx="1403309" cy="820725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66"/>
                </a:solidFill>
              </a:rPr>
              <a:t>36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4" name="Vývojový diagram: ruční operace 3"/>
          <p:cNvSpPr/>
          <p:nvPr/>
        </p:nvSpPr>
        <p:spPr>
          <a:xfrm flipH="1">
            <a:off x="5508104" y="2708920"/>
            <a:ext cx="3312368" cy="3744416"/>
          </a:xfrm>
          <a:prstGeom prst="flowChartManualOperation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altLang="ja-JP" sz="1600" b="1" dirty="0" smtClean="0">
                <a:solidFill>
                  <a:srgbClr val="C00000"/>
                </a:solidFill>
              </a:rPr>
              <a:t>Důvody neschválení:</a:t>
            </a:r>
          </a:p>
          <a:p>
            <a:pPr>
              <a:defRPr/>
            </a:pPr>
            <a:r>
              <a:rPr lang="cs-CZ" altLang="ja-JP" sz="1600" b="1" dirty="0" smtClean="0">
                <a:solidFill>
                  <a:schemeClr val="tx1"/>
                </a:solidFill>
              </a:rPr>
              <a:t>Nedostatečně podložená</a:t>
            </a:r>
            <a:endParaRPr lang="cs-CZ" altLang="ja-JP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ja-JP" sz="1600" b="1" dirty="0">
                <a:solidFill>
                  <a:schemeClr val="tx1"/>
                </a:solidFill>
              </a:rPr>
              <a:t>Nedostatečně </a:t>
            </a:r>
            <a:r>
              <a:rPr lang="cs-CZ" altLang="ja-JP" sz="1600" b="1" dirty="0" smtClean="0">
                <a:solidFill>
                  <a:schemeClr val="tx1"/>
                </a:solidFill>
              </a:rPr>
              <a:t>charakterizovaná</a:t>
            </a:r>
            <a:endParaRPr lang="cs-CZ" altLang="ja-JP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ja-JP" sz="1600" b="1" dirty="0" smtClean="0">
                <a:solidFill>
                  <a:schemeClr val="tx1"/>
                </a:solidFill>
              </a:rPr>
              <a:t>Bez </a:t>
            </a:r>
            <a:r>
              <a:rPr lang="cs-CZ" altLang="ja-JP" sz="1600" b="1" dirty="0">
                <a:solidFill>
                  <a:schemeClr val="tx1"/>
                </a:solidFill>
              </a:rPr>
              <a:t>pozitivního účinku</a:t>
            </a:r>
          </a:p>
          <a:p>
            <a:pPr>
              <a:defRPr/>
            </a:pPr>
            <a:r>
              <a:rPr lang="cs-CZ" altLang="ja-JP" sz="1600" b="1" dirty="0" smtClean="0">
                <a:solidFill>
                  <a:schemeClr val="tx1"/>
                </a:solidFill>
              </a:rPr>
              <a:t>Málo specifická Nedostatečné důkazy…</a:t>
            </a:r>
            <a:endParaRPr lang="cs-CZ" altLang="ja-JP" sz="16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1589440" cy="15894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2984732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1222" y="620688"/>
            <a:ext cx="4583360" cy="519336"/>
          </a:xfrm>
        </p:spPr>
        <p:txBody>
          <a:bodyPr>
            <a:normAutofit fontScale="90000"/>
          </a:bodyPr>
          <a:lstStyle/>
          <a:p>
            <a:r>
              <a:rPr lang="cs-CZ" dirty="0"/>
              <a:t>Označování potravin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Elipsa 9"/>
          <p:cNvSpPr>
            <a:spLocks noGrp="1"/>
          </p:cNvSpPr>
          <p:nvPr>
            <p:ph idx="1"/>
          </p:nvPr>
        </p:nvSpPr>
        <p:spPr>
          <a:xfrm>
            <a:off x="395536" y="1052736"/>
            <a:ext cx="1872208" cy="889658"/>
          </a:xfrm>
          <a:prstGeom prst="ellipse">
            <a:avLst/>
          </a:prstGeom>
          <a:solidFill>
            <a:srgbClr val="FEDEF8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údaje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32753" y="4545937"/>
            <a:ext cx="4464496" cy="179897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">
              <a:defRPr/>
            </a:pP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tvrzením“ se rozumí jakékoliv </a:t>
            </a:r>
            <a:r>
              <a:rPr lang="cs-CZ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sdělení nebo znázornění</a:t>
            </a:r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</a:t>
            </a:r>
            <a:r>
              <a:rPr lang="cs-CZ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</a:t>
            </a:r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právních předpisů Společenství nebo vnitrostátních právních předpisů </a:t>
            </a:r>
            <a:r>
              <a:rPr lang="cs-CZ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</a:t>
            </a:r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včetně obrázkového, grafického nebo symbolického znázornění v jakékoliv podobě, které </a:t>
            </a:r>
            <a:r>
              <a:rPr lang="cs-CZ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potravina má určité vlastnosti.</a:t>
            </a:r>
            <a:endParaRPr lang="cs-CZ" sz="12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Elipsa 16"/>
          <p:cNvSpPr/>
          <p:nvPr/>
        </p:nvSpPr>
        <p:spPr>
          <a:xfrm>
            <a:off x="320145" y="2419351"/>
            <a:ext cx="1944216" cy="95773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Dobrovolné </a:t>
            </a:r>
            <a:r>
              <a:rPr lang="cs-CZ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údaje</a:t>
            </a:r>
          </a:p>
        </p:txBody>
      </p:sp>
      <p:sp>
        <p:nvSpPr>
          <p:cNvPr id="8" name="Vývojový diagram: postup 7"/>
          <p:cNvSpPr/>
          <p:nvPr/>
        </p:nvSpPr>
        <p:spPr>
          <a:xfrm>
            <a:off x="6050562" y="1327629"/>
            <a:ext cx="2880000" cy="720000"/>
          </a:xfrm>
          <a:prstGeom prst="flowChartProcess">
            <a:avLst/>
          </a:prstGeom>
          <a:solidFill>
            <a:srgbClr val="E4CE48"/>
          </a:solidFill>
          <a:ln>
            <a:solidFill>
              <a:srgbClr val="E4CE4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41461" y="2831521"/>
            <a:ext cx="2880000" cy="72000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10" name="Vývojový diagram: postup 9"/>
          <p:cNvSpPr/>
          <p:nvPr/>
        </p:nvSpPr>
        <p:spPr>
          <a:xfrm>
            <a:off x="6011725" y="4185937"/>
            <a:ext cx="2880000" cy="720000"/>
          </a:xfrm>
          <a:prstGeom prst="flowChartProcess">
            <a:avLst/>
          </a:prstGeom>
          <a:solidFill>
            <a:srgbClr val="CF676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Léčebná tvrzení</a:t>
            </a:r>
          </a:p>
        </p:txBody>
      </p:sp>
      <p:sp>
        <p:nvSpPr>
          <p:cNvPr id="11" name="Vývojový diagram: postup 10"/>
          <p:cNvSpPr/>
          <p:nvPr/>
        </p:nvSpPr>
        <p:spPr>
          <a:xfrm>
            <a:off x="6011725" y="5575923"/>
            <a:ext cx="2880000" cy="7200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Jiná tvrzení</a:t>
            </a:r>
          </a:p>
        </p:txBody>
      </p:sp>
      <p:sp>
        <p:nvSpPr>
          <p:cNvPr id="12" name="Ovál 11"/>
          <p:cNvSpPr/>
          <p:nvPr/>
        </p:nvSpPr>
        <p:spPr>
          <a:xfrm>
            <a:off x="2712776" y="2419351"/>
            <a:ext cx="1805580" cy="98817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Tvrzení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4716016" y="2133602"/>
            <a:ext cx="1253772" cy="643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716016" y="3191521"/>
            <a:ext cx="1152128" cy="72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3551521"/>
            <a:ext cx="1728192" cy="2247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427984" y="3501008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3149127" y="3501008"/>
            <a:ext cx="270745" cy="775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Kříž 28"/>
          <p:cNvSpPr/>
          <p:nvPr/>
        </p:nvSpPr>
        <p:spPr>
          <a:xfrm>
            <a:off x="1228174" y="2047629"/>
            <a:ext cx="198066" cy="229243"/>
          </a:xfrm>
          <a:prstGeom prst="pl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rafovaná šipka doprava 29"/>
          <p:cNvSpPr/>
          <p:nvPr/>
        </p:nvSpPr>
        <p:spPr>
          <a:xfrm>
            <a:off x="2302218" y="2776878"/>
            <a:ext cx="325566" cy="242675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873221"/>
      </p:ext>
    </p:extLst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Tvrzení On Hold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445624" cy="5688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endParaRPr lang="cs-CZ" altLang="cs-CZ" b="1" dirty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10 tvrzení o kofeinu (čeká se na hodnocení bezpečnosti </a:t>
            </a:r>
            <a:r>
              <a:rPr lang="cs-CZ" altLang="cs-CZ" sz="2400" dirty="0" smtClean="0"/>
              <a:t>EFSA 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 smtClean="0"/>
              <a:t> 2 </a:t>
            </a:r>
            <a:r>
              <a:rPr lang="cs-CZ" sz="2400" dirty="0"/>
              <a:t>tvrzení o velmi nízkokalorické stravě </a:t>
            </a:r>
            <a:r>
              <a:rPr lang="cs-CZ" sz="2400" dirty="0" smtClean="0"/>
              <a:t>a  </a:t>
            </a:r>
            <a:r>
              <a:rPr lang="cs-CZ" sz="2400" dirty="0"/>
              <a:t>4 tvrzení o  potravinách se sníženým obsahem laktózy (čeká se na revizi legislativy </a:t>
            </a:r>
            <a:r>
              <a:rPr lang="cs-CZ" sz="2400" dirty="0" smtClean="0"/>
              <a:t>PZV)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B050"/>
                </a:solidFill>
              </a:rPr>
              <a:t>2078 tvrzení k rostlinným látkám </a:t>
            </a:r>
            <a:r>
              <a:rPr lang="cs-CZ" sz="2400" b="1" dirty="0" err="1">
                <a:solidFill>
                  <a:srgbClr val="00B050"/>
                </a:solidFill>
              </a:rPr>
              <a:t>Botanicals</a:t>
            </a: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 smtClean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200" dirty="0" smtClean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200" dirty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200" dirty="0" smtClean="0">
                <a:solidFill>
                  <a:srgbClr val="34309D"/>
                </a:solidFill>
              </a:rPr>
              <a:t>Seznam </a:t>
            </a:r>
            <a:r>
              <a:rPr lang="cs-CZ" altLang="cs-CZ" sz="2200" dirty="0">
                <a:solidFill>
                  <a:srgbClr val="34309D"/>
                </a:solidFill>
              </a:rPr>
              <a:t>těchto tvrzení je uveden na stránkách EK – ale jen formou identifikačních čísel </a:t>
            </a:r>
            <a:r>
              <a:rPr lang="cs-CZ" altLang="cs-CZ" sz="2200" dirty="0" smtClean="0">
                <a:solidFill>
                  <a:srgbClr val="34309D"/>
                </a:solidFill>
              </a:rPr>
              <a:t>položek </a:t>
            </a:r>
            <a:r>
              <a:rPr lang="cs-CZ" altLang="cs-CZ" sz="2200" dirty="0" smtClean="0">
                <a:solidFill>
                  <a:srgbClr val="34309D"/>
                </a:solidFill>
                <a:hlinkClick r:id="rId2"/>
              </a:rPr>
              <a:t>http</a:t>
            </a:r>
            <a:r>
              <a:rPr lang="cs-CZ" altLang="cs-CZ" sz="2200" dirty="0">
                <a:solidFill>
                  <a:srgbClr val="34309D"/>
                </a:solidFill>
                <a:hlinkClick r:id="rId2"/>
              </a:rPr>
              <a:t>://</a:t>
            </a:r>
            <a:r>
              <a:rPr lang="cs-CZ" altLang="cs-CZ" sz="2200" dirty="0" smtClean="0">
                <a:solidFill>
                  <a:srgbClr val="34309D"/>
                </a:solidFill>
                <a:hlinkClick r:id="rId2"/>
              </a:rPr>
              <a:t>ec.europa.eu/nuhclaims/resources/docs/claims_pending.pdf</a:t>
            </a:r>
            <a:endParaRPr lang="cs-CZ" altLang="cs-CZ" sz="2200" dirty="0" smtClean="0">
              <a:solidFill>
                <a:srgbClr val="34309D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200" dirty="0" smtClean="0">
              <a:solidFill>
                <a:srgbClr val="34309D"/>
              </a:solidFill>
            </a:endParaRP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…</a:t>
            </a:r>
            <a:r>
              <a:rPr lang="cs-CZ" sz="2000" b="1" i="1" dirty="0" smtClean="0">
                <a:solidFill>
                  <a:srgbClr val="FF0000"/>
                </a:solidFill>
              </a:rPr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tvrzení, jejichž posouzení nebylo ještě </a:t>
            </a:r>
            <a:r>
              <a:rPr lang="cs-CZ" sz="2000" b="1" i="1" dirty="0" smtClean="0">
                <a:solidFill>
                  <a:srgbClr val="FF0000"/>
                </a:solidFill>
              </a:rPr>
              <a:t>dokončeno mohou </a:t>
            </a:r>
            <a:r>
              <a:rPr lang="cs-CZ" sz="2000" b="1" i="1" dirty="0">
                <a:solidFill>
                  <a:srgbClr val="FF0000"/>
                </a:solidFill>
              </a:rPr>
              <a:t>být nadále používána v souladu s čl. 28 odst. 5 a 6 nařízení (ES) č. 1924/2006</a:t>
            </a:r>
            <a:r>
              <a:rPr lang="cs-CZ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altLang="cs-CZ" dirty="0">
              <a:solidFill>
                <a:srgbClr val="34309D"/>
              </a:solidFill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80928"/>
            <a:ext cx="1557271" cy="15496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81626561"/>
      </p:ext>
    </p:extLst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32848" cy="1296144"/>
          </a:xfrm>
        </p:spPr>
        <p:txBody>
          <a:bodyPr anchor="t">
            <a:noAutofit/>
          </a:bodyPr>
          <a:lstStyle/>
          <a:p>
            <a:r>
              <a:rPr lang="en-US" altLang="cs-CZ" sz="2400" dirty="0" smtClean="0">
                <a:solidFill>
                  <a:srgbClr val="34309D"/>
                </a:solidFill>
              </a:rPr>
              <a:t>On Hold </a:t>
            </a:r>
            <a:r>
              <a:rPr lang="cs-CZ" altLang="cs-CZ" sz="2400" dirty="0" smtClean="0">
                <a:solidFill>
                  <a:srgbClr val="34309D"/>
                </a:solidFill>
              </a:rPr>
              <a:t>seznam na webových stránkách Evropské komise</a:t>
            </a:r>
            <a:br>
              <a:rPr lang="cs-CZ" altLang="cs-CZ" sz="2400" dirty="0" smtClean="0">
                <a:solidFill>
                  <a:srgbClr val="34309D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436" y="1196752"/>
            <a:ext cx="7499350" cy="5051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 err="1" smtClean="0"/>
              <a:t>Jejich</a:t>
            </a:r>
            <a:r>
              <a:rPr lang="en-US" sz="1400" b="1" dirty="0" smtClean="0"/>
              <a:t> </a:t>
            </a:r>
            <a:r>
              <a:rPr lang="en-US" sz="1400" b="1" dirty="0" err="1"/>
              <a:t>přehled</a:t>
            </a:r>
            <a:r>
              <a:rPr lang="en-US" sz="1400" b="1" dirty="0"/>
              <a:t> je </a:t>
            </a:r>
            <a:r>
              <a:rPr lang="en-US" sz="1400" b="1" dirty="0" err="1"/>
              <a:t>uveden</a:t>
            </a:r>
            <a:r>
              <a:rPr lang="en-US" sz="1400" b="1" dirty="0"/>
              <a:t> </a:t>
            </a:r>
            <a:r>
              <a:rPr lang="en-US" sz="1400" b="1" dirty="0" err="1"/>
              <a:t>pouze</a:t>
            </a:r>
            <a:r>
              <a:rPr lang="en-US" sz="1400" b="1" dirty="0"/>
              <a:t> </a:t>
            </a:r>
            <a:r>
              <a:rPr lang="en-US" sz="1400" b="1" dirty="0" err="1"/>
              <a:t>podle</a:t>
            </a:r>
            <a:r>
              <a:rPr lang="en-US" sz="1400" b="1" dirty="0"/>
              <a:t> ID </a:t>
            </a:r>
            <a:r>
              <a:rPr lang="en-US" sz="1400" b="1" dirty="0" err="1" smtClean="0"/>
              <a:t>čísel</a:t>
            </a:r>
            <a:endParaRPr lang="cs-CZ" sz="1400" b="1" dirty="0" smtClean="0"/>
          </a:p>
          <a:p>
            <a:pPr marL="0" indent="0" algn="ctr">
              <a:buNone/>
            </a:pPr>
            <a:endParaRPr lang="cs-CZ" sz="1400" b="1" dirty="0" smtClean="0"/>
          </a:p>
          <a:p>
            <a:pPr marL="0" indent="0" algn="ctr">
              <a:buNone/>
            </a:pPr>
            <a:r>
              <a:rPr lang="cs-CZ" sz="1400" dirty="0">
                <a:hlinkClick r:id="rId2"/>
              </a:rPr>
              <a:t>http://ec.europa.eu/nuhclaims/</a:t>
            </a:r>
            <a:r>
              <a:rPr lang="cs-CZ" sz="1400" b="1" dirty="0">
                <a:hlinkClick r:id="rId2"/>
              </a:rPr>
              <a:t>CLAIMS</a:t>
            </a:r>
            <a:r>
              <a:rPr lang="cs-CZ" sz="1400" dirty="0">
                <a:hlinkClick r:id="rId2"/>
              </a:rPr>
              <a:t>resources/docs/</a:t>
            </a:r>
            <a:endParaRPr lang="cs-CZ" sz="1400" dirty="0"/>
          </a:p>
          <a:p>
            <a:pPr marL="0" indent="0" algn="ctr">
              <a:buNone/>
            </a:pPr>
            <a:endParaRPr lang="cs-CZ" sz="1400" dirty="0" smtClean="0"/>
          </a:p>
          <a:p>
            <a:pPr marL="0" indent="0" algn="ctr">
              <a:buNone/>
            </a:pP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9976" r="718" b="-1252"/>
          <a:stretch/>
        </p:blipFill>
        <p:spPr bwMode="auto">
          <a:xfrm>
            <a:off x="755576" y="2471190"/>
            <a:ext cx="7489549" cy="3585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779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931398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>
                <a:solidFill>
                  <a:schemeClr val="tx1"/>
                </a:solidFill>
              </a:rPr>
              <a:t>Česká verze seznamu On hold na stránkách SZÚ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2"/>
              </a:rPr>
              <a:t>http://www.szu.cz/tema/bezpecnost-potravin/zdravotni-tvrzeni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8789"/>
          <a:stretch/>
        </p:blipFill>
        <p:spPr bwMode="auto">
          <a:xfrm>
            <a:off x="897191" y="1487318"/>
            <a:ext cx="7783169" cy="38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855722"/>
            <a:ext cx="8068801" cy="738664"/>
          </a:xfrm>
          <a:prstGeom prst="rect">
            <a:avLst/>
          </a:prstGeom>
          <a:solidFill>
            <a:srgbClr val="FEDEF8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2550" indent="0">
              <a:buNone/>
            </a:pPr>
            <a:r>
              <a:rPr lang="cs-CZ" sz="1400" b="1" i="1" dirty="0" smtClean="0">
                <a:solidFill>
                  <a:srgbClr val="FF0000"/>
                </a:solidFill>
              </a:rPr>
              <a:t>Pozor!</a:t>
            </a:r>
          </a:p>
          <a:p>
            <a:pPr marL="82550" indent="0">
              <a:buNone/>
            </a:pPr>
            <a:r>
              <a:rPr lang="cs-CZ" sz="1400" b="1" i="1" dirty="0" smtClean="0">
                <a:solidFill>
                  <a:srgbClr val="FF0000"/>
                </a:solidFill>
              </a:rPr>
              <a:t>Tento </a:t>
            </a:r>
            <a:r>
              <a:rPr lang="cs-CZ" sz="1400" b="1" i="1" dirty="0">
                <a:solidFill>
                  <a:srgbClr val="FF0000"/>
                </a:solidFill>
              </a:rPr>
              <a:t>seznam je </a:t>
            </a:r>
            <a:r>
              <a:rPr lang="cs-CZ" sz="1400" b="1" i="1" dirty="0" smtClean="0">
                <a:solidFill>
                  <a:srgbClr val="FF0000"/>
                </a:solidFill>
              </a:rPr>
              <a:t>dočasný a v případě použití tvrzení z tohoto seznamu je nutné </a:t>
            </a:r>
            <a:r>
              <a:rPr lang="cs-CZ" sz="1400" b="1" i="1" dirty="0">
                <a:solidFill>
                  <a:srgbClr val="FF0000"/>
                </a:solidFill>
              </a:rPr>
              <a:t>sledovat vývoj legislativních předpisů v této oblasti.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5206"/>
      </p:ext>
    </p:extLst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" y="1495032"/>
            <a:ext cx="8182934" cy="48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1916832"/>
            <a:ext cx="6696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Nařízení 432/2012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683568" y="82200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5A08C8"/>
                </a:solidFill>
              </a:rPr>
              <a:t>Flexibilita slovního </a:t>
            </a:r>
            <a:r>
              <a:rPr lang="cs-CZ" altLang="cs-CZ" b="1" dirty="0" smtClean="0">
                <a:solidFill>
                  <a:srgbClr val="5A08C8"/>
                </a:solidFill>
              </a:rPr>
              <a:t>vyjádření dle Nařízení 432/2012</a:t>
            </a:r>
            <a:endParaRPr lang="cs-CZ" altLang="cs-CZ" dirty="0">
              <a:solidFill>
                <a:srgbClr val="5A0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05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bdélník 3"/>
          <p:cNvSpPr>
            <a:spLocks noChangeArrowheads="1"/>
          </p:cNvSpPr>
          <p:nvPr/>
        </p:nvSpPr>
        <p:spPr bwMode="auto">
          <a:xfrm>
            <a:off x="1619672" y="368980"/>
            <a:ext cx="402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Flexibilita slovního vyjádření</a:t>
            </a:r>
            <a:endParaRPr lang="cs-CZ" altLang="cs-CZ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340768"/>
            <a:ext cx="864354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 prosinci roku 2012 byl 17 členskými státy vypracován dokument</a:t>
            </a:r>
          </a:p>
          <a:p>
            <a:r>
              <a:rPr lang="cs-CZ" sz="1400" dirty="0" smtClean="0"/>
              <a:t> "General </a:t>
            </a:r>
            <a:r>
              <a:rPr lang="cs-CZ" sz="1400" dirty="0" err="1" smtClean="0"/>
              <a:t>principles</a:t>
            </a:r>
            <a:r>
              <a:rPr lang="cs-CZ" sz="1400" dirty="0" smtClean="0"/>
              <a:t> on flexibility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wording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health</a:t>
            </a:r>
            <a:r>
              <a:rPr lang="cs-CZ" sz="1400" dirty="0" smtClean="0"/>
              <a:t> </a:t>
            </a:r>
            <a:r>
              <a:rPr lang="cs-CZ" sz="1400" dirty="0" err="1" smtClean="0"/>
              <a:t>cIaims</a:t>
            </a:r>
            <a:r>
              <a:rPr lang="cs-CZ" sz="1400" dirty="0" smtClean="0"/>
              <a:t>“</a:t>
            </a:r>
          </a:p>
          <a:p>
            <a:endParaRPr lang="cs-CZ" sz="1400" dirty="0" smtClean="0"/>
          </a:p>
          <a:p>
            <a:r>
              <a:rPr lang="cs-CZ" sz="1400" dirty="0" smtClean="0"/>
              <a:t>Cíl: zajištění jednotného přístupu k aplikaci nařízení Komise (ES) č. 432/2012 v členských státech EU.</a:t>
            </a:r>
          </a:p>
          <a:p>
            <a:r>
              <a:rPr lang="cs-CZ" sz="1400" dirty="0" smtClean="0"/>
              <a:t> Jedná se o doporučení k přístupu nikoliv o závazná pravidla.</a:t>
            </a:r>
            <a:endParaRPr lang="cs-CZ" sz="1400" b="1" dirty="0" smtClean="0"/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 smtClean="0"/>
              <a:t>9 </a:t>
            </a:r>
            <a:r>
              <a:rPr lang="cs-CZ" sz="1400" b="1" dirty="0"/>
              <a:t>doporučení k aplikaci principu flexibility při používání zdravotních tvrzení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 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Zdravotní tvrzení mají týkat pouze živin, látek, potraviny nebo kategorií potravin, na jejichž základě byly povoleny, a nikoli výrobků, které je obsahují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Použitý text by se měl co nejvíce blížit textům schváleným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>
                <a:solidFill>
                  <a:srgbClr val="C00000"/>
                </a:solidFill>
              </a:rPr>
              <a:t>Modifikovaný text musí mít pro spotřebitele stejný význam jako původní schválený - nesmí deklarovat „silnější“ účinky než schválené tvrzení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Prospěšný účinek deklarovaný ve formě modifikovaného tvrzení musí být srozumitelný pro průměrného spotřebitele.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Modifikované tvrzení nesmí implikovat léčebné účinky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Upravená formulace zdravotního tvrzení nesmí obsahovat odkazy na příznaky nedostatku či symptomy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>
                <a:solidFill>
                  <a:srgbClr val="C00000"/>
                </a:solidFill>
              </a:rPr>
              <a:t>Slovo normální by mělo být v textu zachováno, za jistých okolností však lze nahradit například slovy „</a:t>
            </a:r>
            <a:r>
              <a:rPr lang="cs-CZ" sz="1400" i="1" dirty="0">
                <a:solidFill>
                  <a:srgbClr val="C00000"/>
                </a:solidFill>
              </a:rPr>
              <a:t>zdravý</a:t>
            </a:r>
            <a:r>
              <a:rPr lang="cs-CZ" sz="1400" dirty="0">
                <a:solidFill>
                  <a:srgbClr val="C00000"/>
                </a:solidFill>
              </a:rPr>
              <a:t>“ nebo „</a:t>
            </a:r>
            <a:r>
              <a:rPr lang="cs-CZ" sz="1400" i="1" dirty="0">
                <a:solidFill>
                  <a:srgbClr val="C00000"/>
                </a:solidFill>
              </a:rPr>
              <a:t>správný</a:t>
            </a:r>
            <a:endParaRPr lang="cs-CZ" sz="1400" dirty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Odkazování na úryvky stanovisek EFSA používat velmi opatrně aby nebyly zavádějící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cs-CZ" sz="1400" dirty="0"/>
              <a:t>Posuzování zda je zdravotní tvrzení přijatelné či nikoli, bude prováděno případ od případu s ohledem na kontext a celkovou prezentaci zdravotního tvrzení </a:t>
            </a:r>
          </a:p>
          <a:p>
            <a:pPr>
              <a:defRPr/>
            </a:pPr>
            <a:endParaRPr lang="cs-CZ" sz="1200" dirty="0"/>
          </a:p>
          <a:p>
            <a:pPr marL="228600" indent="-228600">
              <a:buFont typeface="+mj-lt"/>
              <a:buAutoNum type="arabicPeriod"/>
              <a:defRPr/>
            </a:pP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24" y="21213"/>
            <a:ext cx="2252053" cy="14796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605117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297140" cy="778098"/>
          </a:xfrm>
        </p:spPr>
        <p:txBody>
          <a:bodyPr>
            <a:normAutofit/>
          </a:bodyPr>
          <a:lstStyle/>
          <a:p>
            <a:r>
              <a:rPr lang="cs-CZ" sz="2800" i="1" dirty="0" smtClean="0"/>
              <a:t>Slovní flexibilita: příklady</a:t>
            </a:r>
            <a:endParaRPr lang="en-US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538914" cy="5112568"/>
          </a:xfrm>
        </p:spPr>
        <p:txBody>
          <a:bodyPr/>
          <a:lstStyle/>
          <a:p>
            <a:pPr marL="82550" indent="0">
              <a:buNone/>
            </a:pPr>
            <a:r>
              <a:rPr lang="en-US" sz="1600" b="1" dirty="0" err="1"/>
              <a:t>Schválené</a:t>
            </a:r>
            <a:r>
              <a:rPr lang="en-US" sz="1600" b="1" dirty="0"/>
              <a:t> </a:t>
            </a:r>
            <a:r>
              <a:rPr lang="en-US" sz="1600" b="1" dirty="0" err="1"/>
              <a:t>tvrzení</a:t>
            </a:r>
            <a:r>
              <a:rPr lang="en-US" sz="1600" b="1" dirty="0"/>
              <a:t> “</a:t>
            </a:r>
            <a:r>
              <a:rPr lang="en-US" sz="1600" b="1" dirty="0">
                <a:solidFill>
                  <a:srgbClr val="0070C0"/>
                </a:solidFill>
              </a:rPr>
              <a:t>X </a:t>
            </a:r>
            <a:r>
              <a:rPr lang="en-US" sz="1600" b="1" dirty="0" err="1">
                <a:solidFill>
                  <a:srgbClr val="0070C0"/>
                </a:solidFill>
              </a:rPr>
              <a:t>přispívá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/>
              <a:t>k </a:t>
            </a:r>
            <a:r>
              <a:rPr lang="en-US" sz="1600" b="1" dirty="0" err="1">
                <a:solidFill>
                  <a:srgbClr val="00B050"/>
                </a:solidFill>
              </a:rPr>
              <a:t>normální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funkci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/>
              <a:t>imunitního</a:t>
            </a:r>
            <a:r>
              <a:rPr lang="en-US" sz="1600" b="1" dirty="0"/>
              <a:t> </a:t>
            </a:r>
            <a:r>
              <a:rPr lang="en-US" sz="1600" b="1" dirty="0" err="1"/>
              <a:t>systému</a:t>
            </a:r>
            <a:r>
              <a:rPr lang="en-US" sz="1600" b="1" dirty="0" smtClean="0"/>
              <a:t>”</a:t>
            </a:r>
            <a:endParaRPr lang="cs-CZ" sz="1600" b="1" dirty="0" smtClean="0"/>
          </a:p>
          <a:p>
            <a:pPr marL="82550" indent="0">
              <a:buNone/>
            </a:pPr>
            <a:endParaRPr lang="cs-CZ" sz="1600" b="1" dirty="0" smtClean="0"/>
          </a:p>
          <a:p>
            <a:pPr marL="82550" indent="0">
              <a:buNone/>
            </a:pPr>
            <a:r>
              <a:rPr lang="cs-CZ" sz="1400" i="1" dirty="0" smtClean="0"/>
              <a:t>Přijatelné modifikace</a:t>
            </a:r>
          </a:p>
          <a:p>
            <a:pPr marL="82550" indent="0"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„X </a:t>
            </a:r>
            <a:r>
              <a:rPr lang="cs-CZ" sz="1400" b="1" i="1" dirty="0">
                <a:solidFill>
                  <a:srgbClr val="0070C0"/>
                </a:solidFill>
              </a:rPr>
              <a:t>hraje roli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při normální činnosti imunitního systému” </a:t>
            </a:r>
            <a:endParaRPr lang="cs-CZ" sz="1400" dirty="0" smtClean="0"/>
          </a:p>
          <a:p>
            <a:pPr marL="82550" indent="0">
              <a:buNone/>
            </a:pPr>
            <a:r>
              <a:rPr lang="cs-CZ" sz="1400" dirty="0" smtClean="0">
                <a:solidFill>
                  <a:srgbClr val="0070C0"/>
                </a:solidFill>
              </a:rPr>
              <a:t>„</a:t>
            </a:r>
            <a:r>
              <a:rPr lang="cs-CZ" sz="1400" b="1" dirty="0">
                <a:solidFill>
                  <a:srgbClr val="0070C0"/>
                </a:solidFill>
              </a:rPr>
              <a:t>X </a:t>
            </a:r>
            <a:r>
              <a:rPr lang="cs-CZ" sz="1400" b="1" i="1" dirty="0">
                <a:solidFill>
                  <a:srgbClr val="0070C0"/>
                </a:solidFill>
              </a:rPr>
              <a:t>podporuje </a:t>
            </a:r>
            <a:r>
              <a:rPr lang="cs-CZ" sz="1400" dirty="0"/>
              <a:t>normální činnost imunitního systému” </a:t>
            </a:r>
            <a:endParaRPr lang="cs-CZ" sz="1400" dirty="0" smtClean="0"/>
          </a:p>
          <a:p>
            <a:pPr marL="82550" indent="0">
              <a:buNone/>
            </a:pPr>
            <a:r>
              <a:rPr lang="cs-CZ" sz="1400" dirty="0" smtClean="0"/>
              <a:t>„</a:t>
            </a:r>
            <a:r>
              <a:rPr lang="cs-CZ" sz="1400" b="1" dirty="0">
                <a:solidFill>
                  <a:srgbClr val="0070C0"/>
                </a:solidFill>
              </a:rPr>
              <a:t>X </a:t>
            </a:r>
            <a:r>
              <a:rPr lang="cs-CZ" sz="1400" b="1" i="1" dirty="0">
                <a:solidFill>
                  <a:srgbClr val="0070C0"/>
                </a:solidFill>
              </a:rPr>
              <a:t>přispívá k udržení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normální činnosti imunitního systému</a:t>
            </a:r>
            <a:r>
              <a:rPr lang="cs-CZ" sz="1400" dirty="0" smtClean="0"/>
              <a:t>”</a:t>
            </a:r>
          </a:p>
          <a:p>
            <a:pPr marL="82550" indent="0"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„X </a:t>
            </a:r>
            <a:r>
              <a:rPr lang="cs-CZ" sz="1400" b="1" i="1" dirty="0" smtClean="0">
                <a:solidFill>
                  <a:srgbClr val="0070C0"/>
                </a:solidFill>
              </a:rPr>
              <a:t>se podílí na </a:t>
            </a:r>
            <a:r>
              <a:rPr lang="cs-CZ" sz="1400" b="1" i="1" dirty="0">
                <a:solidFill>
                  <a:srgbClr val="0070C0"/>
                </a:solidFill>
              </a:rPr>
              <a:t>udržení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normální činnosti imunitního systému”</a:t>
            </a:r>
          </a:p>
          <a:p>
            <a:pPr marL="82550" indent="0">
              <a:buNone/>
            </a:pPr>
            <a:r>
              <a:rPr lang="cs-CZ" sz="1400" dirty="0" smtClean="0"/>
              <a:t>„</a:t>
            </a:r>
            <a:r>
              <a:rPr lang="cs-CZ" sz="1400" b="1" dirty="0">
                <a:solidFill>
                  <a:srgbClr val="0070C0"/>
                </a:solidFill>
              </a:rPr>
              <a:t>X </a:t>
            </a:r>
            <a:r>
              <a:rPr lang="cs-CZ" sz="1400" b="1" i="1" dirty="0" smtClean="0">
                <a:solidFill>
                  <a:srgbClr val="0070C0"/>
                </a:solidFill>
              </a:rPr>
              <a:t>napomáhá </a:t>
            </a:r>
            <a:r>
              <a:rPr lang="cs-CZ" sz="1400" dirty="0" smtClean="0"/>
              <a:t>normální </a:t>
            </a:r>
            <a:r>
              <a:rPr lang="cs-CZ" sz="1400" dirty="0"/>
              <a:t>činnosti imunitního systému”</a:t>
            </a:r>
          </a:p>
          <a:p>
            <a:pPr marL="82550" indent="0">
              <a:buNone/>
            </a:pPr>
            <a:r>
              <a:rPr lang="en-US" sz="1400" b="1" dirty="0" smtClean="0"/>
              <a:t> </a:t>
            </a:r>
            <a:r>
              <a:rPr lang="en-US" sz="1400" b="1" i="1" dirty="0" smtClean="0"/>
              <a:t>„</a:t>
            </a:r>
            <a:r>
              <a:rPr lang="en-US" sz="1400" i="1" dirty="0"/>
              <a:t>X </a:t>
            </a:r>
            <a:r>
              <a:rPr lang="en-US" sz="1400" i="1" dirty="0" err="1"/>
              <a:t>přispiva</a:t>
            </a:r>
            <a:r>
              <a:rPr lang="en-US" sz="1400" i="1" dirty="0"/>
              <a:t> k </a:t>
            </a:r>
            <a:r>
              <a:rPr lang="en-US" sz="1400" b="1" i="1" dirty="0" err="1">
                <a:solidFill>
                  <a:srgbClr val="00B050"/>
                </a:solidFill>
              </a:rPr>
              <a:t>normalnimu</a:t>
            </a:r>
            <a:r>
              <a:rPr lang="en-US" sz="1400" b="1" i="1" dirty="0">
                <a:solidFill>
                  <a:srgbClr val="00B050"/>
                </a:solidFill>
              </a:rPr>
              <a:t> </a:t>
            </a:r>
            <a:r>
              <a:rPr lang="en-US" sz="1400" b="1" i="1" dirty="0" err="1">
                <a:solidFill>
                  <a:srgbClr val="00B050"/>
                </a:solidFill>
              </a:rPr>
              <a:t>fungovani</a:t>
            </a:r>
            <a:r>
              <a:rPr lang="en-US" sz="1400" b="1" i="1" dirty="0">
                <a:solidFill>
                  <a:srgbClr val="00B050"/>
                </a:solidFill>
              </a:rPr>
              <a:t> </a:t>
            </a:r>
            <a:r>
              <a:rPr lang="en-US" sz="1400" i="1" dirty="0" err="1"/>
              <a:t>imunitniho</a:t>
            </a:r>
            <a:r>
              <a:rPr lang="en-US" sz="1400" i="1" dirty="0"/>
              <a:t> </a:t>
            </a:r>
            <a:r>
              <a:rPr lang="en-US" sz="1400" i="1" dirty="0" err="1"/>
              <a:t>systemu</a:t>
            </a:r>
            <a:r>
              <a:rPr lang="en-US" sz="1400" i="1" dirty="0"/>
              <a:t>“ </a:t>
            </a:r>
            <a:r>
              <a:rPr lang="en-US" sz="1400" i="1" dirty="0" err="1"/>
              <a:t>nebo</a:t>
            </a:r>
            <a:endParaRPr lang="en-US" sz="1400" i="1" dirty="0"/>
          </a:p>
          <a:p>
            <a:pPr marL="82550" indent="0">
              <a:buNone/>
            </a:pPr>
            <a:r>
              <a:rPr lang="en-US" sz="1400" i="1" dirty="0"/>
              <a:t>„X </a:t>
            </a:r>
            <a:r>
              <a:rPr lang="en-US" sz="1400" i="1" dirty="0" err="1"/>
              <a:t>přispiva</a:t>
            </a:r>
            <a:r>
              <a:rPr lang="en-US" sz="1400" i="1" dirty="0"/>
              <a:t> k </a:t>
            </a:r>
            <a:r>
              <a:rPr lang="en-US" sz="1400" b="1" i="1" dirty="0" err="1">
                <a:solidFill>
                  <a:srgbClr val="00B050"/>
                </a:solidFill>
              </a:rPr>
              <a:t>udrženi</a:t>
            </a:r>
            <a:r>
              <a:rPr lang="en-US" sz="1400" b="1" i="1" dirty="0">
                <a:solidFill>
                  <a:srgbClr val="00B050"/>
                </a:solidFill>
              </a:rPr>
              <a:t> </a:t>
            </a:r>
            <a:r>
              <a:rPr lang="en-US" sz="1400" b="1" i="1" dirty="0" err="1">
                <a:solidFill>
                  <a:srgbClr val="00B050"/>
                </a:solidFill>
              </a:rPr>
              <a:t>normalni</a:t>
            </a:r>
            <a:r>
              <a:rPr lang="en-US" sz="1400" b="1" i="1" dirty="0">
                <a:solidFill>
                  <a:srgbClr val="00B050"/>
                </a:solidFill>
              </a:rPr>
              <a:t> </a:t>
            </a:r>
            <a:r>
              <a:rPr lang="en-US" sz="1400" b="1" i="1" dirty="0" err="1">
                <a:solidFill>
                  <a:srgbClr val="00B050"/>
                </a:solidFill>
              </a:rPr>
              <a:t>funkce</a:t>
            </a:r>
            <a:r>
              <a:rPr lang="en-US" sz="1400" b="1" i="1" dirty="0">
                <a:solidFill>
                  <a:srgbClr val="00B050"/>
                </a:solidFill>
              </a:rPr>
              <a:t> </a:t>
            </a:r>
            <a:r>
              <a:rPr lang="en-US" sz="1400" i="1" dirty="0" err="1"/>
              <a:t>imunitniho</a:t>
            </a:r>
            <a:r>
              <a:rPr lang="en-US" sz="1400" i="1" dirty="0"/>
              <a:t> </a:t>
            </a:r>
            <a:r>
              <a:rPr lang="en-US" sz="1400" i="1" dirty="0" err="1"/>
              <a:t>systemu</a:t>
            </a:r>
            <a:r>
              <a:rPr lang="en-US" sz="1400" i="1" dirty="0" smtClean="0"/>
              <a:t>”</a:t>
            </a:r>
            <a:endParaRPr lang="cs-CZ" sz="1400" i="1" dirty="0" smtClean="0"/>
          </a:p>
          <a:p>
            <a:pPr marL="82550" indent="0">
              <a:buNone/>
            </a:pPr>
            <a:endParaRPr lang="cs-CZ" sz="1400" i="1" dirty="0" smtClean="0"/>
          </a:p>
          <a:p>
            <a:pPr marL="82550" indent="0">
              <a:buNone/>
            </a:pPr>
            <a:r>
              <a:rPr lang="cs-CZ" sz="1400" i="1" dirty="0" smtClean="0"/>
              <a:t>Nepřijatelné modifikace</a:t>
            </a:r>
          </a:p>
          <a:p>
            <a:pPr marL="82550" indent="0">
              <a:buNone/>
            </a:pPr>
            <a:r>
              <a:rPr lang="en-US" sz="1400" b="1" i="1" dirty="0" smtClean="0"/>
              <a:t>„</a:t>
            </a:r>
            <a:r>
              <a:rPr lang="en-US" sz="1400" b="1" i="1" dirty="0"/>
              <a:t>X </a:t>
            </a:r>
            <a:r>
              <a:rPr lang="en-US" sz="1400" b="1" i="1" dirty="0" err="1"/>
              <a:t>přispívá</a:t>
            </a:r>
            <a:r>
              <a:rPr lang="en-US" sz="1400" b="1" i="1" dirty="0"/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ke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stimulaci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/>
              <a:t>normální</a:t>
            </a:r>
            <a:r>
              <a:rPr lang="en-US" sz="1400" b="1" i="1" dirty="0"/>
              <a:t> </a:t>
            </a:r>
            <a:r>
              <a:rPr lang="en-US" sz="1400" b="1" i="1" dirty="0" err="1"/>
              <a:t>činnosti</a:t>
            </a:r>
            <a:r>
              <a:rPr lang="en-US" sz="1400" b="1" i="1" dirty="0"/>
              <a:t> </a:t>
            </a:r>
            <a:r>
              <a:rPr lang="en-US" sz="1400" b="1" i="1" dirty="0" err="1"/>
              <a:t>imunitního</a:t>
            </a:r>
            <a:r>
              <a:rPr lang="en-US" sz="1400" b="1" i="1" dirty="0"/>
              <a:t> </a:t>
            </a:r>
            <a:r>
              <a:rPr lang="en-US" sz="1400" b="1" i="1" dirty="0" err="1"/>
              <a:t>systému</a:t>
            </a:r>
            <a:r>
              <a:rPr lang="en-US" sz="1400" b="1" i="1" dirty="0" smtClean="0"/>
              <a:t>”</a:t>
            </a:r>
            <a:endParaRPr lang="cs-CZ" sz="1400" b="1" i="1" dirty="0" smtClean="0"/>
          </a:p>
          <a:p>
            <a:pPr marL="82550" indent="0">
              <a:buNone/>
            </a:pPr>
            <a:r>
              <a:rPr lang="en-US" sz="1400" b="1" i="1" dirty="0"/>
              <a:t>X </a:t>
            </a:r>
            <a:r>
              <a:rPr lang="en-US" sz="1400" b="1" i="1" dirty="0" err="1"/>
              <a:t>přispívá</a:t>
            </a:r>
            <a:r>
              <a:rPr lang="en-US" sz="1400" b="1" i="1" dirty="0"/>
              <a:t> </a:t>
            </a:r>
            <a:r>
              <a:rPr lang="cs-CZ" sz="1400" b="1" i="1" dirty="0" smtClean="0">
                <a:solidFill>
                  <a:srgbClr val="FF0000"/>
                </a:solidFill>
              </a:rPr>
              <a:t>k optimalizaci </a:t>
            </a:r>
            <a:r>
              <a:rPr lang="en-US" sz="1400" b="1" i="1" dirty="0" err="1" smtClean="0"/>
              <a:t>normální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činnosti</a:t>
            </a:r>
            <a:r>
              <a:rPr lang="en-US" sz="1400" b="1" i="1" dirty="0"/>
              <a:t> </a:t>
            </a:r>
            <a:r>
              <a:rPr lang="en-US" sz="1400" b="1" i="1" dirty="0" err="1"/>
              <a:t>imunitního</a:t>
            </a:r>
            <a:r>
              <a:rPr lang="en-US" sz="1400" b="1" i="1" dirty="0"/>
              <a:t> </a:t>
            </a:r>
            <a:r>
              <a:rPr lang="en-US" sz="1400" b="1" i="1" dirty="0" err="1"/>
              <a:t>systému</a:t>
            </a:r>
            <a:r>
              <a:rPr lang="en-US" sz="1400" b="1" i="1" dirty="0"/>
              <a:t>”</a:t>
            </a:r>
            <a:endParaRPr lang="en-US" sz="1400" dirty="0"/>
          </a:p>
          <a:p>
            <a:pPr marL="82550" indent="0">
              <a:buNone/>
            </a:pPr>
            <a:endParaRPr lang="cs-CZ" sz="1200" dirty="0" smtClean="0"/>
          </a:p>
          <a:p>
            <a:pPr marL="82550" indent="0">
              <a:buNone/>
            </a:pPr>
            <a:endParaRPr lang="cs-CZ" sz="1200" dirty="0"/>
          </a:p>
          <a:p>
            <a:pPr marL="82550" indent="0">
              <a:buNone/>
            </a:pPr>
            <a:r>
              <a:rPr lang="cs-CZ" sz="1200" dirty="0" smtClean="0"/>
              <a:t>Slovo </a:t>
            </a:r>
            <a:r>
              <a:rPr lang="cs-CZ" sz="1200" b="1" dirty="0">
                <a:solidFill>
                  <a:srgbClr val="5A08C8"/>
                </a:solidFill>
              </a:rPr>
              <a:t>„normální“</a:t>
            </a:r>
            <a:r>
              <a:rPr lang="cs-CZ" sz="1200" dirty="0"/>
              <a:t> </a:t>
            </a:r>
            <a:r>
              <a:rPr lang="cs-CZ" sz="1200" dirty="0" smtClean="0"/>
              <a:t> </a:t>
            </a:r>
            <a:r>
              <a:rPr lang="cs-CZ" sz="1200" b="1" u="sng" dirty="0" smtClean="0"/>
              <a:t>by mělo </a:t>
            </a:r>
            <a:r>
              <a:rPr lang="cs-CZ" sz="1200" b="1" u="sng" dirty="0"/>
              <a:t>být </a:t>
            </a:r>
            <a:r>
              <a:rPr lang="cs-CZ" sz="1200" dirty="0"/>
              <a:t>v upravených formulacích zdravotních tvrzení zachováno a nemělo by být nahrazeno jiným slovem či zcela odstraněno. Nicméně </a:t>
            </a:r>
            <a:r>
              <a:rPr lang="cs-CZ" sz="1200" dirty="0" smtClean="0"/>
              <a:t>v některých </a:t>
            </a:r>
            <a:r>
              <a:rPr lang="cs-CZ" sz="1200" dirty="0"/>
              <a:t>evropských jazykových verzích je například nahrazeno slovy „</a:t>
            </a:r>
            <a:r>
              <a:rPr lang="cs-CZ" sz="1200" i="1" dirty="0"/>
              <a:t>zdravý</a:t>
            </a:r>
            <a:r>
              <a:rPr lang="cs-CZ" sz="1200" dirty="0"/>
              <a:t>“ nebo „</a:t>
            </a:r>
            <a:r>
              <a:rPr lang="cs-CZ" sz="1200" i="1" dirty="0"/>
              <a:t>správný</a:t>
            </a:r>
            <a:r>
              <a:rPr lang="cs-CZ" sz="1200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0306231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Slovní flexibilita: příklady (2)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Biotin </a:t>
            </a:r>
            <a:r>
              <a:rPr lang="cs-CZ" altLang="cs-CZ" b="1" i="1" dirty="0"/>
              <a:t>přispívá k udržení normálního stavu </a:t>
            </a:r>
            <a:r>
              <a:rPr lang="cs-CZ" altLang="cs-CZ" i="1" dirty="0"/>
              <a:t>vlasů </a:t>
            </a: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899592" y="256490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/>
            <a:r>
              <a:rPr lang="cs-CZ" altLang="cs-CZ" i="1" dirty="0" smtClean="0">
                <a:solidFill>
                  <a:srgbClr val="00B050"/>
                </a:solidFill>
              </a:rPr>
              <a:t>Biotin </a:t>
            </a:r>
            <a:r>
              <a:rPr lang="cs-CZ" altLang="cs-CZ" i="1" dirty="0">
                <a:solidFill>
                  <a:srgbClr val="00B050"/>
                </a:solidFill>
              </a:rPr>
              <a:t>udržuje normální stav… </a:t>
            </a:r>
            <a:endParaRPr lang="cs-CZ" altLang="cs-CZ" dirty="0">
              <a:solidFill>
                <a:srgbClr val="00B050"/>
              </a:solidFill>
            </a:endParaRPr>
          </a:p>
          <a:p>
            <a:pPr marL="44450"/>
            <a:r>
              <a:rPr lang="cs-CZ" altLang="cs-CZ" i="1" dirty="0">
                <a:solidFill>
                  <a:srgbClr val="00B050"/>
                </a:solidFill>
              </a:rPr>
              <a:t>…… pomáhá udržovat… </a:t>
            </a:r>
            <a:endParaRPr lang="cs-CZ" altLang="cs-CZ" dirty="0">
              <a:solidFill>
                <a:srgbClr val="00B050"/>
              </a:solidFill>
            </a:endParaRPr>
          </a:p>
          <a:p>
            <a:pPr marL="44450"/>
            <a:r>
              <a:rPr lang="cs-CZ" altLang="cs-CZ" i="1" dirty="0">
                <a:solidFill>
                  <a:srgbClr val="00B050"/>
                </a:solidFill>
              </a:rPr>
              <a:t>…….podporuje (zdravé) vlasy…. </a:t>
            </a:r>
            <a:endParaRPr lang="cs-CZ" altLang="cs-CZ" dirty="0">
              <a:solidFill>
                <a:srgbClr val="00B050"/>
              </a:solidFill>
            </a:endParaRPr>
          </a:p>
          <a:p>
            <a:pPr marL="44450"/>
            <a:r>
              <a:rPr lang="cs-CZ" altLang="cs-CZ" dirty="0"/>
              <a:t>…….uchovává vlasy hebké, hladké, lesklé (</a:t>
            </a:r>
            <a:r>
              <a:rPr lang="cs-CZ" altLang="cs-CZ" dirty="0" err="1"/>
              <a:t>beauty</a:t>
            </a:r>
            <a:r>
              <a:rPr lang="cs-CZ" altLang="cs-CZ" dirty="0"/>
              <a:t> </a:t>
            </a:r>
            <a:r>
              <a:rPr lang="cs-CZ" altLang="cs-CZ" dirty="0" err="1"/>
              <a:t>claims</a:t>
            </a:r>
            <a:r>
              <a:rPr lang="cs-CZ" altLang="cs-CZ" dirty="0"/>
              <a:t>) </a:t>
            </a:r>
          </a:p>
          <a:p>
            <a:pPr marL="44450"/>
            <a:r>
              <a:rPr lang="cs-CZ" altLang="cs-CZ" i="1" dirty="0">
                <a:solidFill>
                  <a:srgbClr val="CC0000"/>
                </a:solidFill>
              </a:rPr>
              <a:t>…….omezuje vznik lupů (léčebné tvrzení)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17716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68299"/>
      </p:ext>
    </p:extLst>
  </p:cSld>
  <p:clrMapOvr>
    <a:masterClrMapping/>
  </p:clrMapOvr>
  <p:transition spd="med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979712" y="238336"/>
            <a:ext cx="4968552" cy="90872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dirty="0" smtClean="0">
                <a:solidFill>
                  <a:srgbClr val="336600"/>
                </a:solidFill>
                <a:effectLst/>
              </a:rPr>
              <a:t>Právní základ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57202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Nařízení </a:t>
            </a:r>
            <a:r>
              <a:rPr lang="cs-C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(ES) č. 1924/2006 o výživových a zdravotních tvrzeních při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označování potravin</a:t>
            </a: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ařízení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(EU) č. 432/2012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(EU) č. 536/2013 ze dne 11. června 2013, kterým se mění nařízení (EU) č. 432/2012, kterým se zřizuje seznam schválených zdravotních tvrzení při označování potravin jiných než tvrzení o snížení rizika onemocnění a o vývoji a zdraví dětí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 (EU) </a:t>
            </a: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1018/2013 </a:t>
            </a:r>
            <a:r>
              <a:rPr lang="pl-PL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23. října 2013, </a:t>
            </a:r>
            <a:r>
              <a:rPr lang="en-US" sz="1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(EU) č. 432/2012,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EU) č. 116/2010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9. února 2010, 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kterým se mění nařízení (ES) č. 1924/2006, pokud jde o seznam výživových tvrzení.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EU) č. 1047/2012 ze dne 8. listopadu 2012, kterým se mění nařízení (ES) č. 1924/2006, pokud jde o seznam výživových tvrzení. </a:t>
            </a: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Jednotlivá </a:t>
            </a:r>
            <a:r>
              <a:rPr lang="cs-CZ" sz="16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nařízení o zamítnutí/schválení zdravotních tvrzení</a:t>
            </a:r>
          </a:p>
          <a:p>
            <a:pPr marL="8255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84176" cy="11040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Ovál 3"/>
          <p:cNvSpPr/>
          <p:nvPr/>
        </p:nvSpPr>
        <p:spPr>
          <a:xfrm>
            <a:off x="25202" y="2769670"/>
            <a:ext cx="504056" cy="360040"/>
          </a:xfrm>
          <a:prstGeom prst="ellipse">
            <a:avLst/>
          </a:prstGeom>
          <a:solidFill>
            <a:srgbClr val="C8EB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ZT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0" y="4653136"/>
            <a:ext cx="52925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V</a:t>
            </a:r>
            <a:r>
              <a:rPr lang="cs-CZ" sz="1100" dirty="0" smtClean="0">
                <a:solidFill>
                  <a:schemeClr val="tx1"/>
                </a:solidFill>
              </a:rPr>
              <a:t>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47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Zdravotní tvrzení pod kontrolou SZPI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672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Běžná kontrola </a:t>
            </a:r>
            <a:r>
              <a:rPr lang="cs-CZ" sz="2600" dirty="0"/>
              <a:t>používání zdravotních tvrzení </a:t>
            </a:r>
            <a:r>
              <a:rPr lang="cs-CZ" sz="2600" dirty="0" smtClean="0"/>
              <a:t>u doplňků stravy podle </a:t>
            </a:r>
            <a:r>
              <a:rPr lang="cs-CZ" sz="2600" dirty="0"/>
              <a:t>požadavků Nařízení Evropského parlamentu a Rady (ES) č. 1924/2006 ze dnes 20. prosince 2006 o výživových a zdravotních tvrzeních při označování potravin obvykle probíhá </a:t>
            </a:r>
            <a:r>
              <a:rPr lang="cs-CZ" sz="2600" dirty="0">
                <a:solidFill>
                  <a:schemeClr val="accent6">
                    <a:lumMod val="75000"/>
                  </a:schemeClr>
                </a:solidFill>
              </a:rPr>
              <a:t>souběžně s kontrolou označování </a:t>
            </a:r>
            <a:r>
              <a:rPr lang="cs-CZ" sz="2600" dirty="0"/>
              <a:t>podle obecných právních předpisů týkajících se označování potravin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a </a:t>
            </a:r>
            <a:r>
              <a:rPr lang="cs-CZ" sz="2600" dirty="0"/>
              <a:t>také specifických požadavků stanovených v § 3 vyhlášky č. 225/2008 Sb., kterou se stanoví požadavky na doplňky stravy a na obohacování </a:t>
            </a:r>
            <a:r>
              <a:rPr lang="cs-CZ" sz="2600" dirty="0" smtClean="0"/>
              <a:t>potravin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Kromě běžných kontrol jsou prováděny 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kontroly na základě podnětů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 smtClean="0"/>
          </a:p>
          <a:p>
            <a:endParaRPr lang="cs-CZ" b="1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1512168" cy="15121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6495620"/>
      </p:ext>
    </p:extLst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41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Kontroly zaměřené na požadavky nařízení 1924/2006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2036" y="1174397"/>
            <a:ext cx="8006428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>Počet kontrol zaměřených </a:t>
            </a:r>
            <a:r>
              <a:rPr lang="cs-CZ" sz="1400" dirty="0">
                <a:solidFill>
                  <a:schemeClr val="tx1"/>
                </a:solidFill>
              </a:rPr>
              <a:t>výhradně na nařízení 1924/2006</a:t>
            </a:r>
            <a:r>
              <a:rPr lang="cs-CZ" sz="1400" dirty="0" smtClean="0">
                <a:solidFill>
                  <a:schemeClr val="tx1"/>
                </a:solidFill>
              </a:rPr>
              <a:t> v roce 2013		 </a:t>
            </a:r>
            <a:r>
              <a:rPr lang="cs-CZ" sz="2000" dirty="0" smtClean="0">
                <a:solidFill>
                  <a:schemeClr val="tx1"/>
                </a:solidFill>
              </a:rPr>
              <a:t>123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Z toho nevyhovělo:						</a:t>
            </a:r>
            <a:r>
              <a:rPr lang="cs-CZ" sz="3200" dirty="0" smtClean="0">
                <a:solidFill>
                  <a:schemeClr val="tx1"/>
                </a:solidFill>
              </a:rPr>
              <a:t>    	  </a:t>
            </a:r>
            <a:r>
              <a:rPr lang="cs-CZ" sz="2000" dirty="0" smtClean="0">
                <a:solidFill>
                  <a:schemeClr val="tx1"/>
                </a:solidFill>
              </a:rPr>
              <a:t>52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41629"/>
              </p:ext>
            </p:extLst>
          </p:nvPr>
        </p:nvGraphicFramePr>
        <p:xfrm>
          <a:off x="1295636" y="2564904"/>
          <a:ext cx="7272808" cy="380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Šipka doprava 9"/>
          <p:cNvSpPr/>
          <p:nvPr/>
        </p:nvSpPr>
        <p:spPr>
          <a:xfrm>
            <a:off x="7236296" y="1426899"/>
            <a:ext cx="505793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prava 10"/>
          <p:cNvSpPr/>
          <p:nvPr/>
        </p:nvSpPr>
        <p:spPr>
          <a:xfrm>
            <a:off x="6228184" y="1916832"/>
            <a:ext cx="864096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9951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33400"/>
            <a:ext cx="2952328" cy="4473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Jiná tvrzení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7825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89188" y="1593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22930"/>
              </p:ext>
            </p:extLst>
          </p:nvPr>
        </p:nvGraphicFramePr>
        <p:xfrm>
          <a:off x="755579" y="1340769"/>
          <a:ext cx="7410046" cy="454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94"/>
                <a:gridCol w="1058692"/>
                <a:gridCol w="1058692"/>
                <a:gridCol w="1073191"/>
                <a:gridCol w="1044193"/>
                <a:gridCol w="1058692"/>
                <a:gridCol w="1058692"/>
              </a:tblGrid>
              <a:tr h="5040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Dobrovolná tvrzení regulovaná jinými předpisy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Dobrovolná tvrzení neregulovaná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aromatech</a:t>
                      </a:r>
                      <a:endParaRPr lang="cs-CZ" sz="12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produkce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jakosti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složkách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slogany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83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Bez umělých aromat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lgerian" panose="04020705040A02060702" pitchFamily="82" charset="0"/>
                        </a:rPr>
                        <a:t>Bio</a:t>
                      </a:r>
                      <a:endParaRPr lang="cs-CZ" sz="2000" dirty="0"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čerstvý</a:t>
                      </a:r>
                      <a:endParaRPr lang="cs-CZ" sz="1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Baskerville Old Face" panose="02020602080505020303" pitchFamily="18" charset="0"/>
                        </a:rPr>
                        <a:t>Bez lepku</a:t>
                      </a:r>
                      <a:endParaRPr lang="cs-CZ" sz="1100" b="1" dirty="0">
                        <a:effectLst/>
                        <a:latin typeface="Baskerville Old Face" panose="020206020805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 čerstvým mlékem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600" b="0" dirty="0" smtClean="0">
                          <a:effectLst/>
                          <a:latin typeface="Harlow Solid Italic" panose="04030604020F02020D02" pitchFamily="82" charset="0"/>
                        </a:rPr>
                        <a:t>vyrobeno s láskou</a:t>
                      </a:r>
                      <a:endParaRPr lang="cs-CZ" sz="1600" b="0" dirty="0">
                        <a:effectLst/>
                        <a:latin typeface="Harlow Solid Italic" panose="04030604020F02020D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Broadway" panose="04040905080B02020502" pitchFamily="82" charset="0"/>
                        </a:rPr>
                        <a:t>dětský</a:t>
                      </a:r>
                      <a:endParaRPr lang="cs-CZ" sz="1100" dirty="0">
                        <a:effectLst/>
                        <a:latin typeface="Broadway" panose="04040905080B020205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Script MT Bold" panose="03040602040607080904" pitchFamily="66" charset="0"/>
                        </a:rPr>
                        <a:t>Přírodní vanilkové aroma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Script MT Bold" panose="030406020406070809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Gill Sans Ultra Bold" panose="020B0A02020104020203" pitchFamily="34" charset="-1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Gill Sans Ultra Bold" panose="020B0A02020104020203" pitchFamily="34" charset="-18"/>
                        </a:rPr>
                        <a:t>organický</a:t>
                      </a:r>
                      <a:endParaRPr lang="cs-CZ" sz="1100" dirty="0">
                        <a:effectLst/>
                        <a:latin typeface="Gill Sans Ultra Bold" panose="020B0A02020104020203" pitchFamily="34" charset="-18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Franklin Gothic Medium Cond" panose="020B0606030402020204" pitchFamily="34" charset="0"/>
                        </a:rPr>
                        <a:t>přírodní</a:t>
                      </a:r>
                      <a:endParaRPr lang="cs-CZ" sz="1100" dirty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</a:rPr>
                        <a:t>Potravina pro zvláštní </a:t>
                      </a:r>
                      <a:r>
                        <a:rPr lang="cs-CZ" sz="1100" i="1" dirty="0" smtClean="0">
                          <a:effectLst/>
                        </a:rPr>
                        <a:t>lékařské </a:t>
                      </a:r>
                      <a:r>
                        <a:rPr lang="cs-CZ" sz="1100" i="1" dirty="0">
                          <a:effectLst/>
                        </a:rPr>
                        <a:t>účel</a:t>
                      </a: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Bez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konzervačních látek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hiller" panose="040204040310070206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200" b="1" dirty="0" smtClean="0">
                          <a:effectLst/>
                          <a:latin typeface="Harrington" panose="04040505050A02020702" pitchFamily="82" charset="0"/>
                        </a:rPr>
                        <a:t>pro</a:t>
                      </a:r>
                      <a:r>
                        <a:rPr lang="cs-CZ" sz="1200" b="1" baseline="0" dirty="0" smtClean="0">
                          <a:effectLst/>
                          <a:latin typeface="Harrington" panose="04040505050A02020702" pitchFamily="82" charset="0"/>
                        </a:rPr>
                        <a:t> spokojené děti</a:t>
                      </a:r>
                      <a:endParaRPr lang="cs-CZ" sz="1200" b="1" dirty="0">
                        <a:effectLst/>
                        <a:latin typeface="Harrington" panose="04040505050A0202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Vhodné pro </a:t>
                      </a:r>
                      <a:r>
                        <a:rPr lang="cs-CZ" sz="1100" dirty="0" smtClean="0"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vegany</a:t>
                      </a:r>
                      <a:endParaRPr lang="cs-CZ" sz="1100" dirty="0">
                        <a:effectLst/>
                        <a:latin typeface="Engravers MT" panose="02090707080505020304" pitchFamily="18" charset="0"/>
                        <a:ea typeface="KaiTi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  <a:latin typeface="Lucida Bright" panose="02040602050505020304" pitchFamily="18" charset="0"/>
                        </a:rPr>
                        <a:t>Produkt ekologického zemědělství</a:t>
                      </a:r>
                      <a:endParaRPr lang="cs-CZ" sz="1100" i="1" dirty="0">
                        <a:effectLst/>
                        <a:latin typeface="Lucida Bright" panose="02040602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Felix Titling" panose="04060505060202020A04" pitchFamily="82" charset="0"/>
                        </a:rPr>
                        <a:t>živý</a:t>
                      </a:r>
                      <a:endParaRPr lang="cs-CZ" sz="2000" dirty="0">
                        <a:effectLst/>
                        <a:latin typeface="Felix Titling" panose="04060505060202020A04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Harlow Solid Italic" panose="04030604020F02020D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 </a:t>
                      </a:r>
                      <a:r>
                        <a:rPr lang="cs-CZ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malé děti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100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% ovocný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b="1" dirty="0" err="1" smtClean="0">
                          <a:effectLst/>
                          <a:latin typeface="Lucida Calligraphy" panose="03010101010101010101" pitchFamily="66" charset="0"/>
                        </a:rPr>
                        <a:t>Redbull</a:t>
                      </a:r>
                      <a:r>
                        <a:rPr lang="cs-CZ" sz="1100" b="1" dirty="0" smtClean="0">
                          <a:effectLst/>
                          <a:latin typeface="Lucida Calligraphy" panose="03010101010101010101" pitchFamily="66" charset="0"/>
                        </a:rPr>
                        <a:t> vám dává křídla</a:t>
                      </a:r>
                      <a:endParaRPr lang="cs-CZ" sz="1100" b="1" dirty="0">
                        <a:effectLst/>
                        <a:latin typeface="Lucida Calligraphy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624" y="182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498975" y="10889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2907"/>
      </p:ext>
    </p:extLst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620688"/>
            <a:ext cx="8435280" cy="778098"/>
          </a:xfrm>
        </p:spPr>
        <p:txBody>
          <a:bodyPr>
            <a:noAutofit/>
          </a:bodyPr>
          <a:lstStyle/>
          <a:p>
            <a:pPr algn="l"/>
            <a:r>
              <a:rPr lang="cs-CZ" sz="3600" i="1" dirty="0">
                <a:solidFill>
                  <a:srgbClr val="00B050"/>
                </a:solidFill>
              </a:rPr>
              <a:t>Reakce na aplikaci nařízení </a:t>
            </a:r>
            <a:r>
              <a:rPr lang="cs-CZ" sz="3600" i="1" dirty="0" smtClean="0">
                <a:solidFill>
                  <a:srgbClr val="00B050"/>
                </a:solidFill>
              </a:rPr>
              <a:t>1924/2006 </a:t>
            </a:r>
            <a:br>
              <a:rPr lang="cs-CZ" sz="3600" i="1" dirty="0" smtClean="0">
                <a:solidFill>
                  <a:srgbClr val="00B050"/>
                </a:solidFill>
              </a:rPr>
            </a:br>
            <a:r>
              <a:rPr lang="cs-CZ" sz="3600" i="1" dirty="0" smtClean="0">
                <a:solidFill>
                  <a:srgbClr val="00B050"/>
                </a:solidFill>
              </a:rPr>
              <a:t>a zkušenosti SZPI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21493"/>
            <a:ext cx="864096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</a:t>
            </a:r>
            <a:r>
              <a:rPr lang="cs-CZ" sz="2000" dirty="0"/>
              <a:t>14.12.2012 došlo prudkému nárůstu podnětů od spotřebitelů a ZEJMÉNA konkurenčních </a:t>
            </a:r>
            <a:r>
              <a:rPr lang="cs-CZ" sz="2000" dirty="0" smtClean="0"/>
              <a:t>společností</a:t>
            </a:r>
            <a:endParaRPr lang="cs-CZ" sz="2000" dirty="0"/>
          </a:p>
          <a:p>
            <a:r>
              <a:rPr lang="cs-CZ" sz="2000" dirty="0"/>
              <a:t> Nejčastěji tyto podněty </a:t>
            </a:r>
            <a:r>
              <a:rPr lang="cs-CZ" sz="2000" dirty="0" smtClean="0"/>
              <a:t>cílí </a:t>
            </a:r>
            <a:r>
              <a:rPr lang="cs-CZ" sz="2000" dirty="0"/>
              <a:t>na používání nepovolených zdravotních tvrzení u potravin na </a:t>
            </a:r>
            <a:r>
              <a:rPr lang="cs-CZ" sz="2000" dirty="0" smtClean="0"/>
              <a:t>internetu</a:t>
            </a:r>
          </a:p>
          <a:p>
            <a:r>
              <a:rPr lang="cs-CZ" sz="2000" dirty="0" smtClean="0"/>
              <a:t>Největší problém - </a:t>
            </a:r>
            <a:r>
              <a:rPr lang="cs-CZ" sz="2000" dirty="0"/>
              <a:t>nepovolená léčebná tvrzení u </a:t>
            </a:r>
            <a:r>
              <a:rPr lang="cs-CZ" sz="2000" dirty="0" err="1" smtClean="0"/>
              <a:t>botanicals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PPP se </a:t>
            </a:r>
            <a:r>
              <a:rPr lang="cs-CZ" sz="2000" dirty="0" smtClean="0"/>
              <a:t>snaží přizpůsobit - doplňky </a:t>
            </a:r>
            <a:r>
              <a:rPr lang="cs-CZ" sz="2000" dirty="0"/>
              <a:t>stravy registrovány jako léčiva (</a:t>
            </a:r>
            <a:r>
              <a:rPr lang="cs-CZ" sz="2000" dirty="0" err="1"/>
              <a:t>chondroprotektiva</a:t>
            </a:r>
            <a:r>
              <a:rPr lang="cs-CZ" sz="2000" dirty="0"/>
              <a:t>, brusinky…)</a:t>
            </a:r>
          </a:p>
          <a:p>
            <a:r>
              <a:rPr lang="cs-CZ" sz="2000" dirty="0"/>
              <a:t>Přidávání vitamínů, minerálních látek či rostlin ze seznamu On hold do DS kvůli možnosti použít tvrzení</a:t>
            </a:r>
          </a:p>
          <a:p>
            <a:endParaRPr lang="cs-CZ" sz="2000" dirty="0"/>
          </a:p>
          <a:p>
            <a:pPr marL="1371600" lvl="3" indent="0">
              <a:buNone/>
            </a:pPr>
            <a:r>
              <a:rPr lang="cs-CZ" dirty="0" smtClean="0"/>
              <a:t>Spotřebitelé… </a:t>
            </a:r>
            <a:r>
              <a:rPr lang="cs-CZ" dirty="0"/>
              <a:t>spokojení i nespokojení</a:t>
            </a:r>
            <a:endParaRPr lang="en-US" dirty="0"/>
          </a:p>
          <a:p>
            <a:endParaRPr lang="cs-CZ" sz="2000" dirty="0"/>
          </a:p>
          <a:p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31" y="908720"/>
            <a:ext cx="2057795" cy="12961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0250"/>
            <a:ext cx="1016087" cy="617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16" y="5792435"/>
            <a:ext cx="701495" cy="856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2680896"/>
      </p:ext>
    </p:extLst>
  </p:cSld>
  <p:clrMapOvr>
    <a:masterClrMapping/>
  </p:clrMapOvr>
  <p:transition spd="med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4437112"/>
            <a:ext cx="6264696" cy="1943918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cs-CZ" sz="19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04" y="1878927"/>
            <a:ext cx="2581275" cy="17716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880583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50" y="476672"/>
            <a:ext cx="8229600" cy="49006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 je zcela zakázáno?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17632" cy="4104456"/>
          </a:xfrm>
        </p:spPr>
        <p:txBody>
          <a:bodyPr>
            <a:normAutofit/>
          </a:bodyPr>
          <a:lstStyle/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Přisuzovat potravině/doplňku stravy </a:t>
            </a:r>
            <a:r>
              <a:rPr lang="cs-CZ" sz="1800" b="1" dirty="0" smtClean="0">
                <a:solidFill>
                  <a:srgbClr val="C00000"/>
                </a:solidFill>
              </a:rPr>
              <a:t>vlastnosti </a:t>
            </a:r>
            <a:r>
              <a:rPr lang="cs-CZ" sz="1800" b="1" dirty="0">
                <a:solidFill>
                  <a:srgbClr val="C00000"/>
                </a:solidFill>
              </a:rPr>
              <a:t>týkající </a:t>
            </a:r>
            <a:r>
              <a:rPr lang="cs-CZ" sz="1800" b="1" dirty="0" smtClean="0">
                <a:solidFill>
                  <a:srgbClr val="C00000"/>
                </a:solidFill>
              </a:rPr>
              <a:t>se</a:t>
            </a:r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prevence,</a:t>
            </a:r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léčby </a:t>
            </a:r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vyléčení </a:t>
            </a:r>
            <a:r>
              <a:rPr lang="cs-CZ" sz="1800" b="1" dirty="0">
                <a:solidFill>
                  <a:srgbClr val="C00000"/>
                </a:solidFill>
              </a:rPr>
              <a:t>lidských </a:t>
            </a:r>
            <a:r>
              <a:rPr lang="cs-CZ" sz="1800" b="1" dirty="0" smtClean="0">
                <a:solidFill>
                  <a:srgbClr val="C00000"/>
                </a:solidFill>
              </a:rPr>
              <a:t>onemocnění</a:t>
            </a:r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 smtClean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 smtClean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/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tzv. „léčebná tvrzení“ </a:t>
            </a:r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 smtClean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dirty="0" smtClean="0"/>
          </a:p>
          <a:p>
            <a:pPr marL="357188" lvl="1" indent="0" algn="ctr">
              <a:lnSpc>
                <a:spcPct val="80000"/>
              </a:lnSpc>
              <a:buNone/>
            </a:pPr>
            <a:endParaRPr lang="cs-CZ" sz="1600" b="1" dirty="0" smtClean="0"/>
          </a:p>
          <a:p>
            <a:pPr marL="357188" lvl="1" indent="0" algn="ctr">
              <a:lnSpc>
                <a:spcPct val="80000"/>
              </a:lnSpc>
              <a:buNone/>
            </a:pPr>
            <a:r>
              <a:rPr lang="cs-CZ" sz="1600" b="1" dirty="0" smtClean="0"/>
              <a:t>v </a:t>
            </a:r>
            <a:r>
              <a:rPr lang="cs-CZ" sz="1600" b="1" dirty="0"/>
              <a:t>rozporu s ustanovením §3 odst.5 </a:t>
            </a:r>
            <a:r>
              <a:rPr lang="cs-CZ" sz="1600" b="1" dirty="0" err="1"/>
              <a:t>písm.a</a:t>
            </a:r>
            <a:r>
              <a:rPr lang="cs-CZ" sz="1600" b="1" dirty="0"/>
              <a:t>) vyhlášky č. 225/2008 </a:t>
            </a:r>
            <a:endParaRPr lang="cs-CZ" sz="1600" b="1" dirty="0" smtClean="0"/>
          </a:p>
          <a:p>
            <a:pPr marL="357188" lvl="1" indent="0">
              <a:lnSpc>
                <a:spcPct val="80000"/>
              </a:lnSpc>
              <a:buNone/>
            </a:pPr>
            <a:endParaRPr lang="cs-CZ" sz="1400" b="1" dirty="0">
              <a:solidFill>
                <a:srgbClr val="C00000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endParaRPr lang="cs-CZ" sz="1400" dirty="0" smtClean="0">
              <a:solidFill>
                <a:srgbClr val="C00000"/>
              </a:solidFill>
            </a:endParaRPr>
          </a:p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357188" lvl="1" indent="0">
              <a:lnSpc>
                <a:spcPct val="80000"/>
              </a:lnSpc>
              <a:buNone/>
            </a:pPr>
            <a:endParaRPr lang="cs-CZ" altLang="cs-CZ" sz="1400" b="1" dirty="0" smtClean="0"/>
          </a:p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357188" lvl="1" indent="0">
              <a:lnSpc>
                <a:spcPct val="80000"/>
              </a:lnSpc>
              <a:buNone/>
            </a:pPr>
            <a:endParaRPr lang="cs-CZ" altLang="cs-CZ" sz="1400" b="1" dirty="0" smtClean="0"/>
          </a:p>
        </p:txBody>
      </p:sp>
      <p:sp>
        <p:nvSpPr>
          <p:cNvPr id="7" name="Zaoblený obdélník 6"/>
          <p:cNvSpPr/>
          <p:nvPr/>
        </p:nvSpPr>
        <p:spPr>
          <a:xfrm>
            <a:off x="179512" y="5445224"/>
            <a:ext cx="8712967" cy="117267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cs-CZ" sz="1400" b="1" dirty="0">
                <a:solidFill>
                  <a:srgbClr val="820000"/>
                </a:solidFill>
              </a:rPr>
              <a:t>Ve tvrzení by se neměly objevit názvy nemocí (například chřipka, nachlazení, průjem, artritida) ani slova jinak spojená s nemocemi či zdravotními problémy ( lék/léčit, nemoc, příznaky, zánět, zánětlivý, bolest, akutní, chronický, prevence</a:t>
            </a:r>
            <a:r>
              <a:rPr lang="cs-CZ" sz="1400" b="1" dirty="0" smtClean="0">
                <a:solidFill>
                  <a:srgbClr val="820000"/>
                </a:solidFill>
              </a:rPr>
              <a:t>…)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4535995" y="2564904"/>
            <a:ext cx="336004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4535995" y="3852131"/>
            <a:ext cx="336004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502030"/>
            <a:ext cx="1131339" cy="17000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61529"/>
            <a:ext cx="1295400" cy="11811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0950457"/>
      </p:ext>
    </p:extLst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bdélník 6"/>
          <p:cNvSpPr>
            <a:spLocks noChangeArrowheads="1"/>
          </p:cNvSpPr>
          <p:nvPr/>
        </p:nvSpPr>
        <p:spPr bwMode="auto">
          <a:xfrm>
            <a:off x="198368" y="468863"/>
            <a:ext cx="802179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cs-CZ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2000" b="1" dirty="0" smtClean="0">
                <a:solidFill>
                  <a:srgbClr val="602E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(ES) č. 1924/2006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2000" b="1" dirty="0" smtClean="0">
                <a:solidFill>
                  <a:srgbClr val="602E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výživových a zdravotních tvrzeních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2000" b="1" dirty="0" smtClean="0">
                <a:solidFill>
                  <a:srgbClr val="602E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označování potravin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2000" b="1" dirty="0" smtClean="0">
              <a:solidFill>
                <a:srgbClr val="602E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Přijato v prosinci 2006 Radou a Evropským parlamentem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Použitelné od 1. července 2007.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Cíl:  vytvořit harmonizovaná pravidla  pro používání výživových tvrzení a  zdravotní tvrzení platící v celé Evropské </a:t>
            </a: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zajistit vysokou úroveň ochrany spotřebitelů,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poskytnout spotřebitelům nezbytné informace, aby se mohli rozhodnout na základě důkladné znalosti skutečností,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vytvořit rovné podmínky  hospodářské soutěže v potravinářském průmyslu.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000" dirty="0">
              <a:latin typeface="+mj-lt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73335"/>
            <a:ext cx="2565276" cy="1519838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51965" y="4941168"/>
            <a:ext cx="2922469" cy="1584176"/>
          </a:xfrm>
          <a:prstGeom prst="ellipse">
            <a:avLst/>
          </a:prstGeom>
          <a:noFill/>
          <a:ln w="12700">
            <a:solidFill>
              <a:srgbClr val="ED51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115616" y="5877272"/>
            <a:ext cx="2016224" cy="36202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6" name="Vývojový diagram: postup 5"/>
          <p:cNvSpPr/>
          <p:nvPr/>
        </p:nvSpPr>
        <p:spPr>
          <a:xfrm>
            <a:off x="1115616" y="5445225"/>
            <a:ext cx="2016224" cy="367258"/>
          </a:xfrm>
          <a:prstGeom prst="flowChartProcess">
            <a:avLst/>
          </a:prstGeom>
          <a:solidFill>
            <a:srgbClr val="E4CE48"/>
          </a:solidFill>
          <a:ln>
            <a:solidFill>
              <a:srgbClr val="E4CE4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7" name="Ovál 6"/>
          <p:cNvSpPr/>
          <p:nvPr/>
        </p:nvSpPr>
        <p:spPr>
          <a:xfrm>
            <a:off x="1475372" y="4986047"/>
            <a:ext cx="1304947" cy="427332"/>
          </a:xfrm>
          <a:prstGeom prst="ellipse">
            <a:avLst/>
          </a:prstGeom>
          <a:noFill/>
          <a:ln w="9525">
            <a:solidFill>
              <a:srgbClr val="ED51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1924/2006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215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350" cy="11509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effectLst/>
                <a:latin typeface="Calibri" pitchFamily="34" charset="0"/>
                <a:cs typeface="Calibri" pitchFamily="34" charset="0"/>
              </a:rPr>
              <a:t>Obecné zásady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539552" y="2204864"/>
            <a:ext cx="8208268" cy="41036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a zdravotní tvrzení </a:t>
            </a:r>
            <a:r>
              <a:rPr lang="cs-CZ" altLang="cs-CZ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nesmí: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být nepravdivá, dvojsmyslná nebo klamavá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vyvolávat pochybnosti o bezpečnosti nebo výživové přiměřenosti jiných potravin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nabádat k nadměrné konzumaci určité potraviny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uvádět nebo naznačovat, že vyvážená a různorodá strava nemůže obecně zajistit přiměřené množství živin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odkazovat na změny tělesných funkcí, které by mohly u spotřebitelů vzbuzovat strach a to jak pomocí textu, tak obrazově, graficky a symbolicky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728192" cy="1728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80706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7" cy="5255294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a zdravotní tvrzení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jsou přípustná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pokud: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bylo prokázáno, že látka, ke které se tvrzení vztahuje má příznivý výživový nebo fyziologický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tato látka je v produktu obsažena v množství,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látka se vyskytuje ve formě, kterou lidský organismus může využít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množství produktu, o němž lze oprávněně předpokládat, že bude konzumováno, obsahuje množství látky,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lze předpokládat, že jim porozumí průměrný spotřebitel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684802" cy="2382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Obdélník 2"/>
          <p:cNvSpPr/>
          <p:nvPr/>
        </p:nvSpPr>
        <p:spPr>
          <a:xfrm>
            <a:off x="1619672" y="40466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Obecné zásady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5771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68288" y="1412875"/>
            <a:ext cx="8553450" cy="1295400"/>
          </a:xfrm>
          <a:prstGeom prst="rect">
            <a:avLst/>
          </a:prstGeom>
          <a:solidFill>
            <a:srgbClr val="00D400">
              <a:alpha val="25098"/>
            </a:srgbClr>
          </a:solidFill>
          <a:ln w="28575">
            <a:solidFill>
              <a:srgbClr val="00D400"/>
            </a:solidFill>
            <a:miter lim="800000"/>
            <a:headEnd/>
            <a:tailEnd/>
          </a:ln>
        </p:spPr>
        <p:txBody>
          <a:bodyPr wrap="none" anchor="ctr"/>
          <a:lstStyle>
            <a:lvl1pPr marL="444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je j</a:t>
            </a:r>
            <a:r>
              <a:rPr lang="en-GB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akékoliv tvrzení, které uvádí, naznačuje nebo ze kterého vyplývá, že </a:t>
            </a:r>
            <a:r>
              <a:rPr lang="cs-CZ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potravina má určité prospěšné</a:t>
            </a:r>
          </a:p>
          <a:p>
            <a:pPr eaLnBrk="1" hangingPunct="1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výživové vlastnosti v důsledku:</a:t>
            </a:r>
          </a:p>
          <a:p>
            <a:pPr eaLnBrk="1" hangingPunct="1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energetické (kalorické) hodnoty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živin či jiných látek, které buď obsahuje ve snížené či zvýšené míře, nebo neobsahuje;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cs-CZ" sz="14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Text Box 19"/>
          <p:cNvSpPr txBox="1">
            <a:spLocks noChangeArrowheads="1"/>
          </p:cNvSpPr>
          <p:nvPr/>
        </p:nvSpPr>
        <p:spPr bwMode="auto">
          <a:xfrm>
            <a:off x="457200" y="381000"/>
            <a:ext cx="8120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cs-CZ" sz="2600" b="1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990600" y="333375"/>
            <a:ext cx="696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cs-CZ" altLang="ja-JP" sz="3200" b="1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Výživová tvrzení</a:t>
            </a:r>
            <a:endParaRPr lang="en-US" altLang="ja-JP" sz="3200" b="1">
              <a:solidFill>
                <a:schemeClr val="tx2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3318" name="Zástupný symbol pro obsah 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33375"/>
            <a:ext cx="1204913" cy="9556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5536" y="3140968"/>
            <a:ext cx="8553450" cy="134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Povolená výživová tvrzení</a:t>
            </a:r>
            <a:r>
              <a:rPr lang="cs-CZ" sz="14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jsou u</a:t>
            </a:r>
            <a:r>
              <a:rPr lang="en-GB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vedená v příloze k nařízení </a:t>
            </a:r>
            <a:r>
              <a:rPr 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1924/2006</a:t>
            </a:r>
          </a:p>
          <a:p>
            <a:pPr marL="44450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GB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eznam a podmínky uvedení výživových tvrzení</a:t>
            </a:r>
          </a:p>
          <a:p>
            <a:pPr marL="44450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Nejedná se o fixní texty</a:t>
            </a:r>
          </a:p>
          <a:p>
            <a:pPr marL="44450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Pozitivní a otevřený seznam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2069" y="5229200"/>
            <a:ext cx="8136903" cy="9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None/>
            </a:pPr>
            <a:r>
              <a:rPr lang="cs-CZ" altLang="cs-CZ" sz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Pro </a:t>
            </a:r>
            <a:r>
              <a:rPr lang="cs-CZ" altLang="cs-CZ" sz="1200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každé tvrzení jsou stanoveny v příloze přesné podmínky </a:t>
            </a:r>
            <a:r>
              <a:rPr lang="cs-CZ" altLang="cs-CZ" sz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použití, např.:</a:t>
            </a:r>
            <a:endParaRPr lang="cs-CZ" altLang="cs-CZ" sz="1200" dirty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cs-CZ" altLang="cs-CZ" sz="1200" i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 </a:t>
            </a:r>
            <a:r>
              <a:rPr lang="cs-CZ" altLang="cs-CZ" sz="12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vysokým obsahem vlákniny</a:t>
            </a:r>
            <a:r>
              <a:rPr lang="en-GB" altLang="cs-CZ" sz="12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6g/100g or 3g/100 kcal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Zdroj vlákniny</a:t>
            </a:r>
            <a:r>
              <a:rPr lang="en-GB" altLang="cs-CZ" sz="12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</a:t>
            </a:r>
            <a:r>
              <a:rPr lang="cs-CZ" altLang="cs-CZ" sz="12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poloviční než „s vysokým obsahem“</a:t>
            </a:r>
            <a:endParaRPr lang="en-GB" altLang="cs-CZ" sz="1200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998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23528" y="588750"/>
            <a:ext cx="8568952" cy="5976664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Georgia" pitchFamily="18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Georgia" pitchFamily="18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Příloha 1924/2006 byla doplněna :</a:t>
            </a:r>
          </a:p>
          <a:p>
            <a:pPr marL="0" indent="0">
              <a:lnSpc>
                <a:spcPct val="90000"/>
              </a:lnSpc>
              <a:buFont typeface="Georgia" pitchFamily="18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1) v roce 2010 </a:t>
            </a:r>
            <a:r>
              <a:rPr lang="cs-CZ" altLang="cs-CZ" sz="1400" b="1" u="sng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nařízením (ES) č. 116/2010 </a:t>
            </a:r>
          </a:p>
          <a:p>
            <a:pPr marL="0" indent="0">
              <a:lnSpc>
                <a:spcPct val="90000"/>
              </a:lnSpc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4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Tx/>
              <a:buChar char="-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zdroj omega-3 mastných kyselin</a:t>
            </a:r>
          </a:p>
          <a:p>
            <a:pPr marL="0" indent="0">
              <a:lnSpc>
                <a:spcPct val="90000"/>
              </a:lnSpc>
              <a:buFontTx/>
              <a:buChar char="-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vysoký obsah omega-3 mastných kyselin</a:t>
            </a:r>
          </a:p>
          <a:p>
            <a:pPr marL="0" indent="0">
              <a:lnSpc>
                <a:spcPct val="90000"/>
              </a:lnSpc>
              <a:buFontTx/>
              <a:buChar char="-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vysoký obsah </a:t>
            </a:r>
            <a:r>
              <a:rPr lang="cs-CZ" altLang="cs-CZ" sz="14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mononenasycených</a:t>
            </a: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tuků</a:t>
            </a:r>
          </a:p>
          <a:p>
            <a:pPr marL="0" indent="0">
              <a:lnSpc>
                <a:spcPct val="90000"/>
              </a:lnSpc>
              <a:buFontTx/>
              <a:buChar char="-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vysoký obsah polynenasycených tuků</a:t>
            </a:r>
          </a:p>
          <a:p>
            <a:pPr marL="0" indent="0">
              <a:lnSpc>
                <a:spcPct val="90000"/>
              </a:lnSpc>
              <a:buFontTx/>
              <a:buChar char="-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vysoký obsah nenasycených tuků</a:t>
            </a: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400" b="1" u="sng" dirty="0" smtClean="0">
              <a:solidFill>
                <a:srgbClr val="56109C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4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4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latin typeface="Tahoma" pitchFamily="34" charset="0"/>
                <a:cs typeface="Tahoma" pitchFamily="34" charset="0"/>
              </a:rPr>
              <a:t>2) </a:t>
            </a:r>
            <a:r>
              <a:rPr lang="cs-CZ" altLang="cs-CZ" sz="1400" b="1" dirty="0" smtClean="0">
                <a:latin typeface="Tahoma" pitchFamily="34" charset="0"/>
                <a:cs typeface="Tahoma" pitchFamily="34" charset="0"/>
              </a:rPr>
              <a:t>v roce 2012 </a:t>
            </a:r>
            <a:r>
              <a:rPr lang="cs-CZ" altLang="cs-CZ" sz="14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nařízením </a:t>
            </a:r>
            <a:r>
              <a:rPr lang="cs-CZ" altLang="cs-CZ" sz="1400" b="1" u="sng" dirty="0" smtClean="0">
                <a:solidFill>
                  <a:srgbClr val="56109C"/>
                </a:solidFill>
                <a:latin typeface="Tahoma" pitchFamily="34" charset="0"/>
                <a:cs typeface="Tahoma" pitchFamily="34" charset="0"/>
              </a:rPr>
              <a:t>1047/2012/EU</a:t>
            </a: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400" dirty="0" smtClean="0">
                <a:solidFill>
                  <a:srgbClr val="56109C"/>
                </a:solidFill>
                <a:latin typeface="Tahoma" pitchFamily="34" charset="0"/>
                <a:cs typeface="Tahoma" pitchFamily="34" charset="0"/>
              </a:rPr>
              <a:t>„bez přídavku sodíku/kuchyňské soli“</a:t>
            </a: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56109C"/>
                </a:solidFill>
                <a:latin typeface="Tahoma" pitchFamily="34" charset="0"/>
                <a:cs typeface="Tahoma" pitchFamily="34" charset="0"/>
              </a:rPr>
              <a:t>„se sníženým obsahem nasycených mastných kyselin" </a:t>
            </a:r>
          </a:p>
          <a:p>
            <a:pPr marL="0" indent="0">
              <a:buFont typeface="Arial" pitchFamily="34" charset="0"/>
              <a:buNone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56109C"/>
                </a:solidFill>
                <a:latin typeface="Tahoma" pitchFamily="34" charset="0"/>
                <a:cs typeface="Tahoma" pitchFamily="34" charset="0"/>
              </a:rPr>
              <a:t>"se sníženým obsahem cukru"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167">
            <a:off x="5614245" y="3482784"/>
            <a:ext cx="1047194" cy="6968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34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213">
            <a:off x="4179325" y="4894276"/>
            <a:ext cx="987380" cy="5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676">
            <a:off x="1151899" y="5226684"/>
            <a:ext cx="1139124" cy="7677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Obdélník 1"/>
          <p:cNvSpPr/>
          <p:nvPr/>
        </p:nvSpPr>
        <p:spPr>
          <a:xfrm>
            <a:off x="5220072" y="601948"/>
            <a:ext cx="3506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ja-JP" sz="2000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Výživová </a:t>
            </a:r>
            <a:r>
              <a:rPr lang="cs-CZ" altLang="ja-JP" sz="2000" b="1" dirty="0" smtClean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tvrzení (2)</a:t>
            </a:r>
            <a:endParaRPr lang="en-US" altLang="ja-JP" sz="2000" b="1" dirty="0">
              <a:solidFill>
                <a:schemeClr val="tx2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09499"/>
      </p:ext>
    </p:extLst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8506</TotalTime>
  <Words>2211</Words>
  <Application>Microsoft Office PowerPoint</Application>
  <PresentationFormat>Předvádění na obrazovce (4:3)</PresentationFormat>
  <Paragraphs>508</Paragraphs>
  <Slides>31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Přehlednost</vt:lpstr>
      <vt:lpstr>Prezentace aplikace PowerPoint</vt:lpstr>
      <vt:lpstr>Označování potravin </vt:lpstr>
      <vt:lpstr>Jiná tvrzení</vt:lpstr>
      <vt:lpstr>Co je zcela zakázáno?</vt:lpstr>
      <vt:lpstr>Prezentace aplikace PowerPoint</vt:lpstr>
      <vt:lpstr>Obecné zásady</vt:lpstr>
      <vt:lpstr>Prezentace aplikace PowerPoint</vt:lpstr>
      <vt:lpstr>Prezentace aplikace PowerPoint</vt:lpstr>
      <vt:lpstr>Prezentace aplikace PowerPoint</vt:lpstr>
      <vt:lpstr>Srovnávací tvrzení</vt:lpstr>
      <vt:lpstr>Zdravotní tvrzení</vt:lpstr>
      <vt:lpstr>Zdravotní tvrzení na principu zákazu</vt:lpstr>
      <vt:lpstr>Co je zakázáno….</vt:lpstr>
      <vt:lpstr>Rozdělení zdravotních tvrzení</vt:lpstr>
      <vt:lpstr>Specifická zdravotní tvrzení </vt:lpstr>
      <vt:lpstr>Schválená specifická tvrzení</vt:lpstr>
      <vt:lpstr>Prezentace aplikace PowerPoint</vt:lpstr>
      <vt:lpstr> Tvrzení schválená  </vt:lpstr>
      <vt:lpstr> Tvrzení zamítnutá </vt:lpstr>
      <vt:lpstr>Tvrzení On Hold</vt:lpstr>
      <vt:lpstr>On Hold seznam na webových stránkách Evropské komise </vt:lpstr>
      <vt:lpstr>Česká verze seznamu On hold na stránkách SZÚ http://www.szu.cz/tema/bezpecnost-potravin/zdravotni-tvrzeni </vt:lpstr>
      <vt:lpstr>Prezentace aplikace PowerPoint</vt:lpstr>
      <vt:lpstr>Prezentace aplikace PowerPoint</vt:lpstr>
      <vt:lpstr>Slovní flexibilita: příklady</vt:lpstr>
      <vt:lpstr>Slovní flexibilita: příklady (2)</vt:lpstr>
      <vt:lpstr>Právní základ</vt:lpstr>
      <vt:lpstr>Zdravotní tvrzení pod kontrolou SZPI</vt:lpstr>
      <vt:lpstr>Kontroly zaměřené na požadavky nařízení 1924/2006</vt:lpstr>
      <vt:lpstr>Reakce na aplikaci nařízení 1924/2006  a zkušenosti SZPI</vt:lpstr>
      <vt:lpstr>Prezentace aplikace PowerPoint</vt:lpstr>
    </vt:vector>
  </TitlesOfParts>
  <Company>CZPI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zemědělská a potravinářská inspekce</dc:title>
  <dc:creator>Pavla Burešová</dc:creator>
  <cp:lastModifiedBy>Bellofatto Miriam</cp:lastModifiedBy>
  <cp:revision>584</cp:revision>
  <cp:lastPrinted>2014-11-10T08:21:37Z</cp:lastPrinted>
  <dcterms:created xsi:type="dcterms:W3CDTF">2003-01-03T13:58:51Z</dcterms:created>
  <dcterms:modified xsi:type="dcterms:W3CDTF">2014-12-01T08:03:30Z</dcterms:modified>
</cp:coreProperties>
</file>