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75" r:id="rId5"/>
    <p:sldId id="294" r:id="rId6"/>
    <p:sldId id="295" r:id="rId7"/>
    <p:sldId id="296" r:id="rId8"/>
    <p:sldId id="297" r:id="rId9"/>
    <p:sldId id="298" r:id="rId10"/>
    <p:sldId id="266" r:id="rId11"/>
    <p:sldId id="271" r:id="rId12"/>
    <p:sldId id="299" r:id="rId13"/>
    <p:sldId id="300" r:id="rId14"/>
    <p:sldId id="281" r:id="rId15"/>
    <p:sldId id="302" r:id="rId16"/>
    <p:sldId id="303" r:id="rId17"/>
    <p:sldId id="304" r:id="rId18"/>
    <p:sldId id="309" r:id="rId19"/>
    <p:sldId id="301" r:id="rId20"/>
    <p:sldId id="306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5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ávníčková Eva, Ing." initials="TE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84AA3F"/>
    <a:srgbClr val="CCFF99"/>
    <a:srgbClr val="DDE170"/>
    <a:srgbClr val="BFF9D1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6" autoAdjust="0"/>
  </p:normalViewPr>
  <p:slideViewPr>
    <p:cSldViewPr>
      <p:cViewPr>
        <p:scale>
          <a:sx n="80" d="100"/>
          <a:sy n="80" d="100"/>
        </p:scale>
        <p:origin x="-874" y="7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1. prosince 2014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Označování potravin</a:t>
            </a:r>
            <a:br>
              <a:rPr lang="cs-CZ" sz="4000" dirty="0" smtClean="0"/>
            </a:br>
            <a: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992888" cy="14401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Ing. Eva Trávníčková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metodik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cs-CZ" sz="4000" dirty="0" smtClean="0"/>
              <a:t>					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 </a:t>
            </a:r>
            <a:r>
              <a:rPr lang="cs-CZ" sz="4000" dirty="0" smtClean="0"/>
              <a:t>       		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Velikost písma a největší </a:t>
            </a:r>
            <a:r>
              <a:rPr lang="cs-CZ" sz="4000" dirty="0" smtClean="0"/>
              <a:t>plocha obalu</a:t>
            </a:r>
            <a:endParaRPr lang="cs-CZ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3" y="1700808"/>
            <a:ext cx="4822354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740"/>
            <a:ext cx="4160520" cy="26136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2" y="4306224"/>
            <a:ext cx="346081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5" y="1700808"/>
            <a:ext cx="1446399" cy="477846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37798"/>
            <a:ext cx="3614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876256" y="5157192"/>
            <a:ext cx="432048" cy="88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6" y="2492896"/>
            <a:ext cx="3024336" cy="40324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</a:t>
            </a:r>
            <a:r>
              <a:rPr lang="cs-CZ" dirty="0"/>
              <a:t>			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Velikost písma a největší plocha obalu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6" y="2994523"/>
            <a:ext cx="1460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3" y="4401729"/>
            <a:ext cx="1901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65567" y="5229200"/>
            <a:ext cx="120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Etiketa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52" y="3769223"/>
            <a:ext cx="214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Největší plocha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844824"/>
            <a:ext cx="42484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1"/>
                </a:solidFill>
              </a:rPr>
              <a:t>Největší </a:t>
            </a:r>
            <a:r>
              <a:rPr lang="cs-CZ" altLang="cs-CZ" sz="2400" b="1" dirty="0">
                <a:solidFill>
                  <a:schemeClr val="tx1"/>
                </a:solidFill>
              </a:rPr>
              <a:t>plocha NENÍ etiketa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9650"/>
            <a:ext cx="2111449" cy="2815266"/>
          </a:xfrm>
        </p:spPr>
      </p:pic>
    </p:spTree>
    <p:extLst>
      <p:ext uri="{BB962C8B-B14F-4D97-AF65-F5344CB8AC3E}">
        <p14:creationId xmlns:p14="http://schemas.microsoft.com/office/powerpoint/2010/main" val="2032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čl. 21 + </a:t>
            </a:r>
            <a:r>
              <a:rPr lang="cs-CZ" dirty="0" err="1"/>
              <a:t>příl</a:t>
            </a:r>
            <a:r>
              <a:rPr lang="cs-CZ" dirty="0"/>
              <a:t>. </a:t>
            </a:r>
            <a:r>
              <a:rPr lang="cs-CZ" dirty="0" smtClean="0"/>
              <a:t>II nařízení 1169/2011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Zvýraznění od ostatních složek v seznamu – cílem je jasné </a:t>
            </a:r>
            <a:r>
              <a:rPr lang="cs-CZ" dirty="0" smtClean="0"/>
              <a:t>odlišení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Zvýraznění alergenů v seznamu složek zajišťuje, že spotřebitelé seznam  složek i nadále kontrolují </a:t>
            </a:r>
          </a:p>
          <a:p>
            <a:endParaRPr lang="cs-CZ" dirty="0"/>
          </a:p>
          <a:p>
            <a:r>
              <a:rPr lang="cs-CZ" dirty="0"/>
              <a:t>Alergie i na jiné látky, než jsou uvedeny v seznamu alergenů </a:t>
            </a:r>
            <a:r>
              <a:rPr lang="cs-CZ" dirty="0" smtClean="0"/>
              <a:t>→ </a:t>
            </a:r>
            <a:r>
              <a:rPr lang="cs-CZ" b="1" u="sng" dirty="0" smtClean="0"/>
              <a:t>nelze  </a:t>
            </a:r>
            <a:r>
              <a:rPr lang="cs-CZ" b="1" u="sng" dirty="0"/>
              <a:t>označení „bez alergenů“</a:t>
            </a:r>
          </a:p>
          <a:p>
            <a:endParaRPr lang="cs-CZ" dirty="0"/>
          </a:p>
          <a:p>
            <a:r>
              <a:rPr lang="cs-CZ" dirty="0"/>
              <a:t>Pokud není uveden seznam složek uvedou se alergeny slovem </a:t>
            </a:r>
            <a:r>
              <a:rPr lang="cs-CZ" dirty="0" smtClean="0"/>
              <a:t>„obsahuje“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/>
              <a:t>jejich výčtem</a:t>
            </a:r>
          </a:p>
          <a:p>
            <a:endParaRPr lang="cs-CZ" dirty="0"/>
          </a:p>
          <a:p>
            <a:r>
              <a:rPr lang="cs-CZ" dirty="0"/>
              <a:t>Nevyžaduje se, pokud názve odkazuje na alergen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alergenů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zvýrazní </a:t>
            </a:r>
            <a:r>
              <a:rPr lang="cs-CZ" dirty="0" smtClean="0"/>
              <a:t>se část </a:t>
            </a:r>
            <a:r>
              <a:rPr lang="cs-CZ" dirty="0"/>
              <a:t>nebo celek – sušené </a:t>
            </a:r>
            <a:r>
              <a:rPr lang="cs-CZ" b="1" u="sng" dirty="0"/>
              <a:t>mléko</a:t>
            </a:r>
            <a:r>
              <a:rPr lang="cs-CZ" dirty="0"/>
              <a:t> x </a:t>
            </a:r>
            <a:r>
              <a:rPr lang="cs-CZ" b="1" u="sng" dirty="0"/>
              <a:t>sušené mléko</a:t>
            </a:r>
          </a:p>
          <a:p>
            <a:endParaRPr lang="cs-CZ" dirty="0"/>
          </a:p>
          <a:p>
            <a:r>
              <a:rPr lang="cs-CZ" dirty="0"/>
              <a:t>pokud jsou všechny složky alergeny – odlišení celku od ostatních povinných údajů</a:t>
            </a:r>
          </a:p>
          <a:p>
            <a:endParaRPr lang="cs-CZ" dirty="0"/>
          </a:p>
          <a:p>
            <a:r>
              <a:rPr lang="cs-CZ" dirty="0"/>
              <a:t>uvedení kategorií z přílohy II ve složení je nutné jen pokud složka jasně neodkazuje na alergen</a:t>
            </a:r>
          </a:p>
          <a:p>
            <a:pPr marL="0" indent="0">
              <a:buNone/>
            </a:pPr>
            <a:r>
              <a:rPr lang="cs-CZ" dirty="0"/>
              <a:t>     	- </a:t>
            </a:r>
            <a:r>
              <a:rPr lang="cs-CZ" b="1" dirty="0"/>
              <a:t>kapr</a:t>
            </a:r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dirty="0" smtClean="0"/>
              <a:t>      - </a:t>
            </a:r>
            <a:r>
              <a:rPr lang="cs-CZ" dirty="0" err="1"/>
              <a:t>tapeska</a:t>
            </a:r>
            <a:r>
              <a:rPr lang="cs-CZ" dirty="0"/>
              <a:t> křížová (</a:t>
            </a:r>
            <a:r>
              <a:rPr lang="cs-CZ" b="1" dirty="0"/>
              <a:t>měkkýš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solea</a:t>
            </a:r>
            <a:r>
              <a:rPr lang="cs-CZ" dirty="0"/>
              <a:t> evropská, mořský jazyk, (</a:t>
            </a:r>
            <a:r>
              <a:rPr lang="cs-CZ" b="1" dirty="0"/>
              <a:t>ryba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živá jogurtová kultura </a:t>
            </a:r>
            <a:r>
              <a:rPr lang="cs-CZ" dirty="0"/>
              <a:t>– nepatří mezi látky vyvolávající alergie podle nařízení 1169/2011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alergenů</a:t>
            </a:r>
          </a:p>
        </p:txBody>
      </p:sp>
    </p:spTree>
    <p:extLst>
      <p:ext uri="{BB962C8B-B14F-4D97-AF65-F5344CB8AC3E}">
        <p14:creationId xmlns:p14="http://schemas.microsoft.com/office/powerpoint/2010/main" val="1443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LAKTÓZA, rýžová mouka, 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</a:t>
            </a:r>
            <a:r>
              <a:rPr lang="cs-CZ" sz="2400" kern="0" dirty="0" smtClean="0">
                <a:solidFill>
                  <a:srgbClr val="000000"/>
                </a:solidFill>
                <a:latin typeface="Arial"/>
              </a:rPr>
              <a:t>,             ,, rýžová 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mouka, </a:t>
            </a:r>
            <a:endParaRPr lang="cs-CZ" sz="24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283555"/>
            <a:ext cx="11608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aktóza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83553"/>
            <a:ext cx="13743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arašídy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4744"/>
            <a:ext cx="34563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/>
              <a:t>Alergeny – čl. 21 + </a:t>
            </a:r>
            <a:r>
              <a:rPr lang="cs-CZ" sz="2000" b="1" dirty="0" err="1"/>
              <a:t>příl</a:t>
            </a:r>
            <a:r>
              <a:rPr lang="cs-CZ" sz="2000" b="1" dirty="0"/>
              <a:t>. II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1E6846"/>
                </a:solidFill>
              </a:rPr>
              <a:t>Uplatňování Nařízení (EU) č. 1169/2011 aneb časté dotazy</a:t>
            </a:r>
          </a:p>
        </p:txBody>
      </p:sp>
    </p:spTree>
    <p:extLst>
      <p:ext uri="{BB962C8B-B14F-4D97-AF65-F5344CB8AC3E}">
        <p14:creationId xmlns:p14="http://schemas.microsoft.com/office/powerpoint/2010/main" val="1126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tekuté produkty – objemové </a:t>
            </a:r>
            <a:r>
              <a:rPr lang="cs-CZ" dirty="0" smtClean="0"/>
              <a:t>jednotky</a:t>
            </a:r>
          </a:p>
          <a:p>
            <a:pPr marL="0" indent="0">
              <a:buNone/>
            </a:pPr>
            <a:r>
              <a:rPr lang="cs-CZ" dirty="0" smtClean="0"/>
              <a:t>(např</a:t>
            </a:r>
            <a:r>
              <a:rPr lang="cs-CZ" dirty="0"/>
              <a:t>. nápoje, oleje, mléko)  </a:t>
            </a:r>
          </a:p>
          <a:p>
            <a:endParaRPr lang="cs-CZ" dirty="0"/>
          </a:p>
          <a:p>
            <a:r>
              <a:rPr lang="cs-CZ" dirty="0"/>
              <a:t>ostatní – hmotnostní jednotky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např. zmrzliny, kečup, jogurt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Polotuhé, polotekuté – může být stanoveno vyhláškou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množství – čl. 23 + </a:t>
            </a:r>
            <a:r>
              <a:rPr lang="cs-CZ" dirty="0" err="1"/>
              <a:t>příl</a:t>
            </a:r>
            <a:r>
              <a:rPr lang="cs-CZ" dirty="0"/>
              <a:t>. IX</a:t>
            </a:r>
          </a:p>
        </p:txBody>
      </p:sp>
    </p:spTree>
    <p:extLst>
      <p:ext uri="{BB962C8B-B14F-4D97-AF65-F5344CB8AC3E}">
        <p14:creationId xmlns:p14="http://schemas.microsoft.com/office/powerpoint/2010/main" val="3903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drůbeží, vepřové, skopové, kozí – 1.4. </a:t>
            </a:r>
            <a:r>
              <a:rPr lang="cs-CZ" dirty="0" smtClean="0"/>
              <a:t>2015</a:t>
            </a:r>
          </a:p>
          <a:p>
            <a:pPr marL="0" indent="0">
              <a:buNone/>
            </a:pPr>
            <a:r>
              <a:rPr lang="cs-CZ" dirty="0" smtClean="0"/>
              <a:t>(země </a:t>
            </a:r>
            <a:r>
              <a:rPr lang="cs-CZ" dirty="0"/>
              <a:t>chovu a země porážky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pokud by opomenutí údaje mohlo uvést spotřebitele v omyl ohledně skutečné země původu (</a:t>
            </a:r>
            <a:r>
              <a:rPr lang="cs-CZ" dirty="0"/>
              <a:t>mapy, značky </a:t>
            </a:r>
            <a:r>
              <a:rPr lang="cs-CZ" dirty="0" smtClean="0"/>
              <a:t>-český </a:t>
            </a:r>
            <a:r>
              <a:rPr lang="cs-CZ" dirty="0"/>
              <a:t>produkt), </a:t>
            </a:r>
          </a:p>
          <a:p>
            <a:endParaRPr lang="cs-CZ" dirty="0"/>
          </a:p>
          <a:p>
            <a:r>
              <a:rPr lang="cs-CZ" dirty="0"/>
              <a:t>země původu primární složky – po přijetí prováděcích </a:t>
            </a:r>
            <a:r>
              <a:rPr lang="cs-CZ" dirty="0" smtClean="0"/>
              <a:t>aktů</a:t>
            </a:r>
          </a:p>
          <a:p>
            <a:pPr marL="0" indent="0">
              <a:buNone/>
            </a:pPr>
            <a:r>
              <a:rPr lang="cs-CZ" dirty="0" smtClean="0"/>
              <a:t>země </a:t>
            </a:r>
            <a:r>
              <a:rPr lang="cs-CZ" dirty="0"/>
              <a:t>původu prim.  složky nebo </a:t>
            </a:r>
            <a:r>
              <a:rPr lang="cs-CZ" dirty="0" err="1"/>
              <a:t>info</a:t>
            </a:r>
            <a:r>
              <a:rPr lang="cs-CZ" dirty="0"/>
              <a:t> o odlišném původu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 další potraviny – jen zprávy Komise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dirty="0"/>
              <a:t>Země původu - čl. 26</a:t>
            </a:r>
          </a:p>
        </p:txBody>
      </p:sp>
    </p:spTree>
    <p:extLst>
      <p:ext uri="{BB962C8B-B14F-4D97-AF65-F5344CB8AC3E}">
        <p14:creationId xmlns:p14="http://schemas.microsoft.com/office/powerpoint/2010/main" val="1993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povinné od 13.12. 2016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 13.12.2016</a:t>
            </a:r>
          </a:p>
          <a:p>
            <a:pPr>
              <a:buFontTx/>
              <a:buChar char="-"/>
            </a:pPr>
            <a:r>
              <a:rPr lang="cs-CZ" dirty="0" smtClean="0"/>
              <a:t>dobrovolně uvedené→1169/2011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  <a:p>
            <a:r>
              <a:rPr lang="cs-CZ" dirty="0"/>
              <a:t>Potraviny bez NO po 2016 – vyčerpání již vyrobených (balených) potravin </a:t>
            </a:r>
            <a:endParaRPr lang="cs-CZ" dirty="0" smtClean="0"/>
          </a:p>
          <a:p>
            <a:pPr marL="0" indent="0" algn="ctr">
              <a:buNone/>
            </a:pPr>
            <a:r>
              <a:rPr lang="pl-PL" u="sng" dirty="0">
                <a:solidFill>
                  <a:srgbClr val="FF0000"/>
                </a:solidFill>
              </a:rPr>
              <a:t>Nevztahuje se na zásoby obalů 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</a:t>
            </a:r>
          </a:p>
        </p:txBody>
      </p:sp>
    </p:spTree>
    <p:extLst>
      <p:ext uri="{BB962C8B-B14F-4D97-AF65-F5344CB8AC3E}">
        <p14:creationId xmlns:p14="http://schemas.microsoft.com/office/powerpoint/2010/main" val="26903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ie</a:t>
            </a:r>
            <a:endParaRPr kumimoji="1" lang="cs-CZ" altLang="cs-CZ" sz="1400" dirty="0" smtClean="0">
              <a:latin typeface="Arial Black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3826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 doplňky stravy – směrnice 2002/46/ES 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přírodní min. vody – směrnice 2009/54/ES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největší plocha je menší než </a:t>
            </a:r>
            <a:r>
              <a:rPr lang="cs-CZ" dirty="0" smtClean="0"/>
              <a:t>25 </a:t>
            </a:r>
            <a:r>
              <a:rPr lang="cs-CZ" dirty="0"/>
              <a:t>cm</a:t>
            </a:r>
            <a:r>
              <a:rPr lang="cs-CZ" baseline="30000" dirty="0"/>
              <a:t>2</a:t>
            </a:r>
          </a:p>
          <a:p>
            <a:pPr algn="just"/>
            <a:r>
              <a:rPr lang="pl-PL" dirty="0"/>
              <a:t>nápoje s obsahem alkoholu nad 1,2% obj. </a:t>
            </a:r>
            <a:endParaRPr lang="pl-PL" dirty="0" smtClean="0"/>
          </a:p>
          <a:p>
            <a:pPr algn="just"/>
            <a:r>
              <a:rPr lang="pl-PL" dirty="0"/>
              <a:t>potraviny dodávané v malých množstvích přímo konečnému spotřebiteli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Vypuštění výživových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5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 		Profil </a:t>
            </a:r>
            <a:r>
              <a:rPr lang="cs-CZ" dirty="0"/>
              <a:t>Státní zemědělské a potravinářské inspekce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FF99"/>
              </a:buClr>
              <a:buFont typeface="Wingdings" pitchFamily="2" charset="2"/>
              <a:buNone/>
            </a:pPr>
            <a:r>
              <a:rPr lang="cs-CZ" altLang="cs-CZ" sz="2400" b="1" dirty="0" smtClean="0"/>
              <a:t>Zaměření </a:t>
            </a:r>
            <a:r>
              <a:rPr lang="cs-CZ" altLang="cs-CZ" sz="2400" b="1" dirty="0"/>
              <a:t>kontrol:</a:t>
            </a:r>
            <a:endParaRPr lang="cs-CZ" altLang="cs-CZ" sz="2000" b="1" dirty="0"/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hygienické podmínky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bezpečnost potravin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složení potravin 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klamavé a agresivní obchodní praktiky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dirty="0"/>
              <a:t>- oprávněnost podaných spotřebitelských podnětů atd</a:t>
            </a:r>
            <a:r>
              <a:rPr lang="cs-CZ" altLang="cs-CZ" dirty="0" smtClean="0"/>
              <a:t>.</a:t>
            </a:r>
            <a:endParaRPr lang="cs-CZ" altLang="cs-CZ" sz="800" dirty="0"/>
          </a:p>
          <a:p>
            <a:pPr marL="0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b="1" dirty="0"/>
              <a:t>2013 -    35 000 kontrol: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maloobchod 26 000 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velkoobchod  1 700</a:t>
            </a:r>
          </a:p>
          <a:p>
            <a:pPr marL="1257300" lvl="3" indent="0">
              <a:buClr>
                <a:srgbClr val="FFFF99"/>
              </a:buClr>
              <a:buFont typeface="Monotype Sorts" pitchFamily="2" charset="2"/>
              <a:buNone/>
            </a:pPr>
            <a:r>
              <a:rPr lang="cs-CZ" altLang="cs-CZ" sz="2400" dirty="0"/>
              <a:t>- výroba 9 000</a:t>
            </a:r>
          </a:p>
          <a:p>
            <a:pPr lvl="3" indent="-342900">
              <a:buClr>
                <a:srgbClr val="FFFF99"/>
              </a:buClr>
              <a:buFontTx/>
              <a:buChar char="-"/>
            </a:pPr>
            <a:r>
              <a:rPr lang="cs-CZ" altLang="cs-CZ" sz="2400" dirty="0" smtClean="0"/>
              <a:t>ostatní </a:t>
            </a:r>
            <a:r>
              <a:rPr lang="cs-CZ" altLang="cs-CZ" sz="2400" dirty="0"/>
              <a:t>cca 3 </a:t>
            </a:r>
            <a:r>
              <a:rPr lang="cs-CZ" altLang="cs-CZ" sz="2400" dirty="0" smtClean="0"/>
              <a:t>000</a:t>
            </a:r>
          </a:p>
          <a:p>
            <a:pPr lvl="3" indent="-342900">
              <a:buClr>
                <a:srgbClr val="FFFF99"/>
              </a:buClr>
              <a:buFontTx/>
              <a:buChar char="-"/>
            </a:pPr>
            <a:endParaRPr lang="cs-CZ" alt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2013 – výše pokut – 64 121 500 Kč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Nezpracované produkty obsahující jedinou složku nebo skupinu složek </a:t>
            </a:r>
          </a:p>
          <a:p>
            <a:r>
              <a:rPr lang="cs-CZ" dirty="0"/>
              <a:t>Produkty zpracovaní pouze zráním, které obsahují jedinou složku  nebo skupinu složek</a:t>
            </a:r>
          </a:p>
          <a:p>
            <a:r>
              <a:rPr lang="cs-CZ" dirty="0"/>
              <a:t>Byliny, koření nebo jejich směsi </a:t>
            </a:r>
          </a:p>
          <a:p>
            <a:r>
              <a:rPr lang="cs-CZ" dirty="0"/>
              <a:t>Sůl</a:t>
            </a:r>
          </a:p>
          <a:p>
            <a:r>
              <a:rPr lang="cs-CZ" dirty="0"/>
              <a:t>Stolní sladidla</a:t>
            </a:r>
          </a:p>
          <a:p>
            <a:r>
              <a:rPr lang="cs-CZ" dirty="0"/>
              <a:t>Bylinné a ovocné čaje </a:t>
            </a:r>
          </a:p>
          <a:p>
            <a:r>
              <a:rPr lang="cs-CZ" dirty="0"/>
              <a:t>Kvasné octy</a:t>
            </a:r>
          </a:p>
          <a:p>
            <a:r>
              <a:rPr lang="cs-CZ" dirty="0"/>
              <a:t>Aromata</a:t>
            </a:r>
          </a:p>
          <a:p>
            <a:r>
              <a:rPr lang="cs-CZ" dirty="0"/>
              <a:t>Přídatné látky </a:t>
            </a:r>
          </a:p>
          <a:p>
            <a:r>
              <a:rPr lang="cs-CZ" dirty="0"/>
              <a:t>Pomocné látky</a:t>
            </a:r>
          </a:p>
          <a:p>
            <a:r>
              <a:rPr lang="cs-CZ" dirty="0"/>
              <a:t>Potravinářské enzymy</a:t>
            </a:r>
          </a:p>
          <a:p>
            <a:r>
              <a:rPr lang="cs-CZ" dirty="0"/>
              <a:t>Želatina</a:t>
            </a:r>
          </a:p>
          <a:p>
            <a:r>
              <a:rPr lang="cs-CZ" dirty="0"/>
              <a:t>Želírující složky </a:t>
            </a:r>
          </a:p>
          <a:p>
            <a:r>
              <a:rPr lang="cs-CZ" dirty="0"/>
              <a:t>Kvasnice </a:t>
            </a:r>
          </a:p>
          <a:p>
            <a:r>
              <a:rPr lang="cs-CZ" dirty="0"/>
              <a:t>Žvýkačky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Vypuštění výživových údajů</a:t>
            </a:r>
          </a:p>
        </p:txBody>
      </p:sp>
    </p:spTree>
    <p:extLst>
      <p:ext uri="{BB962C8B-B14F-4D97-AF65-F5344CB8AC3E}">
        <p14:creationId xmlns:p14="http://schemas.microsoft.com/office/powerpoint/2010/main" val="723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64096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Lze opakovat tyto údaje:</a:t>
            </a:r>
          </a:p>
          <a:p>
            <a:endParaRPr lang="cs-CZ" dirty="0"/>
          </a:p>
          <a:p>
            <a:r>
              <a:rPr lang="cs-CZ" b="1" dirty="0" smtClean="0"/>
              <a:t>energie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NEBO </a:t>
            </a:r>
          </a:p>
          <a:p>
            <a:endParaRPr lang="cs-CZ" dirty="0"/>
          </a:p>
          <a:p>
            <a:r>
              <a:rPr lang="cs-CZ" b="1" dirty="0" smtClean="0"/>
              <a:t>Energie spolu </a:t>
            </a:r>
            <a:r>
              <a:rPr lang="cs-CZ" b="1" dirty="0"/>
              <a:t>s množstvím tuku, nasycených mastných kyselin, cukrů a soli</a:t>
            </a:r>
          </a:p>
          <a:p>
            <a:endParaRPr lang="cs-CZ" dirty="0"/>
          </a:p>
          <a:p>
            <a:r>
              <a:rPr lang="cs-CZ" dirty="0"/>
              <a:t>opakované údaje (čl. 30 odst. 3)</a:t>
            </a:r>
          </a:p>
          <a:p>
            <a:r>
              <a:rPr lang="cs-CZ" dirty="0" smtClean="0"/>
              <a:t>v </a:t>
            </a:r>
            <a:r>
              <a:rPr lang="cs-CZ" dirty="0"/>
              <a:t>hlavním zorném poli a velikostí písma min. 1,2 mm</a:t>
            </a:r>
          </a:p>
          <a:p>
            <a:endParaRPr lang="cs-CZ" dirty="0"/>
          </a:p>
          <a:p>
            <a:r>
              <a:rPr lang="cs-CZ" dirty="0" smtClean="0"/>
              <a:t>uzavřený </a:t>
            </a:r>
            <a:r>
              <a:rPr lang="cs-CZ" dirty="0"/>
              <a:t>seznam – není možné rozšiřovat!</a:t>
            </a:r>
          </a:p>
          <a:p>
            <a:r>
              <a:rPr lang="cs-CZ" dirty="0"/>
              <a:t>lze i v jiném formátu než tabulka nebo v řadě za sebou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- opakování (čl. 30)</a:t>
            </a:r>
          </a:p>
        </p:txBody>
      </p:sp>
    </p:spTree>
    <p:extLst>
      <p:ext uri="{BB962C8B-B14F-4D97-AF65-F5344CB8AC3E}">
        <p14:creationId xmlns:p14="http://schemas.microsoft.com/office/powerpoint/2010/main" val="5865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						Způsob </a:t>
            </a:r>
            <a:r>
              <a:rPr lang="cs-CZ" dirty="0"/>
              <a:t>uvádění </a:t>
            </a:r>
            <a:r>
              <a:rPr lang="cs-CZ" dirty="0" smtClean="0"/>
              <a:t>výživových </a:t>
            </a:r>
            <a:r>
              <a:rPr lang="cs-CZ" dirty="0"/>
              <a:t>údajů (čl. 34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512" y="2276872"/>
            <a:ext cx="3959225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Povinné výživové údaje (čl. 30 odst. 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Dobrovolné výživové údaje (čl. 30 odst. 2)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4138985" y="2716436"/>
            <a:ext cx="863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2585" y="1988840"/>
            <a:ext cx="3960813" cy="1728787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stejné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- společně ve </a:t>
            </a:r>
            <a:r>
              <a:rPr kumimoji="0" lang="cs-CZ" altLang="cs-CZ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srozum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. formátu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pořadí dle přílohy XV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 tabulce s číselnými hodnotami,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případně v řadě za sebou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(při nedostatku místa)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924" y="4940300"/>
            <a:ext cx="3960813" cy="503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smtClean="0">
                <a:latin typeface="Arial Black" pitchFamily="34" charset="0"/>
              </a:rPr>
              <a:t>Opakované údaje (čl. 30 odst. 3)</a:t>
            </a:r>
            <a:endParaRPr kumimoji="1" lang="cs-CZ" altLang="cs-CZ" sz="1600" i="1" smtClean="0">
              <a:latin typeface="Arial Black" pitchFamily="34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4174704" y="519191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6866" y="4652962"/>
            <a:ext cx="3960813" cy="1152525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hlavní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i v jiném formátu než povinné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výživové údaje</a:t>
            </a: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8579296" cy="466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čl</a:t>
            </a:r>
            <a:r>
              <a:rPr lang="pt-BR" dirty="0"/>
              <a:t>. 32 + příloha XIII a příloha </a:t>
            </a:r>
            <a:r>
              <a:rPr lang="pt-BR" dirty="0" smtClean="0"/>
              <a:t>XV</a:t>
            </a:r>
            <a:endParaRPr lang="cs-CZ" dirty="0" smtClean="0"/>
          </a:p>
          <a:p>
            <a:r>
              <a:rPr lang="cs-CZ" dirty="0" smtClean="0"/>
              <a:t>energie</a:t>
            </a:r>
            <a:r>
              <a:rPr lang="cs-CZ" dirty="0" smtClean="0"/>
              <a:t> </a:t>
            </a:r>
            <a:r>
              <a:rPr lang="cs-CZ" dirty="0"/>
              <a:t>a obsah živin  - </a:t>
            </a:r>
            <a:r>
              <a:rPr lang="cs-CZ" b="1" dirty="0"/>
              <a:t>měrné jednotky</a:t>
            </a:r>
            <a:r>
              <a:rPr lang="cs-CZ" dirty="0"/>
              <a:t> – </a:t>
            </a:r>
            <a:r>
              <a:rPr lang="cs-CZ" dirty="0" err="1"/>
              <a:t>kJ</a:t>
            </a:r>
            <a:r>
              <a:rPr lang="cs-CZ" dirty="0"/>
              <a:t>/kcal, g, (vitamíny a min. látky – mg, µg) – příloha VIII a příloha XV</a:t>
            </a:r>
          </a:p>
          <a:p>
            <a:r>
              <a:rPr lang="cs-CZ" dirty="0"/>
              <a:t>vyjádření na 100g nebo 100ml – dle jednotek (čistého množství)</a:t>
            </a:r>
          </a:p>
          <a:p>
            <a:r>
              <a:rPr lang="cs-CZ" dirty="0" smtClean="0"/>
              <a:t>NAVÍC </a:t>
            </a:r>
            <a:r>
              <a:rPr lang="cs-CZ" dirty="0"/>
              <a:t>- </a:t>
            </a:r>
            <a:r>
              <a:rPr lang="cs-CZ" dirty="0" smtClean="0"/>
              <a:t>energie</a:t>
            </a:r>
            <a:r>
              <a:rPr lang="cs-CZ" dirty="0" smtClean="0"/>
              <a:t> </a:t>
            </a:r>
            <a:r>
              <a:rPr lang="cs-CZ" dirty="0"/>
              <a:t>a obsah živin lze </a:t>
            </a:r>
            <a:r>
              <a:rPr lang="cs-CZ" dirty="0" smtClean="0"/>
              <a:t>vyjádřit </a:t>
            </a:r>
            <a:r>
              <a:rPr lang="cs-CZ" dirty="0"/>
              <a:t>jako % podílu </a:t>
            </a:r>
            <a:r>
              <a:rPr lang="cs-CZ" dirty="0" err="1"/>
              <a:t>ref</a:t>
            </a:r>
            <a:r>
              <a:rPr lang="cs-CZ" dirty="0"/>
              <a:t>. hodnot příjmů na 100g nebo 100ml (dle přílohy XIII)</a:t>
            </a:r>
          </a:p>
          <a:p>
            <a:r>
              <a:rPr lang="cs-CZ" dirty="0"/>
              <a:t>V těsné blízkosti uvést „Referenční hodnota příjmu u průměrné dospělé osoby (8 400 </a:t>
            </a:r>
            <a:r>
              <a:rPr lang="cs-CZ" dirty="0" err="1"/>
              <a:t>kJ</a:t>
            </a:r>
            <a:r>
              <a:rPr lang="cs-CZ" dirty="0"/>
              <a:t>/2 000 kcal)“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960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/>
              <a:t> </a:t>
            </a:r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/>
              <a:t>  </a:t>
            </a:r>
            <a:r>
              <a:rPr lang="cs-CZ" dirty="0" smtClean="0"/>
              <a:t>v </a:t>
            </a:r>
            <a:r>
              <a:rPr lang="cs-CZ" dirty="0"/>
              <a:t>těsné blízkosti NO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4077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Balené potraviny - § 6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údaj o třídě jakosti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(pokud stanoví vyhláška nebo předpis EU)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seznam složek u nápojů nad 1,2 %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obj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. alkoholu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symbol „e“  - možné po splnění požadavků zák. o metrologii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další údaje, stanoví-li tak vyhláška nebo veterinární zákon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požadavky nařízení (EU) č. 1169/2011 – čl. 9 a čl. 10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povinnost uvést šarži zachována – ustanovení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§ 9</a:t>
            </a: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			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	</a:t>
            </a:r>
            <a:r>
              <a:rPr lang="cs-CZ" sz="3600" dirty="0" smtClean="0"/>
              <a:t>		      </a:t>
            </a:r>
            <a:r>
              <a:rPr lang="cs-CZ" sz="3300" dirty="0" smtClean="0"/>
              <a:t>Novela </a:t>
            </a:r>
            <a:r>
              <a:rPr lang="cs-CZ" sz="3300" dirty="0"/>
              <a:t>zákona č. 110/1997 Sb. </a:t>
            </a:r>
            <a:br>
              <a:rPr lang="cs-CZ" sz="3300" dirty="0"/>
            </a:br>
            <a:r>
              <a:rPr lang="cs-CZ" sz="3300" dirty="0"/>
              <a:t>o potravinách a tabákových výrobcích</a:t>
            </a:r>
          </a:p>
        </p:txBody>
      </p:sp>
    </p:spTree>
    <p:extLst>
      <p:ext uri="{BB962C8B-B14F-4D97-AF65-F5344CB8AC3E}">
        <p14:creationId xmlns:p14="http://schemas.microsoft.com/office/powerpoint/2010/main" val="724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5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Potraviny zabalené bez přítomnosti spotřebitele  - § 7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obalu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a adresa PPP, </a:t>
            </a:r>
            <a:r>
              <a:rPr lang="cs-CZ" sz="15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čisté množství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země původu </a:t>
            </a:r>
            <a:r>
              <a:rPr lang="cs-CZ" sz="1200" kern="0" dirty="0">
                <a:solidFill>
                  <a:srgbClr val="000000"/>
                </a:solidFill>
                <a:latin typeface="Arial"/>
              </a:rPr>
              <a:t>(podle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způsob uchování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DMT/DP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10 odst. 1 nařízení (EU) č. 1169/2011 (např. „se sladidly“)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44 odst. 1 písm. a) nařízení (EU) č. 1169/2011 (alergeny)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množství hlavní složky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třídě jakosti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případné další údaje dle specifických vyhlášek nebo předpisů EU</a:t>
            </a: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500" b="1" kern="0" dirty="0">
                <a:solidFill>
                  <a:srgbClr val="000000"/>
                </a:solidFill>
                <a:latin typeface="Arial"/>
              </a:rPr>
              <a:t>způsob označení – prováděcí právní předpis</a:t>
            </a:r>
            <a:endParaRPr lang="cs-CZ" sz="1300" b="1" kern="0" dirty="0">
              <a:solidFill>
                <a:srgbClr val="00000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sz="3000" dirty="0" smtClean="0"/>
              <a:t> 	Novela </a:t>
            </a:r>
            <a:r>
              <a:rPr lang="cs-CZ" sz="3000" dirty="0"/>
              <a:t>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5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5112568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Nebalené potraviny - § 8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těsné blízkosti potraviny  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 a adresa PPP, </a:t>
            </a:r>
            <a:r>
              <a:rPr lang="cs-CZ" sz="18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množství hlavní složky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třídě jakosti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země původu (podle nařízení EU č. 1169/2011) 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300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blízkosti místa nabízení k prodeji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datum použitelnosti (nebo až na etiketu potraviny zabalené na žádost spotřebitele)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přítomnosti alergenů (způsobem 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vyžádání spotřebitele </a:t>
            </a:r>
            <a:r>
              <a:rPr lang="cs-CZ" sz="1700" b="1" u="sng" kern="0" dirty="0">
                <a:solidFill>
                  <a:srgbClr val="000000"/>
                </a:solidFill>
                <a:latin typeface="Arial"/>
              </a:rPr>
              <a:t>nebo</a:t>
            </a: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 jinou formou zpřístupnit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množství zdůrazněné složky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82154"/>
          </a:xfrm>
        </p:spPr>
        <p:txBody>
          <a:bodyPr/>
          <a:lstStyle/>
          <a:p>
            <a:r>
              <a:rPr lang="cs-CZ" sz="3000" dirty="0"/>
              <a:t>Novela 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2400"/>
              </a:spcAft>
            </a:pPr>
            <a:r>
              <a:rPr lang="cs-CZ" dirty="0">
                <a:solidFill>
                  <a:prstClr val="black"/>
                </a:solidFill>
              </a:rPr>
              <a:t>Do 31. 12. 2014 – 41 000 provozoven, 425 zaměstnanců, z toho 230 inspektorů</a:t>
            </a:r>
          </a:p>
          <a:p>
            <a:pPr lvl="0">
              <a:spcAft>
                <a:spcPts val="2400"/>
              </a:spcAft>
            </a:pPr>
            <a:r>
              <a:rPr lang="cs-CZ" dirty="0">
                <a:solidFill>
                  <a:prstClr val="black"/>
                </a:solidFill>
              </a:rPr>
              <a:t>Od 1. 1. 2015 – 106 000 provozoven, 465  zaměstnanců, z toho 265 inspektorů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Profil SZPI - co čeká SZPI po 1. 1. 2015?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6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ČR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Zákon č. 110/1997 Sb., v platném znění, o potravinách a tabákových výrobcích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č. 113/2005 Sb., v platném znění, o způsobu označování potravin a tabákových výrobků – stanoví podrobnější požadavky na označování potravin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obecně</a:t>
            </a: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Komoditní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vyhlášky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EU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č. 178/2002 kterým se stanoví obecné zásady a požadavky potravinového práva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č. 1169/2011 o poskytování informací o potravinách spotřebitelům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potravin - Legislativa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Cílem nařízení je poskytnout konečnému spotřebiteli základ, </a:t>
            </a:r>
            <a:r>
              <a:rPr lang="cs-CZ" b="1" u="sng" dirty="0"/>
              <a:t>aby mohl učinit informovaný výběr</a:t>
            </a:r>
            <a:r>
              <a:rPr lang="cs-CZ" dirty="0"/>
              <a:t> (konečný spotřebitel by měl snadno porozumět informacím uvedeným na </a:t>
            </a:r>
            <a:r>
              <a:rPr lang="cs-CZ" dirty="0" smtClean="0"/>
              <a:t>obale, </a:t>
            </a:r>
            <a:r>
              <a:rPr lang="cs-CZ" dirty="0"/>
              <a:t>jednoduché a srozumitelné údaje).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na </a:t>
            </a:r>
            <a:r>
              <a:rPr lang="cs-CZ" b="1" dirty="0"/>
              <a:t>balené </a:t>
            </a:r>
            <a:r>
              <a:rPr lang="cs-CZ" b="1" dirty="0" smtClean="0"/>
              <a:t>potraviny</a:t>
            </a:r>
            <a:r>
              <a:rPr lang="cs-CZ" dirty="0" smtClean="0"/>
              <a:t>; </a:t>
            </a:r>
          </a:p>
          <a:p>
            <a:pPr algn="just"/>
            <a:r>
              <a:rPr lang="cs-CZ" dirty="0" smtClean="0"/>
              <a:t>zabalené </a:t>
            </a:r>
            <a:r>
              <a:rPr lang="cs-CZ" dirty="0"/>
              <a:t>a nebalené: povinně dle nařízení alergeny, jinak postup dle §§ 7 a 8 zákona č. 110/1997 Sb. o </a:t>
            </a:r>
            <a:r>
              <a:rPr lang="cs-CZ" dirty="0" smtClean="0"/>
              <a:t>potravinách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účinnost většiny ustanovení od </a:t>
            </a:r>
            <a:r>
              <a:rPr lang="cs-CZ" b="1" u="sng" dirty="0"/>
              <a:t>13. 12. </a:t>
            </a:r>
            <a:r>
              <a:rPr lang="cs-CZ" b="1" u="sng" dirty="0" smtClean="0"/>
              <a:t>2014</a:t>
            </a:r>
          </a:p>
          <a:p>
            <a:pPr marL="0" indent="0" algn="just">
              <a:buNone/>
            </a:pPr>
            <a:r>
              <a:rPr lang="cs-CZ" dirty="0" smtClean="0"/>
              <a:t>(výjimky </a:t>
            </a:r>
            <a:r>
              <a:rPr lang="cs-CZ" dirty="0"/>
              <a:t>čl. 55 – výživové údaje – od 13. 12. 2016)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	</a:t>
            </a:r>
            <a:r>
              <a:rPr lang="cs-CZ" sz="3200" dirty="0"/>
              <a:t> </a:t>
            </a:r>
            <a:r>
              <a:rPr lang="cs-CZ" sz="3200" dirty="0" smtClean="0"/>
              <a:t>          Nařízení (EU) č</a:t>
            </a:r>
            <a:r>
              <a:rPr lang="cs-CZ" sz="3200" dirty="0"/>
              <a:t>. </a:t>
            </a:r>
            <a:r>
              <a:rPr lang="cs-CZ" sz="3200" dirty="0" smtClean="0"/>
              <a:t>1169/2011                                       o </a:t>
            </a:r>
            <a:r>
              <a:rPr lang="cs-CZ" sz="3200" dirty="0"/>
              <a:t>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800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název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seznam složek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alergenní látky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množství složky nebo skupiny složek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čisté množství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datum minimální trvanlivosti nebo datum použitelnosti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uchování nebo podmínky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jméno nebo obch. název a adresa PPP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země původu nebo místo původu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návod k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obsah alkoholu - nápoje nad 1,2 % alkoholu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výživové údaje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povinných údajů (čl. 9)</a:t>
            </a:r>
          </a:p>
        </p:txBody>
      </p:sp>
    </p:spTree>
    <p:extLst>
      <p:ext uri="{BB962C8B-B14F-4D97-AF65-F5344CB8AC3E}">
        <p14:creationId xmlns:p14="http://schemas.microsoft.com/office/powerpoint/2010/main" val="509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„baleno v ochranné atmosféře“</a:t>
            </a:r>
          </a:p>
          <a:p>
            <a:r>
              <a:rPr lang="cs-CZ" dirty="0"/>
              <a:t>„se sladidlem“</a:t>
            </a:r>
          </a:p>
          <a:p>
            <a:r>
              <a:rPr lang="cs-CZ" dirty="0"/>
              <a:t>„obsahuje aspartam (zdroj fenylalaninu)“</a:t>
            </a:r>
          </a:p>
          <a:p>
            <a:r>
              <a:rPr lang="cs-CZ" dirty="0"/>
              <a:t>„obsahuje lékořici“</a:t>
            </a:r>
          </a:p>
          <a:p>
            <a:r>
              <a:rPr lang="cs-CZ" dirty="0"/>
              <a:t>„obsahuje kofein“ </a:t>
            </a:r>
          </a:p>
          <a:p>
            <a:r>
              <a:rPr lang="cs-CZ" dirty="0"/>
              <a:t>„s přidanými rostlinnými steroly“</a:t>
            </a:r>
          </a:p>
          <a:p>
            <a:r>
              <a:rPr lang="cs-CZ" dirty="0"/>
              <a:t>datum </a:t>
            </a:r>
            <a:r>
              <a:rPr lang="cs-CZ" dirty="0" smtClean="0"/>
              <a:t>zmrazení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povinné údaje (čl. 10, příloha III)</a:t>
            </a:r>
          </a:p>
        </p:txBody>
      </p:sp>
    </p:spTree>
    <p:extLst>
      <p:ext uri="{BB962C8B-B14F-4D97-AF65-F5344CB8AC3E}">
        <p14:creationId xmlns:p14="http://schemas.microsoft.com/office/powerpoint/2010/main" val="3043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1"/>
            <a:ext cx="8784976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povinná </a:t>
            </a:r>
            <a:r>
              <a:rPr lang="cs-CZ" dirty="0"/>
              <a:t>velikost písma</a:t>
            </a:r>
          </a:p>
          <a:p>
            <a:r>
              <a:rPr lang="cs-CZ" dirty="0"/>
              <a:t>povinný český jazyk </a:t>
            </a:r>
          </a:p>
          <a:p>
            <a:r>
              <a:rPr lang="cs-CZ" dirty="0"/>
              <a:t>různé pole a seskupení </a:t>
            </a:r>
          </a:p>
          <a:p>
            <a:pPr marL="0" indent="0">
              <a:buNone/>
            </a:pPr>
            <a:r>
              <a:rPr lang="cs-CZ" dirty="0" smtClean="0"/>
              <a:t>     (</a:t>
            </a:r>
            <a:r>
              <a:rPr lang="cs-CZ" dirty="0"/>
              <a:t>stejné zorné pole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smtClean="0"/>
              <a:t>- údaje </a:t>
            </a:r>
            <a:r>
              <a:rPr lang="cs-CZ" dirty="0"/>
              <a:t>v čl. 9 odst. 1 písm. a), e) a k)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název, množství</a:t>
            </a:r>
            <a:r>
              <a:rPr lang="cs-CZ" dirty="0"/>
              <a:t>, obsah alkoholu</a:t>
            </a:r>
          </a:p>
          <a:p>
            <a:pPr marL="0" indent="0">
              <a:buNone/>
            </a:pPr>
            <a:r>
              <a:rPr lang="cs-CZ" dirty="0" smtClean="0"/>
              <a:t>- údaje </a:t>
            </a:r>
            <a:r>
              <a:rPr lang="cs-CZ" dirty="0"/>
              <a:t>čl. 30 odst. 1 a </a:t>
            </a:r>
            <a:r>
              <a:rPr lang="cs-CZ" dirty="0" smtClean="0"/>
              <a:t>2 (výživové údaje)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výživové </a:t>
            </a:r>
            <a:r>
              <a:rPr lang="cs-CZ" dirty="0"/>
              <a:t>nebo zdravotní tvrzení + množství látky/látek, </a:t>
            </a:r>
            <a:r>
              <a:rPr lang="cs-CZ" dirty="0" smtClean="0"/>
              <a:t>k </a:t>
            </a:r>
            <a:r>
              <a:rPr lang="cs-CZ" dirty="0"/>
              <a:t>nimž se vztahuje</a:t>
            </a:r>
          </a:p>
          <a:p>
            <a:endParaRPr lang="cs-CZ" dirty="0"/>
          </a:p>
          <a:p>
            <a:r>
              <a:rPr lang="cs-CZ" dirty="0"/>
              <a:t>slovy a </a:t>
            </a:r>
            <a:r>
              <a:rPr lang="cs-CZ" dirty="0" smtClean="0"/>
              <a:t>čísly </a:t>
            </a:r>
            <a:r>
              <a:rPr lang="cs-CZ" dirty="0"/>
              <a:t>- není možné je nahradit </a:t>
            </a:r>
            <a:r>
              <a:rPr lang="cs-CZ" dirty="0" smtClean="0"/>
              <a:t>symboly, piktogramy </a:t>
            </a:r>
            <a:r>
              <a:rPr lang="cs-CZ" dirty="0"/>
              <a:t>nebo obrázky – jen navíc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údaje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2398376" cy="22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968552"/>
          </a:xfrm>
        </p:spPr>
        <p:txBody>
          <a:bodyPr/>
          <a:lstStyle/>
          <a:p>
            <a:pPr marL="457200" indent="-457200"/>
            <a:r>
              <a:rPr lang="cs-CZ" sz="2800" dirty="0"/>
              <a:t>velikost písmene „x“ – </a:t>
            </a:r>
            <a:r>
              <a:rPr lang="cs-CZ" sz="2800" b="1" dirty="0"/>
              <a:t>1,2 mm </a:t>
            </a:r>
            <a:r>
              <a:rPr lang="cs-CZ" sz="2800" dirty="0"/>
              <a:t>(kontrast mezi tiskem a pozadím – porovnání jasu?) </a:t>
            </a:r>
          </a:p>
          <a:p>
            <a:pPr marL="457200" indent="-457200"/>
            <a:r>
              <a:rPr lang="cs-CZ" sz="2800" dirty="0"/>
              <a:t>výjimky pro použití min. velikosti písma – obaly jejichž největší plocha je menší než 80 cm</a:t>
            </a:r>
            <a:r>
              <a:rPr lang="cs-CZ" sz="2800" baseline="30000" dirty="0"/>
              <a:t>2</a:t>
            </a:r>
            <a:r>
              <a:rPr lang="cs-CZ" sz="2800" dirty="0"/>
              <a:t> – </a:t>
            </a:r>
            <a:r>
              <a:rPr lang="cs-CZ" sz="2800" b="1" dirty="0"/>
              <a:t>0,9 mm</a:t>
            </a:r>
          </a:p>
          <a:p>
            <a:pPr marL="457200" indent="-457200"/>
            <a:r>
              <a:rPr lang="cs-CZ" sz="2800" dirty="0"/>
              <a:t>EK – stanovení pravidel k </a:t>
            </a:r>
            <a:r>
              <a:rPr lang="cs-CZ" sz="2800" dirty="0" smtClean="0"/>
              <a:t>čitelnosti</a:t>
            </a:r>
          </a:p>
          <a:p>
            <a:pPr marL="457200" indent="-457200"/>
            <a:r>
              <a:rPr lang="cs-CZ" sz="2800" dirty="0"/>
              <a:t>Text pouze velkými písmeny –  </a:t>
            </a:r>
            <a:r>
              <a:rPr lang="cs-CZ" sz="2800" dirty="0" err="1"/>
              <a:t>equivalent</a:t>
            </a:r>
            <a:r>
              <a:rPr lang="cs-CZ" sz="2800" dirty="0"/>
              <a:t>  „A“ </a:t>
            </a:r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velikost písma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047"/>
          <a:stretch>
            <a:fillRect/>
          </a:stretch>
        </p:blipFill>
        <p:spPr bwMode="auto">
          <a:xfrm>
            <a:off x="326232" y="4725144"/>
            <a:ext cx="48212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4560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147469" y="5214888"/>
            <a:ext cx="325437" cy="457200"/>
          </a:xfrm>
          <a:prstGeom prst="righ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76068" y="5214888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1,2 mm</a:t>
            </a:r>
          </a:p>
        </p:txBody>
      </p:sp>
    </p:spTree>
    <p:extLst>
      <p:ext uri="{BB962C8B-B14F-4D97-AF65-F5344CB8AC3E}">
        <p14:creationId xmlns:p14="http://schemas.microsoft.com/office/powerpoint/2010/main" val="3089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1632</Words>
  <Application>Microsoft Office PowerPoint</Application>
  <PresentationFormat>Předvádění na obrazovce (4:3)</PresentationFormat>
  <Paragraphs>279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   Označování potravin     </vt:lpstr>
      <vt:lpstr>     Profil Státní zemědělské a potravinářské inspekce </vt:lpstr>
      <vt:lpstr>Profil SZPI - co čeká SZPI po 1. 1. 2015?</vt:lpstr>
      <vt:lpstr>Označování potravin - Legislativa</vt:lpstr>
      <vt:lpstr>            Nařízení (EU) č. 1169/2011                                       o poskytování informací o potravinách spotřebitelům</vt:lpstr>
      <vt:lpstr>Seznam povinných údajů (čl. 9)</vt:lpstr>
      <vt:lpstr>Další povinné údaje (čl. 10, příloha III)</vt:lpstr>
      <vt:lpstr>Povinné údaje</vt:lpstr>
      <vt:lpstr>Povinná velikost písma</vt:lpstr>
      <vt:lpstr>                   Velikost písma a největší plocha obalu</vt:lpstr>
      <vt:lpstr>                      Velikost písma a největší plocha obalu</vt:lpstr>
      <vt:lpstr>Značení alergenů</vt:lpstr>
      <vt:lpstr>Značení alergenů</vt:lpstr>
      <vt:lpstr>Prezentace aplikace PowerPoint</vt:lpstr>
      <vt:lpstr>Čisté množství – čl. 23 + příl. IX</vt:lpstr>
      <vt:lpstr>Země původu - čl. 26</vt:lpstr>
      <vt:lpstr>Výživové údaje </vt:lpstr>
      <vt:lpstr>Výživové údaje</vt:lpstr>
      <vt:lpstr>Vypuštění výživových údajů</vt:lpstr>
      <vt:lpstr>Vypuštění výživových údajů</vt:lpstr>
      <vt:lpstr>Výživové údaje - opakování (čl. 30)</vt:lpstr>
      <vt:lpstr>               Způsob uvádění výživových údajů (čl. 34)</vt:lpstr>
      <vt:lpstr>    Výživové údaje – formy vyjádření údajů </vt:lpstr>
      <vt:lpstr>    Výživové údaje – formy vyjádření údajů </vt:lpstr>
      <vt:lpstr>               Novela zákona č. 110/1997 Sb.  o potravinách a tabákových výrobcích</vt:lpstr>
      <vt:lpstr>  Novela zákona č. 110/1997 Sb.  o potravinách a tabákových výrobcích</vt:lpstr>
      <vt:lpstr>Novela zákona č. 110/1997 Sb.  o potravinách a tabákových výrobcích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Trávníčková Eva, Ing.</cp:lastModifiedBy>
  <cp:revision>80</cp:revision>
  <dcterms:created xsi:type="dcterms:W3CDTF">2014-04-22T07:27:12Z</dcterms:created>
  <dcterms:modified xsi:type="dcterms:W3CDTF">2014-12-02T06:11:36Z</dcterms:modified>
</cp:coreProperties>
</file>