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 id="269" r:id="rId10"/>
    <p:sldId id="264" r:id="rId11"/>
    <p:sldId id="265" r:id="rId12"/>
    <p:sldId id="266" r:id="rId13"/>
    <p:sldId id="284" r:id="rId14"/>
    <p:sldId id="267"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pPr>
              <a:defRPr/>
            </a:pPr>
            <a:fld id="{195204C2-18DB-40DA-B813-22D0E7C1F6D3}" type="datetimeFigureOut">
              <a:rPr lang="en-GB" smtClean="0"/>
              <a:pPr>
                <a:defRPr/>
              </a:pPr>
              <a:t>06/04/2012</a:t>
            </a:fld>
            <a:endParaRPr lang="en-GB"/>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pPr>
              <a:defRPr/>
            </a:pPr>
            <a:endParaRPr lang="en-GB"/>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pPr>
              <a:defRPr/>
            </a:pPr>
            <a:fld id="{985CADE9-98E3-4DC7-9512-E897319FD1A8}" type="slidenum">
              <a:rPr lang="en-GB" smtClean="0"/>
              <a:pPr>
                <a:defRPr/>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fld id="{B1277D1F-D7F9-4933-B282-3E73DE2DD250}" type="datetimeFigureOut">
              <a:rPr lang="en-GB" smtClean="0"/>
              <a:pPr>
                <a:defRPr/>
              </a:pPr>
              <a:t>06/04/2012</a:t>
            </a:fld>
            <a:endParaRPr lang="en-GB"/>
          </a:p>
        </p:txBody>
      </p:sp>
      <p:sp>
        <p:nvSpPr>
          <p:cNvPr id="5" name="Zástupný symbol pro zápatí 4"/>
          <p:cNvSpPr>
            <a:spLocks noGrp="1"/>
          </p:cNvSpPr>
          <p:nvPr>
            <p:ph type="ftr" sz="quarter" idx="11"/>
          </p:nvPr>
        </p:nvSpPr>
        <p:spPr/>
        <p:txBody>
          <a:bodyPr/>
          <a:lstStyle/>
          <a:p>
            <a:pPr>
              <a:defRPr/>
            </a:pPr>
            <a:endParaRPr lang="en-GB"/>
          </a:p>
        </p:txBody>
      </p:sp>
      <p:sp>
        <p:nvSpPr>
          <p:cNvPr id="6" name="Zástupný symbol pro číslo snímku 5"/>
          <p:cNvSpPr>
            <a:spLocks noGrp="1"/>
          </p:cNvSpPr>
          <p:nvPr>
            <p:ph type="sldNum" sz="quarter" idx="12"/>
          </p:nvPr>
        </p:nvSpPr>
        <p:spPr/>
        <p:txBody>
          <a:bodyPr/>
          <a:lstStyle/>
          <a:p>
            <a:pPr>
              <a:defRPr/>
            </a:pPr>
            <a:fld id="{A1B8215C-EC17-4BE4-96C8-6178033C858D}" type="slidenum">
              <a:rPr lang="en-GB"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fld id="{3DBA6BA8-3707-4778-8E56-AFA445FCCC77}" type="datetimeFigureOut">
              <a:rPr lang="en-GB" smtClean="0"/>
              <a:pPr>
                <a:defRPr/>
              </a:pPr>
              <a:t>06/04/2012</a:t>
            </a:fld>
            <a:endParaRPr lang="en-GB"/>
          </a:p>
        </p:txBody>
      </p:sp>
      <p:sp>
        <p:nvSpPr>
          <p:cNvPr id="5" name="Zástupný symbol pro zápatí 4"/>
          <p:cNvSpPr>
            <a:spLocks noGrp="1"/>
          </p:cNvSpPr>
          <p:nvPr>
            <p:ph type="ftr" sz="quarter" idx="11"/>
          </p:nvPr>
        </p:nvSpPr>
        <p:spPr/>
        <p:txBody>
          <a:bodyPr/>
          <a:lstStyle/>
          <a:p>
            <a:pPr>
              <a:defRPr/>
            </a:pPr>
            <a:endParaRPr lang="en-GB"/>
          </a:p>
        </p:txBody>
      </p:sp>
      <p:sp>
        <p:nvSpPr>
          <p:cNvPr id="6" name="Zástupný symbol pro číslo snímku 5"/>
          <p:cNvSpPr>
            <a:spLocks noGrp="1"/>
          </p:cNvSpPr>
          <p:nvPr>
            <p:ph type="sldNum" sz="quarter" idx="12"/>
          </p:nvPr>
        </p:nvSpPr>
        <p:spPr/>
        <p:txBody>
          <a:bodyPr/>
          <a:lstStyle/>
          <a:p>
            <a:pPr>
              <a:defRPr/>
            </a:pPr>
            <a:fld id="{DD8952F2-31DD-42AD-84DA-C3107643191B}" type="slidenum">
              <a:rPr lang="en-GB" smtClean="0"/>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pPr>
              <a:defRPr/>
            </a:pPr>
            <a:fld id="{93749B17-F109-4DF0-A362-040E2E170810}" type="datetimeFigureOut">
              <a:rPr lang="en-GB" smtClean="0"/>
              <a:pPr>
                <a:defRPr/>
              </a:pPr>
              <a:t>06/04/2012</a:t>
            </a:fld>
            <a:endParaRPr lang="en-GB"/>
          </a:p>
        </p:txBody>
      </p:sp>
      <p:sp>
        <p:nvSpPr>
          <p:cNvPr id="9" name="Zástupný symbol pro číslo snímku 8"/>
          <p:cNvSpPr>
            <a:spLocks noGrp="1"/>
          </p:cNvSpPr>
          <p:nvPr>
            <p:ph type="sldNum" sz="quarter" idx="15"/>
          </p:nvPr>
        </p:nvSpPr>
        <p:spPr/>
        <p:txBody>
          <a:bodyPr rtlCol="0"/>
          <a:lstStyle/>
          <a:p>
            <a:pPr>
              <a:defRPr/>
            </a:pPr>
            <a:fld id="{5DFDBDA5-FD88-48CC-BC09-4FBD733EAEB5}" type="slidenum">
              <a:rPr lang="en-GB" smtClean="0"/>
              <a:pPr>
                <a:defRPr/>
              </a:pPr>
              <a:t>‹#›</a:t>
            </a:fld>
            <a:endParaRPr lang="en-GB"/>
          </a:p>
        </p:txBody>
      </p:sp>
      <p:sp>
        <p:nvSpPr>
          <p:cNvPr id="10" name="Zástupný symbol pro zápatí 9"/>
          <p:cNvSpPr>
            <a:spLocks noGrp="1"/>
          </p:cNvSpPr>
          <p:nvPr>
            <p:ph type="ftr" sz="quarter" idx="16"/>
          </p:nvPr>
        </p:nvSpPr>
        <p:spPr/>
        <p:txBody>
          <a:bodyPr rtlCol="0"/>
          <a:lstStyle/>
          <a:p>
            <a:pPr>
              <a:defRPr/>
            </a:pP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pPr>
              <a:defRPr/>
            </a:pPr>
            <a:fld id="{E832925D-BDEF-428C-B414-7B44B56ABAA2}" type="datetimeFigureOut">
              <a:rPr lang="en-GB" smtClean="0"/>
              <a:pPr>
                <a:defRPr/>
              </a:pPr>
              <a:t>06/04/2012</a:t>
            </a:fld>
            <a:endParaRPr lang="en-GB"/>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pPr>
              <a:defRPr/>
            </a:pPr>
            <a:endParaRPr lang="en-GB"/>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pPr>
              <a:defRPr/>
            </a:pPr>
            <a:fld id="{6518305D-889B-4464-9C67-1B5F538E5FA2}"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pPr>
              <a:defRPr/>
            </a:pPr>
            <a:fld id="{61B7510C-EC46-42D3-83E5-938157B6B905}" type="datetimeFigureOut">
              <a:rPr lang="en-GB" smtClean="0"/>
              <a:pPr>
                <a:defRPr/>
              </a:pPr>
              <a:t>06/04/2012</a:t>
            </a:fld>
            <a:endParaRPr lang="en-GB"/>
          </a:p>
        </p:txBody>
      </p:sp>
      <p:sp>
        <p:nvSpPr>
          <p:cNvPr id="6" name="Zástupný symbol pro zápatí 5"/>
          <p:cNvSpPr>
            <a:spLocks noGrp="1"/>
          </p:cNvSpPr>
          <p:nvPr>
            <p:ph type="ftr" sz="quarter" idx="11"/>
          </p:nvPr>
        </p:nvSpPr>
        <p:spPr/>
        <p:txBody>
          <a:bodyPr/>
          <a:lstStyle/>
          <a:p>
            <a:pPr>
              <a:defRPr/>
            </a:pPr>
            <a:endParaRPr lang="en-GB"/>
          </a:p>
        </p:txBody>
      </p:sp>
      <p:sp>
        <p:nvSpPr>
          <p:cNvPr id="7" name="Zástupný symbol pro číslo snímku 6"/>
          <p:cNvSpPr>
            <a:spLocks noGrp="1"/>
          </p:cNvSpPr>
          <p:nvPr>
            <p:ph type="sldNum" sz="quarter" idx="12"/>
          </p:nvPr>
        </p:nvSpPr>
        <p:spPr/>
        <p:txBody>
          <a:bodyPr/>
          <a:lstStyle/>
          <a:p>
            <a:pPr>
              <a:defRPr/>
            </a:pPr>
            <a:fld id="{C73E5F53-851F-48C4-A53F-C9A9CDB6CCED}" type="slidenum">
              <a:rPr lang="en-GB" smtClean="0"/>
              <a:pPr>
                <a:defRPr/>
              </a:pPr>
              <a:t>‹#›</a:t>
            </a:fld>
            <a:endParaRPr lang="en-GB"/>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pPr>
              <a:defRPr/>
            </a:pPr>
            <a:fld id="{FB3E4C31-F2DA-49B0-94D4-F7530B13B716}" type="datetimeFigureOut">
              <a:rPr lang="en-GB" smtClean="0"/>
              <a:pPr>
                <a:defRPr/>
              </a:pPr>
              <a:t>06/04/2012</a:t>
            </a:fld>
            <a:endParaRPr lang="en-GB"/>
          </a:p>
        </p:txBody>
      </p:sp>
      <p:sp>
        <p:nvSpPr>
          <p:cNvPr id="8" name="Zástupný symbol pro zápatí 7"/>
          <p:cNvSpPr>
            <a:spLocks noGrp="1"/>
          </p:cNvSpPr>
          <p:nvPr>
            <p:ph type="ftr" sz="quarter" idx="11"/>
          </p:nvPr>
        </p:nvSpPr>
        <p:spPr/>
        <p:txBody>
          <a:bodyPr/>
          <a:lstStyle/>
          <a:p>
            <a:pPr>
              <a:defRPr/>
            </a:pPr>
            <a:endParaRPr lang="en-GB"/>
          </a:p>
        </p:txBody>
      </p:sp>
      <p:sp>
        <p:nvSpPr>
          <p:cNvPr id="9" name="Zástupný symbol pro číslo snímku 8"/>
          <p:cNvSpPr>
            <a:spLocks noGrp="1"/>
          </p:cNvSpPr>
          <p:nvPr>
            <p:ph type="sldNum" sz="quarter" idx="12"/>
          </p:nvPr>
        </p:nvSpPr>
        <p:spPr/>
        <p:txBody>
          <a:bodyPr/>
          <a:lstStyle/>
          <a:p>
            <a:pPr>
              <a:defRPr/>
            </a:pPr>
            <a:fld id="{F48F7F7A-9B20-47BD-871A-BC38AE1C0235}" type="slidenum">
              <a:rPr lang="en-GB" smtClean="0"/>
              <a:pPr>
                <a:defRPr/>
              </a:pPr>
              <a:t>‹#›</a:t>
            </a:fld>
            <a:endParaRPr lang="en-GB"/>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pPr>
              <a:defRPr/>
            </a:pPr>
            <a:fld id="{A987CE26-116B-4076-94FF-030831CE94BD}" type="datetimeFigureOut">
              <a:rPr lang="en-GB" smtClean="0"/>
              <a:pPr>
                <a:defRPr/>
              </a:pPr>
              <a:t>06/04/2012</a:t>
            </a:fld>
            <a:endParaRPr lang="en-GB"/>
          </a:p>
        </p:txBody>
      </p:sp>
      <p:sp>
        <p:nvSpPr>
          <p:cNvPr id="7" name="Zástupný symbol pro číslo snímku 6"/>
          <p:cNvSpPr>
            <a:spLocks noGrp="1"/>
          </p:cNvSpPr>
          <p:nvPr>
            <p:ph type="sldNum" sz="quarter" idx="11"/>
          </p:nvPr>
        </p:nvSpPr>
        <p:spPr/>
        <p:txBody>
          <a:bodyPr rtlCol="0"/>
          <a:lstStyle/>
          <a:p>
            <a:pPr>
              <a:defRPr/>
            </a:pPr>
            <a:fld id="{849B1660-6FAE-4FC5-9756-3DB8B5D6C2A3}" type="slidenum">
              <a:rPr lang="en-GB" smtClean="0"/>
              <a:pPr>
                <a:defRPr/>
              </a:pPr>
              <a:t>‹#›</a:t>
            </a:fld>
            <a:endParaRPr lang="en-GB"/>
          </a:p>
        </p:txBody>
      </p:sp>
      <p:sp>
        <p:nvSpPr>
          <p:cNvPr id="8" name="Zástupný symbol pro zápatí 7"/>
          <p:cNvSpPr>
            <a:spLocks noGrp="1"/>
          </p:cNvSpPr>
          <p:nvPr>
            <p:ph type="ftr" sz="quarter" idx="12"/>
          </p:nvPr>
        </p:nvSpPr>
        <p:spPr/>
        <p:txBody>
          <a:bodyPr rtlCol="0"/>
          <a:lstStyle/>
          <a:p>
            <a:pPr>
              <a:defRPr/>
            </a:pP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fld id="{7341539B-9DE4-4EB0-AA30-00CD1A44F12F}" type="datetimeFigureOut">
              <a:rPr lang="en-GB" smtClean="0"/>
              <a:pPr>
                <a:defRPr/>
              </a:pPr>
              <a:t>06/04/2012</a:t>
            </a:fld>
            <a:endParaRPr lang="en-GB"/>
          </a:p>
        </p:txBody>
      </p:sp>
      <p:sp>
        <p:nvSpPr>
          <p:cNvPr id="3" name="Zástupný symbol pro zápatí 2"/>
          <p:cNvSpPr>
            <a:spLocks noGrp="1"/>
          </p:cNvSpPr>
          <p:nvPr>
            <p:ph type="ftr" sz="quarter" idx="11"/>
          </p:nvPr>
        </p:nvSpPr>
        <p:spPr/>
        <p:txBody>
          <a:bodyPr/>
          <a:lstStyle/>
          <a:p>
            <a:pPr>
              <a:defRPr/>
            </a:pPr>
            <a:endParaRPr lang="en-GB"/>
          </a:p>
        </p:txBody>
      </p:sp>
      <p:sp>
        <p:nvSpPr>
          <p:cNvPr id="4" name="Zástupný symbol pro číslo snímku 3"/>
          <p:cNvSpPr>
            <a:spLocks noGrp="1"/>
          </p:cNvSpPr>
          <p:nvPr>
            <p:ph type="sldNum" sz="quarter" idx="12"/>
          </p:nvPr>
        </p:nvSpPr>
        <p:spPr/>
        <p:txBody>
          <a:bodyPr/>
          <a:lstStyle/>
          <a:p>
            <a:pPr>
              <a:defRPr/>
            </a:pPr>
            <a:fld id="{55C890EF-E2B7-43E7-9E79-8A13E0DDD639}" type="slidenum">
              <a:rPr lang="en-GB"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pPr>
              <a:defRPr/>
            </a:pPr>
            <a:fld id="{493A9944-3812-4172-B88D-50602CCFB13A}" type="datetimeFigureOut">
              <a:rPr lang="en-GB" smtClean="0"/>
              <a:pPr>
                <a:defRPr/>
              </a:pPr>
              <a:t>06/04/2012</a:t>
            </a:fld>
            <a:endParaRPr lang="en-GB"/>
          </a:p>
        </p:txBody>
      </p:sp>
      <p:sp>
        <p:nvSpPr>
          <p:cNvPr id="22" name="Zástupný symbol pro číslo snímku 21"/>
          <p:cNvSpPr>
            <a:spLocks noGrp="1"/>
          </p:cNvSpPr>
          <p:nvPr>
            <p:ph type="sldNum" sz="quarter" idx="15"/>
          </p:nvPr>
        </p:nvSpPr>
        <p:spPr/>
        <p:txBody>
          <a:bodyPr rtlCol="0"/>
          <a:lstStyle/>
          <a:p>
            <a:pPr>
              <a:defRPr/>
            </a:pPr>
            <a:fld id="{2F98CC66-2B66-4663-BDB7-798DBB23CFD7}" type="slidenum">
              <a:rPr lang="en-GB" smtClean="0"/>
              <a:pPr>
                <a:defRPr/>
              </a:pPr>
              <a:t>‹#›</a:t>
            </a:fld>
            <a:endParaRPr lang="en-GB"/>
          </a:p>
        </p:txBody>
      </p:sp>
      <p:sp>
        <p:nvSpPr>
          <p:cNvPr id="23" name="Zástupný symbol pro zápatí 22"/>
          <p:cNvSpPr>
            <a:spLocks noGrp="1"/>
          </p:cNvSpPr>
          <p:nvPr>
            <p:ph type="ftr" sz="quarter" idx="16"/>
          </p:nvPr>
        </p:nvSpPr>
        <p:spPr/>
        <p:txBody>
          <a:bodyPr rtlCol="0"/>
          <a:lstStyle/>
          <a:p>
            <a:pPr>
              <a:defRPr/>
            </a:pPr>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pPr>
              <a:defRPr/>
            </a:pPr>
            <a:fld id="{F5D53E37-D153-4235-899E-A24B7BAC75AF}" type="datetimeFigureOut">
              <a:rPr lang="en-GB" smtClean="0"/>
              <a:pPr>
                <a:defRPr/>
              </a:pPr>
              <a:t>06/04/2012</a:t>
            </a:fld>
            <a:endParaRPr lang="en-GB"/>
          </a:p>
        </p:txBody>
      </p:sp>
      <p:sp>
        <p:nvSpPr>
          <p:cNvPr id="18" name="Zástupný symbol pro číslo snímku 17"/>
          <p:cNvSpPr>
            <a:spLocks noGrp="1"/>
          </p:cNvSpPr>
          <p:nvPr>
            <p:ph type="sldNum" sz="quarter" idx="11"/>
          </p:nvPr>
        </p:nvSpPr>
        <p:spPr/>
        <p:txBody>
          <a:bodyPr rtlCol="0"/>
          <a:lstStyle/>
          <a:p>
            <a:pPr>
              <a:defRPr/>
            </a:pPr>
            <a:fld id="{A9B75DF7-CC37-46AD-A503-FC25CFCA1D6E}" type="slidenum">
              <a:rPr lang="en-GB" smtClean="0"/>
              <a:pPr>
                <a:defRPr/>
              </a:pPr>
              <a:t>‹#›</a:t>
            </a:fld>
            <a:endParaRPr lang="en-GB"/>
          </a:p>
        </p:txBody>
      </p:sp>
      <p:sp>
        <p:nvSpPr>
          <p:cNvPr id="21" name="Zástupný symbol pro zápatí 20"/>
          <p:cNvSpPr>
            <a:spLocks noGrp="1"/>
          </p:cNvSpPr>
          <p:nvPr>
            <p:ph type="ftr" sz="quarter" idx="12"/>
          </p:nvPr>
        </p:nvSpPr>
        <p:spPr/>
        <p:txBody>
          <a:bodyPr rtlCol="0"/>
          <a:lstStyle/>
          <a:p>
            <a:pPr>
              <a:defRPr/>
            </a:pP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fld id="{84FE29D0-EC21-4EF3-82D4-AC081A7427D0}" type="datetimeFigureOut">
              <a:rPr lang="en-GB" smtClean="0"/>
              <a:pPr>
                <a:defRPr/>
              </a:pPr>
              <a:t>06/04/2012</a:t>
            </a:fld>
            <a:endParaRPr lang="en-GB"/>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GB"/>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E132FD1C-A601-4C7A-B8EE-FBB92026B55D}" type="slidenum">
              <a:rPr lang="en-GB" smtClean="0"/>
              <a:pPr>
                <a:defRPr/>
              </a:pPr>
              <a:t>‹#›</a:t>
            </a:fld>
            <a:endParaRPr lang="en-GB"/>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Podnadpis 2"/>
          <p:cNvSpPr>
            <a:spLocks noGrp="1"/>
          </p:cNvSpPr>
          <p:nvPr>
            <p:ph type="subTitle" idx="1"/>
          </p:nvPr>
        </p:nvSpPr>
        <p:spPr>
          <a:xfrm>
            <a:off x="2411413" y="476250"/>
            <a:ext cx="6121400" cy="5162550"/>
          </a:xfrm>
        </p:spPr>
        <p:txBody>
          <a:bodyPr/>
          <a:lstStyle/>
          <a:p>
            <a:endParaRPr lang="en-US" dirty="0" smtClean="0"/>
          </a:p>
          <a:p>
            <a:endParaRPr lang="en-US" dirty="0" smtClean="0"/>
          </a:p>
          <a:p>
            <a:endParaRPr lang="en-US" dirty="0" smtClean="0"/>
          </a:p>
          <a:p>
            <a:endParaRPr lang="en-US" dirty="0" smtClean="0"/>
          </a:p>
          <a:p>
            <a:pPr algn="ctr"/>
            <a:r>
              <a:rPr lang="en-US" sz="2800" dirty="0" smtClean="0"/>
              <a:t>FEATURES </a:t>
            </a:r>
            <a:r>
              <a:rPr lang="en-US" sz="2800" smtClean="0"/>
              <a:t>OF ACADEMIC WRITING IN ENGLISH</a:t>
            </a:r>
            <a:endParaRPr lang="en-US"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67544" y="260648"/>
            <a:ext cx="7457256" cy="6213304"/>
          </a:xfrm>
        </p:spPr>
        <p:txBody>
          <a:bodyPr>
            <a:normAutofit/>
          </a:bodyPr>
          <a:lstStyle/>
          <a:p>
            <a:pPr>
              <a:buNone/>
            </a:pPr>
            <a:r>
              <a:rPr lang="en-US" b="1" u="sng" dirty="0" smtClean="0"/>
              <a:t>6. ACCURACY</a:t>
            </a:r>
          </a:p>
          <a:p>
            <a:pPr>
              <a:buFont typeface="Wingdings" pitchFamily="2" charset="2"/>
              <a:buChar char="Ø"/>
            </a:pPr>
            <a:r>
              <a:rPr lang="en-US" b="1" dirty="0" smtClean="0">
                <a:solidFill>
                  <a:srgbClr val="002060"/>
                </a:solidFill>
              </a:rPr>
              <a:t>be accurate in your use of vocabulary, choose the most appropriate word</a:t>
            </a:r>
          </a:p>
          <a:p>
            <a:pPr>
              <a:buNone/>
            </a:pPr>
            <a:endParaRPr lang="en-US" dirty="0" smtClean="0"/>
          </a:p>
          <a:p>
            <a:pPr>
              <a:buNone/>
            </a:pPr>
            <a:endParaRPr lang="en-US" dirty="0" smtClean="0"/>
          </a:p>
          <a:p>
            <a:pPr>
              <a:buNone/>
            </a:pPr>
            <a:r>
              <a:rPr lang="en-US" dirty="0" smtClean="0"/>
              <a:t> e.g.,	</a:t>
            </a:r>
            <a:r>
              <a:rPr lang="en-US" i="1" dirty="0" smtClean="0"/>
              <a:t>finances</a:t>
            </a:r>
          </a:p>
          <a:p>
            <a:pPr>
              <a:buNone/>
            </a:pPr>
            <a:r>
              <a:rPr lang="en-US" dirty="0" smtClean="0"/>
              <a:t>		</a:t>
            </a:r>
            <a:r>
              <a:rPr lang="en-US" i="1" dirty="0" smtClean="0"/>
              <a:t>cash</a:t>
            </a:r>
          </a:p>
          <a:p>
            <a:pPr>
              <a:buNone/>
            </a:pPr>
            <a:r>
              <a:rPr lang="en-US" i="1" dirty="0" smtClean="0"/>
              <a:t>		currency           The project has been cancelled</a:t>
            </a:r>
          </a:p>
          <a:p>
            <a:pPr>
              <a:lnSpc>
                <a:spcPct val="150000"/>
              </a:lnSpc>
              <a:buNone/>
            </a:pPr>
            <a:r>
              <a:rPr lang="en-US" i="1" dirty="0" smtClean="0"/>
              <a:t>           capital              because of lack of __________. 	funds</a:t>
            </a:r>
            <a:endParaRPr lang="en-GB" dirty="0"/>
          </a:p>
        </p:txBody>
      </p:sp>
      <p:sp>
        <p:nvSpPr>
          <p:cNvPr id="4" name="Pravá složená závorka 3"/>
          <p:cNvSpPr/>
          <p:nvPr/>
        </p:nvSpPr>
        <p:spPr>
          <a:xfrm>
            <a:off x="2771800" y="2492896"/>
            <a:ext cx="648072" cy="237626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260648"/>
            <a:ext cx="7467600" cy="6213304"/>
          </a:xfrm>
        </p:spPr>
        <p:txBody>
          <a:bodyPr>
            <a:normAutofit/>
          </a:bodyPr>
          <a:lstStyle/>
          <a:p>
            <a:pPr>
              <a:buNone/>
            </a:pPr>
            <a:r>
              <a:rPr lang="en-US" b="1" u="sng" dirty="0" smtClean="0"/>
              <a:t>7. HEDGING</a:t>
            </a:r>
          </a:p>
          <a:p>
            <a:pPr>
              <a:buFont typeface="Wingdings" pitchFamily="2" charset="2"/>
              <a:buChar char="Ø"/>
            </a:pPr>
            <a:r>
              <a:rPr lang="en-US" b="1" dirty="0" smtClean="0">
                <a:solidFill>
                  <a:srgbClr val="002060"/>
                </a:solidFill>
              </a:rPr>
              <a:t>An important feature of academic writing is the concept of cautious language, often called “hedging” or “vague language”.</a:t>
            </a:r>
          </a:p>
          <a:p>
            <a:pPr>
              <a:buNone/>
            </a:pPr>
            <a:endParaRPr lang="en-US" dirty="0" smtClean="0"/>
          </a:p>
          <a:p>
            <a:pPr>
              <a:buNone/>
            </a:pPr>
            <a:r>
              <a:rPr lang="en-US" dirty="0" smtClean="0"/>
              <a:t>e.g., 	</a:t>
            </a:r>
            <a:r>
              <a:rPr lang="en-US" i="1" dirty="0" smtClean="0"/>
              <a:t>The results of the study demonstrate…</a:t>
            </a:r>
          </a:p>
          <a:p>
            <a:pPr>
              <a:buNone/>
            </a:pPr>
            <a:endParaRPr lang="en-US" i="1" dirty="0" smtClean="0"/>
          </a:p>
          <a:p>
            <a:pPr>
              <a:buNone/>
            </a:pPr>
            <a:endParaRPr lang="en-US" i="1" dirty="0" smtClean="0"/>
          </a:p>
          <a:p>
            <a:pPr>
              <a:buNone/>
            </a:pPr>
            <a:endParaRPr lang="en-US" i="1" dirty="0" smtClean="0"/>
          </a:p>
          <a:p>
            <a:pPr>
              <a:buNone/>
            </a:pPr>
            <a:r>
              <a:rPr lang="en-US" i="1" dirty="0" smtClean="0"/>
              <a:t>   		The results of the study indicate…</a:t>
            </a:r>
          </a:p>
          <a:p>
            <a:pPr>
              <a:buNone/>
            </a:pPr>
            <a:endParaRPr lang="en-US" i="1" dirty="0" smtClean="0"/>
          </a:p>
          <a:p>
            <a:pPr>
              <a:buNone/>
            </a:pPr>
            <a:endParaRPr lang="en-US" i="1" dirty="0" smtClean="0"/>
          </a:p>
          <a:p>
            <a:pPr>
              <a:buNone/>
            </a:pPr>
            <a:endParaRPr lang="en-US" i="1" dirty="0" smtClean="0"/>
          </a:p>
          <a:p>
            <a:pPr>
              <a:buNone/>
            </a:pPr>
            <a:endParaRPr lang="en-US" i="1" dirty="0" smtClean="0"/>
          </a:p>
          <a:p>
            <a:pPr>
              <a:buNone/>
            </a:pPr>
            <a:endParaRPr lang="en-GB" dirty="0"/>
          </a:p>
        </p:txBody>
      </p:sp>
      <p:cxnSp>
        <p:nvCxnSpPr>
          <p:cNvPr id="5" name="Přímá spojovací šipka 4"/>
          <p:cNvCxnSpPr/>
          <p:nvPr/>
        </p:nvCxnSpPr>
        <p:spPr>
          <a:xfrm>
            <a:off x="4139952" y="2852936"/>
            <a:ext cx="0"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1" name="Picture 3"/>
          <p:cNvPicPr>
            <a:picLocks noGrp="1" noChangeAspect="1" noChangeArrowheads="1"/>
          </p:cNvPicPr>
          <p:nvPr>
            <p:ph sz="quarter" idx="1"/>
          </p:nvPr>
        </p:nvPicPr>
        <p:blipFill>
          <a:blip r:embed="rId2" cstate="print"/>
          <a:srcRect/>
          <a:stretch>
            <a:fillRect/>
          </a:stretch>
        </p:blipFill>
        <p:spPr bwMode="auto">
          <a:xfrm>
            <a:off x="179512" y="1700808"/>
            <a:ext cx="8640960" cy="3785417"/>
          </a:xfrm>
          <a:prstGeom prst="rect">
            <a:avLst/>
          </a:prstGeom>
          <a:noFill/>
          <a:ln w="9525">
            <a:noFill/>
            <a:miter lim="800000"/>
            <a:headEnd/>
            <a:tailEnd/>
          </a:ln>
        </p:spPr>
      </p:pic>
      <p:pic>
        <p:nvPicPr>
          <p:cNvPr id="27652" name="Picture 4"/>
          <p:cNvPicPr>
            <a:picLocks noChangeAspect="1" noChangeArrowheads="1"/>
          </p:cNvPicPr>
          <p:nvPr/>
        </p:nvPicPr>
        <p:blipFill>
          <a:blip r:embed="rId3" cstate="print"/>
          <a:srcRect/>
          <a:stretch>
            <a:fillRect/>
          </a:stretch>
        </p:blipFill>
        <p:spPr bwMode="auto">
          <a:xfrm>
            <a:off x="2627784" y="764704"/>
            <a:ext cx="3288010" cy="10081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35150" y="2924175"/>
            <a:ext cx="1223963" cy="2889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FFFFFF"/>
              </a:solidFill>
              <a:latin typeface="Arial" charset="0"/>
            </a:endParaRPr>
          </a:p>
        </p:txBody>
      </p:sp>
      <p:sp>
        <p:nvSpPr>
          <p:cNvPr id="6" name="Rectangle 5"/>
          <p:cNvSpPr/>
          <p:nvPr/>
        </p:nvSpPr>
        <p:spPr>
          <a:xfrm>
            <a:off x="1908175" y="4221163"/>
            <a:ext cx="1079500" cy="2873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FFFFFF"/>
              </a:solidFill>
              <a:latin typeface="Arial" charset="0"/>
            </a:endParaRPr>
          </a:p>
        </p:txBody>
      </p:sp>
      <p:sp>
        <p:nvSpPr>
          <p:cNvPr id="68612" name="Rectangle 2"/>
          <p:cNvSpPr>
            <a:spLocks noGrp="1" noChangeArrowheads="1"/>
          </p:cNvSpPr>
          <p:nvPr>
            <p:ph type="title"/>
          </p:nvPr>
        </p:nvSpPr>
        <p:spPr/>
        <p:txBody>
          <a:bodyPr/>
          <a:lstStyle/>
          <a:p>
            <a:pPr eaLnBrk="1" hangingPunct="1">
              <a:defRPr/>
            </a:pPr>
            <a:r>
              <a:rPr lang="en-US" sz="3200" b="1" dirty="0" smtClean="0">
                <a:latin typeface="Baskerville Old Face" charset="0"/>
                <a:cs typeface="+mj-cs"/>
              </a:rPr>
              <a:t>Hedging and certainty</a:t>
            </a:r>
            <a:endParaRPr lang="en-US" sz="2400" b="1" dirty="0" smtClean="0">
              <a:latin typeface="Baskerville Old Face" charset="0"/>
              <a:cs typeface="+mj-cs"/>
            </a:endParaRPr>
          </a:p>
        </p:txBody>
      </p:sp>
      <p:sp>
        <p:nvSpPr>
          <p:cNvPr id="68613" name="Rectangle 3"/>
          <p:cNvSpPr>
            <a:spLocks noGrp="1" noChangeArrowheads="1"/>
          </p:cNvSpPr>
          <p:nvPr>
            <p:ph type="body" idx="1"/>
          </p:nvPr>
        </p:nvSpPr>
        <p:spPr>
          <a:xfrm>
            <a:off x="457200" y="1600200"/>
            <a:ext cx="8229600" cy="4924425"/>
          </a:xfrm>
        </p:spPr>
        <p:txBody>
          <a:bodyPr/>
          <a:lstStyle/>
          <a:p>
            <a:pPr eaLnBrk="1" hangingPunct="1">
              <a:lnSpc>
                <a:spcPct val="115000"/>
              </a:lnSpc>
            </a:pPr>
            <a:r>
              <a:rPr lang="en-AU" altLang="ja-JP" sz="1800" dirty="0" smtClean="0">
                <a:latin typeface="Baskerville Old Face" pitchFamily="18" charset="0"/>
              </a:rPr>
              <a:t>Longitudinal studies have consistently showed that women have higher CD4 cell count and lower HIV-RNA levels at </a:t>
            </a:r>
            <a:r>
              <a:rPr lang="en-AU" altLang="ja-JP" sz="1800" dirty="0" err="1" smtClean="0">
                <a:latin typeface="Baskerville Old Face" pitchFamily="18" charset="0"/>
              </a:rPr>
              <a:t>seroconversion</a:t>
            </a:r>
            <a:r>
              <a:rPr lang="en-AU" altLang="ja-JP" sz="1800" dirty="0" smtClean="0">
                <a:latin typeface="Baskerville Old Face" pitchFamily="18" charset="0"/>
              </a:rPr>
              <a:t> and during the first course of HIV infection. In a few original articles, all from US cohorts, female patients have a significant delay in the initiation of a new antiretroviral treatment. [6–9] </a:t>
            </a:r>
            <a:r>
              <a:rPr lang="en-AU" altLang="ja-JP" sz="1800" b="1" dirty="0" smtClean="0">
                <a:latin typeface="Baskerville Old Face" pitchFamily="18" charset="0"/>
              </a:rPr>
              <a:t>This difference could be due to the abovementioned lower zenith viral load and to the greater fear of drug effects on the fat body distribution compared with males. </a:t>
            </a:r>
            <a:r>
              <a:rPr lang="en-AU" altLang="ja-JP" sz="1800" dirty="0" smtClean="0">
                <a:latin typeface="Baskerville Old Face" pitchFamily="18" charset="0"/>
              </a:rPr>
              <a:t>In European countries, this difference in the access to HAART has been reported but it never reached a statistical significance at adjusted analysis.[4,5] </a:t>
            </a:r>
            <a:r>
              <a:rPr lang="en-AU" altLang="ja-JP" sz="1800" b="1" dirty="0" smtClean="0">
                <a:latin typeface="Baskerville Old Face" pitchFamily="18" charset="0"/>
              </a:rPr>
              <a:t>This geographical divergence may be due to the different national health policies between the USA and Europe. HIV-infected patients from Western European countries are usually cared for by a completely free-of-charge health public system without any user fees in terms of cost sharing for drugs, diagnostic and therapeutic procedures and hospitalization.</a:t>
            </a:r>
            <a:r>
              <a:rPr lang="en-US" altLang="ja-JP" sz="1800" b="1" dirty="0" smtClean="0">
                <a:latin typeface="Baskerville Old Face" pitchFamily="18" charset="0"/>
              </a:rPr>
              <a:t> </a:t>
            </a:r>
          </a:p>
          <a:p>
            <a:pPr eaLnBrk="1" hangingPunct="1">
              <a:lnSpc>
                <a:spcPct val="115000"/>
              </a:lnSpc>
            </a:pPr>
            <a:endParaRPr lang="en-US" sz="1800" b="1" dirty="0" smtClean="0">
              <a:latin typeface="Baskerville Old Face" pitchFamily="18" charset="0"/>
            </a:endParaRPr>
          </a:p>
          <a:p>
            <a:pPr eaLnBrk="1" hangingPunct="1">
              <a:lnSpc>
                <a:spcPct val="80000"/>
              </a:lnSpc>
              <a:buFont typeface="Wingdings" pitchFamily="2" charset="2"/>
              <a:buNone/>
            </a:pPr>
            <a:r>
              <a:rPr lang="en-US" sz="1800" i="1" dirty="0" smtClean="0"/>
              <a:t>A possible outcome is…; it may be…; it is likely that…; It seems that…etc</a:t>
            </a:r>
          </a:p>
          <a:p>
            <a:pPr eaLnBrk="1" hangingPunct="1">
              <a:lnSpc>
                <a:spcPct val="80000"/>
              </a:lnSpc>
              <a:buFont typeface="Symbol" pitchFamily="18" charset="2"/>
              <a:buNone/>
            </a:pPr>
            <a:r>
              <a:rPr lang="en-US" sz="1800" i="1" dirty="0" smtClean="0"/>
              <a:t>	</a:t>
            </a:r>
            <a:endParaRPr lang="en-US" sz="1800" b="1" dirty="0" smtClean="0">
              <a:latin typeface="Baskerville Old Face" pitchFamily="18" charset="0"/>
            </a:endParaRPr>
          </a:p>
        </p:txBody>
      </p:sp>
      <p:sp>
        <p:nvSpPr>
          <p:cNvPr id="68614" name="Slide Number Placeholder 3"/>
          <p:cNvSpPr>
            <a:spLocks noGrp="1"/>
          </p:cNvSpPr>
          <p:nvPr>
            <p:ph type="sldNum" sz="quarter" idx="4294967295"/>
          </p:nvPr>
        </p:nvSpPr>
        <p:spPr>
          <a:xfrm>
            <a:off x="1524000" y="6248400"/>
            <a:ext cx="1295400" cy="457200"/>
          </a:xfrm>
          <a:prstGeom prst="rect">
            <a:avLst/>
          </a:prstGeo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F9E006ED-856B-462E-8152-FD13523DC082}" type="slidenum">
              <a:rPr lang="en-US">
                <a:latin typeface="Baskerville Old Face" pitchFamily="18" charset="0"/>
              </a:rPr>
              <a:pPr/>
              <a:t>13</a:t>
            </a:fld>
            <a:endParaRPr lang="en-US">
              <a:latin typeface="Baskerville Old Face"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395536" y="332656"/>
            <a:ext cx="7467600" cy="6141296"/>
          </a:xfrm>
        </p:spPr>
        <p:txBody>
          <a:bodyPr>
            <a:normAutofit/>
          </a:bodyPr>
          <a:lstStyle/>
          <a:p>
            <a:pPr>
              <a:buNone/>
            </a:pPr>
            <a:r>
              <a:rPr lang="en-US" b="1" u="sng" dirty="0" smtClean="0"/>
              <a:t>8. RESPONSIBILITY</a:t>
            </a:r>
          </a:p>
          <a:p>
            <a:pPr>
              <a:buFont typeface="Wingdings" pitchFamily="2" charset="2"/>
              <a:buChar char="Ø"/>
            </a:pPr>
            <a:r>
              <a:rPr lang="en-US" b="1" dirty="0" smtClean="0">
                <a:solidFill>
                  <a:srgbClr val="002060"/>
                </a:solidFill>
              </a:rPr>
              <a:t>you are responsible for demonstrating an understanding of the source text, this is done by paraphrasing and summarizing.</a:t>
            </a:r>
          </a:p>
          <a:p>
            <a:pPr>
              <a:buFont typeface="Wingdings" pitchFamily="2" charset="2"/>
              <a:buChar char="Ø"/>
            </a:pPr>
            <a:endParaRPr lang="en-US" dirty="0" smtClean="0"/>
          </a:p>
          <a:p>
            <a:pPr>
              <a:buNone/>
            </a:pPr>
            <a:r>
              <a:rPr lang="en-US" dirty="0" smtClean="0"/>
              <a:t>e.g., </a:t>
            </a:r>
            <a:r>
              <a:rPr lang="en-US" i="1" dirty="0" smtClean="0"/>
              <a:t>Memory is the capacity for storing and retrieving information.</a:t>
            </a:r>
          </a:p>
          <a:p>
            <a:pPr>
              <a:buNone/>
            </a:pPr>
            <a:endParaRPr lang="en-US" i="1" dirty="0" smtClean="0"/>
          </a:p>
          <a:p>
            <a:pPr>
              <a:buNone/>
            </a:pPr>
            <a:endParaRPr lang="en-US" i="1" dirty="0" smtClean="0"/>
          </a:p>
          <a:p>
            <a:pPr>
              <a:buNone/>
            </a:pPr>
            <a:endParaRPr lang="en-US" i="1" dirty="0" smtClean="0"/>
          </a:p>
          <a:p>
            <a:pPr>
              <a:buNone/>
            </a:pPr>
            <a:r>
              <a:rPr lang="en-US" i="1" dirty="0" smtClean="0"/>
              <a:t>Memory is the facility for keeping and recovering data.</a:t>
            </a:r>
            <a:endParaRPr lang="en-US" dirty="0" smtClean="0"/>
          </a:p>
          <a:p>
            <a:pPr>
              <a:buFont typeface="Wingdings" pitchFamily="2" charset="2"/>
              <a:buChar char="Ø"/>
            </a:pPr>
            <a:endParaRPr lang="en-US" dirty="0" smtClean="0"/>
          </a:p>
          <a:p>
            <a:pPr>
              <a:buFont typeface="Wingdings" pitchFamily="2" charset="2"/>
              <a:buChar char="Ø"/>
            </a:pPr>
            <a:endParaRPr lang="en-GB" dirty="0"/>
          </a:p>
        </p:txBody>
      </p:sp>
      <p:cxnSp>
        <p:nvCxnSpPr>
          <p:cNvPr id="5" name="Přímá spojovací šipka 4"/>
          <p:cNvCxnSpPr/>
          <p:nvPr/>
        </p:nvCxnSpPr>
        <p:spPr>
          <a:xfrm>
            <a:off x="3851920" y="3356992"/>
            <a:ext cx="0"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pro obsah 2"/>
          <p:cNvSpPr>
            <a:spLocks noGrp="1"/>
          </p:cNvSpPr>
          <p:nvPr>
            <p:ph sz="quarter" idx="1"/>
          </p:nvPr>
        </p:nvSpPr>
        <p:spPr>
          <a:xfrm>
            <a:off x="457200" y="404813"/>
            <a:ext cx="7467600" cy="6069012"/>
          </a:xfrm>
        </p:spPr>
        <p:txBody>
          <a:bodyPr/>
          <a:lstStyle/>
          <a:p>
            <a:pPr>
              <a:buFont typeface="Wingdings" pitchFamily="2" charset="2"/>
              <a:buNone/>
            </a:pPr>
            <a:endParaRPr lang="en-US" dirty="0" smtClean="0"/>
          </a:p>
          <a:p>
            <a:pPr>
              <a:buFont typeface="Wingdings" pitchFamily="2" charset="2"/>
              <a:buNone/>
            </a:pPr>
            <a:endParaRPr lang="en-US" dirty="0" smtClean="0"/>
          </a:p>
          <a:p>
            <a:pPr>
              <a:lnSpc>
                <a:spcPct val="150000"/>
              </a:lnSpc>
              <a:buFont typeface="Wingdings" pitchFamily="2" charset="2"/>
              <a:buNone/>
            </a:pPr>
            <a:r>
              <a:rPr lang="en-US" sz="4000" dirty="0" smtClean="0"/>
              <a:t>	There are believed to be </a:t>
            </a:r>
            <a:r>
              <a:rPr lang="en-US" sz="4000" b="1" dirty="0" smtClean="0"/>
              <a:t>8</a:t>
            </a:r>
            <a:r>
              <a:rPr lang="en-US" sz="4000" dirty="0" smtClean="0"/>
              <a:t> main features of academic writing in English. Can you brainstorm what they could be?</a:t>
            </a:r>
            <a:endParaRPr lang="en-GB" sz="4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404813"/>
            <a:ext cx="7467600" cy="6069012"/>
          </a:xfrm>
        </p:spPr>
        <p:txBody>
          <a:bodyPr>
            <a:normAutofit/>
          </a:bodyPr>
          <a:lstStyle/>
          <a:p>
            <a:pPr marL="274320" indent="-274320" fontAlgn="auto">
              <a:spcAft>
                <a:spcPts val="0"/>
              </a:spcAft>
              <a:buFont typeface="Wingdings"/>
              <a:buNone/>
              <a:defRPr/>
            </a:pPr>
            <a:r>
              <a:rPr lang="en-US" u="sng" dirty="0" smtClean="0"/>
              <a:t>8 features of academic writing in English</a:t>
            </a:r>
            <a:r>
              <a:rPr lang="en-US" dirty="0" smtClean="0"/>
              <a:t>:</a:t>
            </a:r>
          </a:p>
          <a:p>
            <a:pPr marL="274320" indent="-274320" fontAlgn="auto">
              <a:spcAft>
                <a:spcPts val="0"/>
              </a:spcAft>
              <a:buFont typeface="Wingdings"/>
              <a:buNone/>
              <a:defRPr/>
            </a:pPr>
            <a:endParaRPr lang="en-US" dirty="0" smtClean="0"/>
          </a:p>
          <a:p>
            <a:pPr marL="457200" indent="-457200" fontAlgn="auto">
              <a:spcAft>
                <a:spcPts val="0"/>
              </a:spcAft>
              <a:buFont typeface="+mj-lt"/>
              <a:buAutoNum type="arabicPeriod"/>
              <a:defRPr/>
            </a:pPr>
            <a:r>
              <a:rPr lang="en-US" dirty="0" smtClean="0"/>
              <a:t>Complexity</a:t>
            </a:r>
          </a:p>
          <a:p>
            <a:pPr marL="457200" indent="-457200" fontAlgn="auto">
              <a:spcAft>
                <a:spcPts val="0"/>
              </a:spcAft>
              <a:buFont typeface="+mj-lt"/>
              <a:buAutoNum type="arabicPeriod"/>
              <a:defRPr/>
            </a:pPr>
            <a:r>
              <a:rPr lang="en-US" dirty="0" smtClean="0"/>
              <a:t>Formality</a:t>
            </a:r>
          </a:p>
          <a:p>
            <a:pPr marL="457200" indent="-457200" fontAlgn="auto">
              <a:spcAft>
                <a:spcPts val="0"/>
              </a:spcAft>
              <a:buFont typeface="+mj-lt"/>
              <a:buAutoNum type="arabicPeriod"/>
              <a:defRPr/>
            </a:pPr>
            <a:r>
              <a:rPr lang="en-US" dirty="0" smtClean="0"/>
              <a:t>Precision</a:t>
            </a:r>
          </a:p>
          <a:p>
            <a:pPr marL="457200" indent="-457200" fontAlgn="auto">
              <a:spcAft>
                <a:spcPts val="0"/>
              </a:spcAft>
              <a:buFont typeface="+mj-lt"/>
              <a:buAutoNum type="arabicPeriod"/>
              <a:defRPr/>
            </a:pPr>
            <a:r>
              <a:rPr lang="en-US" dirty="0" smtClean="0"/>
              <a:t>Objectivity</a:t>
            </a:r>
          </a:p>
          <a:p>
            <a:pPr marL="457200" indent="-457200" fontAlgn="auto">
              <a:spcAft>
                <a:spcPts val="0"/>
              </a:spcAft>
              <a:buFont typeface="+mj-lt"/>
              <a:buAutoNum type="arabicPeriod"/>
              <a:defRPr/>
            </a:pPr>
            <a:r>
              <a:rPr lang="en-US" dirty="0" smtClean="0"/>
              <a:t>Explicitness</a:t>
            </a:r>
          </a:p>
          <a:p>
            <a:pPr marL="457200" indent="-457200" fontAlgn="auto">
              <a:spcAft>
                <a:spcPts val="0"/>
              </a:spcAft>
              <a:buFont typeface="+mj-lt"/>
              <a:buAutoNum type="arabicPeriod"/>
              <a:defRPr/>
            </a:pPr>
            <a:r>
              <a:rPr lang="en-US" dirty="0" smtClean="0"/>
              <a:t>Accuracy</a:t>
            </a:r>
          </a:p>
          <a:p>
            <a:pPr marL="457200" indent="-457200" fontAlgn="auto">
              <a:spcAft>
                <a:spcPts val="0"/>
              </a:spcAft>
              <a:buFont typeface="+mj-lt"/>
              <a:buAutoNum type="arabicPeriod"/>
              <a:defRPr/>
            </a:pPr>
            <a:r>
              <a:rPr lang="en-US" dirty="0" smtClean="0"/>
              <a:t>Hedging</a:t>
            </a:r>
          </a:p>
          <a:p>
            <a:pPr marL="457200" indent="-457200" fontAlgn="auto">
              <a:spcAft>
                <a:spcPts val="0"/>
              </a:spcAft>
              <a:buFont typeface="+mj-lt"/>
              <a:buAutoNum type="arabicPeriod"/>
              <a:defRPr/>
            </a:pPr>
            <a:r>
              <a:rPr lang="en-US" dirty="0" smtClean="0"/>
              <a:t>Responsibility</a:t>
            </a:r>
          </a:p>
          <a:p>
            <a:pPr marL="274320" indent="-274320" fontAlgn="auto">
              <a:spcAft>
                <a:spcPts val="0"/>
              </a:spcAft>
              <a:buFont typeface="Wingdings" pitchFamily="2" charset="2"/>
              <a:buChar char="Ø"/>
              <a:defRPr/>
            </a:pP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obsah 2"/>
          <p:cNvSpPr>
            <a:spLocks noGrp="1"/>
          </p:cNvSpPr>
          <p:nvPr>
            <p:ph sz="quarter" idx="1"/>
          </p:nvPr>
        </p:nvSpPr>
        <p:spPr>
          <a:xfrm>
            <a:off x="457200" y="404813"/>
            <a:ext cx="7467600" cy="6069012"/>
          </a:xfrm>
        </p:spPr>
        <p:txBody>
          <a:bodyPr>
            <a:normAutofit/>
          </a:bodyPr>
          <a:lstStyle/>
          <a:p>
            <a:pPr>
              <a:buFont typeface="Wingdings" pitchFamily="2" charset="2"/>
              <a:buNone/>
            </a:pPr>
            <a:r>
              <a:rPr lang="en-US" b="1" u="sng" dirty="0" smtClean="0"/>
              <a:t>1. COMPLEXITY</a:t>
            </a:r>
          </a:p>
          <a:p>
            <a:pPr>
              <a:buFont typeface="Wingdings" pitchFamily="2" charset="2"/>
              <a:buChar char="Ø"/>
            </a:pPr>
            <a:r>
              <a:rPr lang="en-US" b="1" dirty="0" smtClean="0">
                <a:solidFill>
                  <a:srgbClr val="002060"/>
                </a:solidFill>
              </a:rPr>
              <a:t>noun-based phrases and nominalizations instead of verbs </a:t>
            </a:r>
          </a:p>
          <a:p>
            <a:pPr>
              <a:buFont typeface="Wingdings" pitchFamily="2" charset="2"/>
              <a:buNone/>
            </a:pPr>
            <a:r>
              <a:rPr lang="en-US" i="1" dirty="0" smtClean="0"/>
              <a:t>Many factors must be considered in explaining </a:t>
            </a:r>
            <a:r>
              <a:rPr lang="en-US" i="1" u="sng" dirty="0" smtClean="0"/>
              <a:t>how fast the population has grown</a:t>
            </a:r>
            <a:r>
              <a:rPr lang="en-US" i="1" dirty="0" smtClean="0"/>
              <a:t> in the developing countries.</a:t>
            </a:r>
          </a:p>
          <a:p>
            <a:pPr>
              <a:buFont typeface="Wingdings" pitchFamily="2" charset="2"/>
              <a:buNone/>
            </a:pPr>
            <a:endParaRPr lang="en-US" i="1" dirty="0" smtClean="0"/>
          </a:p>
          <a:p>
            <a:pPr>
              <a:buFont typeface="Wingdings" pitchFamily="2" charset="2"/>
              <a:buNone/>
            </a:pPr>
            <a:r>
              <a:rPr lang="en-US" i="1" dirty="0" smtClean="0"/>
              <a:t>Many factors must be considered in explaining </a:t>
            </a:r>
            <a:r>
              <a:rPr lang="en-US" i="1" u="sng" dirty="0" smtClean="0"/>
              <a:t>the rapid growth of population</a:t>
            </a:r>
            <a:r>
              <a:rPr lang="en-US" i="1" dirty="0" smtClean="0"/>
              <a:t> in the developing countries.</a:t>
            </a:r>
          </a:p>
          <a:p>
            <a:pPr>
              <a:buFont typeface="Wingdings" pitchFamily="2" charset="2"/>
              <a:buNone/>
            </a:pPr>
            <a:endParaRPr lang="en-US" i="1" dirty="0" smtClean="0"/>
          </a:p>
          <a:p>
            <a:pPr>
              <a:buFont typeface="Wingdings" pitchFamily="2" charset="2"/>
              <a:buChar char="Ø"/>
            </a:pPr>
            <a:r>
              <a:rPr lang="en-US" b="1" dirty="0" smtClean="0">
                <a:solidFill>
                  <a:srgbClr val="002060"/>
                </a:solidFill>
              </a:rPr>
              <a:t>subordinate clauses</a:t>
            </a:r>
          </a:p>
          <a:p>
            <a:pPr>
              <a:buFont typeface="Wingdings" pitchFamily="2" charset="2"/>
              <a:buNone/>
            </a:pPr>
            <a:r>
              <a:rPr lang="en-US" i="1" dirty="0" smtClean="0"/>
              <a:t>There are several factors </a:t>
            </a:r>
            <a:r>
              <a:rPr lang="en-US" i="1" u="sng" dirty="0" smtClean="0"/>
              <a:t>which affect the climate of the Earth</a:t>
            </a:r>
            <a:r>
              <a:rPr lang="en-US" i="1" dirty="0" smtClean="0"/>
              <a:t> …</a:t>
            </a:r>
          </a:p>
          <a:p>
            <a:pPr>
              <a:buFont typeface="Wingdings" pitchFamily="2" charset="2"/>
              <a:buNone/>
            </a:pPr>
            <a:endParaRPr lang="en-GB" i="1" dirty="0" smtClean="0"/>
          </a:p>
        </p:txBody>
      </p:sp>
      <p:cxnSp>
        <p:nvCxnSpPr>
          <p:cNvPr id="5" name="Přímá spojovací šipka 4"/>
          <p:cNvCxnSpPr/>
          <p:nvPr/>
        </p:nvCxnSpPr>
        <p:spPr>
          <a:xfrm>
            <a:off x="3635375" y="2636838"/>
            <a:ext cx="0" cy="5762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obsah 2"/>
          <p:cNvSpPr>
            <a:spLocks noGrp="1"/>
          </p:cNvSpPr>
          <p:nvPr>
            <p:ph sz="quarter" idx="1"/>
          </p:nvPr>
        </p:nvSpPr>
        <p:spPr>
          <a:xfrm>
            <a:off x="457200" y="404813"/>
            <a:ext cx="7467600" cy="6069012"/>
          </a:xfrm>
        </p:spPr>
        <p:txBody>
          <a:bodyPr>
            <a:normAutofit/>
          </a:bodyPr>
          <a:lstStyle/>
          <a:p>
            <a:pPr>
              <a:buFont typeface="Wingdings" pitchFamily="2" charset="2"/>
              <a:buChar char="Ø"/>
            </a:pPr>
            <a:r>
              <a:rPr lang="en-US" b="1" dirty="0" smtClean="0">
                <a:solidFill>
                  <a:srgbClr val="002060"/>
                </a:solidFill>
              </a:rPr>
              <a:t>-</a:t>
            </a:r>
            <a:r>
              <a:rPr lang="en-US" b="1" dirty="0" err="1" smtClean="0">
                <a:solidFill>
                  <a:srgbClr val="002060"/>
                </a:solidFill>
              </a:rPr>
              <a:t>ed</a:t>
            </a:r>
            <a:r>
              <a:rPr lang="en-US" b="1" dirty="0" smtClean="0">
                <a:solidFill>
                  <a:srgbClr val="002060"/>
                </a:solidFill>
              </a:rPr>
              <a:t>/-</a:t>
            </a:r>
            <a:r>
              <a:rPr lang="en-US" b="1" dirty="0" err="1" smtClean="0">
                <a:solidFill>
                  <a:srgbClr val="002060"/>
                </a:solidFill>
              </a:rPr>
              <a:t>ing</a:t>
            </a:r>
            <a:r>
              <a:rPr lang="en-US" b="1" dirty="0" smtClean="0">
                <a:solidFill>
                  <a:srgbClr val="002060"/>
                </a:solidFill>
              </a:rPr>
              <a:t> participles – allow verbs to be used nominally or adjectively</a:t>
            </a:r>
          </a:p>
          <a:p>
            <a:pPr>
              <a:buFont typeface="Wingdings" pitchFamily="2" charset="2"/>
              <a:buNone/>
            </a:pPr>
            <a:r>
              <a:rPr lang="en-US" i="1" dirty="0" smtClean="0"/>
              <a:t>The Egyptians regarded time as a succession of </a:t>
            </a:r>
            <a:r>
              <a:rPr lang="en-US" i="1" u="sng" dirty="0" smtClean="0"/>
              <a:t>recurring</a:t>
            </a:r>
            <a:r>
              <a:rPr lang="en-US" i="1" dirty="0" smtClean="0"/>
              <a:t> phases.</a:t>
            </a:r>
          </a:p>
          <a:p>
            <a:pPr>
              <a:buFont typeface="Wingdings" pitchFamily="2" charset="2"/>
              <a:buNone/>
            </a:pPr>
            <a:r>
              <a:rPr lang="en-US" i="1" dirty="0" smtClean="0"/>
              <a:t>It was only found to be occurring in a </a:t>
            </a:r>
            <a:r>
              <a:rPr lang="en-US" i="1" u="sng" dirty="0" smtClean="0"/>
              <a:t>controlled</a:t>
            </a:r>
            <a:r>
              <a:rPr lang="en-US" i="1" dirty="0" smtClean="0"/>
              <a:t> and </a:t>
            </a:r>
            <a:r>
              <a:rPr lang="en-US" i="1" u="sng" dirty="0" smtClean="0"/>
              <a:t>formalized</a:t>
            </a:r>
            <a:r>
              <a:rPr lang="en-US" i="1" dirty="0" smtClean="0"/>
              <a:t> context.</a:t>
            </a:r>
          </a:p>
          <a:p>
            <a:pPr>
              <a:buFont typeface="Wingdings" pitchFamily="2" charset="2"/>
              <a:buNone/>
            </a:pPr>
            <a:endParaRPr lang="en-GB" dirty="0" smtClean="0"/>
          </a:p>
          <a:p>
            <a:pPr>
              <a:buFont typeface="Wingdings" pitchFamily="2" charset="2"/>
              <a:buChar char="Ø"/>
            </a:pPr>
            <a:r>
              <a:rPr lang="en-US" b="1" dirty="0" smtClean="0">
                <a:solidFill>
                  <a:srgbClr val="002060"/>
                </a:solidFill>
              </a:rPr>
              <a:t>passives</a:t>
            </a:r>
          </a:p>
          <a:p>
            <a:pPr>
              <a:buFont typeface="Wingdings" pitchFamily="2" charset="2"/>
              <a:buNone/>
            </a:pPr>
            <a:r>
              <a:rPr lang="en-US" i="1" dirty="0" smtClean="0"/>
              <a:t>The new computer system </a:t>
            </a:r>
            <a:r>
              <a:rPr lang="en-US" i="1" u="sng" dirty="0" smtClean="0"/>
              <a:t>is being installed</a:t>
            </a:r>
            <a:r>
              <a:rPr lang="en-US" i="1" dirty="0" smtClean="0"/>
              <a:t> next month.</a:t>
            </a:r>
          </a:p>
          <a:p>
            <a:pPr>
              <a:buFont typeface="Wingdings" pitchFamily="2" charset="2"/>
              <a:buChar char="Ø"/>
            </a:pPr>
            <a:endParaRPr lang="en-US" i="1" dirty="0" smtClean="0"/>
          </a:p>
          <a:p>
            <a:pPr>
              <a:buFont typeface="Wingdings" pitchFamily="2" charset="2"/>
              <a:buChar char="Ø"/>
            </a:pPr>
            <a:r>
              <a:rPr lang="en-US" b="1" dirty="0" smtClean="0">
                <a:solidFill>
                  <a:srgbClr val="002060"/>
                </a:solidFill>
              </a:rPr>
              <a:t>lexical complexity</a:t>
            </a:r>
          </a:p>
          <a:p>
            <a:pPr>
              <a:buFont typeface="Wingdings" pitchFamily="2" charset="2"/>
              <a:buNone/>
            </a:pPr>
            <a:r>
              <a:rPr lang="en-US" i="1" dirty="0" smtClean="0"/>
              <a:t>The project was not funded enough.             </a:t>
            </a:r>
          </a:p>
          <a:p>
            <a:pPr>
              <a:buFont typeface="Wingdings" pitchFamily="2" charset="2"/>
              <a:buNone/>
            </a:pPr>
            <a:r>
              <a:rPr lang="en-US" i="1" dirty="0" smtClean="0"/>
              <a:t>The project was </a:t>
            </a:r>
            <a:r>
              <a:rPr lang="en-US" i="1" u="sng" dirty="0" smtClean="0"/>
              <a:t>underfunded</a:t>
            </a:r>
            <a:r>
              <a:rPr lang="en-US" i="1" dirty="0" smtClean="0"/>
              <a:t>.</a:t>
            </a:r>
          </a:p>
          <a:p>
            <a:pPr>
              <a:buFont typeface="Wingdings" pitchFamily="2" charset="2"/>
              <a:buChar char="Ø"/>
            </a:pPr>
            <a:endParaRPr lang="en-GB" dirty="0" smtClean="0"/>
          </a:p>
        </p:txBody>
      </p:sp>
      <p:cxnSp>
        <p:nvCxnSpPr>
          <p:cNvPr id="5" name="Přímá spojovací šipka 4"/>
          <p:cNvCxnSpPr/>
          <p:nvPr/>
        </p:nvCxnSpPr>
        <p:spPr>
          <a:xfrm>
            <a:off x="5651500" y="5589588"/>
            <a:ext cx="79216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obsah 2"/>
          <p:cNvSpPr>
            <a:spLocks noGrp="1"/>
          </p:cNvSpPr>
          <p:nvPr>
            <p:ph sz="quarter" idx="1"/>
          </p:nvPr>
        </p:nvSpPr>
        <p:spPr>
          <a:xfrm>
            <a:off x="457200" y="404813"/>
            <a:ext cx="7467600" cy="6069012"/>
          </a:xfrm>
        </p:spPr>
        <p:txBody>
          <a:bodyPr>
            <a:normAutofit/>
          </a:bodyPr>
          <a:lstStyle/>
          <a:p>
            <a:pPr>
              <a:buFont typeface="Wingdings" pitchFamily="2" charset="2"/>
              <a:buNone/>
            </a:pPr>
            <a:r>
              <a:rPr lang="en-US" b="1" u="sng" dirty="0" smtClean="0"/>
              <a:t>2. FORMALITY</a:t>
            </a:r>
          </a:p>
          <a:p>
            <a:pPr>
              <a:buFont typeface="Wingdings" pitchFamily="2" charset="2"/>
              <a:buNone/>
            </a:pPr>
            <a:r>
              <a:rPr lang="en-US" b="1" dirty="0" smtClean="0">
                <a:solidFill>
                  <a:srgbClr val="002060"/>
                </a:solidFill>
              </a:rPr>
              <a:t>Avoid the following when you write an academic article:</a:t>
            </a:r>
          </a:p>
          <a:p>
            <a:pPr>
              <a:buFont typeface="Wingdings" pitchFamily="2" charset="2"/>
              <a:buChar char="Ø"/>
            </a:pPr>
            <a:r>
              <a:rPr lang="en-US" b="1" dirty="0" smtClean="0">
                <a:solidFill>
                  <a:srgbClr val="002060"/>
                </a:solidFill>
              </a:rPr>
              <a:t>colloquial words and expressions</a:t>
            </a:r>
            <a:r>
              <a:rPr lang="en-US" dirty="0" smtClean="0"/>
              <a:t>:</a:t>
            </a:r>
          </a:p>
          <a:p>
            <a:pPr>
              <a:buFont typeface="Wingdings" pitchFamily="2" charset="2"/>
              <a:buNone/>
            </a:pPr>
            <a:r>
              <a:rPr lang="en-US" i="1" dirty="0" smtClean="0"/>
              <a:t>Modern houses have many </a:t>
            </a:r>
            <a:r>
              <a:rPr lang="en-US" i="1" dirty="0" err="1" smtClean="0"/>
              <a:t>labour</a:t>
            </a:r>
            <a:r>
              <a:rPr lang="en-US" i="1" dirty="0" smtClean="0"/>
              <a:t>-saving things which help us save time.</a:t>
            </a:r>
          </a:p>
          <a:p>
            <a:pPr>
              <a:buFont typeface="Wingdings" pitchFamily="2" charset="2"/>
              <a:buNone/>
            </a:pPr>
            <a:r>
              <a:rPr lang="en-US" i="1" dirty="0" smtClean="0"/>
              <a:t>It focused on a subject which a lot of scientists regarded as insignificant.</a:t>
            </a:r>
          </a:p>
          <a:p>
            <a:pPr>
              <a:buFont typeface="Wingdings" pitchFamily="2" charset="2"/>
              <a:buChar char="Ø"/>
            </a:pPr>
            <a:r>
              <a:rPr lang="en-US" b="1" dirty="0" smtClean="0">
                <a:solidFill>
                  <a:srgbClr val="002060"/>
                </a:solidFill>
              </a:rPr>
              <a:t>contracted forms</a:t>
            </a:r>
            <a:r>
              <a:rPr lang="en-US" dirty="0" smtClean="0">
                <a:solidFill>
                  <a:srgbClr val="002060"/>
                </a:solidFill>
              </a:rPr>
              <a:t>: </a:t>
            </a:r>
            <a:r>
              <a:rPr lang="en-US" i="1" dirty="0" smtClean="0"/>
              <a:t>can’t, doesn’t, shouldn’t…</a:t>
            </a:r>
          </a:p>
          <a:p>
            <a:pPr>
              <a:buFont typeface="Wingdings" pitchFamily="2" charset="2"/>
              <a:buChar char="Ø"/>
            </a:pPr>
            <a:r>
              <a:rPr lang="en-US" b="1" dirty="0" smtClean="0">
                <a:solidFill>
                  <a:srgbClr val="002060"/>
                </a:solidFill>
              </a:rPr>
              <a:t>some phrasal verbs</a:t>
            </a:r>
            <a:r>
              <a:rPr lang="en-US" dirty="0" smtClean="0"/>
              <a:t>:</a:t>
            </a:r>
          </a:p>
          <a:p>
            <a:pPr>
              <a:buFont typeface="Wingdings" pitchFamily="2" charset="2"/>
              <a:buNone/>
            </a:pPr>
            <a:r>
              <a:rPr lang="en-US" i="1" dirty="0" smtClean="0"/>
              <a:t>This will cut down the amount of drug required… </a:t>
            </a:r>
          </a:p>
          <a:p>
            <a:pPr>
              <a:buFont typeface="Wingdings" pitchFamily="2" charset="2"/>
              <a:buNone/>
            </a:pPr>
            <a:r>
              <a:rPr lang="en-US" i="1" dirty="0" smtClean="0"/>
              <a:t>Dieters often feel that they should totally get rid of</a:t>
            </a:r>
            <a:r>
              <a:rPr lang="en-US" i="1" u="sng" dirty="0" smtClean="0"/>
              <a:t> </a:t>
            </a:r>
            <a:r>
              <a:rPr lang="en-US" i="1" dirty="0" smtClean="0"/>
              <a:t>high-fat and high-sugar foods.</a:t>
            </a:r>
            <a:endParaRPr lang="en-US" dirty="0" smtClean="0"/>
          </a:p>
          <a:p>
            <a:pPr>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sah 2"/>
          <p:cNvSpPr>
            <a:spLocks noGrp="1"/>
          </p:cNvSpPr>
          <p:nvPr>
            <p:ph sz="quarter" idx="1"/>
          </p:nvPr>
        </p:nvSpPr>
        <p:spPr>
          <a:xfrm>
            <a:off x="457200" y="333375"/>
            <a:ext cx="7467600" cy="6140450"/>
          </a:xfrm>
          <a:ln>
            <a:solidFill>
              <a:srgbClr val="FFFF00"/>
            </a:solidFill>
          </a:ln>
        </p:spPr>
        <p:txBody>
          <a:bodyPr>
            <a:normAutofit/>
          </a:bodyPr>
          <a:lstStyle/>
          <a:p>
            <a:pPr>
              <a:buFont typeface="Wingdings" pitchFamily="2" charset="2"/>
              <a:buNone/>
            </a:pPr>
            <a:r>
              <a:rPr lang="en-US" b="1" u="sng" dirty="0" smtClean="0"/>
              <a:t>3. PRECISION</a:t>
            </a:r>
          </a:p>
          <a:p>
            <a:pPr>
              <a:buFont typeface="Wingdings" pitchFamily="2" charset="2"/>
              <a:buChar char="Ø"/>
            </a:pPr>
            <a:r>
              <a:rPr lang="en-US" b="1" dirty="0" smtClean="0">
                <a:solidFill>
                  <a:srgbClr val="002060"/>
                </a:solidFill>
              </a:rPr>
              <a:t>in academic writing you need to be precise when you use information, dates or figures.</a:t>
            </a:r>
          </a:p>
          <a:p>
            <a:pPr>
              <a:buFont typeface="Wingdings" pitchFamily="2" charset="2"/>
              <a:buNone/>
            </a:pPr>
            <a:r>
              <a:rPr lang="en-US" i="1" dirty="0" smtClean="0"/>
              <a:t>A lot of people…                50 million people…</a:t>
            </a:r>
          </a:p>
          <a:p>
            <a:pPr>
              <a:buFont typeface="Wingdings" pitchFamily="2" charset="2"/>
              <a:buNone/>
            </a:pPr>
            <a:endParaRPr lang="en-US" i="1" u="sng" dirty="0" smtClean="0">
              <a:solidFill>
                <a:schemeClr val="accent1"/>
              </a:solidFill>
            </a:endParaRPr>
          </a:p>
          <a:p>
            <a:pPr>
              <a:buFont typeface="Wingdings" pitchFamily="2" charset="2"/>
              <a:buNone/>
            </a:pPr>
            <a:r>
              <a:rPr lang="en-US" b="1" u="sng" dirty="0" smtClean="0"/>
              <a:t>4. OBJECTIVITY</a:t>
            </a:r>
          </a:p>
          <a:p>
            <a:pPr>
              <a:buFont typeface="Wingdings" pitchFamily="2" charset="2"/>
              <a:buChar char="Ø"/>
            </a:pPr>
            <a:r>
              <a:rPr lang="en-US" b="1" dirty="0" smtClean="0">
                <a:solidFill>
                  <a:srgbClr val="002060"/>
                </a:solidFill>
              </a:rPr>
              <a:t>in general, avoid </a:t>
            </a:r>
            <a:r>
              <a:rPr lang="en-US" i="1" dirty="0" smtClean="0">
                <a:solidFill>
                  <a:srgbClr val="002060"/>
                </a:solidFill>
              </a:rPr>
              <a:t>I, me, myself</a:t>
            </a:r>
            <a:r>
              <a:rPr lang="en-US" dirty="0" smtClean="0">
                <a:solidFill>
                  <a:srgbClr val="002060"/>
                </a:solidFill>
              </a:rPr>
              <a:t> </a:t>
            </a:r>
            <a:r>
              <a:rPr lang="en-US" b="1" dirty="0" smtClean="0">
                <a:solidFill>
                  <a:srgbClr val="002060"/>
                </a:solidFill>
              </a:rPr>
              <a:t>and </a:t>
            </a:r>
            <a:r>
              <a:rPr lang="en-US" i="1" dirty="0" smtClean="0">
                <a:solidFill>
                  <a:srgbClr val="002060"/>
                </a:solidFill>
              </a:rPr>
              <a:t>you</a:t>
            </a:r>
            <a:r>
              <a:rPr lang="en-US" b="1" i="1" dirty="0" smtClean="0">
                <a:solidFill>
                  <a:srgbClr val="002060"/>
                </a:solidFill>
              </a:rPr>
              <a:t> </a:t>
            </a:r>
            <a:r>
              <a:rPr lang="en-US" b="1" dirty="0" smtClean="0">
                <a:solidFill>
                  <a:srgbClr val="002060"/>
                </a:solidFill>
              </a:rPr>
              <a:t>in academic writing</a:t>
            </a:r>
            <a:r>
              <a:rPr lang="en-US" b="1" i="1" dirty="0" smtClean="0">
                <a:solidFill>
                  <a:srgbClr val="002060"/>
                </a:solidFill>
              </a:rPr>
              <a:t>.</a:t>
            </a:r>
          </a:p>
          <a:p>
            <a:pPr>
              <a:buFont typeface="Wingdings" pitchFamily="2" charset="2"/>
              <a:buNone/>
            </a:pPr>
            <a:r>
              <a:rPr lang="en-US" i="1" u="sng" dirty="0" smtClean="0"/>
              <a:t>I</a:t>
            </a:r>
            <a:r>
              <a:rPr lang="en-US" i="1" dirty="0" smtClean="0"/>
              <a:t> would call Wagner a subjective artist. </a:t>
            </a:r>
            <a:r>
              <a:rPr lang="en-US" i="1" u="sng" dirty="0" smtClean="0"/>
              <a:t>What I mean</a:t>
            </a:r>
            <a:r>
              <a:rPr lang="en-US" i="1" dirty="0" smtClean="0"/>
              <a:t> is that his art had its source in his personality.               Wagner was what might be called a subjective artist in that his art had its source in his personality.</a:t>
            </a:r>
            <a:endParaRPr lang="en-US" dirty="0" smtClean="0"/>
          </a:p>
        </p:txBody>
      </p:sp>
      <p:cxnSp>
        <p:nvCxnSpPr>
          <p:cNvPr id="5" name="Přímá spojovací šipka 4"/>
          <p:cNvCxnSpPr/>
          <p:nvPr/>
        </p:nvCxnSpPr>
        <p:spPr>
          <a:xfrm>
            <a:off x="3131840" y="1844824"/>
            <a:ext cx="79216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Přímá spojovací šipka 6"/>
          <p:cNvCxnSpPr/>
          <p:nvPr/>
        </p:nvCxnSpPr>
        <p:spPr>
          <a:xfrm>
            <a:off x="2699792" y="4725144"/>
            <a:ext cx="863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sah 2"/>
          <p:cNvSpPr>
            <a:spLocks noGrp="1"/>
          </p:cNvSpPr>
          <p:nvPr>
            <p:ph sz="quarter" idx="1"/>
          </p:nvPr>
        </p:nvSpPr>
        <p:spPr>
          <a:xfrm>
            <a:off x="457200" y="404813"/>
            <a:ext cx="7467600" cy="6069012"/>
          </a:xfrm>
        </p:spPr>
        <p:txBody>
          <a:bodyPr>
            <a:normAutofit/>
          </a:bodyPr>
          <a:lstStyle/>
          <a:p>
            <a:pPr>
              <a:buFont typeface="Wingdings" pitchFamily="2" charset="2"/>
              <a:buNone/>
            </a:pPr>
            <a:r>
              <a:rPr lang="en-US" b="1" u="sng" dirty="0" smtClean="0"/>
              <a:t>5. EXPLICITNESS</a:t>
            </a:r>
          </a:p>
          <a:p>
            <a:pPr>
              <a:buFont typeface="Wingdings" pitchFamily="2" charset="2"/>
              <a:buChar char="Ø"/>
            </a:pPr>
            <a:r>
              <a:rPr lang="en-US" b="1" dirty="0" smtClean="0">
                <a:solidFill>
                  <a:srgbClr val="002060"/>
                </a:solidFill>
              </a:rPr>
              <a:t>make explicit the signposting of the organization of the ideas in the text by the use of connectives:</a:t>
            </a:r>
          </a:p>
          <a:p>
            <a:pPr>
              <a:buNone/>
            </a:pPr>
            <a:r>
              <a:rPr lang="en-US" i="1" dirty="0" smtClean="0"/>
              <a:t>e.g., The computer has become smaller and cheaper and </a:t>
            </a:r>
            <a:r>
              <a:rPr lang="en-US" i="1" u="sng" dirty="0" smtClean="0"/>
              <a:t>hence</a:t>
            </a:r>
            <a:r>
              <a:rPr lang="en-US" i="1" dirty="0" smtClean="0"/>
              <a:t> more available to a greater number of people.</a:t>
            </a:r>
          </a:p>
          <a:p>
            <a:pPr>
              <a:buNone/>
            </a:pPr>
            <a:endParaRPr lang="en-US" i="1" dirty="0" smtClean="0"/>
          </a:p>
          <a:p>
            <a:pPr>
              <a:buFont typeface="Wingdings" pitchFamily="2" charset="2"/>
              <a:buChar char="Ø"/>
            </a:pPr>
            <a:r>
              <a:rPr lang="en-US" b="1" dirty="0" smtClean="0">
                <a:solidFill>
                  <a:srgbClr val="002060"/>
                </a:solidFill>
              </a:rPr>
              <a:t>acknowledge the sources of the ideas in the text:</a:t>
            </a:r>
          </a:p>
          <a:p>
            <a:pPr>
              <a:buNone/>
            </a:pPr>
            <a:r>
              <a:rPr lang="en-US" i="1" dirty="0" err="1" smtClean="0"/>
              <a:t>McGreil</a:t>
            </a:r>
            <a:r>
              <a:rPr lang="en-US" i="1" dirty="0" smtClean="0"/>
              <a:t> (1977: 363-408) has shown that though Dubliners find the English more acceptable than the Northern Irish, Dubliners still seek  a solution to the Northern problem within an all-Ireland state.</a:t>
            </a:r>
            <a:endParaRPr lang="en-GB" i="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defRPr/>
            </a:pPr>
            <a:endParaRPr lang="en-US" smtClean="0">
              <a:latin typeface="Baskerville Old Face" charset="0"/>
              <a:cs typeface="+mj-cs"/>
            </a:endParaRPr>
          </a:p>
        </p:txBody>
      </p:sp>
      <p:sp>
        <p:nvSpPr>
          <p:cNvPr id="57347" name="Rectangle 3"/>
          <p:cNvSpPr>
            <a:spLocks noGrp="1" noChangeArrowheads="1"/>
          </p:cNvSpPr>
          <p:nvPr>
            <p:ph sz="quarter" idx="1"/>
          </p:nvPr>
        </p:nvSpPr>
        <p:spPr>
          <a:xfrm>
            <a:off x="0" y="115888"/>
            <a:ext cx="8964613" cy="6842125"/>
          </a:xfrm>
          <a:ln>
            <a:solidFill>
              <a:schemeClr val="accent1"/>
            </a:solidFill>
          </a:ln>
        </p:spPr>
        <p:txBody>
          <a:bodyPr>
            <a:normAutofit lnSpcReduction="10000"/>
          </a:bodyPr>
          <a:lstStyle/>
          <a:p>
            <a:pPr eaLnBrk="1" hangingPunct="1">
              <a:lnSpc>
                <a:spcPct val="80000"/>
              </a:lnSpc>
            </a:pPr>
            <a:r>
              <a:rPr lang="en-AU" altLang="ja-JP" sz="1800" b="1" u="sng" dirty="0" smtClean="0">
                <a:solidFill>
                  <a:srgbClr val="FF0000"/>
                </a:solidFill>
                <a:latin typeface="Baskerville Old Face" pitchFamily="18" charset="0"/>
              </a:rPr>
              <a:t>Discordant data</a:t>
            </a:r>
            <a:r>
              <a:rPr lang="en-AU" altLang="ja-JP" sz="1800" u="sng" dirty="0" smtClean="0">
                <a:solidFill>
                  <a:srgbClr val="FF0000"/>
                </a:solidFill>
                <a:latin typeface="Baskerville Old Face" pitchFamily="18" charset="0"/>
              </a:rPr>
              <a:t> </a:t>
            </a:r>
            <a:r>
              <a:rPr lang="en-AU" altLang="ja-JP" sz="1800" dirty="0" smtClean="0">
                <a:latin typeface="Baskerville Old Face" pitchFamily="18" charset="0"/>
              </a:rPr>
              <a:t>have been published on the </a:t>
            </a:r>
            <a:r>
              <a:rPr lang="en-AU" altLang="ja-JP" sz="1800" dirty="0" err="1" smtClean="0">
                <a:latin typeface="Baskerville Old Face" pitchFamily="18" charset="0"/>
              </a:rPr>
              <a:t>immunovirogical</a:t>
            </a:r>
            <a:r>
              <a:rPr lang="en-AU" altLang="ja-JP" sz="1800" dirty="0" smtClean="0">
                <a:latin typeface="Baskerville Old Face" pitchFamily="18" charset="0"/>
              </a:rPr>
              <a:t> response in patients during HAART, but most authors, after adjustment for potential confounders including CD4 cell count and adherence, do not report any difference in terms of virological and immunological outcome (Figures 2 and 3). </a:t>
            </a:r>
            <a:r>
              <a:rPr lang="en-AU" altLang="ja-JP" sz="1800" dirty="0" err="1" smtClean="0">
                <a:latin typeface="Baskerville Old Face" pitchFamily="18" charset="0"/>
              </a:rPr>
              <a:t>Fardet</a:t>
            </a:r>
            <a:r>
              <a:rPr lang="en-AU" altLang="ja-JP" sz="1800" dirty="0" smtClean="0">
                <a:latin typeface="Baskerville Old Face" pitchFamily="18" charset="0"/>
              </a:rPr>
              <a:t> et al.[4] observed that the probability of a CD4 count increment of at least 100 cells/mm3 and the percentage of patients who achieved a viral load below 500 copies/</a:t>
            </a:r>
            <a:r>
              <a:rPr lang="en-AU" altLang="ja-JP" sz="1800" dirty="0" err="1" smtClean="0">
                <a:latin typeface="Baskerville Old Face" pitchFamily="18" charset="0"/>
              </a:rPr>
              <a:t>mL</a:t>
            </a:r>
            <a:r>
              <a:rPr lang="en-AU" altLang="ja-JP" sz="1800" dirty="0" smtClean="0">
                <a:latin typeface="Baskerville Old Face" pitchFamily="18" charset="0"/>
              </a:rPr>
              <a:t> were similar in women and men. </a:t>
            </a:r>
            <a:r>
              <a:rPr lang="en-AU" altLang="ja-JP" sz="1800" b="1" u="sng" dirty="0" smtClean="0">
                <a:solidFill>
                  <a:srgbClr val="FF0000"/>
                </a:solidFill>
                <a:latin typeface="Baskerville Old Face" pitchFamily="18" charset="0"/>
              </a:rPr>
              <a:t>Conversely</a:t>
            </a:r>
            <a:r>
              <a:rPr lang="en-AU" altLang="ja-JP" sz="1800" dirty="0" smtClean="0">
                <a:latin typeface="Baskerville Old Face" pitchFamily="18" charset="0"/>
              </a:rPr>
              <a:t>, an observational trial conducted in the US reported different conclusions. Hunt et al.[10] showed that lower pre-therapy CD4 cell count, younger age, female sex and infrequent low-level </a:t>
            </a:r>
            <a:r>
              <a:rPr lang="en-AU" altLang="ja-JP" sz="1800" dirty="0" err="1" smtClean="0">
                <a:latin typeface="Baskerville Old Face" pitchFamily="18" charset="0"/>
              </a:rPr>
              <a:t>viraemia</a:t>
            </a:r>
            <a:r>
              <a:rPr lang="en-AU" altLang="ja-JP" sz="1800" dirty="0" smtClean="0">
                <a:latin typeface="Baskerville Old Face" pitchFamily="18" charset="0"/>
              </a:rPr>
              <a:t> (versus sustained undetectable </a:t>
            </a:r>
            <a:r>
              <a:rPr lang="en-AU" altLang="ja-JP" sz="1800" dirty="0" err="1" smtClean="0">
                <a:latin typeface="Baskerville Old Face" pitchFamily="18" charset="0"/>
              </a:rPr>
              <a:t>viraemia</a:t>
            </a:r>
            <a:r>
              <a:rPr lang="en-AU" altLang="ja-JP" sz="1800" dirty="0" smtClean="0">
                <a:latin typeface="Baskerville Old Face" pitchFamily="18" charset="0"/>
              </a:rPr>
              <a:t>) were all factors associated with increased CD4 cell count gains from month 3 to year 4. </a:t>
            </a:r>
            <a:r>
              <a:rPr lang="en-AU" altLang="ja-JP" sz="1800" b="1" u="sng" dirty="0" smtClean="0">
                <a:solidFill>
                  <a:srgbClr val="FF0000"/>
                </a:solidFill>
                <a:latin typeface="Baskerville Old Face" pitchFamily="18" charset="0"/>
              </a:rPr>
              <a:t>In contrast</a:t>
            </a:r>
            <a:r>
              <a:rPr lang="en-AU" altLang="ja-JP" sz="1800" b="1" dirty="0" smtClean="0">
                <a:latin typeface="Baskerville Old Face" pitchFamily="18" charset="0"/>
              </a:rPr>
              <a:t>,</a:t>
            </a:r>
            <a:r>
              <a:rPr lang="en-AU" altLang="ja-JP" sz="1800" dirty="0" smtClean="0">
                <a:latin typeface="Baskerville Old Face" pitchFamily="18" charset="0"/>
              </a:rPr>
              <a:t> in an Italian multicentre cohort study of 2460 HIV-infected persons during HAART, no sex differences were reported in terms of proportion of patients (66.2%) achieving viral suppression, exhibiting rebound after viral suppression or recovering CD4 cell counts from baseline.[11] The </a:t>
            </a:r>
            <a:r>
              <a:rPr lang="en-AU" altLang="ja-JP" sz="1800" dirty="0" err="1" smtClean="0">
                <a:latin typeface="Baskerville Old Face" pitchFamily="18" charset="0"/>
              </a:rPr>
              <a:t>EuroSIDA</a:t>
            </a:r>
            <a:r>
              <a:rPr lang="en-AU" altLang="ja-JP" sz="1800" dirty="0" smtClean="0">
                <a:latin typeface="Baskerville Old Face" pitchFamily="18" charset="0"/>
              </a:rPr>
              <a:t> cohort showed that virological and immunological response was not associated with sex, but an increased hazard of virological rebound in females was reported but not confirmed as an independent factor at adjusted analysis (crude HR 1.40, 95% CI 1.18–1.67).[12] </a:t>
            </a:r>
            <a:r>
              <a:rPr lang="en-AU" altLang="ja-JP" sz="1800" b="1" u="sng" dirty="0" smtClean="0">
                <a:solidFill>
                  <a:srgbClr val="FF0000"/>
                </a:solidFill>
                <a:latin typeface="Baskerville Old Face" pitchFamily="18" charset="0"/>
              </a:rPr>
              <a:t>Consistent with </a:t>
            </a:r>
            <a:r>
              <a:rPr lang="en-AU" altLang="ja-JP" sz="1800" dirty="0" smtClean="0">
                <a:latin typeface="Baskerville Old Face" pitchFamily="18" charset="0"/>
              </a:rPr>
              <a:t>such data, two population-based cohort studies reported an increasing number of virological rebound among females and a lower number of female patients with undetectable HIV-RNA viral load at 1 year (46.7% versus 64.8%, P = 0.001).[13,14] </a:t>
            </a:r>
            <a:r>
              <a:rPr lang="en-AU" altLang="ja-JP" sz="1800" b="1" u="sng" dirty="0" smtClean="0">
                <a:solidFill>
                  <a:srgbClr val="FF0000"/>
                </a:solidFill>
                <a:latin typeface="Baskerville Old Face" pitchFamily="18" charset="0"/>
              </a:rPr>
              <a:t>Nevertheless</a:t>
            </a:r>
            <a:r>
              <a:rPr lang="en-AU" altLang="ja-JP" sz="1800" b="1" u="sng" dirty="0" smtClean="0">
                <a:latin typeface="Baskerville Old Face" pitchFamily="18" charset="0"/>
              </a:rPr>
              <a:t>,</a:t>
            </a:r>
            <a:r>
              <a:rPr lang="en-AU" altLang="ja-JP" sz="1800" dirty="0" smtClean="0">
                <a:latin typeface="Baskerville Old Face" pitchFamily="18" charset="0"/>
              </a:rPr>
              <a:t> these findings were not confirmed at adjusted analysis. In a simplification-based study in patients enrolled in the French Hospital Database on HIV (FHDH), </a:t>
            </a:r>
            <a:r>
              <a:rPr lang="en-AU" altLang="ja-JP" sz="1800" dirty="0" err="1" smtClean="0">
                <a:latin typeface="Baskerville Old Face" pitchFamily="18" charset="0"/>
              </a:rPr>
              <a:t>Abgrall</a:t>
            </a:r>
            <a:r>
              <a:rPr lang="en-AU" altLang="ja-JP" sz="1800" dirty="0" smtClean="0">
                <a:latin typeface="Baskerville Old Face" pitchFamily="18" charset="0"/>
              </a:rPr>
              <a:t> et al.[15] observed that after month 12, male sex was associated with a lower risk of virological rebound, with no gender difference in the immunological outcome during the switching therapy. </a:t>
            </a:r>
            <a:r>
              <a:rPr lang="en-AU" altLang="ja-JP" sz="1800" b="1" u="sng" dirty="0" smtClean="0">
                <a:solidFill>
                  <a:srgbClr val="FF0000"/>
                </a:solidFill>
                <a:latin typeface="Baskerville Old Face" pitchFamily="18" charset="0"/>
              </a:rPr>
              <a:t>Furthermore</a:t>
            </a:r>
            <a:r>
              <a:rPr lang="en-AU" altLang="ja-JP" sz="1800" b="1" dirty="0" smtClean="0">
                <a:solidFill>
                  <a:srgbClr val="FF0000"/>
                </a:solidFill>
                <a:latin typeface="Baskerville Old Face" pitchFamily="18" charset="0"/>
              </a:rPr>
              <a:t>,</a:t>
            </a:r>
            <a:r>
              <a:rPr lang="en-AU" altLang="ja-JP" sz="1800" dirty="0" smtClean="0">
                <a:latin typeface="Baskerville Old Face" pitchFamily="18" charset="0"/>
              </a:rPr>
              <a:t> few data from structured interruption trials have been presented. In a multicentre prospective French trial, </a:t>
            </a:r>
            <a:r>
              <a:rPr lang="en-AU" altLang="ja-JP" sz="1800" dirty="0" err="1" smtClean="0">
                <a:latin typeface="Baskerville Old Face" pitchFamily="18" charset="0"/>
              </a:rPr>
              <a:t>Hoen</a:t>
            </a:r>
            <a:r>
              <a:rPr lang="en-AU" altLang="ja-JP" sz="1800" dirty="0" smtClean="0">
                <a:latin typeface="Baskerville Old Face" pitchFamily="18" charset="0"/>
              </a:rPr>
              <a:t> et al.[16] showed that female gender was an independent predictor of viral response (P = 0.02). </a:t>
            </a:r>
            <a:r>
              <a:rPr lang="en-AU" altLang="ja-JP" sz="1800" b="1" u="sng" dirty="0" smtClean="0">
                <a:solidFill>
                  <a:srgbClr val="FF0000"/>
                </a:solidFill>
                <a:latin typeface="Baskerville Old Face" pitchFamily="18" charset="0"/>
              </a:rPr>
              <a:t>However</a:t>
            </a:r>
            <a:r>
              <a:rPr lang="en-AU" altLang="ja-JP" sz="1800" b="1" dirty="0" smtClean="0">
                <a:latin typeface="Baskerville Old Face" pitchFamily="18" charset="0"/>
              </a:rPr>
              <a:t>,</a:t>
            </a:r>
            <a:r>
              <a:rPr lang="en-AU" altLang="ja-JP" sz="1800" dirty="0" smtClean="0">
                <a:latin typeface="Baskerville Old Face" pitchFamily="18" charset="0"/>
              </a:rPr>
              <a:t> it is noteworthy that two of the five women included in this trial were infected with a non-B viral subtype. In a longitudinal cohort study performed in Alabama, USA, on 71 patients, </a:t>
            </a:r>
            <a:r>
              <a:rPr lang="en-AU" altLang="ja-JP" sz="1800" dirty="0" err="1" smtClean="0">
                <a:latin typeface="Baskerville Old Face" pitchFamily="18" charset="0"/>
              </a:rPr>
              <a:t>Bedimo</a:t>
            </a:r>
            <a:r>
              <a:rPr lang="en-AU" altLang="ja-JP" sz="1800" dirty="0" smtClean="0">
                <a:latin typeface="Baskerville Old Face" pitchFamily="18" charset="0"/>
              </a:rPr>
              <a:t> et al.[17] showed that the female gender was independently associated with the </a:t>
            </a:r>
            <a:r>
              <a:rPr lang="en-AU" altLang="ja-JP" sz="1800" dirty="0" err="1" smtClean="0">
                <a:latin typeface="Baskerville Old Face" pitchFamily="18" charset="0"/>
              </a:rPr>
              <a:t>nonvirological</a:t>
            </a:r>
            <a:r>
              <a:rPr lang="en-AU" altLang="ja-JP" sz="1800" dirty="0" smtClean="0">
                <a:latin typeface="Baskerville Old Face" pitchFamily="18" charset="0"/>
              </a:rPr>
              <a:t> rebound status (P = 0.04). </a:t>
            </a:r>
            <a:r>
              <a:rPr lang="en-AU" altLang="ja-JP" sz="1800" b="1" u="sng" dirty="0" smtClean="0">
                <a:solidFill>
                  <a:srgbClr val="FF0000"/>
                </a:solidFill>
                <a:latin typeface="Baskerville Old Face" pitchFamily="18" charset="0"/>
              </a:rPr>
              <a:t>Finally</a:t>
            </a:r>
            <a:r>
              <a:rPr lang="en-AU" altLang="ja-JP" sz="1800" b="1" dirty="0" smtClean="0">
                <a:latin typeface="Baskerville Old Face" pitchFamily="18" charset="0"/>
              </a:rPr>
              <a:t>,</a:t>
            </a:r>
            <a:r>
              <a:rPr lang="en-AU" altLang="ja-JP" sz="1800" dirty="0" smtClean="0">
                <a:latin typeface="Baskerville Old Face" pitchFamily="18" charset="0"/>
              </a:rPr>
              <a:t> a recent study performed in Uganda and Zimbabwe on the </a:t>
            </a:r>
            <a:r>
              <a:rPr lang="en-AU" altLang="ja-JP" sz="1800" dirty="0" err="1" smtClean="0">
                <a:latin typeface="Baskerville Old Face" pitchFamily="18" charset="0"/>
              </a:rPr>
              <a:t>viroimmunological</a:t>
            </a:r>
            <a:r>
              <a:rPr lang="en-AU" altLang="ja-JP" sz="1800" dirty="0" smtClean="0">
                <a:latin typeface="Baskerville Old Face" pitchFamily="18" charset="0"/>
              </a:rPr>
              <a:t> outcome of _300 HIV-infected adults treated with triple nucleoside reverse transcriptase inhibitors (</a:t>
            </a:r>
            <a:r>
              <a:rPr lang="en-AU" altLang="ja-JP" sz="1800" dirty="0" err="1" smtClean="0">
                <a:latin typeface="Baskerville Old Face" pitchFamily="18" charset="0"/>
              </a:rPr>
              <a:t>NRTIs</a:t>
            </a:r>
            <a:r>
              <a:rPr lang="en-AU" altLang="ja-JP" sz="1800" dirty="0" smtClean="0">
                <a:latin typeface="Baskerville Old Face" pitchFamily="18" charset="0"/>
              </a:rPr>
              <a:t>), showed a 2.3-fold significantly higher virological response in women compared with men (P = 0.001). [18] </a:t>
            </a:r>
            <a:endParaRPr lang="en-US" sz="1800" dirty="0" smtClean="0">
              <a:latin typeface="Baskerville Old Face" pitchFamily="18" charset="0"/>
            </a:endParaRPr>
          </a:p>
        </p:txBody>
      </p:sp>
      <p:sp>
        <p:nvSpPr>
          <p:cNvPr id="57356" name="Slide Number Placeholder 11"/>
          <p:cNvSpPr>
            <a:spLocks noGrp="1"/>
          </p:cNvSpPr>
          <p:nvPr>
            <p:ph type="sldNum" sz="quarter" idx="1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0DBCDF03-4A86-438E-AB61-A74BBF665ABD}" type="slidenum">
              <a:rPr lang="en-US">
                <a:latin typeface="Baskerville Old Face" pitchFamily="18" charset="0"/>
              </a:rPr>
              <a:pPr/>
              <a:t>9</a:t>
            </a:fld>
            <a:endParaRPr lang="en-US">
              <a:latin typeface="Baskerville Old Face" pitchFamily="18" charset="0"/>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464</TotalTime>
  <Words>1189</Words>
  <Application>Microsoft Office PowerPoint</Application>
  <PresentationFormat>Předvádění na obrazovce (4:3)</PresentationFormat>
  <Paragraphs>93</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Arkýř</vt:lpstr>
      <vt:lpstr>Snímek 1</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Hedging and certainty</vt:lpstr>
      <vt:lpstr>Snímek 14</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Valued Acer Customer</dc:creator>
  <cp:lastModifiedBy>Valued Acer Customer</cp:lastModifiedBy>
  <cp:revision>5</cp:revision>
  <dcterms:created xsi:type="dcterms:W3CDTF">2011-10-02T12:19:07Z</dcterms:created>
  <dcterms:modified xsi:type="dcterms:W3CDTF">2012-04-06T18:41:51Z</dcterms:modified>
</cp:coreProperties>
</file>