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21"/>
  </p:handoutMasterIdLst>
  <p:sldIdLst>
    <p:sldId id="256" r:id="rId2"/>
    <p:sldId id="257" r:id="rId3"/>
    <p:sldId id="260" r:id="rId4"/>
    <p:sldId id="272" r:id="rId5"/>
    <p:sldId id="261" r:id="rId6"/>
    <p:sldId id="271" r:id="rId7"/>
    <p:sldId id="258" r:id="rId8"/>
    <p:sldId id="259" r:id="rId9"/>
    <p:sldId id="262" r:id="rId10"/>
    <p:sldId id="263" r:id="rId11"/>
    <p:sldId id="265" r:id="rId12"/>
    <p:sldId id="266" r:id="rId13"/>
    <p:sldId id="267" r:id="rId14"/>
    <p:sldId id="273" r:id="rId15"/>
    <p:sldId id="275" r:id="rId16"/>
    <p:sldId id="274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38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26CAAA-90B3-4D12-A9A2-B59C4DAB4A9C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DA28B2-FE50-4644-98B6-361AC63DE4D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119FE0-FA0D-4133-AFC4-C9E08A81E76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5119FE0-FA0D-4133-AFC4-C9E08A81E76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119FE0-FA0D-4133-AFC4-C9E08A81E76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5119FE0-FA0D-4133-AFC4-C9E08A81E766}" type="datetimeFigureOut">
              <a:rPr lang="cs-CZ" smtClean="0"/>
              <a:pPr/>
              <a:t>28.11.2014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A0CCF5-CC60-45DD-B01E-D066562A2B2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Asertivita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Kateřina </a:t>
            </a:r>
            <a:r>
              <a:rPr lang="cs-CZ" dirty="0" err="1" smtClean="0"/>
              <a:t>Lojdová</a:t>
            </a:r>
            <a:r>
              <a:rPr lang="cs-CZ" dirty="0" smtClean="0"/>
              <a:t>, </a:t>
            </a:r>
            <a:r>
              <a:rPr lang="cs-CZ" dirty="0" err="1" smtClean="0"/>
              <a:t>Ph.D</a:t>
            </a:r>
            <a:r>
              <a:rPr lang="cs-CZ" smtClean="0"/>
              <a:t>.</a:t>
            </a:r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lvl="0"/>
            <a:r>
              <a:rPr lang="cs-CZ" dirty="0"/>
              <a:t>Jak  </a:t>
            </a:r>
            <a:r>
              <a:rPr lang="cs-CZ" b="1" dirty="0"/>
              <a:t>projevit, vyslovit</a:t>
            </a:r>
            <a:r>
              <a:rPr lang="cs-CZ" dirty="0"/>
              <a:t> kompliment?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Jak na kompliment </a:t>
            </a:r>
            <a:r>
              <a:rPr lang="cs-CZ" b="1" dirty="0"/>
              <a:t>reagovat</a:t>
            </a:r>
            <a:r>
              <a:rPr lang="cs-CZ" dirty="0"/>
              <a:t>?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…………………………………………………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Vzpomenete si na situaci, kdy jste </a:t>
            </a:r>
            <a:r>
              <a:rPr lang="cs-CZ" b="1" dirty="0"/>
              <a:t>někoho pochválili</a:t>
            </a:r>
            <a:r>
              <a:rPr lang="cs-CZ" dirty="0"/>
              <a:t>? Uveďte ji.</a:t>
            </a:r>
          </a:p>
          <a:p>
            <a:r>
              <a:rPr lang="cs-CZ" dirty="0"/>
              <a:t>……………………………………………….....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Kdy jste byli naposledy </a:t>
            </a:r>
            <a:r>
              <a:rPr lang="cs-CZ" b="1" dirty="0"/>
              <a:t>pochváleni vy</a:t>
            </a:r>
            <a:r>
              <a:rPr lang="cs-CZ" dirty="0"/>
              <a:t>?</a:t>
            </a:r>
          </a:p>
          <a:p>
            <a:r>
              <a:rPr lang="cs-CZ" dirty="0"/>
              <a:t>…………………………………………………. 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dirty="0"/>
              <a:t>………………………………………………….</a:t>
            </a:r>
          </a:p>
          <a:p>
            <a:r>
              <a:rPr lang="cs-CZ" b="1" dirty="0"/>
              <a:t> 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kompliment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sám posuzovat svoje vlastní jednání, myšlenky a pocity a být za ně a jejich důsledky zodpovědný.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neposkytovat žádné vysvětlení ani ospravedlnění svého jednání.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posoudit, zda a nakolik jsem zodpovědný za problémy druhých.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změnit svůj názor.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dělat chyby a být za ně zodpovědný.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říci: „Já nevím.“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být nezávislý na dobré vůli druhých.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dělat nelogická rozhodnutí.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říci: „Já ti nerozumím.“</a:t>
            </a:r>
          </a:p>
          <a:p>
            <a:pPr marL="609600" indent="-609600">
              <a:buClr>
                <a:schemeClr val="tx1"/>
              </a:buClr>
              <a:buFontTx/>
              <a:buAutoNum type="arabicPeriod"/>
            </a:pPr>
            <a:r>
              <a:rPr lang="cs-CZ" dirty="0" smtClean="0">
                <a:latin typeface="Times New Roman" pitchFamily="18" charset="0"/>
              </a:rPr>
              <a:t>Mám právo nebýt dokonalý. Mám právo říci: „Je mi to jedno.“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</a:rPr>
              <a:t>Asertivní práva</a:t>
            </a:r>
            <a:br>
              <a:rPr lang="cs-CZ" b="1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/>
            <a:r>
              <a:rPr lang="cs-CZ" dirty="0" smtClean="0">
                <a:latin typeface="Times New Roman" pitchFamily="18" charset="0"/>
              </a:rPr>
              <a:t>Učme se kontrolovat své emoce.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Respektujme a tolerujme i osobnost druhého.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Stručně a upřímně vyjadřujme své pocity.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Snažme se vidět sebe i druhého reálně.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Pokusme se poznat stanovisko druhého.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Naslouchejme druhému a vyslyšme ho.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Važme si názorů druhých a jejich přesvědčení.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Nesnažme se zvítězit za každou cenu.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Učme se nacházet kompromis.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Přiznejme omyl a pokoušejme se jej napravit.</a:t>
            </a:r>
          </a:p>
          <a:p>
            <a:pPr marL="609600" indent="-609600"/>
            <a:r>
              <a:rPr lang="cs-CZ" dirty="0" smtClean="0">
                <a:latin typeface="Times New Roman" pitchFamily="18" charset="0"/>
              </a:rPr>
              <a:t>Uvědomme si včas, co vlastně chceme.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 pitchFamily="18" charset="0"/>
              </a:rPr>
              <a:t>Asertivní povinnosti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itchFamily="2" charset="2"/>
              <a:buNone/>
            </a:pPr>
            <a:r>
              <a:rPr lang="cs-CZ" b="1" dirty="0" smtClean="0">
                <a:latin typeface="Times New Roman" pitchFamily="18" charset="0"/>
              </a:rPr>
              <a:t>Volná informace</a:t>
            </a:r>
            <a:r>
              <a:rPr lang="cs-CZ" dirty="0" smtClean="0">
                <a:latin typeface="Times New Roman" pitchFamily="18" charset="0"/>
              </a:rPr>
              <a:t> </a:t>
            </a:r>
          </a:p>
          <a:p>
            <a:r>
              <a:rPr lang="cs-CZ" dirty="0" smtClean="0">
                <a:latin typeface="Times New Roman" pitchFamily="18" charset="0"/>
              </a:rPr>
              <a:t>technika, která učí rozpoznávat v konverzaci prvky, které ukazují, co je pro našeho partnera zajímavé a důležité, a současně nabízet volné, nevyžádané informace sobě</a:t>
            </a:r>
          </a:p>
          <a:p>
            <a:r>
              <a:rPr lang="cs-CZ" dirty="0" smtClean="0">
                <a:latin typeface="Times New Roman" pitchFamily="18" charset="0"/>
              </a:rPr>
              <a:t>snižuje plachost při zahajování rozhovoru a rozhovor oběma stranám usnadňuje </a:t>
            </a:r>
          </a:p>
          <a:p>
            <a:r>
              <a:rPr lang="cs-CZ" dirty="0" smtClean="0">
                <a:latin typeface="Times New Roman" pitchFamily="18" charset="0"/>
              </a:rPr>
              <a:t>učí nás mluvit o sobě bez přehnané ostýchavosti (co nás těší, co nás tíží, co plánujeme aj.) </a:t>
            </a:r>
          </a:p>
          <a:p>
            <a:r>
              <a:rPr lang="cs-CZ" dirty="0" smtClean="0">
                <a:latin typeface="Times New Roman" pitchFamily="18" charset="0"/>
              </a:rPr>
              <a:t>důležitý předpoklad pro nácvik asertivity – sdělit, co cítím </a:t>
            </a:r>
          </a:p>
          <a:p>
            <a:r>
              <a:rPr lang="cs-CZ" dirty="0" smtClean="0">
                <a:latin typeface="Times New Roman" pitchFamily="18" charset="0"/>
              </a:rPr>
              <a:t>při nácviku dialogických forem se učíme naslouchat druhému, vhodně využívat získaných informací </a:t>
            </a:r>
          </a:p>
          <a:p>
            <a:r>
              <a:rPr lang="cs-CZ" dirty="0" smtClean="0">
                <a:latin typeface="Times New Roman" pitchFamily="18" charset="0"/>
              </a:rPr>
              <a:t>nacvičujeme dialog nejen na témata blízká a společná, ale i sporná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opakující </a:t>
            </a:r>
            <a:r>
              <a:rPr lang="cs-CZ" dirty="0"/>
              <a:t>se zvuková smyčka</a:t>
            </a:r>
          </a:p>
          <a:p>
            <a:pPr lvl="0"/>
            <a:r>
              <a:rPr lang="cs-CZ" dirty="0"/>
              <a:t>technika otevřených dveří</a:t>
            </a:r>
          </a:p>
          <a:p>
            <a:pPr lvl="0"/>
            <a:r>
              <a:rPr lang="cs-CZ" b="1" dirty="0" smtClean="0"/>
              <a:t>Volná informace...</a:t>
            </a:r>
            <a:endParaRPr lang="cs-CZ" dirty="0"/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Současné tréninkové postupy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cs-CZ" dirty="0"/>
              <a:t>O</a:t>
            </a:r>
            <a:r>
              <a:rPr lang="cs-CZ" dirty="0" smtClean="0"/>
              <a:t>pakující se zvuková smyčka </a:t>
            </a:r>
            <a:r>
              <a:rPr lang="cs-CZ" dirty="0" smtClean="0">
                <a:latin typeface="Times New Roman" pitchFamily="18" charset="0"/>
              </a:rPr>
              <a:t>znamená schopnost žádat o to, na co máme právo, a vydržet u toho. Podstatou této metody je mechanické opakování požadavku znovu a znovu, dokud není požadavek splněn. Nenecháme se zatáhnout do argumentace, která slouží odvedení od tématu.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dirty="0" smtClean="0"/>
              <a:t>opakující se zvuková smyčka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Pokud se setkáme s manipulativní kritikou, pomůže nám technika otevřených dveří. Její podstata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spočívá v souhlasu s partnerovými argumenty. Ten postupně ztrácí energii na hledání dalších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argumentů. Jako by plnou silou zatlačil na dveře, které nejsou zavřené. Důležité je odpovědět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přesně těmi slovy, které použil partner. Souhlasíme zejména se zobecňujícími výroky,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nesouhlasíme s výroky, které nás ponižují. Partnerka: </a:t>
            </a:r>
            <a:r>
              <a:rPr lang="cs-CZ" i="1" dirty="0" smtClean="0">
                <a:latin typeface="Times New Roman" pitchFamily="18" charset="0"/>
              </a:rPr>
              <a:t>„Zase jsi přišel pozdě. Všichni muži jsou</a:t>
            </a:r>
          </a:p>
          <a:p>
            <a:pPr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nezodpovědní.“</a:t>
            </a:r>
            <a:r>
              <a:rPr lang="cs-CZ" dirty="0" smtClean="0">
                <a:latin typeface="Times New Roman" pitchFamily="18" charset="0"/>
              </a:rPr>
              <a:t> Partner: </a:t>
            </a:r>
            <a:r>
              <a:rPr lang="cs-CZ" i="1" dirty="0" smtClean="0">
                <a:latin typeface="Times New Roman" pitchFamily="18" charset="0"/>
              </a:rPr>
              <a:t>„Můžeš mít pravdu, že všichni muži jsou nezodpovědní.“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</a:rPr>
              <a:t>Technika otevřených dveří</a:t>
            </a:r>
            <a:br>
              <a:rPr lang="cs-CZ" b="1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Vytvoří se trojice. První z trojice má za úkol hovořit pět minut na zvolené téma (například Co si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myslím o legalizaci marihuany). Druhý účastník prvnímu aktivně naslouchá, tzn. povzbuzuje ho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k dalšímu mluvení, přikyvuje mu, opakuje vlastními slovy jeho myšlenky. Nesmí však vyjádřit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svůj názor, dokud si nevymění role. Třetí účastník pozoruje, jak se prvnímu a druhému daří plnit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jejich role, a nakonec okomentuje jejich výkon.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Přínos: schopnost vyjádřit svůj názor a podpořit ho argumenty, aktivně naslouchat a reprodukovat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sdělení druhých, konstruktivně kritizovat aj.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</a:rPr>
              <a:t>Volná informace</a:t>
            </a:r>
            <a:r>
              <a:rPr lang="cs-CZ" dirty="0" smtClean="0">
                <a:latin typeface="Times New Roman" pitchFamily="18" charset="0"/>
              </a:rPr>
              <a:t> </a:t>
            </a:r>
            <a:br>
              <a:rPr lang="cs-CZ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Umění požádat o laskavost je prosté, jde spíše o odvahu udělat to, když opravdu potřebujeme</a:t>
            </a:r>
          </a:p>
          <a:p>
            <a:pPr>
              <a:buFont typeface="Wingdings" pitchFamily="2" charset="2"/>
              <a:buNone/>
            </a:pPr>
            <a:r>
              <a:rPr lang="cs-CZ" dirty="0" smtClean="0">
                <a:latin typeface="Times New Roman" pitchFamily="18" charset="0"/>
              </a:rPr>
              <a:t>pomoct. Vyhýbáme se neasertivním slovům jako „pouze, spíše, možná“. Neříkejte: </a:t>
            </a:r>
            <a:r>
              <a:rPr lang="cs-CZ" i="1" dirty="0" smtClean="0">
                <a:latin typeface="Times New Roman" pitchFamily="18" charset="0"/>
              </a:rPr>
              <a:t>„Přemýšlela</a:t>
            </a:r>
          </a:p>
          <a:p>
            <a:pPr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jsem o tom, že byste mi možná mohli přidat kapesné.“</a:t>
            </a:r>
            <a:r>
              <a:rPr lang="cs-CZ" dirty="0" smtClean="0">
                <a:latin typeface="Times New Roman" pitchFamily="18" charset="0"/>
              </a:rPr>
              <a:t> Řekněte přímo: </a:t>
            </a:r>
            <a:r>
              <a:rPr lang="cs-CZ" i="1" dirty="0" smtClean="0">
                <a:latin typeface="Times New Roman" pitchFamily="18" charset="0"/>
              </a:rPr>
              <a:t>„Chtěla bych,  abyste mi</a:t>
            </a:r>
          </a:p>
          <a:p>
            <a:pPr>
              <a:buFont typeface="Wingdings" pitchFamily="2" charset="2"/>
              <a:buNone/>
            </a:pPr>
            <a:r>
              <a:rPr lang="cs-CZ" i="1" dirty="0" smtClean="0">
                <a:latin typeface="Times New Roman" pitchFamily="18" charset="0"/>
              </a:rPr>
              <a:t>přidali kapesné.“</a:t>
            </a:r>
          </a:p>
          <a:p>
            <a:pPr>
              <a:buFont typeface="Wingdings" pitchFamily="2" charset="2"/>
              <a:buNone/>
            </a:pPr>
            <a:endParaRPr lang="cs-CZ" i="1" dirty="0" smtClean="0">
              <a:latin typeface="Times New Roman" pitchFamily="18" charset="0"/>
            </a:endParaRP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latin typeface="Times New Roman" pitchFamily="18" charset="0"/>
              </a:rPr>
              <a:t>Umění požádat o laskavost</a:t>
            </a:r>
            <a:br>
              <a:rPr lang="cs-CZ" b="1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cs-CZ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dirty="0" smtClean="0">
                <a:latin typeface="Times New Roman" pitchFamily="18" charset="0"/>
              </a:rPr>
              <a:t>Požádejte nadřízeného o zvýšení platu. Máte na to právo. Vaše kolegyně je na mateřské dovolené a vy děláte práci i za ni. Zůstáváte v práci přesčas. Pro firmu jste nepostradatelný zaměstnanec.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endParaRPr lang="cs-CZ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dirty="0" smtClean="0">
                <a:latin typeface="Times New Roman" pitchFamily="18" charset="0"/>
              </a:rPr>
              <a:t>Koupila jste si rtěnku. Když přijdete domů a odlepíte cenovku, najdete pod ní prošlé datum spotřeby. Vraťte se do obchodu a žádejte výměnu nebo vrácení peněz.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endParaRPr lang="cs-CZ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dirty="0" smtClean="0">
                <a:latin typeface="Times New Roman" pitchFamily="18" charset="0"/>
              </a:rPr>
              <a:t>Partnerka vám vytýká, že „už zase jdete na fotbal“ a „že se jí vůbec nevěnujete“. Vy ale chodíte na fotbal jednou týdně a ostatní večery většinou trávíte s ní. Máte právo si jednou za čas vyrazit sám. Reagujte asertivně na její kritiku.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endParaRPr lang="cs-CZ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dirty="0" smtClean="0">
                <a:latin typeface="Times New Roman" pitchFamily="18" charset="0"/>
              </a:rPr>
              <a:t>Váš kamarád vás žádá, abyste mu půjčil na víkend auto. Chce se svojí partnerkou vyrazit na výlet. Je to sice váš nejlepší kamarád, ale má řidičák teprve chvíli a neřídí příliš bezpečně. Navíc auto možná budete potřebovat. Odmítněte jeho žádost.</a:t>
            </a: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endParaRPr lang="cs-CZ" dirty="0" smtClean="0">
              <a:latin typeface="Times New Roman" pitchFamily="18" charset="0"/>
            </a:endParaRPr>
          </a:p>
          <a:p>
            <a:pPr marL="609600" indent="-609600">
              <a:lnSpc>
                <a:spcPct val="90000"/>
              </a:lnSpc>
              <a:buClr>
                <a:schemeClr val="tx1"/>
              </a:buClr>
              <a:buFontTx/>
              <a:buAutoNum type="arabicParenR"/>
            </a:pPr>
            <a:r>
              <a:rPr lang="cs-CZ" dirty="0" smtClean="0">
                <a:latin typeface="Times New Roman" pitchFamily="18" charset="0"/>
              </a:rPr>
              <a:t>Půjčila jste kamarádce 500 Kč a ona vám slíbila, že Vám je do čtrnácti dnů vrátí. Čtrnáct dní uběhlo a ona vám je stále ještě nevrátila. Nyní peníze potřebujete. Přimějte ji, aby vám půjčku vrátila.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400" i="1" dirty="0" smtClean="0">
                <a:latin typeface="Times New Roman" pitchFamily="18" charset="0"/>
              </a:rPr>
              <a:t>Hraní cvičných dialogů</a:t>
            </a:r>
            <a:br>
              <a:rPr lang="cs-CZ" sz="4400" i="1" dirty="0" smtClean="0">
                <a:latin typeface="Times New Roman" pitchFamily="18" charset="0"/>
              </a:rPr>
            </a:b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</a:t>
            </a:r>
            <a:r>
              <a:rPr lang="cs-CZ" dirty="0" smtClean="0"/>
              <a:t>ynonyma pojmu asertivita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brainstorming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>
                <a:latin typeface="Times New Roman" pitchFamily="18" charset="0"/>
              </a:rPr>
              <a:t>Asertivita je druh chování, který vám umožňuje přesvědčivým způsobem sdělit, co cítíte, potřebujete nebo chcete, aniž v ostatních vytváříte dojem, že jsou do něčeho nuceni.</a:t>
            </a:r>
          </a:p>
          <a:p>
            <a:pPr>
              <a:buNone/>
            </a:pPr>
            <a:endParaRPr lang="cs-CZ" b="1" u="sng" dirty="0" smtClean="0"/>
          </a:p>
          <a:p>
            <a:pPr lvl="0"/>
            <a:r>
              <a:rPr lang="cs-CZ" dirty="0" smtClean="0"/>
              <a:t>umění </a:t>
            </a:r>
            <a:r>
              <a:rPr lang="cs-CZ" dirty="0"/>
              <a:t>přirozeně se prosadit nebo bránit se</a:t>
            </a:r>
          </a:p>
          <a:p>
            <a:pPr lvl="0"/>
            <a:r>
              <a:rPr lang="cs-CZ" dirty="0"/>
              <a:t>věcný a neústupný komunikační styl</a:t>
            </a:r>
          </a:p>
          <a:p>
            <a:pPr lvl="0"/>
            <a:r>
              <a:rPr lang="cs-CZ" dirty="0"/>
              <a:t>není agresivní ani pasivní</a:t>
            </a:r>
          </a:p>
          <a:p>
            <a:pPr lvl="0"/>
            <a:r>
              <a:rPr lang="cs-CZ" dirty="0"/>
              <a:t>jedná se o </a:t>
            </a:r>
            <a:r>
              <a:rPr lang="cs-CZ" dirty="0" smtClean="0"/>
              <a:t>trénink </a:t>
            </a:r>
            <a:r>
              <a:rPr lang="cs-CZ" dirty="0"/>
              <a:t>jak se</a:t>
            </a:r>
          </a:p>
          <a:p>
            <a:pPr lvl="1"/>
            <a:r>
              <a:rPr lang="cs-CZ" dirty="0"/>
              <a:t>vyjadřovat</a:t>
            </a:r>
          </a:p>
          <a:p>
            <a:pPr lvl="1"/>
            <a:r>
              <a:rPr lang="cs-CZ" dirty="0"/>
              <a:t>prosazovat</a:t>
            </a:r>
          </a:p>
          <a:p>
            <a:pPr lvl="1"/>
            <a:r>
              <a:rPr lang="cs-CZ" dirty="0"/>
              <a:t>bránit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Asertivita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 smtClean="0"/>
              <a:t>Salter</a:t>
            </a:r>
            <a:r>
              <a:rPr lang="cs-CZ" dirty="0"/>
              <a:t>, 1950, USA</a:t>
            </a:r>
          </a:p>
          <a:p>
            <a:pPr lvl="0"/>
            <a:r>
              <a:rPr lang="cs-CZ" dirty="0"/>
              <a:t>kontext vzniku: pasivní </a:t>
            </a:r>
            <a:r>
              <a:rPr lang="cs-CZ" dirty="0" err="1"/>
              <a:t>přejímíní</a:t>
            </a:r>
            <a:r>
              <a:rPr lang="cs-CZ" dirty="0"/>
              <a:t> mediálních vzorů, manipulující masmédia</a:t>
            </a:r>
          </a:p>
          <a:p>
            <a:pPr lvl="0"/>
            <a:r>
              <a:rPr lang="cs-CZ" dirty="0" err="1"/>
              <a:t>Salter</a:t>
            </a:r>
            <a:r>
              <a:rPr lang="cs-CZ" dirty="0"/>
              <a:t> - „věř hlavně sám sobě“, individualismus v názorech</a:t>
            </a:r>
          </a:p>
          <a:p>
            <a:pPr lvl="0"/>
            <a:r>
              <a:rPr lang="cs-CZ" dirty="0"/>
              <a:t>součást americké liberální výchovy k individualismu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09600" indent="-609600"/>
            <a:r>
              <a:rPr lang="cs-CZ" b="1" dirty="0" smtClean="0">
                <a:solidFill>
                  <a:schemeClr val="accent2"/>
                </a:solidFill>
                <a:latin typeface="Times New Roman" pitchFamily="18" charset="0"/>
              </a:rPr>
              <a:t>mýtus „hroší kůže“</a:t>
            </a:r>
            <a:r>
              <a:rPr lang="cs-CZ" dirty="0" smtClean="0">
                <a:latin typeface="Times New Roman" pitchFamily="18" charset="0"/>
              </a:rPr>
              <a:t> (spočívá v názoru, že asertivita nebere ohled na druhé → omyl: asertivita nezbavuje zodpovědnosti ta vlastní činy)</a:t>
            </a:r>
          </a:p>
          <a:p>
            <a:pPr marL="609600" indent="-609600"/>
            <a:r>
              <a:rPr lang="cs-CZ" b="1" dirty="0" smtClean="0">
                <a:solidFill>
                  <a:schemeClr val="accent2"/>
                </a:solidFill>
                <a:latin typeface="Times New Roman" pitchFamily="18" charset="0"/>
              </a:rPr>
              <a:t>mýtus „kamikadze“</a:t>
            </a:r>
            <a:r>
              <a:rPr lang="cs-CZ" dirty="0" smtClean="0">
                <a:latin typeface="Times New Roman" pitchFamily="18" charset="0"/>
              </a:rPr>
              <a:t> (předpokládá neústupnost dvou znalců metody → omyl: asertivita učí i kompromisu)</a:t>
            </a:r>
          </a:p>
          <a:p>
            <a:pPr marL="609600" indent="-609600"/>
            <a:r>
              <a:rPr lang="cs-CZ" b="1" dirty="0" smtClean="0">
                <a:solidFill>
                  <a:schemeClr val="accent2"/>
                </a:solidFill>
                <a:latin typeface="Times New Roman" pitchFamily="18" charset="0"/>
              </a:rPr>
              <a:t>mýtus „naši furianti“</a:t>
            </a:r>
            <a:r>
              <a:rPr lang="cs-CZ" dirty="0" smtClean="0">
                <a:latin typeface="Times New Roman" pitchFamily="18" charset="0"/>
              </a:rPr>
              <a:t> (mylná představa, že se musíme prosadit za každou cenu → omyl: stejně asertivní je rozhodnout se rezignovat)</a:t>
            </a:r>
          </a:p>
          <a:p>
            <a:pPr marL="609600" indent="-609600"/>
            <a:r>
              <a:rPr lang="cs-CZ" b="1" dirty="0" smtClean="0">
                <a:solidFill>
                  <a:schemeClr val="accent2"/>
                </a:solidFill>
                <a:latin typeface="Times New Roman" pitchFamily="18" charset="0"/>
              </a:rPr>
              <a:t>mýtus „</a:t>
            </a:r>
            <a:r>
              <a:rPr lang="cs-CZ" b="1" dirty="0" err="1" smtClean="0">
                <a:solidFill>
                  <a:schemeClr val="accent2"/>
                </a:solidFill>
                <a:latin typeface="Times New Roman" pitchFamily="18" charset="0"/>
              </a:rPr>
              <a:t>Niobé</a:t>
            </a:r>
            <a:r>
              <a:rPr lang="cs-CZ" b="1" dirty="0" smtClean="0">
                <a:solidFill>
                  <a:schemeClr val="accent2"/>
                </a:solidFill>
                <a:latin typeface="Times New Roman" pitchFamily="18" charset="0"/>
              </a:rPr>
              <a:t>“</a:t>
            </a:r>
            <a:r>
              <a:rPr lang="cs-CZ" dirty="0" smtClean="0">
                <a:latin typeface="Times New Roman" pitchFamily="18" charset="0"/>
              </a:rPr>
              <a:t> (názor</a:t>
            </a:r>
            <a:r>
              <a:rPr lang="cs-CZ" sz="4000" dirty="0" smtClean="0">
                <a:latin typeface="Times New Roman" pitchFamily="18" charset="0"/>
              </a:rPr>
              <a:t>, </a:t>
            </a:r>
            <a:r>
              <a:rPr lang="cs-CZ" dirty="0" smtClean="0">
                <a:latin typeface="Times New Roman" pitchFamily="18" charset="0"/>
              </a:rPr>
              <a:t>že na asertivitu doplatíme → omyl: díky asertivitě získává člověk vnitřní svobodu)</a:t>
            </a:r>
          </a:p>
          <a:p>
            <a:pPr marL="609600" indent="-609600"/>
            <a:r>
              <a:rPr lang="cs-CZ" b="1" dirty="0" smtClean="0">
                <a:solidFill>
                  <a:schemeClr val="accent2"/>
                </a:solidFill>
                <a:latin typeface="Times New Roman" pitchFamily="18" charset="0"/>
              </a:rPr>
              <a:t>mýtus „jinak než asertivně to není možné“</a:t>
            </a:r>
            <a:r>
              <a:rPr lang="cs-CZ" dirty="0" smtClean="0">
                <a:latin typeface="Times New Roman" pitchFamily="18" charset="0"/>
              </a:rPr>
              <a:t> (→ omyl: asertivní je rozhodnout se, kdy asertivitu užít a kdy ne)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mýty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vyjadřujte </a:t>
            </a:r>
            <a:r>
              <a:rPr lang="cs-CZ" dirty="0"/>
              <a:t>své pocity</a:t>
            </a:r>
          </a:p>
          <a:p>
            <a:pPr lvl="0"/>
            <a:r>
              <a:rPr lang="cs-CZ" dirty="0"/>
              <a:t>mimika má odrážet, co cítíte</a:t>
            </a:r>
          </a:p>
          <a:p>
            <a:pPr lvl="0"/>
            <a:r>
              <a:rPr lang="cs-CZ" dirty="0"/>
              <a:t>nácvik nesouhlasu</a:t>
            </a:r>
          </a:p>
          <a:p>
            <a:pPr lvl="0"/>
            <a:r>
              <a:rPr lang="cs-CZ" dirty="0"/>
              <a:t>„já“ – mluvte za sebe</a:t>
            </a:r>
          </a:p>
          <a:p>
            <a:pPr lvl="0"/>
            <a:r>
              <a:rPr lang="cs-CZ" dirty="0"/>
              <a:t>přijímání pochvaly</a:t>
            </a:r>
          </a:p>
          <a:p>
            <a:pPr lvl="0"/>
            <a:r>
              <a:rPr lang="cs-CZ" dirty="0"/>
              <a:t>improvizace a spontánní jednání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6 základních technik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lvl="0"/>
            <a:r>
              <a:rPr lang="cs-CZ" dirty="0"/>
              <a:t>Otevřenost a upřímnost v jednání s lidmi nám </a:t>
            </a:r>
            <a:r>
              <a:rPr lang="cs-CZ" b="1" dirty="0"/>
              <a:t>může napomoci</a:t>
            </a:r>
            <a:r>
              <a:rPr lang="cs-CZ" dirty="0"/>
              <a:t>. V čem?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 </a:t>
            </a:r>
          </a:p>
          <a:p>
            <a:pPr lvl="0"/>
            <a:r>
              <a:rPr lang="cs-CZ" dirty="0"/>
              <a:t>Otevřené jednání může působit ve vztahu k druhým lidem i </a:t>
            </a:r>
            <a:r>
              <a:rPr lang="cs-CZ" b="1" dirty="0"/>
              <a:t>problémy</a:t>
            </a:r>
            <a:r>
              <a:rPr lang="cs-CZ" dirty="0"/>
              <a:t>. Které?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……………………………………………………..</a:t>
            </a:r>
          </a:p>
          <a:p>
            <a:r>
              <a:rPr lang="cs-CZ" dirty="0"/>
              <a:t> 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/>
              <a:t>Zkuste nyní bez dlouhého promýšlení doplnit následující věty </a:t>
            </a:r>
          </a:p>
          <a:p>
            <a:pPr lvl="0"/>
            <a:r>
              <a:rPr lang="cs-CZ" dirty="0"/>
              <a:t>Nejčastěji</a:t>
            </a:r>
            <a:r>
              <a:rPr lang="cs-CZ" b="1" dirty="0"/>
              <a:t> musím</a:t>
            </a:r>
            <a:r>
              <a:rPr lang="cs-CZ" dirty="0"/>
              <a:t> ..........................................................................................</a:t>
            </a:r>
          </a:p>
          <a:p>
            <a:pPr lvl="0"/>
            <a:r>
              <a:rPr lang="cs-CZ" dirty="0"/>
              <a:t>Nejraději </a:t>
            </a:r>
            <a:r>
              <a:rPr lang="cs-CZ" b="1" dirty="0"/>
              <a:t>bych chtěl(a)</a:t>
            </a:r>
            <a:r>
              <a:rPr lang="cs-CZ" dirty="0"/>
              <a:t> .................................................................................</a:t>
            </a:r>
          </a:p>
          <a:p>
            <a:pPr lvl="0"/>
            <a:r>
              <a:rPr lang="cs-CZ" dirty="0"/>
              <a:t>Častěji </a:t>
            </a:r>
            <a:r>
              <a:rPr lang="cs-CZ" b="1" dirty="0"/>
              <a:t>bych měl(a)</a:t>
            </a:r>
            <a:r>
              <a:rPr lang="cs-CZ" dirty="0"/>
              <a:t> .......................................................................................</a:t>
            </a:r>
          </a:p>
          <a:p>
            <a:pPr lvl="0"/>
            <a:r>
              <a:rPr lang="cs-CZ" b="1" dirty="0"/>
              <a:t>Rád(a) bych</a:t>
            </a:r>
            <a:r>
              <a:rPr lang="cs-CZ" dirty="0"/>
              <a:t> udělal(a), ale nejdříve </a:t>
            </a:r>
            <a:r>
              <a:rPr lang="cs-CZ" b="1" dirty="0"/>
              <a:t>musím </a:t>
            </a:r>
            <a:r>
              <a:rPr lang="cs-CZ" dirty="0"/>
              <a:t>.................................................</a:t>
            </a:r>
          </a:p>
          <a:p>
            <a:pPr lvl="0"/>
            <a:r>
              <a:rPr lang="cs-CZ" b="1" dirty="0"/>
              <a:t>Musím</a:t>
            </a:r>
            <a:r>
              <a:rPr lang="cs-CZ" dirty="0"/>
              <a:t> se hodně učit, ale </a:t>
            </a:r>
            <a:r>
              <a:rPr lang="cs-CZ" b="1" dirty="0"/>
              <a:t>raději bych</a:t>
            </a:r>
            <a:r>
              <a:rPr lang="cs-CZ" dirty="0"/>
              <a:t> ..........................................................</a:t>
            </a:r>
          </a:p>
          <a:p>
            <a:pPr lvl="0"/>
            <a:r>
              <a:rPr lang="cs-CZ" b="1" dirty="0"/>
              <a:t>Rád(a)</a:t>
            </a:r>
            <a:r>
              <a:rPr lang="cs-CZ" dirty="0"/>
              <a:t> chodím do kina, ale </a:t>
            </a:r>
            <a:r>
              <a:rPr lang="cs-CZ" b="1" dirty="0"/>
              <a:t>měl(a) bych</a:t>
            </a:r>
            <a:r>
              <a:rPr lang="cs-CZ" dirty="0"/>
              <a:t> .....................................................</a:t>
            </a:r>
          </a:p>
          <a:p>
            <a:pPr lvl="0"/>
            <a:r>
              <a:rPr lang="cs-CZ" dirty="0"/>
              <a:t>Nebaví mě, když </a:t>
            </a:r>
            <a:r>
              <a:rPr lang="cs-CZ" b="1" dirty="0"/>
              <a:t>musím</a:t>
            </a:r>
            <a:r>
              <a:rPr lang="cs-CZ" dirty="0"/>
              <a:t> ...............................................................................</a:t>
            </a:r>
          </a:p>
          <a:p>
            <a:pPr lvl="0"/>
            <a:r>
              <a:rPr lang="cs-CZ" dirty="0"/>
              <a:t>Když něco </a:t>
            </a:r>
            <a:r>
              <a:rPr lang="cs-CZ" b="1" dirty="0"/>
              <a:t>musím</a:t>
            </a:r>
            <a:r>
              <a:rPr lang="cs-CZ" dirty="0"/>
              <a:t>, tak ..................................................................................</a:t>
            </a:r>
          </a:p>
          <a:p>
            <a:pPr lvl="0"/>
            <a:r>
              <a:rPr lang="cs-CZ" b="1" dirty="0"/>
              <a:t>Měl(a) bych</a:t>
            </a:r>
            <a:r>
              <a:rPr lang="cs-CZ" dirty="0"/>
              <a:t> více ....................................................................................</a:t>
            </a:r>
          </a:p>
          <a:p>
            <a:pPr lvl="0"/>
            <a:r>
              <a:rPr lang="cs-CZ" dirty="0"/>
              <a:t>Když něco </a:t>
            </a:r>
            <a:r>
              <a:rPr lang="cs-CZ" b="1" dirty="0"/>
              <a:t>chci</a:t>
            </a:r>
            <a:r>
              <a:rPr lang="cs-CZ" dirty="0"/>
              <a:t> a </a:t>
            </a:r>
            <a:r>
              <a:rPr lang="cs-CZ" b="1" dirty="0"/>
              <a:t>nemohu</a:t>
            </a:r>
            <a:r>
              <a:rPr lang="cs-CZ" dirty="0"/>
              <a:t> toho dosáhnout, tak ...........................................</a:t>
            </a: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r>
              <a:rPr lang="cs-CZ" dirty="0"/>
              <a:t>Co pro vás znamená </a:t>
            </a:r>
            <a:r>
              <a:rPr lang="cs-CZ" b="1" dirty="0"/>
              <a:t>slovo kritika</a:t>
            </a:r>
            <a:r>
              <a:rPr lang="cs-CZ" dirty="0"/>
              <a:t> a s čím kritiku </a:t>
            </a:r>
            <a:r>
              <a:rPr lang="cs-CZ" b="1" dirty="0"/>
              <a:t>spojujete</a:t>
            </a:r>
            <a:r>
              <a:rPr lang="cs-CZ" dirty="0"/>
              <a:t>?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pPr lvl="0"/>
            <a:r>
              <a:rPr lang="cs-CZ" b="1" dirty="0"/>
              <a:t>Co cítíte</a:t>
            </a:r>
            <a:r>
              <a:rPr lang="cs-CZ" dirty="0"/>
              <a:t>, když jste kritizován(a)? </a:t>
            </a:r>
            <a:r>
              <a:rPr lang="cs-CZ" b="1" dirty="0"/>
              <a:t>Jak se chováte</a:t>
            </a:r>
            <a:r>
              <a:rPr lang="cs-CZ" dirty="0"/>
              <a:t>?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pPr lvl="0"/>
            <a:r>
              <a:rPr lang="cs-CZ" dirty="0"/>
              <a:t>Co vám dělá největší </a:t>
            </a:r>
            <a:r>
              <a:rPr lang="cs-CZ" b="1" dirty="0"/>
              <a:t>obtíže</a:t>
            </a:r>
            <a:r>
              <a:rPr lang="cs-CZ" dirty="0"/>
              <a:t>, když máte "</a:t>
            </a:r>
            <a:r>
              <a:rPr lang="cs-CZ" b="1" dirty="0"/>
              <a:t>něco" vytknout druhému?</a:t>
            </a:r>
            <a:endParaRPr lang="cs-CZ" dirty="0"/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pPr lvl="0"/>
            <a:r>
              <a:rPr lang="cs-CZ" dirty="0"/>
              <a:t>Za co jste </a:t>
            </a:r>
            <a:r>
              <a:rPr lang="cs-CZ" b="1" dirty="0"/>
              <a:t>nejčastěji kritizován(a) v rodině</a:t>
            </a:r>
            <a:r>
              <a:rPr lang="cs-CZ" dirty="0"/>
              <a:t> (rodiči, dětmi, partnerem, případně sourozencem?)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r>
              <a:rPr lang="cs-CZ" dirty="0"/>
              <a:t>...........................................................</a:t>
            </a:r>
          </a:p>
          <a:p>
            <a:pPr lvl="0"/>
            <a:r>
              <a:rPr lang="cs-CZ" dirty="0"/>
              <a:t>Jaké </a:t>
            </a:r>
            <a:r>
              <a:rPr lang="cs-CZ" b="1" dirty="0"/>
              <a:t>znáte asertivní strategie</a:t>
            </a:r>
            <a:r>
              <a:rPr lang="cs-CZ" dirty="0"/>
              <a:t> zvládání kritiky? Popište stručně alespoň "</a:t>
            </a:r>
            <a:r>
              <a:rPr lang="cs-CZ" b="1" dirty="0"/>
              <a:t>otevřené dveře" (mlha),</a:t>
            </a:r>
            <a:r>
              <a:rPr lang="cs-CZ" dirty="0"/>
              <a:t> "</a:t>
            </a:r>
            <a:r>
              <a:rPr lang="cs-CZ" b="1" dirty="0"/>
              <a:t>negativní aserce</a:t>
            </a:r>
            <a:r>
              <a:rPr lang="cs-CZ" dirty="0"/>
              <a:t>" a "</a:t>
            </a:r>
            <a:r>
              <a:rPr lang="cs-CZ" b="1" dirty="0"/>
              <a:t>negativní dotazování</a:t>
            </a:r>
            <a:r>
              <a:rPr lang="cs-CZ" dirty="0"/>
              <a:t>". V čem jsou </a:t>
            </a:r>
            <a:r>
              <a:rPr lang="cs-CZ" b="1" dirty="0"/>
              <a:t>základní odlišnosti</a:t>
            </a:r>
            <a:r>
              <a:rPr lang="cs-CZ" dirty="0"/>
              <a:t>?</a:t>
            </a:r>
          </a:p>
          <a:p>
            <a:r>
              <a:rPr lang="cs-CZ" dirty="0"/>
              <a:t>..........................................................</a:t>
            </a:r>
          </a:p>
          <a:p>
            <a:r>
              <a:rPr lang="cs-CZ" dirty="0"/>
              <a:t>..........................................................</a:t>
            </a:r>
          </a:p>
          <a:p>
            <a:r>
              <a:rPr lang="cs-CZ" dirty="0"/>
              <a:t>..........................................................</a:t>
            </a:r>
          </a:p>
          <a:p>
            <a:r>
              <a:rPr lang="cs-CZ" dirty="0"/>
              <a:t>..........................................................</a:t>
            </a:r>
          </a:p>
          <a:p>
            <a:r>
              <a:rPr lang="cs-CZ" dirty="0"/>
              <a:t>..........................................................</a:t>
            </a:r>
          </a:p>
          <a:p>
            <a:r>
              <a:rPr lang="cs-CZ" dirty="0"/>
              <a:t>..........................................................</a:t>
            </a:r>
          </a:p>
          <a:p>
            <a:r>
              <a:rPr lang="cs-CZ" dirty="0"/>
              <a:t>..........................................................</a:t>
            </a:r>
          </a:p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kritika</a:t>
            </a:r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234</TotalTime>
  <Words>958</Words>
  <Application>Microsoft Office PowerPoint</Application>
  <PresentationFormat>Předvádění na obrazovce (4:3)</PresentationFormat>
  <Paragraphs>180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Shluk</vt:lpstr>
      <vt:lpstr>Asertivita</vt:lpstr>
      <vt:lpstr>brainstorming</vt:lpstr>
      <vt:lpstr>Asertivita</vt:lpstr>
      <vt:lpstr>historie</vt:lpstr>
      <vt:lpstr>mýty</vt:lpstr>
      <vt:lpstr>6 základních technik </vt:lpstr>
      <vt:lpstr>Snímek 7</vt:lpstr>
      <vt:lpstr>Snímek 8</vt:lpstr>
      <vt:lpstr>kritika</vt:lpstr>
      <vt:lpstr>kompliment</vt:lpstr>
      <vt:lpstr>Asertivní práva </vt:lpstr>
      <vt:lpstr>Asertivní povinnosti</vt:lpstr>
      <vt:lpstr>Snímek 13</vt:lpstr>
      <vt:lpstr>Současné tréninkové postupy</vt:lpstr>
      <vt:lpstr>opakující se zvuková smyčka</vt:lpstr>
      <vt:lpstr>Technika otevřených dveří </vt:lpstr>
      <vt:lpstr>Volná informace  </vt:lpstr>
      <vt:lpstr>Umění požádat o laskavost </vt:lpstr>
      <vt:lpstr>Hraní cvičných dialogů 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lektor</cp:lastModifiedBy>
  <cp:revision>17</cp:revision>
  <dcterms:created xsi:type="dcterms:W3CDTF">2014-11-17T19:17:06Z</dcterms:created>
  <dcterms:modified xsi:type="dcterms:W3CDTF">2014-11-28T14:16:10Z</dcterms:modified>
</cp:coreProperties>
</file>