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9808" autoAdjust="0"/>
  </p:normalViewPr>
  <p:slideViewPr>
    <p:cSldViewPr>
      <p:cViewPr>
        <p:scale>
          <a:sx n="73" d="100"/>
          <a:sy n="73" d="100"/>
        </p:scale>
        <p:origin x="-1076"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lvl1pPr marL="0" marR="0" indent="0" algn="r" rtl="0">
              <a:spcBef>
                <a:spcPts val="0"/>
              </a:spcBef>
              <a:buNone/>
              <a:defRPr sz="1200" b="0" i="0" u="none" strike="noStrike" cap="none" baseline="0">
                <a:solidFill>
                  <a:schemeClr val="dk1"/>
                </a:solidFill>
                <a:latin typeface="Calibri"/>
                <a:ea typeface="Calibri"/>
                <a:cs typeface="Calibri"/>
                <a:sym typeface="Calibri"/>
              </a:defRPr>
            </a:lvl1pPr>
          </a:lstStyle>
          <a:p>
            <a:pPr marL="0" lvl="0" indent="0">
              <a:spcBef>
                <a:spcPts val="0"/>
              </a:spcBef>
              <a:buSzPct val="25000"/>
              <a:buNone/>
            </a:pPr>
            <a:fld id="{00000000-1234-1234-1234-123412341234}" type="slidenum">
              <a:rPr lang="cs-CZ"/>
              <a:t>‹#›</a:t>
            </a:fld>
            <a:endParaRPr lang="cs-CZ"/>
          </a:p>
        </p:txBody>
      </p:sp>
    </p:spTree>
    <p:extLst>
      <p:ext uri="{BB962C8B-B14F-4D97-AF65-F5344CB8AC3E}">
        <p14:creationId xmlns:p14="http://schemas.microsoft.com/office/powerpoint/2010/main" val="371898013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94" name="Shape 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cs-CZ"/>
              <a:t>K posouzení velikosti příspěvku zátěž populace je třeba vymezit pojmy nebezpečí a riziko. Nebezpečím se rozumí obecná vlastnost mikroorganismu či látky. Riziko je velikost pravděpodnosti, s jakou se nebezpečí může v konkrétních situacích uplatnit. Nebezpečí je dáno obecně, riziko se mění v závislosti na okolnostech. Stejné nebezpečí může mít různou velikost rizko v růných populacích, na různých místech a v růných časových souvislostech. Velikost rizika nákazou Listeria monocytogenes je větší v současnosti, v souvislosti s rozšiřením prodeje potravin, které mohou listerie obsahovat (např. směry vybízející konzumace syrových potravin, prodej syrového nepasterovaného mléka apod.).</a:t>
            </a:r>
          </a:p>
        </p:txBody>
      </p:sp>
      <p:sp>
        <p:nvSpPr>
          <p:cNvPr id="166" name="Shape 1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cs-CZ"/>
              <a:t>Jelikož je ČR součástí Evropské unie, je třeba akceptovat také komunitární právo. Pro praxi hygienika výživy je nejdůležitější tzv. sekundární právo, ze sekundárního práva nařízení a směrnice.</a:t>
            </a:r>
          </a:p>
          <a:p>
            <a:pPr rtl="0">
              <a:spcBef>
                <a:spcPts val="0"/>
              </a:spcBef>
              <a:buNone/>
            </a:pPr>
            <a:endParaRPr/>
          </a:p>
          <a:p>
            <a:pPr>
              <a:spcBef>
                <a:spcPts val="0"/>
              </a:spcBef>
              <a:buNone/>
            </a:pPr>
            <a:r>
              <a:rPr lang="cs-CZ"/>
              <a:t>Nařízení si lze představit jako zákon, který platí stejnoměrně a úplně ve všech členských státech EU. Dozorové orgány kontrolují, jak jsou dodržovány. Směrnice platí nepřímo, musí být nejprve adaptována do některého z národních předpisů (v současné době je tímto způsobem upravena problematika složení obalových materiálů a dalších předmětů určených pro přímý styk s potravinami a pokrmy). Nicméně potravinová legislativa stále více směřuje k tomu, aby bylo stále více oblastí regulováno formou nařízení.</a:t>
            </a:r>
          </a:p>
        </p:txBody>
      </p:sp>
      <p:sp>
        <p:nvSpPr>
          <p:cNvPr id="173" name="Shape 1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cs-CZ"/>
              <a:t>Základním přímo použitelným předpisem EU je Nařízení č. 178/2002. Definuje pojem bezpečnosti potravin (viz nímek č. 3), Dále je stanoveno, že postupy mají být založeny na vědecky odůvodnitelném stanovení velikosti rizika pro různé situace (viz snímek 10) při respektování zásady předběžné opatrnosti (existuje-li veděcká nejistota ve formě nedostatku vědeckých informací, pak by mělo být počítáno vždy s tou horší alternativou, dokud nebudou k dispozici přesnější údaje; uplatňuje se ve vztahu k různých přídatným látkám, což je veřejností vnímáno nesprávně). Odpovědnost za produkt má výrobce, který má být schopen identifikovat každou surovinu, kterou používá z hlediska složení a původu stejně jako alespoň rámcově svoje odběratele). Spolupráce s kontrolními orgány by mělo být vždy o něco výhodnější, než opak.</a:t>
            </a:r>
          </a:p>
          <a:p>
            <a:pPr rtl="0">
              <a:spcBef>
                <a:spcPts val="0"/>
              </a:spcBef>
              <a:buNone/>
            </a:pPr>
            <a:endParaRPr/>
          </a:p>
          <a:p>
            <a:pPr>
              <a:spcBef>
                <a:spcPts val="0"/>
              </a:spcBef>
              <a:buNone/>
            </a:pPr>
            <a:r>
              <a:rPr lang="cs-CZ"/>
              <a:t>Podrobnosti stanoví Nařízení 852/2004, mikraobiologická kritéria pro potraviny jsou upřesněna Nařízením 2073/2005, které bylo později doplněno.</a:t>
            </a:r>
          </a:p>
        </p:txBody>
      </p:sp>
      <p:sp>
        <p:nvSpPr>
          <p:cNvPr id="180" name="Shape 1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00" name="Shape 10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cs-CZ" b="0" i="0" u="none" strike="noStrike" cap="none" baseline="0">
                <a:solidFill>
                  <a:schemeClr val="dk1"/>
                </a:solidFill>
              </a:rPr>
              <a:t>Hygiena výživy je vědním oborem, který využívá poznatky příbuzných oborů, jako je mikrobiologie, toxikologie, technologie, zbožíznalectví, technologie a technika, ekonomika a jiné. Snaží se využívat principů medicíny založené na důkazech (EBM) a její odnože, (ochrany) veřejného zdraví založeného na důkazech (EBPH – Evidence Based Public Health). </a:t>
            </a:r>
          </a:p>
          <a:p>
            <a:pPr marL="0" marR="0" lvl="0" indent="0" algn="l" rtl="0">
              <a:spcBef>
                <a:spcPts val="0"/>
              </a:spcBef>
              <a:buNone/>
            </a:pPr>
            <a:endParaRPr b="0" i="0" u="none" strike="noStrike" cap="none" baseline="0">
              <a:solidFill>
                <a:schemeClr val="dk1"/>
              </a:solidFill>
            </a:endParaRPr>
          </a:p>
          <a:p>
            <a:pPr marL="0" marR="0" lvl="0" indent="0" algn="l" rtl="0">
              <a:spcBef>
                <a:spcPts val="0"/>
              </a:spcBef>
              <a:buSzPct val="25000"/>
              <a:buNone/>
            </a:pPr>
            <a:r>
              <a:rPr lang="cs-CZ">
                <a:solidFill>
                  <a:schemeClr val="dk1"/>
                </a:solidFill>
              </a:rPr>
              <a:t>Jazyková </a:t>
            </a:r>
            <a:r>
              <a:rPr lang="cs-CZ" b="0" i="0" u="none" strike="noStrike" cap="none" baseline="0">
                <a:solidFill>
                  <a:schemeClr val="dk1"/>
                </a:solidFill>
              </a:rPr>
              <a:t>poznámka k překladu EPBH: český překlad  Public Health - veřejné zdraví či veřejné zdravotnictví má poněkud odlišný název a proto je zvykem připojovat k českému překladu přidávat ještě </a:t>
            </a:r>
            <a:r>
              <a:rPr lang="cs-CZ">
                <a:solidFill>
                  <a:schemeClr val="dk1"/>
                </a:solidFill>
              </a:rPr>
              <a:t>výraz </a:t>
            </a:r>
            <a:r>
              <a:rPr lang="cs-CZ" b="0" i="0" u="none" strike="noStrike" cap="none" baseline="0">
                <a:solidFill>
                  <a:schemeClr val="dk1"/>
                </a:solidFill>
              </a:rPr>
              <a:t>ochrana</a:t>
            </a:r>
            <a:r>
              <a:rPr lang="cs-CZ">
                <a:solidFill>
                  <a:schemeClr val="dk1"/>
                </a:solidFill>
              </a:rPr>
              <a:t> (v textu uvedeno pro přehlednost v závorce)</a:t>
            </a:r>
          </a:p>
        </p:txBody>
      </p:sp>
      <p:sp>
        <p:nvSpPr>
          <p:cNvPr id="101" name="Shape 10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cs-CZ" sz="1200" b="0" i="0" u="none" strike="noStrike" cap="none" baseline="0">
                <a:solidFill>
                  <a:schemeClr val="dk1"/>
                </a:solidFill>
                <a:latin typeface="Calibri"/>
                <a:ea typeface="Calibri"/>
                <a:cs typeface="Calibri"/>
                <a:sym typeface="Calibri"/>
              </a:rPr>
              <a:t>2</a:t>
            </a:fld>
            <a:endParaRPr lang="cs-CZ"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07" name="Shape 10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cs-CZ">
                <a:solidFill>
                  <a:schemeClr val="dk1"/>
                </a:solidFill>
              </a:rPr>
              <a:t>P</a:t>
            </a:r>
            <a:r>
              <a:rPr lang="cs-CZ" b="0" i="0" u="none" strike="noStrike" cap="none" baseline="0">
                <a:solidFill>
                  <a:schemeClr val="dk1"/>
                </a:solidFill>
              </a:rPr>
              <a:t>ojem bezpečnosti potravin je nově pojímán komplexně. Nehovoří se pouze o nepřítomnosti patogenních agens</a:t>
            </a:r>
            <a:r>
              <a:rPr lang="cs-CZ">
                <a:solidFill>
                  <a:schemeClr val="dk1"/>
                </a:solidFill>
              </a:rPr>
              <a:t> či</a:t>
            </a:r>
            <a:r>
              <a:rPr lang="cs-CZ" b="0" i="0" u="none" strike="noStrike" cap="none" baseline="0">
                <a:solidFill>
                  <a:schemeClr val="dk1"/>
                </a:solidFill>
              </a:rPr>
              <a:t> toxických látek, ale o jakýchkoliv faktorech, které mohou zapříčinit, že potravina má schopnost poškodit zdraví (namísto zdraví prospět či </a:t>
            </a:r>
            <a:r>
              <a:rPr lang="cs-CZ">
                <a:solidFill>
                  <a:schemeClr val="dk1"/>
                </a:solidFill>
              </a:rPr>
              <a:t>alespoň nevykazovat žádný nepříznivý efekt</a:t>
            </a:r>
            <a:r>
              <a:rPr lang="cs-CZ" b="0" i="0" u="none" strike="noStrike" cap="none" baseline="0">
                <a:solidFill>
                  <a:schemeClr val="dk1"/>
                </a:solidFill>
              </a:rPr>
              <a:t>).</a:t>
            </a:r>
          </a:p>
          <a:p>
            <a:pPr marL="0" marR="0" lvl="0" indent="0" algn="l" rtl="0">
              <a:spcBef>
                <a:spcPts val="0"/>
              </a:spcBef>
              <a:buNone/>
            </a:pPr>
            <a:endParaRPr b="0" i="0" u="none" strike="noStrike" cap="none" baseline="0">
              <a:solidFill>
                <a:schemeClr val="dk1"/>
              </a:solidFill>
            </a:endParaRPr>
          </a:p>
          <a:p>
            <a:pPr marL="0" marR="0" lvl="0" indent="0" algn="l" rtl="0">
              <a:spcBef>
                <a:spcPts val="0"/>
              </a:spcBef>
              <a:buSzPct val="25000"/>
              <a:buNone/>
            </a:pPr>
            <a:r>
              <a:rPr lang="cs-CZ" b="0" i="0" u="none" strike="noStrike" cap="none" baseline="0">
                <a:solidFill>
                  <a:schemeClr val="dk1"/>
                </a:solidFill>
              </a:rPr>
              <a:t>Účinky krátkodobé mohou </a:t>
            </a:r>
            <a:r>
              <a:rPr lang="cs-CZ">
                <a:solidFill>
                  <a:schemeClr val="dk1"/>
                </a:solidFill>
              </a:rPr>
              <a:t>být reprezentovány </a:t>
            </a:r>
            <a:r>
              <a:rPr lang="cs-CZ" b="0" i="0" u="none" strike="noStrike" cap="none" baseline="0">
                <a:solidFill>
                  <a:schemeClr val="dk1"/>
                </a:solidFill>
              </a:rPr>
              <a:t>l</a:t>
            </a:r>
            <a:r>
              <a:rPr lang="cs-CZ">
                <a:solidFill>
                  <a:schemeClr val="dk1"/>
                </a:solidFill>
              </a:rPr>
              <a:t>e</a:t>
            </a:r>
            <a:r>
              <a:rPr lang="cs-CZ" b="0" i="0" u="none" strike="noStrike" cap="none" baseline="0">
                <a:solidFill>
                  <a:schemeClr val="dk1"/>
                </a:solidFill>
              </a:rPr>
              <a:t>hkou formu infekce, ale i poraněním zubů či sliznice dutiny ústní v souvislosti s přítomností cizích příměsí (přítomnost střepů skla ve zpracovaných potravinách není v poslední době neobvyklá; sklo nelze běžnými prostředky detekovat tak jako </a:t>
            </a:r>
            <a:r>
              <a:rPr lang="cs-CZ">
                <a:solidFill>
                  <a:schemeClr val="dk1"/>
                </a:solidFill>
              </a:rPr>
              <a:t>úlomky kovů pomocí elektromagnetických detektorů;</a:t>
            </a:r>
            <a:r>
              <a:rPr lang="cs-CZ" b="0" i="0" u="none" strike="noStrike" cap="none" baseline="0">
                <a:solidFill>
                  <a:schemeClr val="dk1"/>
                </a:solidFill>
              </a:rPr>
              <a:t>, do potravin</a:t>
            </a:r>
            <a:r>
              <a:rPr lang="cs-CZ">
                <a:solidFill>
                  <a:schemeClr val="dk1"/>
                </a:solidFill>
              </a:rPr>
              <a:t> tyto příměsi pronikají např. při</a:t>
            </a:r>
            <a:r>
              <a:rPr lang="cs-CZ" b="0" i="0" u="none" strike="noStrike" cap="none" baseline="0">
                <a:solidFill>
                  <a:schemeClr val="dk1"/>
                </a:solidFill>
              </a:rPr>
              <a:t>i poškození prostředí výrobních závodů – rozbitá svítidla apod.).</a:t>
            </a:r>
          </a:p>
          <a:p>
            <a:pPr marL="0" marR="0" lvl="0" indent="0" algn="l" rtl="0">
              <a:spcBef>
                <a:spcPts val="0"/>
              </a:spcBef>
              <a:buNone/>
            </a:pPr>
            <a:endParaRPr b="0" i="0" u="none" strike="noStrike" cap="none" baseline="0">
              <a:solidFill>
                <a:schemeClr val="dk1"/>
              </a:solidFill>
            </a:endParaRPr>
          </a:p>
          <a:p>
            <a:pPr marL="0" marR="0" lvl="0" indent="0" algn="l" rtl="0">
              <a:spcBef>
                <a:spcPts val="0"/>
              </a:spcBef>
              <a:buSzPct val="25000"/>
              <a:buNone/>
            </a:pPr>
            <a:r>
              <a:rPr lang="cs-CZ" b="0" i="0" u="none" strike="noStrike" cap="none" baseline="0">
                <a:solidFill>
                  <a:schemeClr val="dk1"/>
                </a:solidFill>
              </a:rPr>
              <a:t>Typickým dlouhodobým účinkem je např. zhoršení zdravotního stavu </a:t>
            </a:r>
            <a:r>
              <a:rPr lang="cs-CZ">
                <a:solidFill>
                  <a:schemeClr val="dk1"/>
                </a:solidFill>
              </a:rPr>
              <a:t>osoby </a:t>
            </a:r>
            <a:r>
              <a:rPr lang="cs-CZ" b="0" i="0" u="none" strike="noStrike" cap="none" baseline="0">
                <a:solidFill>
                  <a:schemeClr val="dk1"/>
                </a:solidFill>
              </a:rPr>
              <a:t>s výživovým omezením</a:t>
            </a:r>
            <a:r>
              <a:rPr lang="cs-CZ">
                <a:solidFill>
                  <a:schemeClr val="dk1"/>
                </a:solidFill>
              </a:rPr>
              <a:t>:</a:t>
            </a:r>
            <a:r>
              <a:rPr lang="cs-CZ" b="0" i="0" u="none" strike="noStrike" cap="none" baseline="0">
                <a:solidFill>
                  <a:schemeClr val="dk1"/>
                </a:solidFill>
              </a:rPr>
              <a:t> pokud taková osoba konzumuje potravinu, o níž se právem domnívá, že neobsahuje</a:t>
            </a:r>
            <a:r>
              <a:rPr lang="cs-CZ">
                <a:solidFill>
                  <a:schemeClr val="dk1"/>
                </a:solidFill>
              </a:rPr>
              <a:t> určitý</a:t>
            </a:r>
            <a:r>
              <a:rPr lang="cs-CZ" b="0" i="0" u="none" strike="noStrike" cap="none" baseline="0">
                <a:solidFill>
                  <a:schemeClr val="dk1"/>
                </a:solidFill>
              </a:rPr>
              <a:t> alergen, ale výrobce alergen </a:t>
            </a:r>
            <a:r>
              <a:rPr lang="cs-CZ">
                <a:solidFill>
                  <a:schemeClr val="dk1"/>
                </a:solidFill>
              </a:rPr>
              <a:t>do potravin přidává, </a:t>
            </a:r>
            <a:r>
              <a:rPr lang="cs-CZ" b="0" i="0" u="none" strike="noStrike" cap="none" baseline="0">
                <a:solidFill>
                  <a:schemeClr val="dk1"/>
                </a:solidFill>
              </a:rPr>
              <a:t>když dražší surovinu neoprávněně nahrazuje surovinou levnější (moučka nahrazující maso ve výrobku). V tomto případě hovoříme o </a:t>
            </a:r>
            <a:r>
              <a:rPr lang="cs-CZ" b="1" i="0" u="none" strike="noStrike" cap="none" baseline="0">
                <a:solidFill>
                  <a:schemeClr val="dk1"/>
                </a:solidFill>
              </a:rPr>
              <a:t>falšování</a:t>
            </a:r>
            <a:r>
              <a:rPr lang="cs-CZ" b="0" i="0" u="none" strike="noStrike" cap="none" baseline="0">
                <a:solidFill>
                  <a:schemeClr val="dk1"/>
                </a:solidFill>
              </a:rPr>
              <a:t>, které je v současné době považováno za nejzávažnější zdroj poškození zdraví konzumenta.</a:t>
            </a:r>
          </a:p>
          <a:p>
            <a:pPr marL="0" marR="0" lvl="0" indent="0" algn="l" rtl="0">
              <a:spcBef>
                <a:spcPts val="0"/>
              </a:spcBef>
              <a:buNone/>
            </a:pPr>
            <a:endParaRPr b="0" i="0" u="none" strike="noStrike" cap="none" baseline="0">
              <a:solidFill>
                <a:schemeClr val="dk1"/>
              </a:solidFill>
            </a:endParaRPr>
          </a:p>
          <a:p>
            <a:pPr marL="0" marR="0" lvl="0" indent="0" algn="l" rtl="0">
              <a:spcBef>
                <a:spcPts val="0"/>
              </a:spcBef>
              <a:buSzPct val="25000"/>
              <a:buNone/>
            </a:pPr>
            <a:r>
              <a:rPr lang="cs-CZ">
                <a:solidFill>
                  <a:schemeClr val="dk1"/>
                </a:solidFill>
              </a:rPr>
              <a:t>B</a:t>
            </a:r>
            <a:r>
              <a:rPr lang="cs-CZ" b="0" i="0" u="none" strike="noStrike" cap="none" baseline="0">
                <a:solidFill>
                  <a:schemeClr val="dk1"/>
                </a:solidFill>
              </a:rPr>
              <a:t>ezpečnost potravin je dále posuzována komplexně nejen ve vztahu k potravině, ale také stavu konzumenta. Stejná potravina může být bezpečná pro osoby s dobrým stavem imunity a nebezpečná pro potraviny oslabené (viz syrové mléko z mlékomatu).</a:t>
            </a:r>
          </a:p>
        </p:txBody>
      </p:sp>
      <p:sp>
        <p:nvSpPr>
          <p:cNvPr id="108" name="Shape 10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cs-CZ" sz="1200" b="0" i="0" u="none" strike="noStrike" cap="none" baseline="0">
                <a:solidFill>
                  <a:schemeClr val="dk1"/>
                </a:solidFill>
                <a:latin typeface="Calibri"/>
                <a:ea typeface="Calibri"/>
                <a:cs typeface="Calibri"/>
                <a:sym typeface="Calibri"/>
              </a:rPr>
              <a:t>3</a:t>
            </a:fld>
            <a:endParaRPr lang="cs-CZ"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14" name="Shape 11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cs-CZ" b="0" i="0" u="none" strike="noStrike" cap="none" baseline="0">
                <a:solidFill>
                  <a:schemeClr val="dk1"/>
                </a:solidFill>
              </a:rPr>
              <a:t>Potravina je jakákoliv látka určená ke konzumaci. Problematická tato definice nebývá v případě běžných potravin. Avšak nutriční specialista se ve svojí profesi bude velmi často pohybovat v hraniční oblasti, jako </a:t>
            </a:r>
            <a:r>
              <a:rPr lang="cs-CZ">
                <a:solidFill>
                  <a:schemeClr val="dk1"/>
                </a:solidFill>
              </a:rPr>
              <a:t>jsou</a:t>
            </a:r>
            <a:r>
              <a:rPr lang="cs-CZ" b="0" i="0" u="none" strike="noStrike" cap="none" baseline="0">
                <a:solidFill>
                  <a:schemeClr val="dk1"/>
                </a:solidFill>
              </a:rPr>
              <a:t> potraviny pro zvláštní lékařské účely</a:t>
            </a:r>
            <a:r>
              <a:rPr lang="cs-CZ">
                <a:solidFill>
                  <a:schemeClr val="dk1"/>
                </a:solidFill>
              </a:rPr>
              <a:t>.</a:t>
            </a:r>
          </a:p>
          <a:p>
            <a:pPr marL="0" marR="0" lvl="0" indent="0" algn="l" rtl="0">
              <a:spcBef>
                <a:spcPts val="0"/>
              </a:spcBef>
              <a:buNone/>
            </a:pPr>
            <a:endParaRPr>
              <a:solidFill>
                <a:schemeClr val="dk1"/>
              </a:solidFill>
            </a:endParaRPr>
          </a:p>
          <a:p>
            <a:pPr marL="0" marR="0" lvl="0" indent="0" algn="l" rtl="0">
              <a:spcBef>
                <a:spcPts val="0"/>
              </a:spcBef>
              <a:buSzPct val="25000"/>
              <a:buNone/>
            </a:pPr>
            <a:r>
              <a:rPr lang="cs-CZ">
                <a:solidFill>
                  <a:schemeClr val="dk1"/>
                </a:solidFill>
              </a:rPr>
              <a:t>Potraviny pro zvláštní lékařské účely jsou</a:t>
            </a:r>
            <a:r>
              <a:rPr lang="cs-CZ" b="0" i="0" u="none" strike="noStrike" cap="none" baseline="0">
                <a:solidFill>
                  <a:schemeClr val="dk1"/>
                </a:solidFill>
              </a:rPr>
              <a:t> potravinou se všemi souvislostmi, zejména požadavkem na bezpečnost. Tím se potravina odlišuje od léčiv: zatímco léčiva ve smyslu potravinového práva zcela bezpečná být ani nemohou (účinek léčiv je provázen nežádoucími účinky)</a:t>
            </a:r>
            <a:r>
              <a:rPr lang="cs-CZ">
                <a:solidFill>
                  <a:schemeClr val="dk1"/>
                </a:solidFill>
              </a:rPr>
              <a:t>, v případě </a:t>
            </a:r>
            <a:r>
              <a:rPr lang="cs-CZ" b="0" i="0" u="none" strike="noStrike" cap="none" baseline="0">
                <a:solidFill>
                  <a:schemeClr val="dk1"/>
                </a:solidFill>
              </a:rPr>
              <a:t> potravin je bezpečnost (ve vztahu k individuální vnímavosti osoby) klíčová. Tento fakt klade ještě větší nároky na odbornou způsobilost nutričního specialisty, neboť by měl být schopen posoudit vhodnost či nevhodnost potraviny pro zvláštní lékařské účely pro výživu lidí se specifickými indikacemi.</a:t>
            </a:r>
          </a:p>
          <a:p>
            <a:pPr marL="0" marR="0" lvl="0" indent="0" algn="l" rtl="0">
              <a:spcBef>
                <a:spcPts val="0"/>
              </a:spcBef>
              <a:buNone/>
            </a:pPr>
            <a:endParaRPr b="0" i="0" u="none" strike="noStrike" cap="none" baseline="0">
              <a:solidFill>
                <a:schemeClr val="dk1"/>
              </a:solidFill>
            </a:endParaRPr>
          </a:p>
          <a:p>
            <a:pPr marL="0" marR="0" lvl="0" indent="0" algn="l" rtl="0">
              <a:spcBef>
                <a:spcPts val="0"/>
              </a:spcBef>
              <a:buSzPct val="25000"/>
              <a:buNone/>
            </a:pPr>
            <a:r>
              <a:rPr lang="cs-CZ" b="0" i="0" u="none" strike="noStrike" cap="none" baseline="0">
                <a:solidFill>
                  <a:schemeClr val="dk1"/>
                </a:solidFill>
              </a:rPr>
              <a:t>Podobnost s léčivy může činit obtíže u doplňků stravy. Doplňky stravy jsou koncentrovaným zdrojem vitamínů, minerálů a dalších výživových složek, avšak nejsou léčivy a nelze jim připisovat ani jednoznačné léčebné účinky, mají působit spíše preventivně. Výjimku tvoří doplňky stravy s registrovanými výživovými a zdravotními tvrzeními.</a:t>
            </a:r>
          </a:p>
          <a:p>
            <a:pPr marL="0" marR="0" lvl="0" indent="0" algn="l" rtl="0">
              <a:spcBef>
                <a:spcPts val="0"/>
              </a:spcBef>
              <a:buNone/>
            </a:pPr>
            <a:endParaRPr b="0" i="0" u="none" strike="noStrike" cap="none" baseline="0">
              <a:solidFill>
                <a:schemeClr val="dk1"/>
              </a:solidFill>
            </a:endParaRPr>
          </a:p>
          <a:p>
            <a:pPr marL="0" marR="0" lvl="0" indent="0" algn="l" rtl="0">
              <a:spcBef>
                <a:spcPts val="0"/>
              </a:spcBef>
              <a:buSzPct val="25000"/>
              <a:buNone/>
            </a:pPr>
            <a:r>
              <a:rPr lang="cs-CZ" b="0" i="0" u="none" strike="noStrike" cap="none" baseline="0">
                <a:solidFill>
                  <a:schemeClr val="dk1"/>
                </a:solidFill>
              </a:rPr>
              <a:t>V české terminologii existuje také pojem pokrm (definice na snímku), v zahraniční literatuře je synonymem RTE (ready to eat food), tedy potravina k </a:t>
            </a:r>
            <a:r>
              <a:rPr lang="cs-CZ">
                <a:solidFill>
                  <a:schemeClr val="dk1"/>
                </a:solidFill>
              </a:rPr>
              <a:t>přímé konzumaci</a:t>
            </a:r>
            <a:r>
              <a:rPr lang="cs-CZ" b="0" i="0" u="none" strike="noStrike" cap="none" baseline="0">
                <a:solidFill>
                  <a:schemeClr val="dk1"/>
                </a:solidFill>
              </a:rPr>
              <a:t>.</a:t>
            </a:r>
          </a:p>
        </p:txBody>
      </p:sp>
      <p:sp>
        <p:nvSpPr>
          <p:cNvPr id="115" name="Shape 115"/>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cs-CZ" sz="1200" b="0" i="0" u="none" strike="noStrike" cap="none" baseline="0">
                <a:solidFill>
                  <a:schemeClr val="dk1"/>
                </a:solidFill>
                <a:latin typeface="Calibri"/>
                <a:ea typeface="Calibri"/>
                <a:cs typeface="Calibri"/>
                <a:sym typeface="Calibri"/>
              </a:rPr>
              <a:t>4</a:t>
            </a:fld>
            <a:endParaRPr lang="cs-CZ"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21" name="Shape 12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cs-CZ">
                <a:solidFill>
                  <a:schemeClr val="dk1"/>
                </a:solidFill>
              </a:rPr>
              <a:t>Další definice...</a:t>
            </a:r>
          </a:p>
        </p:txBody>
      </p:sp>
      <p:sp>
        <p:nvSpPr>
          <p:cNvPr id="122" name="Shape 122"/>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cs-CZ" sz="1200" b="0" i="0" u="none" strike="noStrike" cap="none" baseline="0">
                <a:solidFill>
                  <a:schemeClr val="dk1"/>
                </a:solidFill>
                <a:latin typeface="Calibri"/>
                <a:ea typeface="Calibri"/>
                <a:cs typeface="Calibri"/>
                <a:sym typeface="Calibri"/>
              </a:rPr>
              <a:t>5</a:t>
            </a:fld>
            <a:endParaRPr lang="cs-CZ"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32" name="Shape 13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cs-CZ" b="0" i="0" u="none" strike="noStrike" cap="none" baseline="0">
                <a:solidFill>
                  <a:schemeClr val="dk1"/>
                </a:solidFill>
              </a:rPr>
              <a:t>Otázkám hygieny potravin je věnována pozornost od nepaměti. V historických pramenech lze vystopovat zmínky o požadavcích na čistotu potravin. Ve středověku se vyvinuly různá cechovní sdružení, jejichž pokračování v podobě odborných svazů a organizací známe i dnes. První ucelený dokument, který se snažil problematiku hygieny potravin řešit obecně, byl Codex alimentarius austriaticus vydaný na přelomu 19. a 20. století v Rakousko-Uherské monarchii.</a:t>
            </a:r>
          </a:p>
        </p:txBody>
      </p:sp>
      <p:sp>
        <p:nvSpPr>
          <p:cNvPr id="133" name="Shape 13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cs-CZ" sz="1200" b="0" i="0" u="none" strike="noStrike" cap="none" baseline="0">
                <a:solidFill>
                  <a:schemeClr val="dk1"/>
                </a:solidFill>
                <a:latin typeface="Calibri"/>
                <a:ea typeface="Calibri"/>
                <a:cs typeface="Calibri"/>
                <a:sym typeface="Calibri"/>
              </a:rPr>
              <a:t>6</a:t>
            </a:fld>
            <a:endParaRPr lang="cs-CZ"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40" name="Shape 14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cs-CZ" b="0" i="0" u="none" strike="noStrike" cap="none" baseline="0">
                <a:solidFill>
                  <a:schemeClr val="dk1"/>
                </a:solidFill>
              </a:rPr>
              <a:t>Historie české hygienické služby se začala psát v poválečném období. Struktura byla založena na „řízení shora“ formou vydávání obecně závazných norem, stanovisek a kontroly nad jejich dodržováním.</a:t>
            </a:r>
            <a:r>
              <a:rPr lang="cs-CZ">
                <a:solidFill>
                  <a:schemeClr val="dk1"/>
                </a:solidFill>
              </a:rPr>
              <a:t> Hlavní význaem těchto - dnes již historických dokumentů - spočívá ve skutečnosti, že zakotvily strukturu hygienické služby, která je prakticky jen s drobnými obměnami dodržována dodnes.</a:t>
            </a:r>
          </a:p>
        </p:txBody>
      </p:sp>
      <p:sp>
        <p:nvSpPr>
          <p:cNvPr id="141" name="Shape 14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cs-CZ" sz="1200" b="0" i="0" u="none" strike="noStrike" cap="none" baseline="0">
                <a:solidFill>
                  <a:schemeClr val="dk1"/>
                </a:solidFill>
                <a:latin typeface="Calibri"/>
                <a:ea typeface="Calibri"/>
                <a:cs typeface="Calibri"/>
                <a:sym typeface="Calibri"/>
              </a:rPr>
              <a:t>7</a:t>
            </a:fld>
            <a:endParaRPr lang="cs-CZ"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49" name="Shape 14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cs-CZ" b="0" i="0" u="none" strike="noStrike" cap="none" baseline="0">
                <a:solidFill>
                  <a:schemeClr val="dk1"/>
                </a:solidFill>
              </a:rPr>
              <a:t>Současné kompetence v hygieně výživy jsou vymezeny </a:t>
            </a:r>
            <a:r>
              <a:rPr lang="cs-CZ">
                <a:solidFill>
                  <a:schemeClr val="dk1"/>
                </a:solidFill>
              </a:rPr>
              <a:t>Z</a:t>
            </a:r>
            <a:r>
              <a:rPr lang="cs-CZ" b="0" i="0" u="none" strike="noStrike" cap="none" baseline="0">
                <a:solidFill>
                  <a:schemeClr val="dk1"/>
                </a:solidFill>
              </a:rPr>
              <a:t>ákonem o potravinách.</a:t>
            </a:r>
          </a:p>
          <a:p>
            <a:pPr marL="0" marR="0" lvl="0" indent="0" algn="l" rtl="0">
              <a:spcBef>
                <a:spcPts val="0"/>
              </a:spcBef>
              <a:buNone/>
            </a:pPr>
            <a:endParaRPr b="0" i="0" u="none" strike="noStrike" cap="none" baseline="0">
              <a:solidFill>
                <a:schemeClr val="dk1"/>
              </a:solidFill>
            </a:endParaRPr>
          </a:p>
          <a:p>
            <a:pPr marL="0" marR="0" lvl="0" indent="0" algn="l" rtl="0">
              <a:spcBef>
                <a:spcPts val="0"/>
              </a:spcBef>
              <a:buSzPct val="25000"/>
              <a:buNone/>
            </a:pPr>
            <a:r>
              <a:rPr lang="cs-CZ" b="0" i="0" u="none" strike="noStrike" cap="none" baseline="0">
                <a:solidFill>
                  <a:schemeClr val="dk1"/>
                </a:solidFill>
              </a:rPr>
              <a:t>Vysvětlení zkratek:</a:t>
            </a:r>
          </a:p>
          <a:p>
            <a:pPr marL="0" marR="0" lvl="0" indent="0" algn="l" rtl="0">
              <a:spcBef>
                <a:spcPts val="0"/>
              </a:spcBef>
              <a:buSzPct val="25000"/>
              <a:buNone/>
            </a:pPr>
            <a:r>
              <a:rPr lang="cs-CZ" b="0" i="0" u="none" strike="noStrike" cap="none" baseline="0">
                <a:solidFill>
                  <a:schemeClr val="dk1"/>
                </a:solidFill>
              </a:rPr>
              <a:t>OOVZ: orgán ochrany veřejného zdraví (v podstatě hygienická služba)</a:t>
            </a:r>
          </a:p>
          <a:p>
            <a:pPr marL="0" marR="0" lvl="0" indent="0" algn="l" rtl="0">
              <a:spcBef>
                <a:spcPts val="0"/>
              </a:spcBef>
              <a:buSzPct val="25000"/>
              <a:buNone/>
            </a:pPr>
            <a:r>
              <a:rPr lang="cs-CZ" b="0" i="0" u="none" strike="noStrike" cap="none" baseline="0">
                <a:solidFill>
                  <a:schemeClr val="dk1"/>
                </a:solidFill>
              </a:rPr>
              <a:t>SVS ČR: Státní veterinární správa</a:t>
            </a:r>
          </a:p>
          <a:p>
            <a:pPr marL="0" marR="0" lvl="0" indent="0" algn="l" rtl="0">
              <a:spcBef>
                <a:spcPts val="0"/>
              </a:spcBef>
              <a:buSzPct val="25000"/>
              <a:buNone/>
            </a:pPr>
            <a:r>
              <a:rPr lang="cs-CZ" b="0" i="0" u="none" strike="noStrike" cap="none" baseline="0">
                <a:solidFill>
                  <a:schemeClr val="dk1"/>
                </a:solidFill>
              </a:rPr>
              <a:t>SZPI: Státní zemědělská a potravinářská inspekce</a:t>
            </a:r>
          </a:p>
          <a:p>
            <a:pPr marL="0" marR="0" lvl="0" indent="0" algn="l" rtl="0">
              <a:spcBef>
                <a:spcPts val="0"/>
              </a:spcBef>
              <a:buSzPct val="25000"/>
              <a:buNone/>
            </a:pPr>
            <a:r>
              <a:rPr lang="cs-CZ" b="0" i="0" u="none" strike="noStrike" cap="none" baseline="0">
                <a:solidFill>
                  <a:schemeClr val="dk1"/>
                </a:solidFill>
              </a:rPr>
              <a:t>UKZUZ: Ústřední kontrolní a zkušení ústav zemědělský (neboť již zemědělská prvovýroba předurčuje bezpečnost a kvalitu budoucí potraviny).</a:t>
            </a:r>
          </a:p>
          <a:p>
            <a:pPr marL="0" marR="0" lvl="0" indent="0" algn="l" rtl="0">
              <a:spcBef>
                <a:spcPts val="0"/>
              </a:spcBef>
              <a:buNone/>
            </a:pPr>
            <a:endParaRPr b="0" i="0" u="none" strike="noStrike" cap="none" baseline="0">
              <a:solidFill>
                <a:schemeClr val="dk1"/>
              </a:solidFill>
            </a:endParaRPr>
          </a:p>
          <a:p>
            <a:pPr marL="0" marR="0" lvl="0" indent="0" algn="l" rtl="0">
              <a:spcBef>
                <a:spcPts val="0"/>
              </a:spcBef>
              <a:buSzPct val="25000"/>
              <a:buNone/>
            </a:pPr>
            <a:r>
              <a:rPr lang="cs-CZ" b="0" i="0" u="none" strike="noStrike" cap="none" baseline="0">
                <a:solidFill>
                  <a:schemeClr val="dk1"/>
                </a:solidFill>
              </a:rPr>
              <a:t>Od </a:t>
            </a:r>
            <a:r>
              <a:rPr lang="cs-CZ" b="1" i="0" u="none" strike="noStrike" cap="none" baseline="0">
                <a:solidFill>
                  <a:schemeClr val="dk1"/>
                </a:solidFill>
              </a:rPr>
              <a:t>1. ledna 2015 </a:t>
            </a:r>
            <a:r>
              <a:rPr lang="cs-CZ" b="0" i="0" u="none" strike="noStrike" cap="none" baseline="0">
                <a:solidFill>
                  <a:schemeClr val="dk1"/>
                </a:solidFill>
              </a:rPr>
              <a:t>dochází k jedné podstatné změně: dozor nad stravovacími službami je také v kompetenci SZPI, prakticky vykonává dozor nad tzv. otevřenými typy stravovacích služeb (restaurace, stánky); OOVZ </a:t>
            </a:r>
            <a:r>
              <a:rPr lang="cs-CZ">
                <a:solidFill>
                  <a:schemeClr val="dk1"/>
                </a:solidFill>
              </a:rPr>
              <a:t>přináleží </a:t>
            </a:r>
            <a:r>
              <a:rPr lang="cs-CZ" b="0" i="0" u="none" strike="noStrike" cap="none" baseline="0">
                <a:solidFill>
                  <a:schemeClr val="dk1"/>
                </a:solidFill>
              </a:rPr>
              <a:t>už jen kontrola nad tzv. uzavřenými typy stravovacích služeb (školní jídelny, nemocniční kuchyně aj.). Stravování zaměstnanců různých podniků se v současné době zajišťuje velice rozdílným způsobem a jen malá část podniků má vlastní vývařovny. </a:t>
            </a:r>
            <a:r>
              <a:rPr lang="cs-CZ">
                <a:solidFill>
                  <a:schemeClr val="dk1"/>
                </a:solidFill>
              </a:rPr>
              <a:t>Nejčastější je využívání různých typů otevřených podniků (restaurace, veřejné jídelny s možností závozu stravy apod.). Tzn., že prakticky existuje už jen miminální příležitost složení stravy pracujících přizpůsobovat specifickým nárokům plynoucím z charakteru pracovní zátěže.</a:t>
            </a:r>
          </a:p>
        </p:txBody>
      </p:sp>
      <p:sp>
        <p:nvSpPr>
          <p:cNvPr id="150" name="Shape 150"/>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cs-CZ" sz="1200" b="0" i="0" u="none" strike="noStrike" cap="none" baseline="0">
                <a:solidFill>
                  <a:schemeClr val="dk1"/>
                </a:solidFill>
                <a:latin typeface="Calibri"/>
                <a:ea typeface="Calibri"/>
                <a:cs typeface="Calibri"/>
                <a:sym typeface="Calibri"/>
              </a:rPr>
              <a:t>8</a:t>
            </a:fld>
            <a:endParaRPr lang="cs-CZ"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cs-CZ"/>
              <a:t>Současná koncepce hygienické služby je zakotvena Zákonem č. 258/2000 Sb. o ochraně veřejného zdraví. Veřejné zdraví je definováno jako zdravotní stav skupin obyvatelstva (tzn., že je zachováván statistický přístup ke zdraví). Ohrožení veřejného zdraví je definováno jako překročení přijatelné úrovně zátěže. Velikost přiměřené zátěže je do značné míry politickým rozhodnutím. Přiměřený je prodej nebaleného pečiva samoobslužně, neboť velikost rizika nepřímého přenosu nákaz (fekálně-orální cesta na povrch pečiva) je srovnatelné s rizikem nepřímého přenosu nákaz v občanském životě. Při posuzování karcinogenních účinků látek je jako nepřijatelná zátěž definována koncetrace karcinogenu v prostředí nebo potravině, která zvýší incidenci nádorového onemocnění   o více než 1 nový případ na 1 milion exponovaných osob.</a:t>
            </a:r>
          </a:p>
          <a:p>
            <a:pPr rtl="0">
              <a:spcBef>
                <a:spcPts val="0"/>
              </a:spcBef>
              <a:buNone/>
            </a:pPr>
            <a:endParaRPr/>
          </a:p>
          <a:p>
            <a:pPr>
              <a:spcBef>
                <a:spcPts val="0"/>
              </a:spcBef>
              <a:buNone/>
            </a:pPr>
            <a:r>
              <a:rPr lang="cs-CZ"/>
              <a:t>Problematice činností epidemiologicky závažných je věnován díl IV zákona (činnosti epidemiologicky závažné), aktuální znění je možné vyhledat např. v databázi předpisů na Portálu veřejné správy. Znění právních předpisů je zde udržováno vždy aktuální.</a:t>
            </a:r>
          </a:p>
        </p:txBody>
      </p:sp>
      <p:sp>
        <p:nvSpPr>
          <p:cNvPr id="157" name="Shape 1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Shape 16"/>
        <p:cNvGrpSpPr/>
        <p:nvPr/>
      </p:nvGrpSpPr>
      <p:grpSpPr>
        <a:xfrm>
          <a:off x="0" y="0"/>
          <a:ext cx="0" cy="0"/>
          <a:chOff x="0" y="0"/>
          <a:chExt cx="0" cy="0"/>
        </a:xfrm>
      </p:grpSpPr>
      <p:sp>
        <p:nvSpPr>
          <p:cNvPr id="17" name="Shape 17"/>
          <p:cNvSpPr txBox="1">
            <a:spLocks noGrp="1"/>
          </p:cNvSpPr>
          <p:nvPr>
            <p:ph type="ctrTitle"/>
          </p:nvPr>
        </p:nvSpPr>
        <p:spPr>
          <a:xfrm>
            <a:off x="685800" y="1371600"/>
            <a:ext cx="7848599" cy="1927224"/>
          </a:xfrm>
          <a:prstGeom prst="rect">
            <a:avLst/>
          </a:prstGeom>
          <a:noFill/>
          <a:ln>
            <a:noFill/>
          </a:ln>
        </p:spPr>
        <p:txBody>
          <a:bodyPr lIns="91425" tIns="91425" rIns="91425" bIns="91425" anchor="b" anchorCtr="0"/>
          <a:lstStyle>
            <a:lvl1pPr marL="0" marR="0" indent="0" algn="l" rtl="0">
              <a:spcBef>
                <a:spcPts val="0"/>
              </a:spcBef>
              <a:buClr>
                <a:schemeClr val="dk2"/>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8" name="Shape 18"/>
          <p:cNvSpPr txBox="1">
            <a:spLocks noGrp="1"/>
          </p:cNvSpPr>
          <p:nvPr>
            <p:ph type="subTitle" idx="1"/>
          </p:nvPr>
        </p:nvSpPr>
        <p:spPr>
          <a:xfrm>
            <a:off x="685800" y="3505200"/>
            <a:ext cx="6400799" cy="1752600"/>
          </a:xfrm>
          <a:prstGeom prst="rect">
            <a:avLst/>
          </a:prstGeom>
          <a:noFill/>
          <a:ln>
            <a:noFill/>
          </a:ln>
        </p:spPr>
        <p:txBody>
          <a:bodyPr lIns="91425" tIns="91425" rIns="91425" bIns="91425" anchor="t" anchorCtr="0"/>
          <a:lstStyle>
            <a:lvl1pPr marL="0" marR="0" indent="0" algn="l" rtl="0">
              <a:spcBef>
                <a:spcPts val="480"/>
              </a:spcBef>
              <a:buClr>
                <a:schemeClr val="accent1"/>
              </a:buClr>
              <a:buFont typeface="Arial"/>
              <a:buNone/>
              <a:defRPr/>
            </a:lvl1pPr>
            <a:lvl2pPr marL="457200" marR="0" indent="0" algn="ctr" rtl="0">
              <a:spcBef>
                <a:spcPts val="400"/>
              </a:spcBef>
              <a:buClr>
                <a:schemeClr val="accent1"/>
              </a:buClr>
              <a:buFont typeface="Arial"/>
              <a:buNone/>
              <a:defRPr/>
            </a:lvl2pPr>
            <a:lvl3pPr marL="914400" marR="0" indent="0" algn="ctr" rtl="0">
              <a:spcBef>
                <a:spcPts val="360"/>
              </a:spcBef>
              <a:buClr>
                <a:schemeClr val="accent1"/>
              </a:buClr>
              <a:buFont typeface="Arial"/>
              <a:buNone/>
              <a:defRPr/>
            </a:lvl3pPr>
            <a:lvl4pPr marL="1371600" marR="0" indent="0" algn="ctr" rtl="0">
              <a:spcBef>
                <a:spcPts val="320"/>
              </a:spcBef>
              <a:buClr>
                <a:schemeClr val="accent1"/>
              </a:buClr>
              <a:buFont typeface="Arial"/>
              <a:buNone/>
              <a:defRPr/>
            </a:lvl4pPr>
            <a:lvl5pPr marL="1828800" marR="0" indent="0" algn="ctr" rtl="0">
              <a:spcBef>
                <a:spcPts val="280"/>
              </a:spcBef>
              <a:buClr>
                <a:schemeClr val="accent1"/>
              </a:buClr>
              <a:buFont typeface="Arial"/>
              <a:buNone/>
              <a:defRPr/>
            </a:lvl5pPr>
            <a:lvl6pPr marL="2286000" marR="0" indent="0" algn="ctr" rtl="0">
              <a:spcBef>
                <a:spcPts val="260"/>
              </a:spcBef>
              <a:buClr>
                <a:schemeClr val="accent1"/>
              </a:buClr>
              <a:buFont typeface="Arial"/>
              <a:buNone/>
              <a:defRPr/>
            </a:lvl6pPr>
            <a:lvl7pPr marL="2743200" marR="0" indent="0" algn="ctr" rtl="0">
              <a:spcBef>
                <a:spcPts val="260"/>
              </a:spcBef>
              <a:buClr>
                <a:schemeClr val="accent1"/>
              </a:buClr>
              <a:buFont typeface="Arial"/>
              <a:buNone/>
              <a:defRPr/>
            </a:lvl7pPr>
            <a:lvl8pPr marL="3200400" marR="0" indent="0" algn="ctr" rtl="0">
              <a:spcBef>
                <a:spcPts val="260"/>
              </a:spcBef>
              <a:buClr>
                <a:schemeClr val="accent1"/>
              </a:buClr>
              <a:buFont typeface="Arial"/>
              <a:buNone/>
              <a:defRPr/>
            </a:lvl8pPr>
            <a:lvl9pPr marL="3657600" marR="0" indent="0" algn="ctr" rtl="0">
              <a:spcBef>
                <a:spcPts val="260"/>
              </a:spcBef>
              <a:buClr>
                <a:schemeClr val="accent1"/>
              </a:buClr>
              <a:buFont typeface="Arial"/>
              <a:buNone/>
              <a:defRPr/>
            </a:lvl9pPr>
          </a:lstStyle>
          <a:p>
            <a:endParaRPr/>
          </a:p>
        </p:txBody>
      </p:sp>
      <p:sp>
        <p:nvSpPr>
          <p:cNvPr id="19" name="Shape 19"/>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0" name="Shape 20"/>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1" name="Shape 21"/>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cxnSp>
        <p:nvCxnSpPr>
          <p:cNvPr id="22" name="Shape 22"/>
          <p:cNvCxnSpPr/>
          <p:nvPr/>
        </p:nvCxnSpPr>
        <p:spPr>
          <a:xfrm>
            <a:off x="685800" y="3398519"/>
            <a:ext cx="7848599" cy="1587"/>
          </a:xfrm>
          <a:prstGeom prst="straightConnector1">
            <a:avLst/>
          </a:prstGeom>
          <a:noFill/>
          <a:ln w="19050" cap="flat">
            <a:solidFill>
              <a:schemeClr val="dk2"/>
            </a:solidFill>
            <a:prstDash val="solid"/>
            <a:round/>
            <a:headEnd type="none" w="med" len="med"/>
            <a:tailEnd type="none" w="med" len="med"/>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Nadpis a svislý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457200" y="533400"/>
            <a:ext cx="8229600" cy="990599"/>
          </a:xfrm>
          <a:prstGeom prst="rect">
            <a:avLst/>
          </a:prstGeom>
          <a:noFill/>
          <a:ln>
            <a:noFill/>
          </a:ln>
        </p:spPr>
        <p:txBody>
          <a:bodyPr lIns="91425" tIns="91425" rIns="91425" bIns="91425" anchor="ctr" anchorCtr="0"/>
          <a:lstStyle>
            <a:lvl1pPr algn="l" rtl="0">
              <a:spcBef>
                <a:spcPts val="0"/>
              </a:spcBef>
              <a:buClr>
                <a:schemeClr val="dk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9" name="Shape 79"/>
          <p:cNvSpPr txBox="1">
            <a:spLocks noGrp="1"/>
          </p:cNvSpPr>
          <p:nvPr>
            <p:ph type="body" idx="1"/>
          </p:nvPr>
        </p:nvSpPr>
        <p:spPr>
          <a:xfrm rot="5400000">
            <a:off x="2133599" y="-76200"/>
            <a:ext cx="4876799" cy="8229600"/>
          </a:xfrm>
          <a:prstGeom prst="rect">
            <a:avLst/>
          </a:prstGeom>
          <a:noFill/>
          <a:ln>
            <a:noFill/>
          </a:ln>
        </p:spPr>
        <p:txBody>
          <a:bodyPr lIns="91425" tIns="91425" rIns="91425" bIns="91425" anchor="t" anchorCtr="0"/>
          <a:lstStyle>
            <a:lvl1pPr marL="182880" indent="-53339" algn="l" rtl="0">
              <a:spcBef>
                <a:spcPts val="480"/>
              </a:spcBef>
              <a:buClr>
                <a:schemeClr val="accent1"/>
              </a:buClr>
              <a:buFont typeface="Arial"/>
              <a:buChar char="•"/>
              <a:defRPr/>
            </a:lvl1pPr>
            <a:lvl2pPr marL="457200" indent="-82550" algn="l" rtl="0">
              <a:spcBef>
                <a:spcPts val="400"/>
              </a:spcBef>
              <a:buClr>
                <a:schemeClr val="accent1"/>
              </a:buClr>
              <a:buFont typeface="Arial"/>
              <a:buChar char="•"/>
              <a:defRPr/>
            </a:lvl2pPr>
            <a:lvl3pPr marL="731520" indent="-82550" algn="l" rtl="0">
              <a:spcBef>
                <a:spcPts val="360"/>
              </a:spcBef>
              <a:buClr>
                <a:schemeClr val="accent1"/>
              </a:buClr>
              <a:buFont typeface="Arial"/>
              <a:buChar char="•"/>
              <a:defRPr/>
            </a:lvl3pPr>
            <a:lvl4pPr marL="1005839" indent="-91439" algn="l" rtl="0">
              <a:spcBef>
                <a:spcPts val="320"/>
              </a:spcBef>
              <a:buClr>
                <a:schemeClr val="accent1"/>
              </a:buClr>
              <a:buFont typeface="Arial"/>
              <a:buChar char="•"/>
              <a:defRPr/>
            </a:lvl4pPr>
            <a:lvl5pPr marL="1188720" indent="-58419" algn="l" rtl="0">
              <a:spcBef>
                <a:spcPts val="280"/>
              </a:spcBef>
              <a:buClr>
                <a:schemeClr val="accent1"/>
              </a:buClr>
              <a:buFont typeface="Arial"/>
              <a:buChar char="•"/>
              <a:defRPr/>
            </a:lvl5pPr>
            <a:lvl6pPr marL="1371600" indent="-107950" algn="l" rtl="0">
              <a:spcBef>
                <a:spcPts val="260"/>
              </a:spcBef>
              <a:buClr>
                <a:schemeClr val="accent1"/>
              </a:buClr>
              <a:buFont typeface="Arial"/>
              <a:buChar char="•"/>
              <a:defRPr/>
            </a:lvl6pPr>
            <a:lvl7pPr marL="1554480" indent="-100330" algn="l" rtl="0">
              <a:spcBef>
                <a:spcPts val="260"/>
              </a:spcBef>
              <a:buClr>
                <a:schemeClr val="accent1"/>
              </a:buClr>
              <a:buFont typeface="Arial"/>
              <a:buChar char="•"/>
              <a:defRPr/>
            </a:lvl7pPr>
            <a:lvl8pPr marL="1737360" indent="-105410" algn="l" rtl="0">
              <a:spcBef>
                <a:spcPts val="260"/>
              </a:spcBef>
              <a:buClr>
                <a:schemeClr val="accent1"/>
              </a:buClr>
              <a:buFont typeface="Arial"/>
              <a:buChar char="•"/>
              <a:defRPr/>
            </a:lvl8pPr>
            <a:lvl9pPr marL="1920240" indent="-110489" algn="l" rtl="0">
              <a:spcBef>
                <a:spcPts val="260"/>
              </a:spcBef>
              <a:buClr>
                <a:schemeClr val="accent1"/>
              </a:buClr>
              <a:buFont typeface="Arial"/>
              <a:buChar char="•"/>
              <a:defRPr/>
            </a:lvl9pPr>
          </a:lstStyle>
          <a:p>
            <a:endParaRPr/>
          </a:p>
        </p:txBody>
      </p:sp>
      <p:sp>
        <p:nvSpPr>
          <p:cNvPr id="80" name="Shape 80"/>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1" name="Shape 81"/>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2" name="Shape 82"/>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Svislý nadpis a text">
    <p:spTree>
      <p:nvGrpSpPr>
        <p:cNvPr id="1" name="Shape 83"/>
        <p:cNvGrpSpPr/>
        <p:nvPr/>
      </p:nvGrpSpPr>
      <p:grpSpPr>
        <a:xfrm>
          <a:off x="0" y="0"/>
          <a:ext cx="0" cy="0"/>
          <a:chOff x="0" y="0"/>
          <a:chExt cx="0" cy="0"/>
        </a:xfrm>
      </p:grpSpPr>
      <p:sp>
        <p:nvSpPr>
          <p:cNvPr id="84" name="Shape 84"/>
          <p:cNvSpPr txBox="1">
            <a:spLocks noGrp="1"/>
          </p:cNvSpPr>
          <p:nvPr>
            <p:ph type="title"/>
          </p:nvPr>
        </p:nvSpPr>
        <p:spPr>
          <a:xfrm rot="5400000">
            <a:off x="4724399" y="2514600"/>
            <a:ext cx="5867400" cy="2057400"/>
          </a:xfrm>
          <a:prstGeom prst="rect">
            <a:avLst/>
          </a:prstGeom>
          <a:noFill/>
          <a:ln>
            <a:noFill/>
          </a:ln>
        </p:spPr>
        <p:txBody>
          <a:bodyPr lIns="91425" tIns="91425" rIns="91425" bIns="91425" anchor="b" anchorCtr="0"/>
          <a:lstStyle>
            <a:lvl1pPr algn="l" rtl="0">
              <a:spcBef>
                <a:spcPts val="0"/>
              </a:spcBef>
              <a:buClr>
                <a:schemeClr val="dk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5" name="Shape 85"/>
          <p:cNvSpPr txBox="1">
            <a:spLocks noGrp="1"/>
          </p:cNvSpPr>
          <p:nvPr>
            <p:ph type="body" idx="1"/>
          </p:nvPr>
        </p:nvSpPr>
        <p:spPr>
          <a:xfrm rot="5400000">
            <a:off x="533400" y="533400"/>
            <a:ext cx="5867400" cy="6019799"/>
          </a:xfrm>
          <a:prstGeom prst="rect">
            <a:avLst/>
          </a:prstGeom>
          <a:noFill/>
          <a:ln>
            <a:noFill/>
          </a:ln>
        </p:spPr>
        <p:txBody>
          <a:bodyPr lIns="91425" tIns="91425" rIns="91425" bIns="91425" anchor="t" anchorCtr="0"/>
          <a:lstStyle>
            <a:lvl1pPr marL="182880" indent="-53339" algn="l" rtl="0">
              <a:spcBef>
                <a:spcPts val="480"/>
              </a:spcBef>
              <a:buClr>
                <a:schemeClr val="accent1"/>
              </a:buClr>
              <a:buFont typeface="Arial"/>
              <a:buChar char="•"/>
              <a:defRPr/>
            </a:lvl1pPr>
            <a:lvl2pPr marL="457200" indent="-82550" algn="l" rtl="0">
              <a:spcBef>
                <a:spcPts val="400"/>
              </a:spcBef>
              <a:buClr>
                <a:schemeClr val="accent1"/>
              </a:buClr>
              <a:buFont typeface="Arial"/>
              <a:buChar char="•"/>
              <a:defRPr/>
            </a:lvl2pPr>
            <a:lvl3pPr marL="731520" indent="-82550" algn="l" rtl="0">
              <a:spcBef>
                <a:spcPts val="360"/>
              </a:spcBef>
              <a:buClr>
                <a:schemeClr val="accent1"/>
              </a:buClr>
              <a:buFont typeface="Arial"/>
              <a:buChar char="•"/>
              <a:defRPr/>
            </a:lvl3pPr>
            <a:lvl4pPr marL="1005839" indent="-91439" algn="l" rtl="0">
              <a:spcBef>
                <a:spcPts val="320"/>
              </a:spcBef>
              <a:buClr>
                <a:schemeClr val="accent1"/>
              </a:buClr>
              <a:buFont typeface="Arial"/>
              <a:buChar char="•"/>
              <a:defRPr/>
            </a:lvl4pPr>
            <a:lvl5pPr marL="1188720" indent="-58419" algn="l" rtl="0">
              <a:spcBef>
                <a:spcPts val="280"/>
              </a:spcBef>
              <a:buClr>
                <a:schemeClr val="accent1"/>
              </a:buClr>
              <a:buFont typeface="Arial"/>
              <a:buChar char="•"/>
              <a:defRPr/>
            </a:lvl5pPr>
            <a:lvl6pPr marL="1371600" indent="-107950" algn="l" rtl="0">
              <a:spcBef>
                <a:spcPts val="260"/>
              </a:spcBef>
              <a:buClr>
                <a:schemeClr val="accent1"/>
              </a:buClr>
              <a:buFont typeface="Arial"/>
              <a:buChar char="•"/>
              <a:defRPr/>
            </a:lvl6pPr>
            <a:lvl7pPr marL="1554480" indent="-100330" algn="l" rtl="0">
              <a:spcBef>
                <a:spcPts val="260"/>
              </a:spcBef>
              <a:buClr>
                <a:schemeClr val="accent1"/>
              </a:buClr>
              <a:buFont typeface="Arial"/>
              <a:buChar char="•"/>
              <a:defRPr/>
            </a:lvl7pPr>
            <a:lvl8pPr marL="1737360" indent="-105410" algn="l" rtl="0">
              <a:spcBef>
                <a:spcPts val="260"/>
              </a:spcBef>
              <a:buClr>
                <a:schemeClr val="accent1"/>
              </a:buClr>
              <a:buFont typeface="Arial"/>
              <a:buChar char="•"/>
              <a:defRPr/>
            </a:lvl8pPr>
            <a:lvl9pPr marL="1920240" indent="-110489" algn="l" rtl="0">
              <a:spcBef>
                <a:spcPts val="260"/>
              </a:spcBef>
              <a:buClr>
                <a:schemeClr val="accent1"/>
              </a:buClr>
              <a:buFont typeface="Arial"/>
              <a:buChar char="•"/>
              <a:defRPr/>
            </a:lvl9pPr>
          </a:lstStyle>
          <a:p>
            <a:endParaRPr/>
          </a:p>
        </p:txBody>
      </p:sp>
      <p:sp>
        <p:nvSpPr>
          <p:cNvPr id="86" name="Shape 86"/>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7" name="Shape 87"/>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8" name="Shape 88"/>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457200" y="533400"/>
            <a:ext cx="8229600" cy="990599"/>
          </a:xfrm>
          <a:prstGeom prst="rect">
            <a:avLst/>
          </a:prstGeom>
          <a:noFill/>
          <a:ln>
            <a:noFill/>
          </a:ln>
        </p:spPr>
        <p:txBody>
          <a:bodyPr lIns="91425" tIns="91425" rIns="91425" bIns="91425" anchor="ctr" anchorCtr="0"/>
          <a:lstStyle>
            <a:lvl1pPr algn="l" rtl="0">
              <a:spcBef>
                <a:spcPts val="0"/>
              </a:spcBef>
              <a:buClr>
                <a:schemeClr val="dk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5" name="Shape 25"/>
          <p:cNvSpPr txBox="1">
            <a:spLocks noGrp="1"/>
          </p:cNvSpPr>
          <p:nvPr>
            <p:ph type="body" idx="1"/>
          </p:nvPr>
        </p:nvSpPr>
        <p:spPr>
          <a:xfrm>
            <a:off x="457200" y="1600200"/>
            <a:ext cx="8229600" cy="4876799"/>
          </a:xfrm>
          <a:prstGeom prst="rect">
            <a:avLst/>
          </a:prstGeom>
          <a:noFill/>
          <a:ln>
            <a:noFill/>
          </a:ln>
        </p:spPr>
        <p:txBody>
          <a:bodyPr lIns="91425" tIns="91425" rIns="91425" bIns="91425" anchor="t" anchorCtr="0"/>
          <a:lstStyle>
            <a:lvl1pPr marL="182880" indent="-53339" algn="l" rtl="0">
              <a:spcBef>
                <a:spcPts val="480"/>
              </a:spcBef>
              <a:buClr>
                <a:schemeClr val="accent1"/>
              </a:buClr>
              <a:buFont typeface="Arial"/>
              <a:buChar char="•"/>
              <a:defRPr/>
            </a:lvl1pPr>
            <a:lvl2pPr marL="457200" indent="-82550" algn="l" rtl="0">
              <a:spcBef>
                <a:spcPts val="400"/>
              </a:spcBef>
              <a:buClr>
                <a:schemeClr val="accent1"/>
              </a:buClr>
              <a:buFont typeface="Arial"/>
              <a:buChar char="•"/>
              <a:defRPr/>
            </a:lvl2pPr>
            <a:lvl3pPr marL="731520" indent="-82550" algn="l" rtl="0">
              <a:spcBef>
                <a:spcPts val="360"/>
              </a:spcBef>
              <a:buClr>
                <a:schemeClr val="accent1"/>
              </a:buClr>
              <a:buFont typeface="Arial"/>
              <a:buChar char="•"/>
              <a:defRPr/>
            </a:lvl3pPr>
            <a:lvl4pPr marL="1005839" indent="-91439" algn="l" rtl="0">
              <a:spcBef>
                <a:spcPts val="320"/>
              </a:spcBef>
              <a:buClr>
                <a:schemeClr val="accent1"/>
              </a:buClr>
              <a:buFont typeface="Arial"/>
              <a:buChar char="•"/>
              <a:defRPr/>
            </a:lvl4pPr>
            <a:lvl5pPr marL="1188720" indent="-58419" algn="l" rtl="0">
              <a:spcBef>
                <a:spcPts val="280"/>
              </a:spcBef>
              <a:buClr>
                <a:schemeClr val="accent1"/>
              </a:buClr>
              <a:buFont typeface="Arial"/>
              <a:buChar char="•"/>
              <a:defRPr/>
            </a:lvl5pPr>
            <a:lvl6pPr marL="1371600" indent="-107950" algn="l" rtl="0">
              <a:spcBef>
                <a:spcPts val="260"/>
              </a:spcBef>
              <a:buClr>
                <a:schemeClr val="accent1"/>
              </a:buClr>
              <a:buFont typeface="Arial"/>
              <a:buChar char="•"/>
              <a:defRPr/>
            </a:lvl6pPr>
            <a:lvl7pPr marL="1554480" indent="-100330" algn="l" rtl="0">
              <a:spcBef>
                <a:spcPts val="260"/>
              </a:spcBef>
              <a:buClr>
                <a:schemeClr val="accent1"/>
              </a:buClr>
              <a:buFont typeface="Arial"/>
              <a:buChar char="•"/>
              <a:defRPr/>
            </a:lvl7pPr>
            <a:lvl8pPr marL="1737360" indent="-105410" algn="l" rtl="0">
              <a:spcBef>
                <a:spcPts val="260"/>
              </a:spcBef>
              <a:buClr>
                <a:schemeClr val="accent1"/>
              </a:buClr>
              <a:buFont typeface="Arial"/>
              <a:buChar char="•"/>
              <a:defRPr/>
            </a:lvl8pPr>
            <a:lvl9pPr marL="1920240" indent="-110489" algn="l" rtl="0">
              <a:spcBef>
                <a:spcPts val="260"/>
              </a:spcBef>
              <a:buClr>
                <a:schemeClr val="accent1"/>
              </a:buClr>
              <a:buFont typeface="Arial"/>
              <a:buChar char="•"/>
              <a:defRPr/>
            </a:lvl9pPr>
          </a:lstStyle>
          <a:p>
            <a:endParaRPr/>
          </a:p>
        </p:txBody>
      </p:sp>
      <p:sp>
        <p:nvSpPr>
          <p:cNvPr id="26" name="Shape 26"/>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7" name="Shape 27"/>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8" name="Shape 28"/>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457200" y="533400"/>
            <a:ext cx="8229600" cy="990599"/>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1" name="Shape 31"/>
          <p:cNvSpPr txBox="1">
            <a:spLocks noGrp="1"/>
          </p:cNvSpPr>
          <p:nvPr>
            <p:ph type="body" idx="1"/>
          </p:nvPr>
        </p:nvSpPr>
        <p:spPr>
          <a:xfrm>
            <a:off x="457200" y="1676400"/>
            <a:ext cx="3931919" cy="639762"/>
          </a:xfrm>
          <a:prstGeom prst="rect">
            <a:avLst/>
          </a:prstGeom>
          <a:noFill/>
          <a:ln>
            <a:noFill/>
          </a:ln>
        </p:spPr>
        <p:txBody>
          <a:bodyPr lIns="91425" tIns="91425" rIns="91425" bIns="91425" anchor="ctr" anchorCtr="0"/>
          <a:lstStyle>
            <a:lvl1pPr marL="0" indent="0" algn="ctr" rtl="0">
              <a:spcBef>
                <a:spcPts val="0"/>
              </a:spcBef>
              <a:buClr>
                <a:schemeClr val="dk2"/>
              </a:buClr>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32" name="Shape 32"/>
          <p:cNvSpPr txBox="1">
            <a:spLocks noGrp="1"/>
          </p:cNvSpPr>
          <p:nvPr>
            <p:ph type="body" idx="2"/>
          </p:nvPr>
        </p:nvSpPr>
        <p:spPr>
          <a:xfrm>
            <a:off x="457200" y="2438400"/>
            <a:ext cx="3931919"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3" name="Shape 33"/>
          <p:cNvSpPr txBox="1">
            <a:spLocks noGrp="1"/>
          </p:cNvSpPr>
          <p:nvPr>
            <p:ph type="body" idx="3"/>
          </p:nvPr>
        </p:nvSpPr>
        <p:spPr>
          <a:xfrm>
            <a:off x="4754880" y="1676400"/>
            <a:ext cx="3931919" cy="639762"/>
          </a:xfrm>
          <a:prstGeom prst="rect">
            <a:avLst/>
          </a:prstGeom>
          <a:noFill/>
          <a:ln>
            <a:noFill/>
          </a:ln>
        </p:spPr>
        <p:txBody>
          <a:bodyPr lIns="91425" tIns="91425" rIns="91425" bIns="91425" anchor="ctr" anchorCtr="0"/>
          <a:lstStyle>
            <a:lvl1pPr marL="0" indent="0" algn="ctr" rtl="0">
              <a:spcBef>
                <a:spcPts val="0"/>
              </a:spcBef>
              <a:buClr>
                <a:schemeClr val="dk2"/>
              </a:buClr>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34" name="Shape 34"/>
          <p:cNvSpPr txBox="1">
            <a:spLocks noGrp="1"/>
          </p:cNvSpPr>
          <p:nvPr>
            <p:ph type="body" idx="4"/>
          </p:nvPr>
        </p:nvSpPr>
        <p:spPr>
          <a:xfrm>
            <a:off x="4754880" y="2438400"/>
            <a:ext cx="3931919"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5" name="Shape 35"/>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6" name="Shape 36"/>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7" name="Shape 37"/>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cxnSp>
        <p:nvCxnSpPr>
          <p:cNvPr id="38" name="Shape 38"/>
          <p:cNvCxnSpPr/>
          <p:nvPr/>
        </p:nvCxnSpPr>
        <p:spPr>
          <a:xfrm rot="5400000">
            <a:off x="2217817" y="4045823"/>
            <a:ext cx="4709160" cy="793"/>
          </a:xfrm>
          <a:prstGeom prst="straightConnector1">
            <a:avLst/>
          </a:prstGeom>
          <a:noFill/>
          <a:ln w="19050" cap="flat">
            <a:solidFill>
              <a:schemeClr val="dk2"/>
            </a:solidFill>
            <a:prstDash val="solid"/>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Záhlaví části">
    <p:bg>
      <p:bgPr>
        <a:solidFill>
          <a:schemeClr val="dk2"/>
        </a:solidFill>
        <a:effectLst/>
      </p:bgPr>
    </p:bg>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722312" y="2362200"/>
            <a:ext cx="7772400" cy="2200275"/>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body" idx="1"/>
          </p:nvPr>
        </p:nvSpPr>
        <p:spPr>
          <a:xfrm>
            <a:off x="722312" y="4626864"/>
            <a:ext cx="7772400" cy="1500187"/>
          </a:xfrm>
          <a:prstGeom prst="rect">
            <a:avLst/>
          </a:prstGeom>
          <a:noFill/>
          <a:ln>
            <a:noFill/>
          </a:ln>
        </p:spPr>
        <p:txBody>
          <a:bodyPr lIns="91425" tIns="91425" rIns="91425" bIns="91425" anchor="t" anchorCtr="0"/>
          <a:lstStyle>
            <a:lvl1pPr marL="0" indent="0" rtl="0">
              <a:spcBef>
                <a:spcPts val="0"/>
              </a:spcBef>
              <a:buClr>
                <a:schemeClr val="lt2"/>
              </a:buClr>
              <a:buFont typeface="Arial"/>
              <a:buNone/>
              <a:defRPr/>
            </a:lvl1pPr>
            <a:lvl2pPr marL="457200" indent="0" rtl="0">
              <a:spcBef>
                <a:spcPts val="0"/>
              </a:spcBef>
              <a:buClr>
                <a:schemeClr val="lt1"/>
              </a:buClr>
              <a:buFont typeface="Arial"/>
              <a:buNone/>
              <a:defRPr/>
            </a:lvl2pPr>
            <a:lvl3pPr marL="914400" indent="0" rtl="0">
              <a:spcBef>
                <a:spcPts val="0"/>
              </a:spcBef>
              <a:buClr>
                <a:schemeClr val="lt1"/>
              </a:buClr>
              <a:buFont typeface="Arial"/>
              <a:buNone/>
              <a:defRPr/>
            </a:lvl3pPr>
            <a:lvl4pPr marL="1371600" indent="0" rtl="0">
              <a:spcBef>
                <a:spcPts val="0"/>
              </a:spcBef>
              <a:buClr>
                <a:schemeClr val="lt1"/>
              </a:buClr>
              <a:buFont typeface="Arial"/>
              <a:buNone/>
              <a:defRPr/>
            </a:lvl4pPr>
            <a:lvl5pPr marL="1828800" indent="0" rtl="0">
              <a:spcBef>
                <a:spcPts val="0"/>
              </a:spcBef>
              <a:buClr>
                <a:schemeClr val="lt1"/>
              </a:buClr>
              <a:buFont typeface="Arial"/>
              <a:buNone/>
              <a:defRPr/>
            </a:lvl5pPr>
            <a:lvl6pPr marL="2286000" indent="0" rtl="0">
              <a:spcBef>
                <a:spcPts val="0"/>
              </a:spcBef>
              <a:buClr>
                <a:schemeClr val="lt1"/>
              </a:buClr>
              <a:buFont typeface="Arial"/>
              <a:buNone/>
              <a:defRPr/>
            </a:lvl6pPr>
            <a:lvl7pPr marL="2743200" indent="0" rtl="0">
              <a:spcBef>
                <a:spcPts val="0"/>
              </a:spcBef>
              <a:buClr>
                <a:schemeClr val="lt1"/>
              </a:buClr>
              <a:buFont typeface="Arial"/>
              <a:buNone/>
              <a:defRPr/>
            </a:lvl7pPr>
            <a:lvl8pPr marL="3200400" indent="0" rtl="0">
              <a:spcBef>
                <a:spcPts val="0"/>
              </a:spcBef>
              <a:buClr>
                <a:schemeClr val="lt1"/>
              </a:buClr>
              <a:buFont typeface="Arial"/>
              <a:buNone/>
              <a:defRPr/>
            </a:lvl8pPr>
            <a:lvl9pPr marL="3657600" indent="0" rtl="0">
              <a:spcBef>
                <a:spcPts val="0"/>
              </a:spcBef>
              <a:buClr>
                <a:schemeClr val="lt1"/>
              </a:buClr>
              <a:buFont typeface="Arial"/>
              <a:buNone/>
              <a:defRPr/>
            </a:lvl9pPr>
          </a:lstStyle>
          <a:p>
            <a:endParaRPr/>
          </a:p>
        </p:txBody>
      </p:sp>
      <p:sp>
        <p:nvSpPr>
          <p:cNvPr id="42" name="Shape 42"/>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3" name="Shape 43"/>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4" name="Shape 44"/>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cxnSp>
        <p:nvCxnSpPr>
          <p:cNvPr id="45" name="Shape 45"/>
          <p:cNvCxnSpPr/>
          <p:nvPr/>
        </p:nvCxnSpPr>
        <p:spPr>
          <a:xfrm>
            <a:off x="731520" y="4599432"/>
            <a:ext cx="7848599" cy="1587"/>
          </a:xfrm>
          <a:prstGeom prst="straightConnector1">
            <a:avLst/>
          </a:prstGeom>
          <a:noFill/>
          <a:ln w="19050" cap="flat">
            <a:solidFill>
              <a:schemeClr val="lt2"/>
            </a:solidFill>
            <a:prstDash val="solid"/>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57200" y="533400"/>
            <a:ext cx="8229600" cy="990599"/>
          </a:xfrm>
          <a:prstGeom prst="rect">
            <a:avLst/>
          </a:prstGeom>
          <a:noFill/>
          <a:ln>
            <a:noFill/>
          </a:ln>
        </p:spPr>
        <p:txBody>
          <a:bodyPr lIns="91425" tIns="91425" rIns="91425" bIns="91425" anchor="ctr" anchorCtr="0"/>
          <a:lstStyle>
            <a:lvl1pPr algn="l" rtl="0">
              <a:spcBef>
                <a:spcPts val="0"/>
              </a:spcBef>
              <a:buClr>
                <a:schemeClr val="dk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8" name="Shape 48"/>
          <p:cNvSpPr txBox="1">
            <a:spLocks noGrp="1"/>
          </p:cNvSpPr>
          <p:nvPr>
            <p:ph type="body" idx="1"/>
          </p:nvPr>
        </p:nvSpPr>
        <p:spPr>
          <a:xfrm>
            <a:off x="457200" y="1673351"/>
            <a:ext cx="4038599" cy="471830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9" name="Shape 49"/>
          <p:cNvSpPr txBox="1">
            <a:spLocks noGrp="1"/>
          </p:cNvSpPr>
          <p:nvPr>
            <p:ph type="body" idx="2"/>
          </p:nvPr>
        </p:nvSpPr>
        <p:spPr>
          <a:xfrm>
            <a:off x="4648200" y="1673351"/>
            <a:ext cx="4038599" cy="471830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0" name="Shape 50"/>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1" name="Shape 51"/>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2" name="Shape 52"/>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Pouze nadpis">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533400"/>
            <a:ext cx="8229600" cy="990599"/>
          </a:xfrm>
          <a:prstGeom prst="rect">
            <a:avLst/>
          </a:prstGeom>
          <a:noFill/>
          <a:ln>
            <a:noFill/>
          </a:ln>
        </p:spPr>
        <p:txBody>
          <a:bodyPr lIns="91425" tIns="91425" rIns="91425" bIns="91425" anchor="ctr" anchorCtr="0"/>
          <a:lstStyle>
            <a:lvl1pPr algn="l" rtl="0">
              <a:spcBef>
                <a:spcPts val="0"/>
              </a:spcBef>
              <a:buClr>
                <a:schemeClr val="dk2"/>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5" name="Shape 55"/>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6" name="Shape 56"/>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7" name="Shape 57"/>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Shape 58"/>
        <p:cNvGrpSpPr/>
        <p:nvPr/>
      </p:nvGrpSpPr>
      <p:grpSpPr>
        <a:xfrm>
          <a:off x="0" y="0"/>
          <a:ext cx="0" cy="0"/>
          <a:chOff x="0" y="0"/>
          <a:chExt cx="0" cy="0"/>
        </a:xfrm>
      </p:grpSpPr>
      <p:sp>
        <p:nvSpPr>
          <p:cNvPr id="59" name="Shape 59"/>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0" name="Shape 60"/>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1" name="Shape 61"/>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Obsah s titulkem">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792079"/>
            <a:ext cx="2139695" cy="1261871"/>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4" name="Shape 64"/>
          <p:cNvSpPr txBox="1">
            <a:spLocks noGrp="1"/>
          </p:cNvSpPr>
          <p:nvPr>
            <p:ph type="body" idx="1"/>
          </p:nvPr>
        </p:nvSpPr>
        <p:spPr>
          <a:xfrm>
            <a:off x="2971800" y="792079"/>
            <a:ext cx="5714999" cy="557783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5" name="Shape 65"/>
          <p:cNvSpPr txBox="1">
            <a:spLocks noGrp="1"/>
          </p:cNvSpPr>
          <p:nvPr>
            <p:ph type="body" idx="2"/>
          </p:nvPr>
        </p:nvSpPr>
        <p:spPr>
          <a:xfrm>
            <a:off x="457200" y="2130551"/>
            <a:ext cx="2139695" cy="4243615"/>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66" name="Shape 66"/>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7" name="Shape 67"/>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8" name="Shape 68"/>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cxnSp>
        <p:nvCxnSpPr>
          <p:cNvPr id="69" name="Shape 69"/>
          <p:cNvCxnSpPr/>
          <p:nvPr/>
        </p:nvCxnSpPr>
        <p:spPr>
          <a:xfrm rot="5400000">
            <a:off x="-13115" y="3580205"/>
            <a:ext cx="5577839" cy="1587"/>
          </a:xfrm>
          <a:prstGeom prst="straightConnector1">
            <a:avLst/>
          </a:prstGeom>
          <a:noFill/>
          <a:ln w="19050" cap="flat">
            <a:solidFill>
              <a:schemeClr val="dk2"/>
            </a:solidFill>
            <a:prstDash val="solid"/>
            <a:round/>
            <a:headEnd type="none" w="med" len="med"/>
            <a:tailEnd type="none" w="med" len="med"/>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Obrázek s titulkem">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7200" y="792479"/>
            <a:ext cx="2142679" cy="1264920"/>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2" name="Shape 72"/>
          <p:cNvSpPr>
            <a:spLocks noGrp="1"/>
          </p:cNvSpPr>
          <p:nvPr>
            <p:ph type="pic" idx="2"/>
          </p:nvPr>
        </p:nvSpPr>
        <p:spPr>
          <a:xfrm>
            <a:off x="2858609" y="838200"/>
            <a:ext cx="5904389" cy="5500456"/>
          </a:xfrm>
          <a:prstGeom prst="rect">
            <a:avLst/>
          </a:prstGeom>
          <a:solidFill>
            <a:schemeClr val="lt2"/>
          </a:solidFill>
          <a:ln w="76200" cap="flat">
            <a:solidFill>
              <a:srgbClr val="FFFFFF"/>
            </a:solidFill>
            <a:prstDash val="solid"/>
            <a:miter/>
            <a:headEnd type="none" w="med" len="med"/>
            <a:tailEnd type="none" w="med" len="med"/>
          </a:ln>
        </p:spPr>
      </p:sp>
      <p:sp>
        <p:nvSpPr>
          <p:cNvPr id="73" name="Shape 73"/>
          <p:cNvSpPr txBox="1">
            <a:spLocks noGrp="1"/>
          </p:cNvSpPr>
          <p:nvPr>
            <p:ph type="body" idx="1"/>
          </p:nvPr>
        </p:nvSpPr>
        <p:spPr>
          <a:xfrm>
            <a:off x="457200" y="2133600"/>
            <a:ext cx="2139695" cy="4242815"/>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74" name="Shape 74"/>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5" name="Shape 75"/>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6" name="Shape 76"/>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p:nvPr/>
        </p:nvSpPr>
        <p:spPr>
          <a:xfrm>
            <a:off x="0" y="220786"/>
            <a:ext cx="9144000" cy="228600"/>
          </a:xfrm>
          <a:prstGeom prst="rect">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Arial"/>
              <a:ea typeface="Arial"/>
              <a:cs typeface="Arial"/>
              <a:sym typeface="Arial"/>
            </a:endParaRPr>
          </a:p>
        </p:txBody>
      </p:sp>
      <p:sp>
        <p:nvSpPr>
          <p:cNvPr id="10" name="Shape 10"/>
          <p:cNvSpPr txBox="1">
            <a:spLocks noGrp="1"/>
          </p:cNvSpPr>
          <p:nvPr>
            <p:ph type="title"/>
          </p:nvPr>
        </p:nvSpPr>
        <p:spPr>
          <a:xfrm>
            <a:off x="457200" y="533400"/>
            <a:ext cx="8229600" cy="990599"/>
          </a:xfrm>
          <a:prstGeom prst="rect">
            <a:avLst/>
          </a:prstGeom>
          <a:noFill/>
          <a:ln>
            <a:noFill/>
          </a:ln>
        </p:spPr>
        <p:txBody>
          <a:bodyPr lIns="91425" tIns="91425" rIns="91425" bIns="91425" anchor="ctr" anchorCtr="0"/>
          <a:lstStyle>
            <a:lvl1pPr marL="0" marR="0" indent="0" algn="l" rtl="0">
              <a:spcBef>
                <a:spcPts val="0"/>
              </a:spcBef>
              <a:buClr>
                <a:schemeClr val="dk2"/>
              </a:buClr>
              <a:buFont typeface="Arial"/>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1" name="Shape 11"/>
          <p:cNvSpPr txBox="1">
            <a:spLocks noGrp="1"/>
          </p:cNvSpPr>
          <p:nvPr>
            <p:ph type="body" idx="1"/>
          </p:nvPr>
        </p:nvSpPr>
        <p:spPr>
          <a:xfrm>
            <a:off x="457200" y="1600200"/>
            <a:ext cx="8229600" cy="4876799"/>
          </a:xfrm>
          <a:prstGeom prst="rect">
            <a:avLst/>
          </a:prstGeom>
          <a:noFill/>
          <a:ln>
            <a:noFill/>
          </a:ln>
        </p:spPr>
        <p:txBody>
          <a:bodyPr lIns="91425" tIns="91425" rIns="91425" bIns="91425" anchor="t" anchorCtr="0"/>
          <a:lstStyle>
            <a:lvl1pPr marL="182880" marR="0" indent="-53339" algn="l" rtl="0">
              <a:spcBef>
                <a:spcPts val="480"/>
              </a:spcBef>
              <a:buClr>
                <a:schemeClr val="accent1"/>
              </a:buClr>
              <a:buFont typeface="Arial"/>
              <a:buChar char="•"/>
              <a:defRPr/>
            </a:lvl1pPr>
            <a:lvl2pPr marL="457200" marR="0" indent="-82550" algn="l" rtl="0">
              <a:spcBef>
                <a:spcPts val="400"/>
              </a:spcBef>
              <a:buClr>
                <a:schemeClr val="accent1"/>
              </a:buClr>
              <a:buFont typeface="Arial"/>
              <a:buChar char="•"/>
              <a:defRPr/>
            </a:lvl2pPr>
            <a:lvl3pPr marL="731520" marR="0" indent="-82550" algn="l" rtl="0">
              <a:spcBef>
                <a:spcPts val="360"/>
              </a:spcBef>
              <a:buClr>
                <a:schemeClr val="accent1"/>
              </a:buClr>
              <a:buFont typeface="Arial"/>
              <a:buChar char="•"/>
              <a:defRPr/>
            </a:lvl3pPr>
            <a:lvl4pPr marL="1005839" marR="0" indent="-91439" algn="l" rtl="0">
              <a:spcBef>
                <a:spcPts val="320"/>
              </a:spcBef>
              <a:buClr>
                <a:schemeClr val="accent1"/>
              </a:buClr>
              <a:buFont typeface="Arial"/>
              <a:buChar char="•"/>
              <a:defRPr/>
            </a:lvl4pPr>
            <a:lvl5pPr marL="1188720" marR="0" indent="-58419" algn="l" rtl="0">
              <a:spcBef>
                <a:spcPts val="280"/>
              </a:spcBef>
              <a:buClr>
                <a:schemeClr val="accent1"/>
              </a:buClr>
              <a:buFont typeface="Arial"/>
              <a:buChar char="•"/>
              <a:defRPr/>
            </a:lvl5pPr>
            <a:lvl6pPr marL="1371600" marR="0" indent="-107950" algn="l" rtl="0">
              <a:spcBef>
                <a:spcPts val="260"/>
              </a:spcBef>
              <a:buClr>
                <a:schemeClr val="accent1"/>
              </a:buClr>
              <a:buFont typeface="Arial"/>
              <a:buChar char="•"/>
              <a:defRPr/>
            </a:lvl6pPr>
            <a:lvl7pPr marL="1554480" marR="0" indent="-100330" algn="l" rtl="0">
              <a:spcBef>
                <a:spcPts val="260"/>
              </a:spcBef>
              <a:buClr>
                <a:schemeClr val="accent1"/>
              </a:buClr>
              <a:buFont typeface="Arial"/>
              <a:buChar char="•"/>
              <a:defRPr/>
            </a:lvl7pPr>
            <a:lvl8pPr marL="1737360" marR="0" indent="-105410" algn="l" rtl="0">
              <a:spcBef>
                <a:spcPts val="260"/>
              </a:spcBef>
              <a:buClr>
                <a:schemeClr val="accent1"/>
              </a:buClr>
              <a:buFont typeface="Arial"/>
              <a:buChar char="•"/>
              <a:defRPr/>
            </a:lvl8pPr>
            <a:lvl9pPr marL="1920240" marR="0" indent="-110489" algn="l" rtl="0">
              <a:spcBef>
                <a:spcPts val="260"/>
              </a:spcBef>
              <a:buClr>
                <a:schemeClr val="accent1"/>
              </a:buClr>
              <a:buFont typeface="Arial"/>
              <a:buChar char="•"/>
              <a:defRPr/>
            </a:lvl9pPr>
          </a:lstStyle>
          <a:p>
            <a:endParaRPr/>
          </a:p>
        </p:txBody>
      </p:sp>
      <p:sp>
        <p:nvSpPr>
          <p:cNvPr id="12" name="Shape 12"/>
          <p:cNvSpPr/>
          <p:nvPr/>
        </p:nvSpPr>
        <p:spPr>
          <a:xfrm>
            <a:off x="0" y="0"/>
            <a:ext cx="9144000" cy="36575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rgbClr val="FFFFFF"/>
              </a:solidFill>
              <a:latin typeface="Arial"/>
              <a:ea typeface="Arial"/>
              <a:cs typeface="Arial"/>
              <a:sym typeface="Arial"/>
            </a:endParaRPr>
          </a:p>
        </p:txBody>
      </p:sp>
      <p:sp>
        <p:nvSpPr>
          <p:cNvPr id="13" name="Shape 13"/>
          <p:cNvSpPr txBox="1">
            <a:spLocks noGrp="1"/>
          </p:cNvSpPr>
          <p:nvPr>
            <p:ph type="dt" idx="10"/>
          </p:nvPr>
        </p:nvSpPr>
        <p:spPr>
          <a:xfrm>
            <a:off x="457200" y="18288"/>
            <a:ext cx="2895600" cy="329184"/>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4" name="Shape 14"/>
          <p:cNvSpPr txBox="1">
            <a:spLocks noGrp="1"/>
          </p:cNvSpPr>
          <p:nvPr>
            <p:ph type="ftr" idx="11"/>
          </p:nvPr>
        </p:nvSpPr>
        <p:spPr>
          <a:xfrm>
            <a:off x="3429000" y="18288"/>
            <a:ext cx="4114800" cy="329184"/>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5" name="Shape 15"/>
          <p:cNvSpPr txBox="1">
            <a:spLocks noGrp="1"/>
          </p:cNvSpPr>
          <p:nvPr>
            <p:ph type="sldNum" idx="12"/>
          </p:nvPr>
        </p:nvSpPr>
        <p:spPr>
          <a:xfrm>
            <a:off x="7620000" y="18288"/>
            <a:ext cx="1066799" cy="329184"/>
          </a:xfrm>
          <a:prstGeom prst="rect">
            <a:avLst/>
          </a:prstGeom>
          <a:noFill/>
          <a:ln>
            <a:noFill/>
          </a:ln>
        </p:spPr>
        <p:txBody>
          <a:bodyPr lIns="91425" tIns="45700" rIns="91425" bIns="45700" anchor="ctr" anchorCtr="0">
            <a:noAutofit/>
          </a:bodyPr>
          <a:lstStyle>
            <a:lvl1pPr marL="0" marR="0" indent="0" algn="l" rtl="0">
              <a:spcBef>
                <a:spcPts val="0"/>
              </a:spcBef>
              <a:buNone/>
              <a:defRPr sz="1400" b="1" i="0" u="none" strike="noStrike" cap="none" baseline="0">
                <a:solidFill>
                  <a:srgbClr val="FFFFFF"/>
                </a:solidFill>
                <a:latin typeface="Arial"/>
                <a:ea typeface="Arial"/>
                <a:cs typeface="Arial"/>
                <a:sym typeface="Arial"/>
              </a:defRPr>
            </a:lvl1pPr>
          </a:lstStyle>
          <a:p>
            <a:pPr marL="0" lvl="0" indent="0">
              <a:spcBef>
                <a:spcPts val="0"/>
              </a:spcBef>
              <a:buSzPct val="25000"/>
              <a:buNone/>
            </a:pPr>
            <a:fld id="{00000000-1234-1234-1234-123412341234}" type="slidenum">
              <a:rPr lang="cs-CZ"/>
              <a:t>‹#›</a:t>
            </a:fld>
            <a:endParaRPr lang="cs-CZ"/>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europa.eu/eu-law"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bezpecnostpotravin.cz/"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portal.gov.cz/"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ctrTitle"/>
          </p:nvPr>
        </p:nvSpPr>
        <p:spPr>
          <a:xfrm>
            <a:off x="755575" y="404663"/>
            <a:ext cx="7772400" cy="1470024"/>
          </a:xfrm>
          <a:prstGeom prst="rect">
            <a:avLst/>
          </a:prstGeom>
          <a:noFill/>
          <a:ln>
            <a:noFill/>
          </a:ln>
        </p:spPr>
        <p:txBody>
          <a:bodyPr lIns="91425" tIns="45700" rIns="91425" bIns="45700" anchor="b" anchorCtr="0">
            <a:noAutofit/>
          </a:bodyPr>
          <a:lstStyle/>
          <a:p>
            <a:pPr marL="0" marR="0" lvl="0" indent="0" algn="l" rtl="0">
              <a:spcBef>
                <a:spcPts val="0"/>
              </a:spcBef>
              <a:buClr>
                <a:schemeClr val="dk2"/>
              </a:buClr>
              <a:buSzPct val="25000"/>
              <a:buFont typeface="Arial"/>
              <a:buNone/>
            </a:pPr>
            <a:r>
              <a:rPr lang="cs-CZ" sz="5400" b="0" i="0" u="none" strike="noStrike" cap="none" baseline="0">
                <a:solidFill>
                  <a:schemeClr val="dk2"/>
                </a:solidFill>
                <a:latin typeface="Arial"/>
                <a:ea typeface="Arial"/>
                <a:cs typeface="Arial"/>
                <a:sym typeface="Arial"/>
              </a:rPr>
              <a:t>HYGIENA VÝŽIVY</a:t>
            </a:r>
          </a:p>
        </p:txBody>
      </p:sp>
      <p:sp>
        <p:nvSpPr>
          <p:cNvPr id="91" name="Shape 91"/>
          <p:cNvSpPr txBox="1">
            <a:spLocks noGrp="1"/>
          </p:cNvSpPr>
          <p:nvPr>
            <p:ph type="subTitle" idx="1"/>
          </p:nvPr>
        </p:nvSpPr>
        <p:spPr>
          <a:xfrm>
            <a:off x="971600" y="2492900"/>
            <a:ext cx="6400799" cy="2846699"/>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Arial"/>
              <a:buNone/>
            </a:pPr>
            <a:r>
              <a:rPr lang="cs-CZ" sz="2400" b="0" i="0" u="none" strike="noStrike" cap="none" baseline="0">
                <a:solidFill>
                  <a:srgbClr val="55556F"/>
                </a:solidFill>
                <a:latin typeface="Arial"/>
                <a:ea typeface="Arial"/>
                <a:cs typeface="Arial"/>
                <a:sym typeface="Arial"/>
              </a:rPr>
              <a:t>Mgr. </a:t>
            </a:r>
            <a:r>
              <a:rPr lang="cs-CZ" sz="2400" b="1" i="0" u="none" strike="noStrike" cap="none" baseline="0">
                <a:solidFill>
                  <a:srgbClr val="55556F"/>
                </a:solidFill>
                <a:latin typeface="Arial"/>
                <a:ea typeface="Arial"/>
                <a:cs typeface="Arial"/>
                <a:sym typeface="Arial"/>
              </a:rPr>
              <a:t>Aleš Peřina</a:t>
            </a:r>
            <a:r>
              <a:rPr lang="cs-CZ" sz="2400" b="0" i="0" u="none" strike="noStrike" cap="none" baseline="0">
                <a:solidFill>
                  <a:srgbClr val="55556F"/>
                </a:solidFill>
                <a:latin typeface="Arial"/>
                <a:ea typeface="Arial"/>
                <a:cs typeface="Arial"/>
                <a:sym typeface="Arial"/>
              </a:rPr>
              <a:t>, Ph. D.</a:t>
            </a:r>
          </a:p>
          <a:p>
            <a:pPr marL="0" marR="0" lvl="0" indent="0" algn="l" rtl="0">
              <a:spcBef>
                <a:spcPts val="480"/>
              </a:spcBef>
              <a:buClr>
                <a:schemeClr val="accent1"/>
              </a:buClr>
              <a:buSzPct val="25000"/>
              <a:buFont typeface="Arial"/>
              <a:buNone/>
            </a:pPr>
            <a:r>
              <a:rPr lang="cs-CZ" sz="2400">
                <a:solidFill>
                  <a:srgbClr val="55556F"/>
                </a:solidFill>
              </a:rPr>
              <a:t>UČO 18452</a:t>
            </a:r>
          </a:p>
          <a:p>
            <a:pPr marL="0" marR="0" lvl="0" indent="0" algn="l" rtl="0">
              <a:spcBef>
                <a:spcPts val="480"/>
              </a:spcBef>
              <a:buClr>
                <a:schemeClr val="accent1"/>
              </a:buClr>
              <a:buFont typeface="Arial"/>
              <a:buNone/>
            </a:pPr>
            <a:endParaRPr sz="2400">
              <a:solidFill>
                <a:srgbClr val="55556F"/>
              </a:solidFill>
            </a:endParaRPr>
          </a:p>
          <a:p>
            <a:pPr marL="0" marR="0" lvl="0" indent="0" algn="l" rtl="0">
              <a:spcBef>
                <a:spcPts val="480"/>
              </a:spcBef>
              <a:buClr>
                <a:schemeClr val="accent1"/>
              </a:buClr>
              <a:buSzPct val="25000"/>
              <a:buFont typeface="Arial"/>
              <a:buNone/>
            </a:pPr>
            <a:r>
              <a:rPr lang="cs-CZ" sz="2400">
                <a:solidFill>
                  <a:srgbClr val="55556F"/>
                </a:solidFill>
              </a:rPr>
              <a:t>Ústav ochrany a podpory zdraví LF MU</a:t>
            </a:r>
          </a:p>
          <a:p>
            <a:pPr marL="0" marR="0" lvl="0" indent="0" algn="l" rtl="0">
              <a:spcBef>
                <a:spcPts val="480"/>
              </a:spcBef>
              <a:buClr>
                <a:schemeClr val="accent1"/>
              </a:buClr>
              <a:buSzPct val="25000"/>
              <a:buFont typeface="Arial"/>
              <a:buNone/>
            </a:pPr>
            <a:r>
              <a:rPr lang="cs-CZ" sz="2400">
                <a:solidFill>
                  <a:srgbClr val="55556F"/>
                </a:solidFill>
              </a:rPr>
              <a:t>Kamenice 5, 625 00 Brno</a:t>
            </a:r>
          </a:p>
          <a:p>
            <a:pPr marL="0" marR="0" lvl="0" indent="0" algn="l" rtl="0">
              <a:spcBef>
                <a:spcPts val="480"/>
              </a:spcBef>
              <a:buClr>
                <a:schemeClr val="accent1"/>
              </a:buClr>
              <a:buSzPct val="25000"/>
              <a:buFont typeface="Arial"/>
              <a:buNone/>
            </a:pPr>
            <a:r>
              <a:rPr lang="cs-CZ" sz="2400">
                <a:solidFill>
                  <a:srgbClr val="55556F"/>
                </a:solidFill>
              </a:rPr>
              <a:t>e-mailová adresa: aperina@med.muni.cz</a:t>
            </a:r>
          </a:p>
        </p:txBody>
      </p:sp>
    </p:spTree>
  </p:cSld>
  <p:clrMapOvr>
    <a:masterClrMapping/>
  </p:clrMapOvr>
  <p:transition spd="slow">
    <p:push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cs-CZ" sz="4000" b="0" i="0" u="none" strike="noStrike" cap="none" baseline="0">
                <a:solidFill>
                  <a:schemeClr val="dk2"/>
                </a:solidFill>
                <a:latin typeface="Arial"/>
                <a:ea typeface="Arial"/>
                <a:cs typeface="Arial"/>
                <a:sym typeface="Arial"/>
              </a:rPr>
              <a:t>Nebezpečí vs. riziko</a:t>
            </a:r>
          </a:p>
        </p:txBody>
      </p:sp>
      <p:sp>
        <p:nvSpPr>
          <p:cNvPr id="160" name="Shape 160"/>
          <p:cNvSpPr txBox="1">
            <a:spLocks noGrp="1"/>
          </p:cNvSpPr>
          <p:nvPr>
            <p:ph type="body" idx="1"/>
          </p:nvPr>
        </p:nvSpPr>
        <p:spPr>
          <a:xfrm>
            <a:off x="457200" y="1676400"/>
            <a:ext cx="3931919" cy="639762"/>
          </a:xfrm>
          <a:prstGeom prst="rect">
            <a:avLst/>
          </a:prstGeom>
          <a:noFill/>
          <a:ln>
            <a:noFill/>
          </a:ln>
        </p:spPr>
        <p:txBody>
          <a:bodyPr lIns="91425" tIns="45700" rIns="91425" bIns="45700" anchor="ctr" anchorCtr="0">
            <a:noAutofit/>
          </a:bodyPr>
          <a:lstStyle/>
          <a:p>
            <a:pPr marL="0" marR="0" lvl="0" indent="0" algn="ctr" rtl="0">
              <a:spcBef>
                <a:spcPts val="0"/>
              </a:spcBef>
              <a:buClr>
                <a:schemeClr val="accent1"/>
              </a:buClr>
              <a:buSzPct val="25000"/>
              <a:buFont typeface="Arial"/>
              <a:buNone/>
            </a:pPr>
            <a:r>
              <a:rPr lang="cs-CZ" sz="2000" b="1" i="0" u="none" strike="noStrike" cap="none" baseline="0">
                <a:solidFill>
                  <a:schemeClr val="dk2"/>
                </a:solidFill>
                <a:latin typeface="Arial"/>
                <a:ea typeface="Arial"/>
                <a:cs typeface="Arial"/>
                <a:sym typeface="Arial"/>
              </a:rPr>
              <a:t>Nebezpečí</a:t>
            </a:r>
          </a:p>
        </p:txBody>
      </p:sp>
      <p:sp>
        <p:nvSpPr>
          <p:cNvPr id="161" name="Shape 161"/>
          <p:cNvSpPr txBox="1">
            <a:spLocks noGrp="1"/>
          </p:cNvSpPr>
          <p:nvPr>
            <p:ph type="body" idx="2"/>
          </p:nvPr>
        </p:nvSpPr>
        <p:spPr>
          <a:xfrm>
            <a:off x="457200" y="2276872"/>
            <a:ext cx="3931919" cy="4112815"/>
          </a:xfrm>
          <a:prstGeom prst="rect">
            <a:avLst/>
          </a:prstGeom>
          <a:noFill/>
          <a:ln>
            <a:noFill/>
          </a:ln>
        </p:spPr>
        <p:txBody>
          <a:bodyPr lIns="91425" tIns="45700" rIns="91425" bIns="45700" anchor="t" anchorCtr="0">
            <a:noAutofit/>
          </a:bodyPr>
          <a:lstStyle/>
          <a:p>
            <a:pPr marL="182880" marR="0" lvl="0" indent="-182880" algn="l" rtl="0">
              <a:lnSpc>
                <a:spcPct val="90000"/>
              </a:lnSpc>
              <a:spcBef>
                <a:spcPts val="0"/>
              </a:spcBef>
              <a:buClr>
                <a:schemeClr val="accent1"/>
              </a:buClr>
              <a:buSzPct val="82976"/>
              <a:buFont typeface="Arial"/>
              <a:buChar char="•"/>
            </a:pPr>
            <a:r>
              <a:rPr lang="cs-CZ" sz="2050" b="0" i="0" u="none" strike="noStrike" cap="none" baseline="0">
                <a:solidFill>
                  <a:schemeClr val="dk1"/>
                </a:solidFill>
                <a:latin typeface="Arial"/>
                <a:ea typeface="Arial"/>
                <a:cs typeface="Arial"/>
                <a:sym typeface="Arial"/>
              </a:rPr>
              <a:t>Nebezpečí (Hazard)</a:t>
            </a:r>
          </a:p>
          <a:p>
            <a:pPr marL="457200" marR="0" lvl="1" indent="-190500" algn="l" rtl="0">
              <a:lnSpc>
                <a:spcPct val="90000"/>
              </a:lnSpc>
              <a:spcBef>
                <a:spcPts val="340"/>
              </a:spcBef>
              <a:buClr>
                <a:schemeClr val="accent1"/>
              </a:buClr>
              <a:buSzPct val="85000"/>
              <a:buFont typeface="Arial"/>
              <a:buChar char="•"/>
            </a:pPr>
            <a:r>
              <a:rPr lang="cs-CZ" sz="1700" b="0" i="0" u="none" strike="noStrike" cap="none" baseline="0">
                <a:solidFill>
                  <a:schemeClr val="dk1"/>
                </a:solidFill>
                <a:latin typeface="Arial"/>
                <a:ea typeface="Arial"/>
                <a:cs typeface="Arial"/>
                <a:sym typeface="Arial"/>
              </a:rPr>
              <a:t>Biologický, chemický nebo fyzikální činitel, který může porušit bezpečnost (zdravotní nezávadnost potraviny/pokrmu)</a:t>
            </a:r>
          </a:p>
          <a:p>
            <a:pPr marL="457200" marR="0" lvl="1" indent="-190500" algn="l" rtl="0">
              <a:lnSpc>
                <a:spcPct val="90000"/>
              </a:lnSpc>
              <a:spcBef>
                <a:spcPts val="340"/>
              </a:spcBef>
              <a:buClr>
                <a:schemeClr val="accent1"/>
              </a:buClr>
              <a:buSzPct val="85000"/>
              <a:buFont typeface="Arial"/>
              <a:buChar char="•"/>
            </a:pPr>
            <a:r>
              <a:rPr lang="cs-CZ" sz="1700" b="0" i="0" u="none" strike="noStrike" cap="none" baseline="0">
                <a:solidFill>
                  <a:schemeClr val="dk1"/>
                </a:solidFill>
                <a:latin typeface="Arial"/>
                <a:ea typeface="Arial"/>
                <a:cs typeface="Arial"/>
                <a:sym typeface="Arial"/>
              </a:rPr>
              <a:t>Vlastnost látce „vrozená“; kvalitativní ukazatel</a:t>
            </a:r>
          </a:p>
          <a:p>
            <a:pPr marL="731520" marR="0" lvl="2" indent="-185419" algn="l" rtl="0">
              <a:lnSpc>
                <a:spcPct val="90000"/>
              </a:lnSpc>
              <a:spcBef>
                <a:spcPts val="310"/>
              </a:spcBef>
              <a:buClr>
                <a:schemeClr val="accent1"/>
              </a:buClr>
              <a:buSzPct val="87187"/>
              <a:buFont typeface="Arial"/>
              <a:buChar char="•"/>
            </a:pPr>
            <a:r>
              <a:rPr lang="cs-CZ" sz="1550" b="0" i="0" u="none" strike="noStrike" cap="none" baseline="0">
                <a:solidFill>
                  <a:schemeClr val="dk1"/>
                </a:solidFill>
                <a:latin typeface="Arial"/>
                <a:ea typeface="Arial"/>
                <a:cs typeface="Arial"/>
                <a:sym typeface="Arial"/>
              </a:rPr>
              <a:t>Escherichia coli O157:H7 je podmíněně patogenní bakterie, která způsobuje hemolyticko-uremický syndrom</a:t>
            </a:r>
          </a:p>
          <a:p>
            <a:pPr marL="731520" marR="0" lvl="2" indent="-185419" algn="l" rtl="0">
              <a:lnSpc>
                <a:spcPct val="90000"/>
              </a:lnSpc>
              <a:spcBef>
                <a:spcPts val="310"/>
              </a:spcBef>
              <a:buClr>
                <a:schemeClr val="accent1"/>
              </a:buClr>
              <a:buSzPct val="87187"/>
              <a:buFont typeface="Arial"/>
              <a:buChar char="•"/>
            </a:pPr>
            <a:r>
              <a:rPr lang="cs-CZ" sz="1550" b="0" i="0" u="none" strike="noStrike" cap="none" baseline="0">
                <a:solidFill>
                  <a:schemeClr val="dk1"/>
                </a:solidFill>
                <a:latin typeface="Arial"/>
                <a:ea typeface="Arial"/>
                <a:cs typeface="Arial"/>
                <a:sym typeface="Arial"/>
              </a:rPr>
              <a:t>Olovo je těžký kov s kumulativně-toxickými účinky</a:t>
            </a:r>
          </a:p>
          <a:p>
            <a:pPr marL="731520" marR="0" lvl="2" indent="-185419" algn="l" rtl="0">
              <a:lnSpc>
                <a:spcPct val="90000"/>
              </a:lnSpc>
              <a:spcBef>
                <a:spcPts val="310"/>
              </a:spcBef>
              <a:buClr>
                <a:schemeClr val="accent1"/>
              </a:buClr>
              <a:buSzPct val="87187"/>
              <a:buFont typeface="Arial"/>
              <a:buChar char="•"/>
            </a:pPr>
            <a:r>
              <a:rPr lang="cs-CZ" sz="1550" b="0" i="0" u="none" strike="noStrike" cap="none" baseline="0">
                <a:solidFill>
                  <a:schemeClr val="dk1"/>
                </a:solidFill>
                <a:latin typeface="Arial"/>
                <a:ea typeface="Arial"/>
                <a:cs typeface="Arial"/>
                <a:sym typeface="Arial"/>
              </a:rPr>
              <a:t>Úlomky skla v potravině jsou nebezpečím z hlediska poranění dutiny ústní</a:t>
            </a:r>
          </a:p>
        </p:txBody>
      </p:sp>
      <p:sp>
        <p:nvSpPr>
          <p:cNvPr id="162" name="Shape 162"/>
          <p:cNvSpPr txBox="1">
            <a:spLocks noGrp="1"/>
          </p:cNvSpPr>
          <p:nvPr>
            <p:ph type="body" idx="3"/>
          </p:nvPr>
        </p:nvSpPr>
        <p:spPr>
          <a:xfrm>
            <a:off x="4754880" y="1676400"/>
            <a:ext cx="3931919" cy="639762"/>
          </a:xfrm>
          <a:prstGeom prst="rect">
            <a:avLst/>
          </a:prstGeom>
          <a:noFill/>
          <a:ln>
            <a:noFill/>
          </a:ln>
        </p:spPr>
        <p:txBody>
          <a:bodyPr lIns="91425" tIns="45700" rIns="91425" bIns="45700" anchor="ctr" anchorCtr="0">
            <a:noAutofit/>
          </a:bodyPr>
          <a:lstStyle/>
          <a:p>
            <a:pPr marL="0" marR="0" lvl="0" indent="0" algn="ctr" rtl="0">
              <a:spcBef>
                <a:spcPts val="0"/>
              </a:spcBef>
              <a:buClr>
                <a:schemeClr val="accent1"/>
              </a:buClr>
              <a:buSzPct val="25000"/>
              <a:buFont typeface="Arial"/>
              <a:buNone/>
            </a:pPr>
            <a:r>
              <a:rPr lang="cs-CZ" sz="2000" b="1" i="0" u="none" strike="noStrike" cap="none" baseline="0">
                <a:solidFill>
                  <a:schemeClr val="dk2"/>
                </a:solidFill>
                <a:latin typeface="Arial"/>
                <a:ea typeface="Arial"/>
                <a:cs typeface="Arial"/>
                <a:sym typeface="Arial"/>
              </a:rPr>
              <a:t>Riziko</a:t>
            </a:r>
          </a:p>
        </p:txBody>
      </p:sp>
      <p:sp>
        <p:nvSpPr>
          <p:cNvPr id="163" name="Shape 163"/>
          <p:cNvSpPr txBox="1">
            <a:spLocks noGrp="1"/>
          </p:cNvSpPr>
          <p:nvPr>
            <p:ph type="body" idx="4"/>
          </p:nvPr>
        </p:nvSpPr>
        <p:spPr>
          <a:xfrm>
            <a:off x="4754880" y="2204864"/>
            <a:ext cx="3931919" cy="4184823"/>
          </a:xfrm>
          <a:prstGeom prst="rect">
            <a:avLst/>
          </a:prstGeom>
          <a:blipFill rotWithShape="1">
            <a:blip r:embed="rId3">
              <a:alphaModFix/>
            </a:blip>
            <a:stretch>
              <a:fillRect t="-1018" r="-773"/>
            </a:stretch>
          </a:blipFill>
          <a:ln>
            <a:noFill/>
          </a:ln>
        </p:spPr>
        <p:txBody>
          <a:bodyPr lIns="91425" tIns="45700" rIns="91425" bIns="45700" anchor="t" anchorCtr="0">
            <a:noAutofit/>
          </a:bodyPr>
          <a:lstStyle/>
          <a:p>
            <a:pPr marL="182880" marR="0" lvl="0" indent="-182880" algn="l" rtl="0">
              <a:spcBef>
                <a:spcPts val="0"/>
              </a:spcBef>
              <a:buClr>
                <a:schemeClr val="accent1"/>
              </a:buClr>
              <a:buSzPct val="85000"/>
              <a:buFont typeface="Arial"/>
              <a:buChar char="•"/>
            </a:pPr>
            <a:r>
              <a:rPr lang="cs-CZ" sz="2400" b="0" i="0" u="none" strike="noStrike" cap="none" baseline="0">
                <a:latin typeface="Arial"/>
                <a:ea typeface="Arial"/>
                <a:cs typeface="Arial"/>
                <a:sym typeface="Arial"/>
              </a:rPr>
              <a:t> </a:t>
            </a:r>
          </a:p>
        </p:txBody>
      </p:sp>
    </p:spTree>
  </p:cSld>
  <p:clrMapOvr>
    <a:masterClrMapping/>
  </p:clrMapOvr>
  <p:transition spd="slow">
    <p:push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cs-CZ" sz="4000" b="0" i="0" u="none" strike="noStrike" cap="none" baseline="0">
                <a:solidFill>
                  <a:schemeClr val="dk2"/>
                </a:solidFill>
                <a:latin typeface="Arial"/>
                <a:ea typeface="Arial"/>
                <a:cs typeface="Arial"/>
                <a:sym typeface="Arial"/>
              </a:rPr>
              <a:t>Právo EU</a:t>
            </a:r>
          </a:p>
        </p:txBody>
      </p:sp>
      <p:sp>
        <p:nvSpPr>
          <p:cNvPr id="169" name="Shape 169"/>
          <p:cNvSpPr txBox="1">
            <a:spLocks noGrp="1"/>
          </p:cNvSpPr>
          <p:nvPr>
            <p:ph type="body" idx="1"/>
          </p:nvPr>
        </p:nvSpPr>
        <p:spPr>
          <a:xfrm>
            <a:off x="457200" y="1600200"/>
            <a:ext cx="8229600" cy="4876799"/>
          </a:xfrm>
          <a:prstGeom prst="rect">
            <a:avLst/>
          </a:prstGeom>
          <a:noFill/>
          <a:ln>
            <a:noFill/>
          </a:ln>
        </p:spPr>
        <p:txBody>
          <a:bodyPr lIns="91425" tIns="45700" rIns="91425" bIns="45700" anchor="t" anchorCtr="0">
            <a:noAutofit/>
          </a:bodyPr>
          <a:lstStyle/>
          <a:p>
            <a:pPr marL="182880" marR="0" lvl="0" indent="-182880" algn="l" rtl="0">
              <a:spcBef>
                <a:spcPts val="0"/>
              </a:spcBef>
              <a:buClr>
                <a:schemeClr val="accent1"/>
              </a:buClr>
              <a:buSzPct val="85000"/>
              <a:buFont typeface="Arial"/>
              <a:buChar char="•"/>
            </a:pPr>
            <a:r>
              <a:rPr lang="cs-CZ" sz="2400" b="0" i="0" u="none" strike="noStrike" cap="none" baseline="0" dirty="0">
                <a:solidFill>
                  <a:schemeClr val="dk1"/>
                </a:solidFill>
                <a:latin typeface="Arial"/>
                <a:ea typeface="Arial"/>
                <a:cs typeface="Arial"/>
                <a:sym typeface="Arial"/>
              </a:rPr>
              <a:t>Primární právo: Integrující dokumenty ES</a:t>
            </a:r>
          </a:p>
          <a:p>
            <a:pPr marL="457200" marR="0" lvl="1" indent="-190500" algn="l" rtl="0">
              <a:spcBef>
                <a:spcPts val="400"/>
              </a:spcBef>
              <a:buClr>
                <a:schemeClr val="accent1"/>
              </a:buClr>
              <a:buSzPct val="85000"/>
              <a:buFont typeface="Arial"/>
              <a:buChar char="•"/>
            </a:pPr>
            <a:r>
              <a:rPr lang="cs-CZ" sz="2000" b="0" i="0" u="none" strike="noStrike" cap="none" baseline="0" dirty="0">
                <a:solidFill>
                  <a:schemeClr val="dk1"/>
                </a:solidFill>
                <a:latin typeface="Arial"/>
                <a:ea typeface="Arial"/>
                <a:cs typeface="Arial"/>
                <a:sym typeface="Arial"/>
              </a:rPr>
              <a:t>Zakládající smlouvy, vnitřní členské dohody …</a:t>
            </a:r>
          </a:p>
          <a:p>
            <a:pPr marL="182880" marR="0" lvl="0" indent="-182880" algn="l" rtl="0">
              <a:spcBef>
                <a:spcPts val="480"/>
              </a:spcBef>
              <a:buClr>
                <a:schemeClr val="accent1"/>
              </a:buClr>
              <a:buSzPct val="85000"/>
              <a:buFont typeface="Arial"/>
              <a:buChar char="•"/>
            </a:pPr>
            <a:r>
              <a:rPr lang="cs-CZ" sz="2400" b="0" i="0" u="none" strike="noStrike" cap="none" baseline="0" dirty="0">
                <a:solidFill>
                  <a:schemeClr val="dk1"/>
                </a:solidFill>
                <a:latin typeface="Arial"/>
                <a:ea typeface="Arial"/>
                <a:cs typeface="Arial"/>
                <a:sym typeface="Arial"/>
              </a:rPr>
              <a:t>Sekundární právo</a:t>
            </a:r>
          </a:p>
          <a:p>
            <a:pPr marL="457200" marR="0" lvl="1" indent="-190500" algn="l" rtl="0">
              <a:spcBef>
                <a:spcPts val="400"/>
              </a:spcBef>
              <a:buClr>
                <a:schemeClr val="accent1"/>
              </a:buClr>
              <a:buSzPct val="85000"/>
              <a:buFont typeface="Arial"/>
              <a:buChar char="•"/>
            </a:pPr>
            <a:r>
              <a:rPr lang="cs-CZ" sz="2000" b="0" i="0" u="none" strike="noStrike" cap="none" baseline="0" dirty="0">
                <a:solidFill>
                  <a:schemeClr val="dk1"/>
                </a:solidFill>
                <a:latin typeface="Arial"/>
                <a:ea typeface="Arial"/>
                <a:cs typeface="Arial"/>
                <a:sym typeface="Arial"/>
              </a:rPr>
              <a:t>Nařízení: bezprostředně platné pro všechny členy EU, aplikační přednost </a:t>
            </a:r>
            <a:r>
              <a:rPr lang="cs-CZ" sz="2000" b="0" i="1" u="none" strike="noStrike" cap="none" baseline="0" dirty="0" smtClean="0">
                <a:solidFill>
                  <a:schemeClr val="dk1"/>
                </a:solidFill>
                <a:latin typeface="Arial"/>
                <a:ea typeface="Arial"/>
                <a:cs typeface="Arial"/>
                <a:sym typeface="Arial"/>
              </a:rPr>
              <a:t>(adaptace)</a:t>
            </a:r>
            <a:endParaRPr lang="cs-CZ" sz="2000" b="0" i="1" u="none" strike="noStrike" cap="none" baseline="0" dirty="0">
              <a:solidFill>
                <a:schemeClr val="dk1"/>
              </a:solidFill>
              <a:latin typeface="Arial"/>
              <a:ea typeface="Arial"/>
              <a:cs typeface="Arial"/>
              <a:sym typeface="Arial"/>
            </a:endParaRPr>
          </a:p>
          <a:p>
            <a:pPr marL="457200" marR="0" lvl="1" indent="-190500" algn="l" rtl="0">
              <a:spcBef>
                <a:spcPts val="400"/>
              </a:spcBef>
              <a:buClr>
                <a:schemeClr val="accent1"/>
              </a:buClr>
              <a:buSzPct val="85000"/>
              <a:buFont typeface="Arial"/>
              <a:buChar char="•"/>
            </a:pPr>
            <a:r>
              <a:rPr lang="cs-CZ" sz="2000" b="0" i="0" u="none" strike="noStrike" cap="none" baseline="0" dirty="0">
                <a:solidFill>
                  <a:schemeClr val="dk1"/>
                </a:solidFill>
                <a:latin typeface="Arial"/>
                <a:ea typeface="Arial"/>
                <a:cs typeface="Arial"/>
                <a:sym typeface="Arial"/>
              </a:rPr>
              <a:t>Směrnice: zavazuje stát k harmonizaci národního práva </a:t>
            </a:r>
            <a:r>
              <a:rPr lang="cs-CZ" sz="2000" b="0" i="1" u="none" strike="noStrike" cap="none" baseline="0" dirty="0" smtClean="0">
                <a:solidFill>
                  <a:schemeClr val="dk1"/>
                </a:solidFill>
                <a:latin typeface="Arial"/>
                <a:ea typeface="Arial"/>
                <a:cs typeface="Arial"/>
                <a:sym typeface="Arial"/>
              </a:rPr>
              <a:t>(transpozice)</a:t>
            </a:r>
            <a:endParaRPr lang="cs-CZ" sz="2000" b="0" i="1" u="none" strike="noStrike" cap="none" baseline="0" dirty="0">
              <a:solidFill>
                <a:schemeClr val="dk1"/>
              </a:solidFill>
              <a:latin typeface="Arial"/>
              <a:ea typeface="Arial"/>
              <a:cs typeface="Arial"/>
              <a:sym typeface="Arial"/>
            </a:endParaRPr>
          </a:p>
          <a:p>
            <a:pPr marL="457200" marR="0" lvl="1" indent="-190500" algn="l" rtl="0">
              <a:spcBef>
                <a:spcPts val="400"/>
              </a:spcBef>
              <a:buClr>
                <a:schemeClr val="accent1"/>
              </a:buClr>
              <a:buSzPct val="85000"/>
              <a:buFont typeface="Arial"/>
              <a:buChar char="•"/>
            </a:pPr>
            <a:r>
              <a:rPr lang="cs-CZ" sz="2000" b="0" i="0" u="none" strike="noStrike" cap="none" baseline="0" dirty="0">
                <a:solidFill>
                  <a:schemeClr val="dk1"/>
                </a:solidFill>
                <a:latin typeface="Arial"/>
                <a:ea typeface="Arial"/>
                <a:cs typeface="Arial"/>
                <a:sym typeface="Arial"/>
              </a:rPr>
              <a:t>Rozhodnutí: závazné pro určitý stát, instituci nebo jednotlivce</a:t>
            </a:r>
          </a:p>
          <a:p>
            <a:pPr marL="457200" marR="0" lvl="1" indent="-190500" algn="l" rtl="0">
              <a:spcBef>
                <a:spcPts val="400"/>
              </a:spcBef>
              <a:buClr>
                <a:schemeClr val="accent1"/>
              </a:buClr>
              <a:buSzPct val="85000"/>
              <a:buFont typeface="Arial"/>
              <a:buChar char="•"/>
            </a:pPr>
            <a:r>
              <a:rPr lang="cs-CZ" sz="2000" b="0" i="0" u="none" strike="noStrike" cap="none" baseline="0" dirty="0">
                <a:solidFill>
                  <a:schemeClr val="dk1"/>
                </a:solidFill>
                <a:latin typeface="Arial"/>
                <a:ea typeface="Arial"/>
                <a:cs typeface="Arial"/>
                <a:sym typeface="Arial"/>
              </a:rPr>
              <a:t>Stanoviska a doporučení: bez právní závaznosti</a:t>
            </a:r>
          </a:p>
          <a:p>
            <a:pPr marL="182880" marR="0" lvl="0" indent="-182880" algn="l" rtl="0">
              <a:spcBef>
                <a:spcPts val="480"/>
              </a:spcBef>
              <a:buClr>
                <a:schemeClr val="accent1"/>
              </a:buClr>
              <a:buSzPct val="85000"/>
              <a:buFont typeface="Arial"/>
              <a:buChar char="•"/>
            </a:pPr>
            <a:r>
              <a:rPr lang="cs-CZ" sz="2400" b="0" i="0" u="none" strike="noStrike" cap="none" baseline="0" dirty="0">
                <a:solidFill>
                  <a:schemeClr val="dk1"/>
                </a:solidFill>
                <a:latin typeface="Arial"/>
                <a:ea typeface="Arial"/>
                <a:cs typeface="Arial"/>
                <a:sym typeface="Arial"/>
              </a:rPr>
              <a:t>Portál Evropského práva</a:t>
            </a:r>
          </a:p>
          <a:p>
            <a:pPr marL="457200" marR="0" lvl="1" indent="-190500" algn="l" rtl="0">
              <a:spcBef>
                <a:spcPts val="400"/>
              </a:spcBef>
              <a:buClr>
                <a:schemeClr val="accent1"/>
              </a:buClr>
              <a:buSzPct val="85000"/>
              <a:buFont typeface="Arial"/>
              <a:buChar char="•"/>
            </a:pPr>
            <a:r>
              <a:rPr lang="cs-CZ" sz="2000" b="0" i="0" u="sng" strike="noStrike" cap="none" baseline="0" dirty="0">
                <a:solidFill>
                  <a:schemeClr val="hlink"/>
                </a:solidFill>
                <a:latin typeface="Arial"/>
                <a:ea typeface="Arial"/>
                <a:cs typeface="Arial"/>
                <a:sym typeface="Arial"/>
                <a:hlinkClick r:id="rId3"/>
              </a:rPr>
              <a:t>http://europa.eu/eu-law</a:t>
            </a:r>
          </a:p>
          <a:p>
            <a:pPr marL="457200" marR="0" lvl="1" indent="-82550" algn="l" rtl="0">
              <a:spcBef>
                <a:spcPts val="400"/>
              </a:spcBef>
              <a:buClr>
                <a:schemeClr val="accent1"/>
              </a:buClr>
              <a:buFont typeface="Arial"/>
              <a:buNone/>
            </a:pPr>
            <a:endParaRPr sz="2000" b="0" i="0" u="none" strike="noStrike" cap="none" baseline="0" dirty="0">
              <a:solidFill>
                <a:schemeClr val="dk1"/>
              </a:solidFill>
              <a:latin typeface="Arial"/>
              <a:ea typeface="Arial"/>
              <a:cs typeface="Arial"/>
              <a:sym typeface="Arial"/>
            </a:endParaRPr>
          </a:p>
        </p:txBody>
      </p:sp>
      <p:pic>
        <p:nvPicPr>
          <p:cNvPr id="170" name="Shape 170"/>
          <p:cNvPicPr preferRelativeResize="0"/>
          <p:nvPr/>
        </p:nvPicPr>
        <p:blipFill rotWithShape="1">
          <a:blip r:embed="rId4">
            <a:alphaModFix/>
          </a:blip>
          <a:srcRect/>
          <a:stretch/>
        </p:blipFill>
        <p:spPr>
          <a:xfrm>
            <a:off x="2987824" y="692695"/>
            <a:ext cx="752127" cy="601404"/>
          </a:xfrm>
          <a:prstGeom prst="rect">
            <a:avLst/>
          </a:prstGeom>
          <a:noFill/>
          <a:ln>
            <a:noFill/>
          </a:ln>
        </p:spPr>
      </p:pic>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cs-CZ" sz="4000" b="0" i="0" u="none" strike="noStrike" cap="none" baseline="0">
                <a:solidFill>
                  <a:schemeClr val="dk2"/>
                </a:solidFill>
                <a:latin typeface="Arial"/>
                <a:ea typeface="Arial"/>
                <a:cs typeface="Arial"/>
                <a:sym typeface="Arial"/>
              </a:rPr>
              <a:t>Právo EU</a:t>
            </a:r>
          </a:p>
        </p:txBody>
      </p:sp>
      <p:sp>
        <p:nvSpPr>
          <p:cNvPr id="176" name="Shape 176"/>
          <p:cNvSpPr txBox="1">
            <a:spLocks noGrp="1"/>
          </p:cNvSpPr>
          <p:nvPr>
            <p:ph type="body" idx="1"/>
          </p:nvPr>
        </p:nvSpPr>
        <p:spPr>
          <a:xfrm>
            <a:off x="457200" y="1340767"/>
            <a:ext cx="8229600" cy="5328591"/>
          </a:xfrm>
          <a:prstGeom prst="rect">
            <a:avLst/>
          </a:prstGeom>
          <a:noFill/>
          <a:ln>
            <a:noFill/>
          </a:ln>
        </p:spPr>
        <p:txBody>
          <a:bodyPr lIns="91425" tIns="45700" rIns="91425" bIns="45700" anchor="t" anchorCtr="0">
            <a:noAutofit/>
          </a:bodyPr>
          <a:lstStyle/>
          <a:p>
            <a:pPr marL="182880" marR="0" lvl="0" indent="-182880" algn="l" rtl="0">
              <a:lnSpc>
                <a:spcPct val="90000"/>
              </a:lnSpc>
              <a:spcBef>
                <a:spcPts val="0"/>
              </a:spcBef>
              <a:buClr>
                <a:schemeClr val="accent1"/>
              </a:buClr>
              <a:buSzPct val="82976"/>
              <a:buFont typeface="Arial"/>
              <a:buChar char="•"/>
            </a:pPr>
            <a:r>
              <a:rPr lang="cs-CZ" sz="2050" b="1" i="0" u="none" strike="noStrike" cap="none" baseline="0">
                <a:solidFill>
                  <a:schemeClr val="dk1"/>
                </a:solidFill>
                <a:latin typeface="Arial"/>
                <a:ea typeface="Arial"/>
                <a:cs typeface="Arial"/>
                <a:sym typeface="Arial"/>
              </a:rPr>
              <a:t>Nařízení Evropského parlamentu a Rady (ES) č.  178/2002 ze dne 28. ledna 2002, kterým se stanoví obecné zásady a požadavky potravinového práva, zřizuje se Evropský úřad pro bezpečnost potravin a stanoví postupy týkající se bezpečnosti potravin</a:t>
            </a:r>
          </a:p>
          <a:p>
            <a:pPr marL="457200" marR="0" lvl="1" indent="-190500" algn="l" rtl="0">
              <a:lnSpc>
                <a:spcPct val="90000"/>
              </a:lnSpc>
              <a:spcBef>
                <a:spcPts val="340"/>
              </a:spcBef>
              <a:buClr>
                <a:schemeClr val="accent1"/>
              </a:buClr>
              <a:buSzPct val="85000"/>
              <a:buFont typeface="Arial"/>
              <a:buChar char="•"/>
            </a:pPr>
            <a:r>
              <a:rPr lang="cs-CZ" sz="1700" b="0" i="0" u="none" strike="noStrike" cap="none" baseline="0">
                <a:solidFill>
                  <a:schemeClr val="dk1"/>
                </a:solidFill>
                <a:latin typeface="Arial"/>
                <a:ea typeface="Arial"/>
                <a:cs typeface="Arial"/>
                <a:sym typeface="Arial"/>
              </a:rPr>
              <a:t>Podstatné pro stravovací služby je:</a:t>
            </a:r>
          </a:p>
          <a:p>
            <a:pPr marL="731520" marR="0" lvl="2" indent="-185419" algn="l" rtl="0">
              <a:lnSpc>
                <a:spcPct val="90000"/>
              </a:lnSpc>
              <a:spcBef>
                <a:spcPts val="310"/>
              </a:spcBef>
              <a:buClr>
                <a:schemeClr val="accent1"/>
              </a:buClr>
              <a:buSzPct val="87187"/>
              <a:buFont typeface="Arial"/>
              <a:buChar char="•"/>
            </a:pPr>
            <a:r>
              <a:rPr lang="cs-CZ" sz="1550" b="0" i="0" u="none" strike="noStrike" cap="none" baseline="0">
                <a:solidFill>
                  <a:schemeClr val="dk1"/>
                </a:solidFill>
                <a:latin typeface="Arial"/>
                <a:ea typeface="Arial"/>
                <a:cs typeface="Arial"/>
                <a:sym typeface="Arial"/>
              </a:rPr>
              <a:t>Pojem „bezpečnost potravin“</a:t>
            </a:r>
          </a:p>
          <a:p>
            <a:pPr marL="731520" marR="0" lvl="2" indent="-185419" algn="l" rtl="0">
              <a:lnSpc>
                <a:spcPct val="90000"/>
              </a:lnSpc>
              <a:spcBef>
                <a:spcPts val="310"/>
              </a:spcBef>
              <a:buClr>
                <a:schemeClr val="accent1"/>
              </a:buClr>
              <a:buSzPct val="87187"/>
              <a:buFont typeface="Arial"/>
              <a:buChar char="•"/>
            </a:pPr>
            <a:r>
              <a:rPr lang="cs-CZ" sz="1550" b="0" i="0" u="none" strike="noStrike" cap="none" baseline="0">
                <a:solidFill>
                  <a:schemeClr val="dk1"/>
                </a:solidFill>
                <a:latin typeface="Arial"/>
                <a:ea typeface="Arial"/>
                <a:cs typeface="Arial"/>
                <a:sym typeface="Arial"/>
              </a:rPr>
              <a:t>Analýza rizika, zásada předběžné opatrnosti</a:t>
            </a:r>
          </a:p>
          <a:p>
            <a:pPr marL="731520" marR="0" lvl="2" indent="-185419" algn="l" rtl="0">
              <a:lnSpc>
                <a:spcPct val="90000"/>
              </a:lnSpc>
              <a:spcBef>
                <a:spcPts val="310"/>
              </a:spcBef>
              <a:buClr>
                <a:schemeClr val="accent1"/>
              </a:buClr>
              <a:buSzPct val="87187"/>
              <a:buFont typeface="Arial"/>
              <a:buChar char="•"/>
            </a:pPr>
            <a:r>
              <a:rPr lang="cs-CZ" sz="1550" b="0" i="0" u="none" strike="noStrike" cap="none" baseline="0">
                <a:solidFill>
                  <a:schemeClr val="dk1"/>
                </a:solidFill>
                <a:latin typeface="Arial"/>
                <a:ea typeface="Arial"/>
                <a:cs typeface="Arial"/>
                <a:sym typeface="Arial"/>
              </a:rPr>
              <a:t>Zásada sledovatelnosti („krok vzad, krok vpřed“): každý je povinen identifikovat svého dodavatele a svého odběratele</a:t>
            </a:r>
          </a:p>
          <a:p>
            <a:pPr marL="731520" marR="0" lvl="2" indent="-185419" algn="l" rtl="0">
              <a:lnSpc>
                <a:spcPct val="90000"/>
              </a:lnSpc>
              <a:spcBef>
                <a:spcPts val="310"/>
              </a:spcBef>
              <a:buClr>
                <a:schemeClr val="accent1"/>
              </a:buClr>
              <a:buSzPct val="87187"/>
              <a:buFont typeface="Arial"/>
              <a:buChar char="•"/>
            </a:pPr>
            <a:r>
              <a:rPr lang="cs-CZ" sz="1550" b="0" i="0" u="none" strike="noStrike" cap="none" baseline="0">
                <a:solidFill>
                  <a:schemeClr val="dk1"/>
                </a:solidFill>
                <a:latin typeface="Arial"/>
                <a:ea typeface="Arial"/>
                <a:cs typeface="Arial"/>
                <a:sym typeface="Arial"/>
              </a:rPr>
              <a:t>Odpovědnost za produkt, ochrana spotřebitele</a:t>
            </a:r>
          </a:p>
          <a:p>
            <a:pPr marL="731520" marR="0" lvl="2" indent="-185419" algn="l" rtl="0">
              <a:lnSpc>
                <a:spcPct val="90000"/>
              </a:lnSpc>
              <a:spcBef>
                <a:spcPts val="310"/>
              </a:spcBef>
              <a:buClr>
                <a:schemeClr val="accent1"/>
              </a:buClr>
              <a:buSzPct val="87187"/>
              <a:buFont typeface="Arial"/>
              <a:buChar char="•"/>
            </a:pPr>
            <a:r>
              <a:rPr lang="cs-CZ" sz="1550" b="0" i="0" u="none" strike="noStrike" cap="none" baseline="0">
                <a:solidFill>
                  <a:schemeClr val="dk1"/>
                </a:solidFill>
                <a:latin typeface="Arial"/>
                <a:ea typeface="Arial"/>
                <a:cs typeface="Arial"/>
                <a:sym typeface="Arial"/>
              </a:rPr>
              <a:t>Informování veřejnosti o rizicích, spolupráce s dozorovými orgány</a:t>
            </a:r>
          </a:p>
          <a:p>
            <a:pPr marL="182880" marR="0" lvl="0" indent="-182880" algn="l" rtl="0">
              <a:lnSpc>
                <a:spcPct val="90000"/>
              </a:lnSpc>
              <a:spcBef>
                <a:spcPts val="410"/>
              </a:spcBef>
              <a:buClr>
                <a:schemeClr val="accent1"/>
              </a:buClr>
              <a:buSzPct val="82976"/>
              <a:buFont typeface="Arial"/>
              <a:buChar char="•"/>
            </a:pPr>
            <a:r>
              <a:rPr lang="cs-CZ" sz="2050" b="1" i="0" u="none" strike="noStrike" cap="none" baseline="0">
                <a:solidFill>
                  <a:schemeClr val="dk1"/>
                </a:solidFill>
                <a:latin typeface="Arial"/>
                <a:ea typeface="Arial"/>
                <a:cs typeface="Arial"/>
                <a:sym typeface="Arial"/>
              </a:rPr>
              <a:t>Nařízení Evropského parlamentu a Rady (ES) č. 852/2004 ze dne 29. dubna 2004 o hygieně potravin, v platném znění</a:t>
            </a:r>
          </a:p>
          <a:p>
            <a:pPr marL="182880" marR="0" lvl="0" indent="-182880" algn="l" rtl="0">
              <a:lnSpc>
                <a:spcPct val="90000"/>
              </a:lnSpc>
              <a:spcBef>
                <a:spcPts val="410"/>
              </a:spcBef>
              <a:buClr>
                <a:schemeClr val="accent1"/>
              </a:buClr>
              <a:buSzPct val="82976"/>
              <a:buFont typeface="Arial"/>
              <a:buChar char="•"/>
            </a:pPr>
            <a:r>
              <a:rPr lang="cs-CZ" sz="2050" b="1" i="0" u="none" strike="noStrike" cap="none" baseline="0">
                <a:solidFill>
                  <a:schemeClr val="dk1"/>
                </a:solidFill>
                <a:latin typeface="Arial"/>
                <a:ea typeface="Arial"/>
                <a:cs typeface="Arial"/>
                <a:sym typeface="Arial"/>
              </a:rPr>
              <a:t>Nařízení Evropského parlamentu a Rady (ES) č. 2073/2005 ze dne 15. listopadu 2005 o mikrobiologických kritériích pro potraviny</a:t>
            </a:r>
          </a:p>
          <a:p>
            <a:pPr marL="457200" marR="0" lvl="1" indent="-190500" algn="l" rtl="0">
              <a:lnSpc>
                <a:spcPct val="90000"/>
              </a:lnSpc>
              <a:spcBef>
                <a:spcPts val="340"/>
              </a:spcBef>
              <a:buClr>
                <a:schemeClr val="accent1"/>
              </a:buClr>
              <a:buSzPct val="85000"/>
              <a:buFont typeface="Arial"/>
              <a:buChar char="•"/>
            </a:pPr>
            <a:r>
              <a:rPr lang="cs-CZ" sz="1700" b="0" i="0" u="none" strike="noStrike" cap="none" baseline="0">
                <a:solidFill>
                  <a:schemeClr val="dk1"/>
                </a:solidFill>
                <a:latin typeface="Arial"/>
                <a:ea typeface="Arial"/>
                <a:cs typeface="Arial"/>
                <a:sym typeface="Arial"/>
              </a:rPr>
              <a:t>Kritéria bezpečnosti potravin: </a:t>
            </a:r>
            <a:r>
              <a:rPr lang="cs-CZ" sz="1700" b="0" i="1" u="none" strike="noStrike" cap="none" baseline="0">
                <a:solidFill>
                  <a:schemeClr val="dk1"/>
                </a:solidFill>
                <a:latin typeface="Arial"/>
                <a:ea typeface="Arial"/>
                <a:cs typeface="Arial"/>
                <a:sym typeface="Arial"/>
              </a:rPr>
              <a:t>Listeria monocytogenes, Salmonella, Cronobacter sp. (Enterobacter sakazakii, rizistafylokokokový enterotoxin, histamin</a:t>
            </a:r>
          </a:p>
          <a:p>
            <a:pPr marL="457200" marR="0" lvl="1" indent="-190500" algn="l" rtl="0">
              <a:lnSpc>
                <a:spcPct val="90000"/>
              </a:lnSpc>
              <a:spcBef>
                <a:spcPts val="340"/>
              </a:spcBef>
              <a:buClr>
                <a:schemeClr val="accent1"/>
              </a:buClr>
              <a:buSzPct val="85000"/>
              <a:buFont typeface="Arial"/>
              <a:buChar char="•"/>
            </a:pPr>
            <a:r>
              <a:rPr lang="cs-CZ" sz="1700" b="0" i="0" u="none" strike="noStrike" cap="none" baseline="0">
                <a:solidFill>
                  <a:schemeClr val="dk1"/>
                </a:solidFill>
                <a:latin typeface="Arial"/>
                <a:ea typeface="Arial"/>
                <a:cs typeface="Arial"/>
                <a:sym typeface="Arial"/>
              </a:rPr>
              <a:t>Kritéria hygieny výrobního procesu: </a:t>
            </a:r>
            <a:r>
              <a:rPr lang="cs-CZ" sz="1700" b="0" i="1" u="none" strike="noStrike" cap="none" baseline="0">
                <a:solidFill>
                  <a:schemeClr val="dk1"/>
                </a:solidFill>
                <a:latin typeface="Arial"/>
                <a:ea typeface="Arial"/>
                <a:cs typeface="Arial"/>
                <a:sym typeface="Arial"/>
              </a:rPr>
              <a:t>aerobní mikroorganismy, Enterobacteriaceae, koaguláza pozitivní stafylokoky, E. coli</a:t>
            </a:r>
          </a:p>
        </p:txBody>
      </p:sp>
      <p:pic>
        <p:nvPicPr>
          <p:cNvPr id="177" name="Shape 177"/>
          <p:cNvPicPr preferRelativeResize="0"/>
          <p:nvPr/>
        </p:nvPicPr>
        <p:blipFill rotWithShape="1">
          <a:blip r:embed="rId3">
            <a:alphaModFix/>
          </a:blip>
          <a:srcRect/>
          <a:stretch/>
        </p:blipFill>
        <p:spPr>
          <a:xfrm>
            <a:off x="6372200" y="608556"/>
            <a:ext cx="752127" cy="601404"/>
          </a:xfrm>
          <a:prstGeom prst="rect">
            <a:avLst/>
          </a:prstGeom>
          <a:noFill/>
          <a:ln>
            <a:noFill/>
          </a:ln>
        </p:spPr>
      </p:pic>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cs-CZ" sz="4000" b="0" i="0" u="none" strike="noStrike" cap="none" baseline="0">
                <a:solidFill>
                  <a:schemeClr val="dk2"/>
                </a:solidFill>
                <a:latin typeface="Arial"/>
                <a:ea typeface="Arial"/>
                <a:cs typeface="Arial"/>
                <a:sym typeface="Arial"/>
              </a:rPr>
              <a:t>Zdroje informací</a:t>
            </a:r>
          </a:p>
        </p:txBody>
      </p:sp>
      <p:sp>
        <p:nvSpPr>
          <p:cNvPr id="97" name="Shape 97"/>
          <p:cNvSpPr txBox="1">
            <a:spLocks noGrp="1"/>
          </p:cNvSpPr>
          <p:nvPr>
            <p:ph type="body" idx="1"/>
          </p:nvPr>
        </p:nvSpPr>
        <p:spPr>
          <a:xfrm>
            <a:off x="457200" y="1600200"/>
            <a:ext cx="8229600" cy="4876799"/>
          </a:xfrm>
          <a:prstGeom prst="rect">
            <a:avLst/>
          </a:prstGeom>
          <a:noFill/>
          <a:ln>
            <a:noFill/>
          </a:ln>
        </p:spPr>
        <p:txBody>
          <a:bodyPr lIns="91425" tIns="45700" rIns="91425" bIns="45700" anchor="t" anchorCtr="0">
            <a:noAutofit/>
          </a:bodyPr>
          <a:lstStyle/>
          <a:p>
            <a:pPr marL="182880" marR="0" lvl="0" indent="-182880" algn="l" rtl="0">
              <a:lnSpc>
                <a:spcPct val="90000"/>
              </a:lnSpc>
              <a:spcBef>
                <a:spcPts val="0"/>
              </a:spcBef>
              <a:buClr>
                <a:schemeClr val="accent1"/>
              </a:buClr>
              <a:buSzPct val="85000"/>
              <a:buFont typeface="Arial"/>
              <a:buChar char="•"/>
            </a:pPr>
            <a:r>
              <a:rPr lang="cs-CZ" sz="2200" b="0" i="0" u="none" strike="noStrike" cap="none" baseline="0">
                <a:solidFill>
                  <a:schemeClr val="dk1"/>
                </a:solidFill>
                <a:latin typeface="Arial"/>
                <a:ea typeface="Arial"/>
                <a:cs typeface="Arial"/>
                <a:sym typeface="Arial"/>
              </a:rPr>
              <a:t>Expertízní činnost</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Evidence based medicine (EBM)</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Evidence based public health (EBPH)</a:t>
            </a:r>
          </a:p>
          <a:p>
            <a:pPr marL="182880" marR="0" lvl="0" indent="-182880" algn="l" rtl="0">
              <a:lnSpc>
                <a:spcPct val="90000"/>
              </a:lnSpc>
              <a:spcBef>
                <a:spcPts val="440"/>
              </a:spcBef>
              <a:buClr>
                <a:schemeClr val="accent1"/>
              </a:buClr>
              <a:buSzPct val="85000"/>
              <a:buFont typeface="Arial"/>
              <a:buChar char="•"/>
            </a:pPr>
            <a:r>
              <a:rPr lang="cs-CZ" sz="2200" b="0" i="0" u="none" strike="noStrike" cap="none" baseline="0">
                <a:solidFill>
                  <a:schemeClr val="dk1"/>
                </a:solidFill>
                <a:latin typeface="Arial"/>
                <a:ea typeface="Arial"/>
                <a:cs typeface="Arial"/>
                <a:sym typeface="Arial"/>
              </a:rPr>
              <a:t>Informační centrum bezpečnosti potravin (MZ ČR)</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Informace, aktuality, legislativa</a:t>
            </a:r>
          </a:p>
          <a:p>
            <a:pPr marL="457200" marR="0" lvl="1" indent="-190500" algn="l" rtl="0">
              <a:lnSpc>
                <a:spcPct val="90000"/>
              </a:lnSpc>
              <a:spcBef>
                <a:spcPts val="370"/>
              </a:spcBef>
              <a:buClr>
                <a:schemeClr val="accent1"/>
              </a:buClr>
              <a:buSzPct val="82763"/>
              <a:buFont typeface="Arial"/>
              <a:buChar char="•"/>
            </a:pPr>
            <a:r>
              <a:rPr lang="cs-CZ" sz="1850" b="0" i="0" u="sng" strike="noStrike" cap="none" baseline="0">
                <a:solidFill>
                  <a:schemeClr val="hlink"/>
                </a:solidFill>
                <a:latin typeface="Arial"/>
                <a:ea typeface="Arial"/>
                <a:cs typeface="Arial"/>
                <a:sym typeface="Arial"/>
                <a:hlinkClick r:id="rId3"/>
              </a:rPr>
              <a:t>http://www.bezpecnostpotravin.cz</a:t>
            </a:r>
            <a:r>
              <a:rPr lang="cs-CZ" sz="1850" b="0" i="0" u="none" strike="noStrike" cap="none" baseline="0">
                <a:solidFill>
                  <a:schemeClr val="dk1"/>
                </a:solidFill>
                <a:latin typeface="Arial"/>
                <a:ea typeface="Arial"/>
                <a:cs typeface="Arial"/>
                <a:sym typeface="Arial"/>
              </a:rPr>
              <a:t> </a:t>
            </a:r>
          </a:p>
          <a:p>
            <a:pPr marL="182880" marR="0" lvl="0" indent="-182880" algn="l" rtl="0">
              <a:lnSpc>
                <a:spcPct val="90000"/>
              </a:lnSpc>
              <a:spcBef>
                <a:spcPts val="440"/>
              </a:spcBef>
              <a:buClr>
                <a:schemeClr val="accent1"/>
              </a:buClr>
              <a:buSzPct val="85000"/>
              <a:buFont typeface="Arial"/>
              <a:buChar char="•"/>
            </a:pPr>
            <a:r>
              <a:rPr lang="cs-CZ" sz="2200" b="0" i="0" u="none" strike="noStrike" cap="none" baseline="0">
                <a:solidFill>
                  <a:schemeClr val="dk1"/>
                </a:solidFill>
                <a:latin typeface="Arial"/>
                <a:ea typeface="Arial"/>
                <a:cs typeface="Arial"/>
                <a:sym typeface="Arial"/>
              </a:rPr>
              <a:t>Bibliografické i full-textové databáze, Google scholar</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Foodborne disease</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Foodborne outbreaks</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Hospital food catering</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Cross infection and food</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Cross infection and enteral feeding</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Cross infection and nutrition therapy</a:t>
            </a:r>
          </a:p>
          <a:p>
            <a:pPr marL="457200" marR="0" lvl="1" indent="-190500" algn="l" rtl="0">
              <a:lnSpc>
                <a:spcPct val="90000"/>
              </a:lnSpc>
              <a:spcBef>
                <a:spcPts val="370"/>
              </a:spcBef>
              <a:buClr>
                <a:schemeClr val="accent1"/>
              </a:buClr>
              <a:buSzPct val="82763"/>
              <a:buFont typeface="Arial"/>
              <a:buChar char="•"/>
            </a:pPr>
            <a:r>
              <a:rPr lang="cs-CZ" sz="1850" b="0" i="0" u="none" strike="noStrike" cap="none" baseline="0">
                <a:solidFill>
                  <a:schemeClr val="dk1"/>
                </a:solidFill>
                <a:latin typeface="Arial"/>
                <a:ea typeface="Arial"/>
                <a:cs typeface="Arial"/>
                <a:sym typeface="Arial"/>
              </a:rPr>
              <a:t>a další…</a:t>
            </a:r>
          </a:p>
        </p:txBody>
      </p:sp>
    </p:spTree>
  </p:cSld>
  <p:clrMapOvr>
    <a:masterClrMapping/>
  </p:clrMapOvr>
  <p:transition spd="slow">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cs-CZ" sz="3600" b="0" i="0" u="none" strike="noStrike" cap="none" baseline="0">
                <a:solidFill>
                  <a:schemeClr val="dk2"/>
                </a:solidFill>
                <a:latin typeface="Arial"/>
                <a:ea typeface="Arial"/>
                <a:cs typeface="Arial"/>
                <a:sym typeface="Arial"/>
              </a:rPr>
              <a:t>Bezpečnost potravin (oficiální definice)</a:t>
            </a:r>
          </a:p>
        </p:txBody>
      </p:sp>
      <p:sp>
        <p:nvSpPr>
          <p:cNvPr id="104" name="Shape 104"/>
          <p:cNvSpPr txBox="1">
            <a:spLocks noGrp="1"/>
          </p:cNvSpPr>
          <p:nvPr>
            <p:ph type="body" idx="1"/>
          </p:nvPr>
        </p:nvSpPr>
        <p:spPr>
          <a:xfrm>
            <a:off x="457200" y="1600200"/>
            <a:ext cx="8229600" cy="4876799"/>
          </a:xfrm>
          <a:prstGeom prst="rect">
            <a:avLst/>
          </a:prstGeom>
          <a:noFill/>
          <a:ln>
            <a:noFill/>
          </a:ln>
        </p:spPr>
        <p:txBody>
          <a:bodyPr lIns="91425" tIns="45700" rIns="91425" bIns="45700" anchor="t" anchorCtr="0">
            <a:noAutofit/>
          </a:bodyPr>
          <a:lstStyle/>
          <a:p>
            <a:pPr marL="357125" marR="0" lvl="0" indent="-268225" algn="l" rtl="0">
              <a:spcBef>
                <a:spcPts val="0"/>
              </a:spcBef>
              <a:buClr>
                <a:schemeClr val="accent1"/>
              </a:buClr>
              <a:buSzPct val="85000"/>
              <a:buFont typeface="Arial"/>
              <a:buChar char="•"/>
            </a:pPr>
            <a:r>
              <a:rPr lang="cs-CZ" sz="2400" b="0" i="0" u="none" strike="noStrike" cap="none" baseline="0">
                <a:solidFill>
                  <a:schemeClr val="dk1"/>
                </a:solidFill>
                <a:latin typeface="Arial"/>
                <a:ea typeface="Arial"/>
                <a:cs typeface="Arial"/>
                <a:sym typeface="Arial"/>
              </a:rPr>
              <a:t>Potravina (pokrm) je bezpečná, není-li škodlivá pro zdraví z pohledu účinků</a:t>
            </a:r>
          </a:p>
          <a:p>
            <a:pPr marL="1140497" marR="0" lvl="2" indent="-187996" algn="l" rtl="0">
              <a:spcBef>
                <a:spcPts val="360"/>
              </a:spcBef>
              <a:buClr>
                <a:schemeClr val="accent1"/>
              </a:buClr>
              <a:buSzPct val="90000"/>
              <a:buFont typeface="Arial"/>
              <a:buChar char="•"/>
            </a:pPr>
            <a:r>
              <a:rPr lang="cs-CZ" sz="1800" b="0" i="0" u="none" strike="noStrike" cap="none" baseline="0">
                <a:solidFill>
                  <a:schemeClr val="dk1"/>
                </a:solidFill>
                <a:latin typeface="Arial"/>
                <a:ea typeface="Arial"/>
                <a:cs typeface="Arial"/>
                <a:sym typeface="Arial"/>
              </a:rPr>
              <a:t>Krátkodobých</a:t>
            </a:r>
          </a:p>
          <a:p>
            <a:pPr marL="1140497" marR="0" lvl="2" indent="-187996" algn="l" rtl="0">
              <a:spcBef>
                <a:spcPts val="360"/>
              </a:spcBef>
              <a:buClr>
                <a:schemeClr val="accent1"/>
              </a:buClr>
              <a:buSzPct val="90000"/>
              <a:buFont typeface="Arial"/>
              <a:buChar char="•"/>
            </a:pPr>
            <a:r>
              <a:rPr lang="cs-CZ" sz="1800" b="0" i="0" u="none" strike="noStrike" cap="none" baseline="0">
                <a:solidFill>
                  <a:schemeClr val="dk1"/>
                </a:solidFill>
                <a:latin typeface="Arial"/>
                <a:ea typeface="Arial"/>
                <a:cs typeface="Arial"/>
                <a:sym typeface="Arial"/>
              </a:rPr>
              <a:t>Dlouhodobých</a:t>
            </a:r>
          </a:p>
          <a:p>
            <a:pPr marL="1140497" marR="0" lvl="2" indent="-187996" algn="l" rtl="0">
              <a:spcBef>
                <a:spcPts val="360"/>
              </a:spcBef>
              <a:buClr>
                <a:schemeClr val="accent1"/>
              </a:buClr>
              <a:buSzPct val="90000"/>
              <a:buFont typeface="Arial"/>
              <a:buChar char="•"/>
            </a:pPr>
            <a:r>
              <a:rPr lang="cs-CZ" sz="1800" b="0" i="0" u="none" strike="noStrike" cap="none" baseline="0">
                <a:solidFill>
                  <a:schemeClr val="dk1"/>
                </a:solidFill>
                <a:latin typeface="Arial"/>
                <a:ea typeface="Arial"/>
                <a:cs typeface="Arial"/>
                <a:sym typeface="Arial"/>
              </a:rPr>
              <a:t>Na zdraví dalších generací</a:t>
            </a:r>
          </a:p>
          <a:p>
            <a:pPr marL="1140497" marR="0" lvl="2" indent="-187996" algn="l" rtl="0">
              <a:spcBef>
                <a:spcPts val="360"/>
              </a:spcBef>
              <a:buClr>
                <a:schemeClr val="accent1"/>
              </a:buClr>
              <a:buSzPct val="90000"/>
              <a:buFont typeface="Arial"/>
              <a:buChar char="•"/>
            </a:pPr>
            <a:r>
              <a:rPr lang="cs-CZ" sz="1800" b="0" i="0" u="none" strike="noStrike" cap="none" baseline="0">
                <a:solidFill>
                  <a:schemeClr val="dk1"/>
                </a:solidFill>
                <a:latin typeface="Arial"/>
                <a:ea typeface="Arial"/>
                <a:cs typeface="Arial"/>
                <a:sym typeface="Arial"/>
              </a:rPr>
              <a:t>Kumulativně toxických</a:t>
            </a:r>
          </a:p>
          <a:p>
            <a:pPr marL="357125" marR="0" lvl="0" indent="-268225" algn="l" rtl="0">
              <a:spcBef>
                <a:spcPts val="480"/>
              </a:spcBef>
              <a:buClr>
                <a:schemeClr val="accent1"/>
              </a:buClr>
              <a:buSzPct val="85000"/>
              <a:buFont typeface="Arial"/>
              <a:buChar char="•"/>
            </a:pPr>
            <a:r>
              <a:rPr lang="cs-CZ" sz="2400" b="0" i="0" u="none" strike="noStrike" cap="none" baseline="0">
                <a:solidFill>
                  <a:schemeClr val="dk1"/>
                </a:solidFill>
                <a:latin typeface="Arial"/>
                <a:ea typeface="Arial"/>
                <a:cs typeface="Arial"/>
                <a:sym typeface="Arial"/>
              </a:rPr>
              <a:t>... a to s ohledem na zvláštní citlivost určité skupiny strávníků</a:t>
            </a:r>
          </a:p>
          <a:p>
            <a:pPr marL="357125" marR="0" lvl="0" indent="-268225" algn="l" rtl="0">
              <a:spcBef>
                <a:spcPts val="480"/>
              </a:spcBef>
              <a:buClr>
                <a:schemeClr val="accent1"/>
              </a:buClr>
              <a:buSzPct val="85000"/>
              <a:buFont typeface="Arial"/>
              <a:buChar char="•"/>
            </a:pPr>
            <a:r>
              <a:rPr lang="cs-CZ" sz="2400" b="0" i="0" u="none" strike="noStrike" cap="none" baseline="0">
                <a:solidFill>
                  <a:schemeClr val="dk1"/>
                </a:solidFill>
                <a:latin typeface="Arial"/>
                <a:ea typeface="Arial"/>
                <a:cs typeface="Arial"/>
                <a:sym typeface="Arial"/>
              </a:rPr>
              <a:t>a nebo není-li nevhodná k lidské spotřebě např. z důvodu rozkladu, hniloby nebo  cizích příměsí</a:t>
            </a:r>
          </a:p>
        </p:txBody>
      </p:sp>
    </p:spTree>
  </p:cSld>
  <p:clrMapOvr>
    <a:masterClrMapping/>
  </p:clrMapOvr>
  <p:transition spd="slow">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cs-CZ" sz="4000" b="0" i="0" u="none" strike="noStrike" cap="none" baseline="0">
                <a:solidFill>
                  <a:schemeClr val="dk2"/>
                </a:solidFill>
                <a:latin typeface="Arial"/>
                <a:ea typeface="Arial"/>
                <a:cs typeface="Arial"/>
                <a:sym typeface="Arial"/>
              </a:rPr>
              <a:t>Základní pojmy</a:t>
            </a:r>
          </a:p>
        </p:txBody>
      </p:sp>
      <p:sp>
        <p:nvSpPr>
          <p:cNvPr id="111" name="Shape 111"/>
          <p:cNvSpPr txBox="1">
            <a:spLocks noGrp="1"/>
          </p:cNvSpPr>
          <p:nvPr>
            <p:ph type="body" idx="1"/>
          </p:nvPr>
        </p:nvSpPr>
        <p:spPr>
          <a:xfrm>
            <a:off x="457200" y="1340767"/>
            <a:ext cx="8229600" cy="5136232"/>
          </a:xfrm>
          <a:prstGeom prst="rect">
            <a:avLst/>
          </a:prstGeom>
          <a:noFill/>
          <a:ln>
            <a:noFill/>
          </a:ln>
        </p:spPr>
        <p:txBody>
          <a:bodyPr lIns="91425" tIns="45700" rIns="91425" bIns="45700" anchor="t" anchorCtr="0">
            <a:noAutofit/>
          </a:bodyPr>
          <a:lstStyle/>
          <a:p>
            <a:pPr marL="182880" marR="0" lvl="0" indent="-178434" algn="l" rtl="0">
              <a:lnSpc>
                <a:spcPct val="80000"/>
              </a:lnSpc>
              <a:spcBef>
                <a:spcPts val="0"/>
              </a:spcBef>
              <a:buClr>
                <a:schemeClr val="accent1"/>
              </a:buClr>
              <a:buSzPct val="100000"/>
              <a:buFont typeface="Arial"/>
              <a:buChar char="•"/>
            </a:pPr>
            <a:r>
              <a:rPr lang="cs-CZ" sz="1800" b="0" i="0" u="none" strike="noStrike" cap="none" baseline="0">
                <a:solidFill>
                  <a:schemeClr val="dk1"/>
                </a:solidFill>
                <a:latin typeface="Arial"/>
                <a:ea typeface="Arial"/>
                <a:cs typeface="Arial"/>
                <a:sym typeface="Arial"/>
              </a:rPr>
              <a:t>Potravina (EU):</a:t>
            </a:r>
          </a:p>
          <a:p>
            <a:pPr marL="457200" marR="0" lvl="1" indent="-179546" algn="l" rtl="0">
              <a:lnSpc>
                <a:spcPct val="80000"/>
              </a:lnSpc>
              <a:spcBef>
                <a:spcPts val="37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jakákoliv látka nebo výrobek, zpracované, částečně zpracované nebo nezpracované, které jsou určené ke konzumaci člověkem nebo u nichž lze důvodně přepokládat, že je člověk bude konzumovat</a:t>
            </a:r>
          </a:p>
          <a:p>
            <a:pPr marL="457200" marR="0" lvl="1" indent="-179546" algn="l" rtl="0">
              <a:lnSpc>
                <a:spcPct val="80000"/>
              </a:lnSpc>
              <a:spcBef>
                <a:spcPts val="37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mezi potraviny </a:t>
            </a:r>
            <a:r>
              <a:rPr lang="cs-CZ" b="0" i="0" u="sng" strike="noStrike" cap="none" baseline="0">
                <a:solidFill>
                  <a:schemeClr val="dk1"/>
                </a:solidFill>
                <a:latin typeface="Arial"/>
                <a:ea typeface="Arial"/>
                <a:cs typeface="Arial"/>
                <a:sym typeface="Arial"/>
              </a:rPr>
              <a:t>patří také</a:t>
            </a:r>
            <a:r>
              <a:rPr lang="cs-CZ" b="0" i="0" u="none" strike="noStrike" cap="none" baseline="0">
                <a:solidFill>
                  <a:schemeClr val="dk1"/>
                </a:solidFill>
                <a:latin typeface="Arial"/>
                <a:ea typeface="Arial"/>
                <a:cs typeface="Arial"/>
                <a:sym typeface="Arial"/>
              </a:rPr>
              <a:t>: nápoje, žvýkačky a jakékoliv látky včetně vody, které jsou úmyslně přidávány do potraviny během  její výroby, přípravy nebo zpracování</a:t>
            </a:r>
          </a:p>
          <a:p>
            <a:pPr marL="457200" marR="0" lvl="1" indent="-179546" algn="l" rtl="0">
              <a:lnSpc>
                <a:spcPct val="80000"/>
              </a:lnSpc>
              <a:spcBef>
                <a:spcPts val="37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mezi potraviny </a:t>
            </a:r>
            <a:r>
              <a:rPr lang="cs-CZ" b="0" i="0" u="sng" strike="noStrike" cap="none" baseline="0">
                <a:solidFill>
                  <a:schemeClr val="dk1"/>
                </a:solidFill>
                <a:latin typeface="Arial"/>
                <a:ea typeface="Arial"/>
                <a:cs typeface="Arial"/>
                <a:sym typeface="Arial"/>
              </a:rPr>
              <a:t>nepatří</a:t>
            </a:r>
            <a:r>
              <a:rPr lang="cs-CZ" b="0" i="0" u="none" strike="noStrike" cap="none" baseline="0">
                <a:solidFill>
                  <a:schemeClr val="dk1"/>
                </a:solidFill>
                <a:latin typeface="Arial"/>
                <a:ea typeface="Arial"/>
                <a:cs typeface="Arial"/>
                <a:sym typeface="Arial"/>
              </a:rPr>
              <a:t>: krmiva, živá zvířata, pokud nejsou připravena pro uvedení na trh k lidské spotřebě (některé plody moře uváděné na trh v živém stavu), rostliny před sklizní, </a:t>
            </a:r>
            <a:r>
              <a:rPr lang="cs-CZ" b="0" i="1" u="none" strike="noStrike" cap="none" baseline="0">
                <a:solidFill>
                  <a:schemeClr val="dk1"/>
                </a:solidFill>
                <a:latin typeface="Arial"/>
                <a:ea typeface="Arial"/>
                <a:cs typeface="Arial"/>
                <a:sym typeface="Arial"/>
              </a:rPr>
              <a:t>léčivé přípravky</a:t>
            </a:r>
            <a:r>
              <a:rPr lang="cs-CZ" b="0" i="0" u="none" strike="noStrike" cap="none" baseline="0">
                <a:solidFill>
                  <a:schemeClr val="dk1"/>
                </a:solidFill>
                <a:latin typeface="Arial"/>
                <a:ea typeface="Arial"/>
                <a:cs typeface="Arial"/>
                <a:sym typeface="Arial"/>
              </a:rPr>
              <a:t>, kosmetické prostředky, tabák a tabákové výrobky, omamné a psychotropní látky, rezidua a kontaminující látky</a:t>
            </a:r>
          </a:p>
          <a:p>
            <a:pPr marL="182880" marR="0" lvl="0" indent="-178434" algn="l" rtl="0">
              <a:lnSpc>
                <a:spcPct val="80000"/>
              </a:lnSpc>
              <a:spcBef>
                <a:spcPts val="440"/>
              </a:spcBef>
              <a:buClr>
                <a:schemeClr val="accent1"/>
              </a:buClr>
              <a:buSzPct val="100000"/>
              <a:buFont typeface="Arial"/>
              <a:buChar char="•"/>
            </a:pPr>
            <a:r>
              <a:rPr lang="cs-CZ" sz="1800" b="0" i="1" u="none" strike="noStrike" cap="none" baseline="0">
                <a:solidFill>
                  <a:srgbClr val="56531D"/>
                </a:solidFill>
                <a:latin typeface="Arial"/>
                <a:ea typeface="Arial"/>
                <a:cs typeface="Arial"/>
                <a:sym typeface="Arial"/>
              </a:rPr>
              <a:t>Doplněk stravy × léčivý přípravek</a:t>
            </a:r>
          </a:p>
          <a:p>
            <a:pPr marL="182880" marR="0" lvl="0" indent="-178434" algn="l" rtl="0">
              <a:lnSpc>
                <a:spcPct val="80000"/>
              </a:lnSpc>
              <a:spcBef>
                <a:spcPts val="440"/>
              </a:spcBef>
              <a:buClr>
                <a:schemeClr val="accent1"/>
              </a:buClr>
              <a:buSzPct val="100000"/>
              <a:buFont typeface="Arial"/>
              <a:buChar char="•"/>
            </a:pPr>
            <a:r>
              <a:rPr lang="cs-CZ" sz="1800" b="0" i="0" u="none" strike="noStrike" cap="none" baseline="0">
                <a:solidFill>
                  <a:schemeClr val="dk1"/>
                </a:solidFill>
                <a:latin typeface="Arial"/>
                <a:ea typeface="Arial"/>
                <a:cs typeface="Arial"/>
                <a:sym typeface="Arial"/>
              </a:rPr>
              <a:t>Pokrm (CZ)</a:t>
            </a:r>
          </a:p>
          <a:p>
            <a:pPr marL="457200" marR="0" lvl="1" indent="-179546" algn="l" rtl="0">
              <a:lnSpc>
                <a:spcPct val="80000"/>
              </a:lnSpc>
              <a:spcBef>
                <a:spcPts val="370"/>
              </a:spcBef>
              <a:buClr>
                <a:schemeClr val="accent1"/>
              </a:buClr>
              <a:buSzPct val="100000"/>
              <a:buFont typeface="Arial"/>
              <a:buChar char="•"/>
            </a:pPr>
            <a:r>
              <a:rPr lang="cs-CZ" b="0" i="0" u="none" strike="noStrike" cap="none" baseline="0">
                <a:solidFill>
                  <a:schemeClr val="dk1"/>
                </a:solidFill>
                <a:latin typeface="Arial"/>
                <a:ea typeface="Arial"/>
                <a:cs typeface="Arial"/>
                <a:sym typeface="Arial"/>
              </a:rPr>
              <a:t>potravina (včetně nápoje), kuchyňsky upravená studenou nebo teplou cestou nebo ošetřená tak, aby mohla být přímo nebo po ohřevu podána ke konzumaci v rámci stravovací služby</a:t>
            </a:r>
          </a:p>
          <a:p>
            <a:pPr marL="182880" marR="0" lvl="0" indent="-178434" algn="l" rtl="0">
              <a:lnSpc>
                <a:spcPct val="80000"/>
              </a:lnSpc>
              <a:spcBef>
                <a:spcPts val="440"/>
              </a:spcBef>
              <a:buClr>
                <a:schemeClr val="accent1"/>
              </a:buClr>
              <a:buSzPct val="100000"/>
              <a:buFont typeface="Arial"/>
              <a:buChar char="•"/>
            </a:pPr>
            <a:r>
              <a:rPr lang="cs-CZ" sz="1800" b="0" i="0" u="none" strike="noStrike" cap="none" baseline="0">
                <a:solidFill>
                  <a:srgbClr val="56531D"/>
                </a:solidFill>
                <a:latin typeface="Arial"/>
                <a:ea typeface="Arial"/>
                <a:cs typeface="Arial"/>
                <a:sym typeface="Arial"/>
              </a:rPr>
              <a:t>Pokrm = ready to eat food (RTE)</a:t>
            </a:r>
          </a:p>
          <a:p>
            <a:pPr marL="457200" marR="0" lvl="1" indent="-204946" algn="l" rtl="0">
              <a:lnSpc>
                <a:spcPct val="80000"/>
              </a:lnSpc>
              <a:spcBef>
                <a:spcPts val="370"/>
              </a:spcBef>
              <a:buClr>
                <a:schemeClr val="accent1"/>
              </a:buClr>
              <a:buSzPct val="100000"/>
              <a:buFont typeface="Arial"/>
              <a:buChar char="•"/>
            </a:pPr>
            <a:r>
              <a:rPr lang="cs-CZ" sz="1800" b="0" i="0" u="none" strike="noStrike" cap="none" baseline="0">
                <a:solidFill>
                  <a:srgbClr val="56531D"/>
                </a:solidFill>
                <a:latin typeface="Arial"/>
                <a:ea typeface="Arial"/>
                <a:cs typeface="Arial"/>
                <a:sym typeface="Arial"/>
              </a:rPr>
              <a:t>Pokrm v širším kontextu spadá pod definici potraviny</a:t>
            </a:r>
          </a:p>
          <a:p>
            <a:pPr marL="0" marR="0" lvl="0" indent="0" algn="l" rtl="0">
              <a:lnSpc>
                <a:spcPct val="80000"/>
              </a:lnSpc>
              <a:spcBef>
                <a:spcPts val="444"/>
              </a:spcBef>
              <a:buClr>
                <a:schemeClr val="accent1"/>
              </a:buClr>
              <a:buFont typeface="Arial"/>
              <a:buNone/>
            </a:pPr>
            <a:endParaRPr sz="1800" b="0" i="1" u="none" strike="noStrike" cap="none" baseline="0">
              <a:solidFill>
                <a:srgbClr val="56531D"/>
              </a:solidFill>
              <a:latin typeface="Arial"/>
              <a:ea typeface="Arial"/>
              <a:cs typeface="Arial"/>
              <a:sym typeface="Arial"/>
            </a:endParaRPr>
          </a:p>
          <a:p>
            <a:pPr marL="457200" marR="0" lvl="1" indent="-90646" algn="l" rtl="0">
              <a:lnSpc>
                <a:spcPct val="80000"/>
              </a:lnSpc>
              <a:spcBef>
                <a:spcPts val="370"/>
              </a:spcBef>
              <a:buClr>
                <a:schemeClr val="accent1"/>
              </a:buClr>
              <a:buFont typeface="Arial"/>
              <a:buNone/>
            </a:pPr>
            <a:endParaRPr sz="1850" b="0" i="0" u="none" strike="noStrike" cap="none" baseline="0">
              <a:solidFill>
                <a:schemeClr val="dk1"/>
              </a:solidFill>
              <a:latin typeface="Arial"/>
              <a:ea typeface="Arial"/>
              <a:cs typeface="Arial"/>
              <a:sym typeface="Arial"/>
            </a:endParaRPr>
          </a:p>
        </p:txBody>
      </p:sp>
    </p:spTree>
  </p:cSld>
  <p:clrMapOvr>
    <a:masterClrMapping/>
  </p:clrMapOvr>
  <p:transition spd="slow">
    <p:push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cs-CZ" sz="4000" b="0" i="0" u="none" strike="noStrike" cap="none" baseline="0">
                <a:solidFill>
                  <a:schemeClr val="dk2"/>
                </a:solidFill>
                <a:latin typeface="Arial"/>
                <a:ea typeface="Arial"/>
                <a:cs typeface="Arial"/>
                <a:sym typeface="Arial"/>
              </a:rPr>
              <a:t>Základní pojmy</a:t>
            </a:r>
          </a:p>
        </p:txBody>
      </p:sp>
      <p:sp>
        <p:nvSpPr>
          <p:cNvPr id="118" name="Shape 118"/>
          <p:cNvSpPr txBox="1">
            <a:spLocks noGrp="1"/>
          </p:cNvSpPr>
          <p:nvPr>
            <p:ph type="body" idx="1"/>
          </p:nvPr>
        </p:nvSpPr>
        <p:spPr>
          <a:xfrm>
            <a:off x="457200" y="1484783"/>
            <a:ext cx="8229600" cy="4992216"/>
          </a:xfrm>
          <a:prstGeom prst="rect">
            <a:avLst/>
          </a:prstGeom>
          <a:noFill/>
          <a:ln>
            <a:noFill/>
          </a:ln>
        </p:spPr>
        <p:txBody>
          <a:bodyPr lIns="91425" tIns="45700" rIns="91425" bIns="45700" anchor="t" anchorCtr="0">
            <a:noAutofit/>
          </a:bodyPr>
          <a:lstStyle/>
          <a:p>
            <a:pPr marL="182880" marR="0" lvl="0" indent="-182880" algn="l" rtl="0">
              <a:lnSpc>
                <a:spcPct val="90000"/>
              </a:lnSpc>
              <a:spcBef>
                <a:spcPts val="0"/>
              </a:spcBef>
              <a:buClr>
                <a:schemeClr val="accent1"/>
              </a:buClr>
              <a:buSzPct val="85000"/>
              <a:buFont typeface="Arial"/>
              <a:buChar char="•"/>
            </a:pPr>
            <a:r>
              <a:rPr lang="cs-CZ" sz="2400" b="0" i="0" u="none" strike="noStrike" cap="none" baseline="0">
                <a:solidFill>
                  <a:schemeClr val="dk1"/>
                </a:solidFill>
                <a:latin typeface="Arial"/>
                <a:ea typeface="Arial"/>
                <a:cs typeface="Arial"/>
                <a:sym typeface="Arial"/>
              </a:rPr>
              <a:t>Stravovací služba (CZ)</a:t>
            </a:r>
          </a:p>
          <a:p>
            <a:pPr marL="457200" marR="0" lvl="1" indent="-190500" algn="l" rtl="0">
              <a:lnSpc>
                <a:spcPct val="90000"/>
              </a:lnSpc>
              <a:spcBef>
                <a:spcPts val="400"/>
              </a:spcBef>
              <a:buClr>
                <a:schemeClr val="accent1"/>
              </a:buClr>
              <a:buSzPct val="85000"/>
              <a:buFont typeface="Arial"/>
              <a:buChar char="•"/>
            </a:pPr>
            <a:r>
              <a:rPr lang="cs-CZ" sz="2000" b="0" i="0" u="none" strike="noStrike" cap="none" baseline="0">
                <a:solidFill>
                  <a:schemeClr val="dk1"/>
                </a:solidFill>
                <a:latin typeface="Arial"/>
                <a:ea typeface="Arial"/>
                <a:cs typeface="Arial"/>
                <a:sym typeface="Arial"/>
              </a:rPr>
              <a:t>Stravovací službou je výroba, příprava nebo rozvoz pokrmů za účelem jejich podávání v rámci provozované hostinské živnosti,</a:t>
            </a:r>
            <a:r>
              <a:rPr lang="cs-CZ" sz="2000" b="0" i="0" u="none" strike="noStrike" cap="none" baseline="30000">
                <a:solidFill>
                  <a:schemeClr val="dk1"/>
                </a:solidFill>
                <a:latin typeface="Arial"/>
                <a:ea typeface="Arial"/>
                <a:cs typeface="Arial"/>
                <a:sym typeface="Arial"/>
              </a:rPr>
              <a:t> </a:t>
            </a:r>
            <a:r>
              <a:rPr lang="cs-CZ" sz="2000" b="0" i="0" u="none" strike="noStrike" cap="none" baseline="0">
                <a:solidFill>
                  <a:schemeClr val="dk1"/>
                </a:solidFill>
                <a:latin typeface="Arial"/>
                <a:ea typeface="Arial"/>
                <a:cs typeface="Arial"/>
                <a:sym typeface="Arial"/>
              </a:rPr>
              <a:t>ve školní jídelně,</a:t>
            </a:r>
            <a:r>
              <a:rPr lang="cs-CZ" sz="2000" b="0" i="0" u="none" strike="noStrike" cap="none" baseline="30000">
                <a:solidFill>
                  <a:schemeClr val="dk1"/>
                </a:solidFill>
                <a:latin typeface="Arial"/>
                <a:ea typeface="Arial"/>
                <a:cs typeface="Arial"/>
                <a:sym typeface="Arial"/>
              </a:rPr>
              <a:t> </a:t>
            </a:r>
            <a:r>
              <a:rPr lang="cs-CZ" sz="2000" b="0" i="0" u="none" strike="noStrike" cap="none" baseline="0">
                <a:solidFill>
                  <a:schemeClr val="dk1"/>
                </a:solidFill>
                <a:latin typeface="Arial"/>
                <a:ea typeface="Arial"/>
                <a:cs typeface="Arial"/>
                <a:sym typeface="Arial"/>
              </a:rPr>
              <a:t>menze, při stravování osob vykonávajících vojenskou činnou službu, fyzických osob ve vazbě a výkonu trestu, </a:t>
            </a:r>
            <a:r>
              <a:rPr lang="cs-CZ" sz="2000" b="0" i="0" u="sng" strike="noStrike" cap="none" baseline="0">
                <a:solidFill>
                  <a:schemeClr val="dk1"/>
                </a:solidFill>
                <a:latin typeface="Arial"/>
                <a:ea typeface="Arial"/>
                <a:cs typeface="Arial"/>
                <a:sym typeface="Arial"/>
              </a:rPr>
              <a:t>v rámci zdravotních a sociálních služeb včetně lázeňské péče</a:t>
            </a:r>
            <a:r>
              <a:rPr lang="cs-CZ" sz="2000" b="0" i="0" u="none" strike="noStrike" cap="none" baseline="0">
                <a:solidFill>
                  <a:schemeClr val="dk1"/>
                </a:solidFill>
                <a:latin typeface="Arial"/>
                <a:ea typeface="Arial"/>
                <a:cs typeface="Arial"/>
                <a:sym typeface="Arial"/>
              </a:rPr>
              <a:t>, při stravování zaměstnanců, podávání občerstvení a při podávání pokrmů jako součásti ubytovacích služeb a služeb cestovního ruchu.</a:t>
            </a:r>
          </a:p>
          <a:p>
            <a:pPr marL="182880" marR="0" lvl="0" indent="-182880" algn="l" rtl="0">
              <a:lnSpc>
                <a:spcPct val="90000"/>
              </a:lnSpc>
              <a:spcBef>
                <a:spcPts val="480"/>
              </a:spcBef>
              <a:buClr>
                <a:schemeClr val="accent1"/>
              </a:buClr>
              <a:buSzPct val="85000"/>
              <a:buFont typeface="Arial"/>
              <a:buChar char="•"/>
            </a:pPr>
            <a:r>
              <a:rPr lang="cs-CZ" sz="2400" b="0" i="0" u="none" strike="noStrike" cap="none" baseline="0">
                <a:solidFill>
                  <a:schemeClr val="dk1"/>
                </a:solidFill>
                <a:latin typeface="Arial"/>
                <a:ea typeface="Arial"/>
                <a:cs typeface="Arial"/>
                <a:sym typeface="Arial"/>
              </a:rPr>
              <a:t>Maloobchod (EU)</a:t>
            </a:r>
          </a:p>
          <a:p>
            <a:pPr marL="457200" marR="0" lvl="1" indent="-190500" algn="l" rtl="0">
              <a:lnSpc>
                <a:spcPct val="90000"/>
              </a:lnSpc>
              <a:spcBef>
                <a:spcPts val="400"/>
              </a:spcBef>
              <a:buClr>
                <a:schemeClr val="accent1"/>
              </a:buClr>
              <a:buSzPct val="85000"/>
              <a:buFont typeface="Arial"/>
              <a:buChar char="•"/>
            </a:pPr>
            <a:r>
              <a:rPr lang="cs-CZ" sz="2000" b="0" i="0" u="none" strike="noStrike" cap="none" baseline="0">
                <a:solidFill>
                  <a:schemeClr val="dk1"/>
                </a:solidFill>
                <a:latin typeface="Arial"/>
                <a:ea typeface="Arial"/>
                <a:cs typeface="Arial"/>
                <a:sym typeface="Arial"/>
              </a:rPr>
              <a:t>manipulace s potravinami nebo jejich zpracování a skladování v místě prodeje nebo dodávky konečnému spotřebiteli</a:t>
            </a:r>
          </a:p>
          <a:p>
            <a:pPr marL="457200" marR="0" lvl="1" indent="-190500" algn="l" rtl="0">
              <a:lnSpc>
                <a:spcPct val="90000"/>
              </a:lnSpc>
              <a:spcBef>
                <a:spcPts val="400"/>
              </a:spcBef>
              <a:buClr>
                <a:schemeClr val="accent1"/>
              </a:buClr>
              <a:buSzPct val="85000"/>
              <a:buFont typeface="Arial"/>
              <a:buChar char="•"/>
            </a:pPr>
            <a:r>
              <a:rPr lang="cs-CZ" sz="2000" b="0" i="0" u="none" strike="noStrike" cap="none" baseline="0">
                <a:solidFill>
                  <a:schemeClr val="dk1"/>
                </a:solidFill>
                <a:latin typeface="Arial"/>
                <a:ea typeface="Arial"/>
                <a:cs typeface="Arial"/>
                <a:sym typeface="Arial"/>
              </a:rPr>
              <a:t>zahrnuje distribuční terminály, provozy veřejného stravování, závodní jídelny, podnikové restaurační služby, restaurace a další podobné stravovací provozy, obchody, distribuční centra supermarketů a velkoobchodní prodejny</a:t>
            </a:r>
          </a:p>
          <a:p>
            <a:pPr marL="457200" marR="0" lvl="1" indent="-82550" algn="l" rtl="0">
              <a:lnSpc>
                <a:spcPct val="90000"/>
              </a:lnSpc>
              <a:spcBef>
                <a:spcPts val="400"/>
              </a:spcBef>
              <a:buClr>
                <a:schemeClr val="accent1"/>
              </a:buClr>
              <a:buFont typeface="Arial"/>
              <a:buNone/>
            </a:pPr>
            <a:endParaRPr sz="2000" b="0" i="0" u="none" strike="noStrike" cap="none" baseline="0">
              <a:solidFill>
                <a:schemeClr val="dk1"/>
              </a:solidFill>
              <a:latin typeface="Arial"/>
              <a:ea typeface="Arial"/>
              <a:cs typeface="Arial"/>
              <a:sym typeface="Arial"/>
            </a:endParaRPr>
          </a:p>
          <a:p>
            <a:pPr marL="457200" marR="0" lvl="1" indent="-82550" algn="l" rtl="0">
              <a:lnSpc>
                <a:spcPct val="90000"/>
              </a:lnSpc>
              <a:spcBef>
                <a:spcPts val="400"/>
              </a:spcBef>
              <a:buClr>
                <a:schemeClr val="accent1"/>
              </a:buClr>
              <a:buFont typeface="Arial"/>
              <a:buNone/>
            </a:pPr>
            <a:endParaRPr sz="2000" b="0" i="0" u="none" strike="noStrike" cap="none" baseline="0">
              <a:solidFill>
                <a:schemeClr val="dk1"/>
              </a:solidFill>
              <a:latin typeface="Arial"/>
              <a:ea typeface="Arial"/>
              <a:cs typeface="Arial"/>
              <a:sym typeface="Arial"/>
            </a:endParaRPr>
          </a:p>
          <a:p>
            <a:pPr marL="457200" marR="0" lvl="1" indent="-82550" algn="l" rtl="0">
              <a:lnSpc>
                <a:spcPct val="90000"/>
              </a:lnSpc>
              <a:spcBef>
                <a:spcPts val="400"/>
              </a:spcBef>
              <a:buClr>
                <a:schemeClr val="accent1"/>
              </a:buClr>
              <a:buFont typeface="Arial"/>
              <a:buNone/>
            </a:pPr>
            <a:endParaRPr sz="2000" b="0" i="0" u="none" strike="noStrike" cap="none" baseline="0">
              <a:solidFill>
                <a:srgbClr val="56531D"/>
              </a:solidFill>
              <a:latin typeface="Arial"/>
              <a:ea typeface="Arial"/>
              <a:cs typeface="Arial"/>
              <a:sym typeface="Arial"/>
            </a:endParaRPr>
          </a:p>
        </p:txBody>
      </p:sp>
    </p:spTree>
  </p:cSld>
  <p:clrMapOvr>
    <a:masterClrMapping/>
  </p:clrMapOvr>
  <p:transition spd="slow">
    <p:push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cs-CZ" sz="4000" b="0" i="0" u="none" strike="noStrike" cap="none" baseline="0">
                <a:solidFill>
                  <a:schemeClr val="dk2"/>
                </a:solidFill>
                <a:latin typeface="Arial"/>
                <a:ea typeface="Arial"/>
                <a:cs typeface="Arial"/>
                <a:sym typeface="Arial"/>
              </a:rPr>
              <a:t>Historie</a:t>
            </a:r>
          </a:p>
        </p:txBody>
      </p:sp>
      <p:sp>
        <p:nvSpPr>
          <p:cNvPr id="125" name="Shape 125"/>
          <p:cNvSpPr txBox="1">
            <a:spLocks noGrp="1"/>
          </p:cNvSpPr>
          <p:nvPr>
            <p:ph type="body" idx="1"/>
          </p:nvPr>
        </p:nvSpPr>
        <p:spPr>
          <a:xfrm>
            <a:off x="899591" y="1628800"/>
            <a:ext cx="6048671" cy="4236106"/>
          </a:xfrm>
          <a:prstGeom prst="rect">
            <a:avLst/>
          </a:prstGeom>
          <a:noFill/>
          <a:ln>
            <a:noFill/>
          </a:ln>
        </p:spPr>
        <p:txBody>
          <a:bodyPr lIns="91425" tIns="45700" rIns="91425" bIns="45700" anchor="t" anchorCtr="0">
            <a:noAutofit/>
          </a:bodyPr>
          <a:lstStyle/>
          <a:p>
            <a:pPr marL="182880" marR="0" lvl="0" indent="-182880" algn="l" rtl="0">
              <a:spcBef>
                <a:spcPts val="0"/>
              </a:spcBef>
              <a:buClr>
                <a:schemeClr val="accent1"/>
              </a:buClr>
              <a:buSzPct val="85000"/>
              <a:buFont typeface="Arial"/>
              <a:buChar char="•"/>
            </a:pPr>
            <a:r>
              <a:rPr lang="cs-CZ" sz="2400" b="0" i="1" u="none" strike="noStrike" cap="none" baseline="0">
                <a:solidFill>
                  <a:schemeClr val="dk1"/>
                </a:solidFill>
                <a:latin typeface="Arial"/>
                <a:ea typeface="Arial"/>
                <a:cs typeface="Arial"/>
                <a:sym typeface="Arial"/>
              </a:rPr>
              <a:t>Orient: </a:t>
            </a:r>
            <a:r>
              <a:rPr lang="cs-CZ" sz="2400" b="0" i="0" u="none" strike="noStrike" cap="none" baseline="0">
                <a:solidFill>
                  <a:schemeClr val="dk1"/>
                </a:solidFill>
                <a:latin typeface="Arial"/>
                <a:ea typeface="Arial"/>
                <a:cs typeface="Arial"/>
                <a:sym typeface="Arial"/>
              </a:rPr>
              <a:t>předepsané míry a váhy, zkoušky na čistotu vína a piva</a:t>
            </a:r>
          </a:p>
          <a:p>
            <a:pPr marL="182880" marR="0" lvl="0" indent="-182880" algn="l" rtl="0">
              <a:spcBef>
                <a:spcPts val="480"/>
              </a:spcBef>
              <a:buClr>
                <a:schemeClr val="accent1"/>
              </a:buClr>
              <a:buSzPct val="85000"/>
              <a:buFont typeface="Arial"/>
              <a:buChar char="•"/>
            </a:pPr>
            <a:r>
              <a:rPr lang="cs-CZ" sz="2400" b="0" i="1" u="none" strike="noStrike" cap="none" baseline="0">
                <a:solidFill>
                  <a:schemeClr val="dk1"/>
                </a:solidFill>
                <a:latin typeface="Arial"/>
                <a:ea typeface="Arial"/>
                <a:cs typeface="Arial"/>
                <a:sym typeface="Arial"/>
              </a:rPr>
              <a:t>Středověk: </a:t>
            </a:r>
            <a:r>
              <a:rPr lang="cs-CZ" sz="2400" b="0" i="0" u="none" strike="noStrike" cap="none" baseline="0">
                <a:solidFill>
                  <a:schemeClr val="dk1"/>
                </a:solidFill>
                <a:latin typeface="Arial"/>
                <a:ea typeface="Arial"/>
                <a:cs typeface="Arial"/>
                <a:sym typeface="Arial"/>
              </a:rPr>
              <a:t>pravidla pro zachování bezpečnosti vajec, masných výrobků, sýrů, piva, vína a chleba, cechovní výroba</a:t>
            </a:r>
          </a:p>
          <a:p>
            <a:pPr marL="182880" marR="0" lvl="0" indent="-182880" algn="l" rtl="0">
              <a:spcBef>
                <a:spcPts val="480"/>
              </a:spcBef>
              <a:buClr>
                <a:schemeClr val="accent1"/>
              </a:buClr>
              <a:buSzPct val="85000"/>
              <a:buFont typeface="Arial"/>
              <a:buChar char="•"/>
            </a:pPr>
            <a:r>
              <a:rPr lang="cs-CZ" sz="2400" b="0" i="1" u="none" strike="noStrike" cap="none" baseline="0">
                <a:solidFill>
                  <a:schemeClr val="dk1"/>
                </a:solidFill>
                <a:latin typeface="Arial"/>
                <a:ea typeface="Arial"/>
                <a:cs typeface="Arial"/>
                <a:sym typeface="Arial"/>
              </a:rPr>
              <a:t>Novověk: </a:t>
            </a:r>
            <a:r>
              <a:rPr lang="cs-CZ" sz="2400" b="0" i="0" u="none" strike="noStrike" cap="none" baseline="0">
                <a:solidFill>
                  <a:schemeClr val="dk1"/>
                </a:solidFill>
                <a:latin typeface="Arial"/>
                <a:ea typeface="Arial"/>
                <a:cs typeface="Arial"/>
                <a:sym typeface="Arial"/>
              </a:rPr>
              <a:t>stravování armád, začátek průmyslové výroby se vzrůstající spotřebou (pasterace, 1862)</a:t>
            </a:r>
          </a:p>
          <a:p>
            <a:pPr marL="457200" marR="0" lvl="1" indent="-190500" algn="l" rtl="0">
              <a:spcBef>
                <a:spcPts val="400"/>
              </a:spcBef>
              <a:buClr>
                <a:schemeClr val="accent1"/>
              </a:buClr>
              <a:buSzPct val="85000"/>
              <a:buFont typeface="Arial"/>
              <a:buChar char="•"/>
            </a:pPr>
            <a:r>
              <a:rPr lang="cs-CZ" sz="2000" b="0" i="0" u="none" strike="noStrike" cap="none" baseline="0">
                <a:solidFill>
                  <a:srgbClr val="A43925"/>
                </a:solidFill>
                <a:latin typeface="Arial"/>
                <a:ea typeface="Arial"/>
                <a:cs typeface="Arial"/>
                <a:sym typeface="Arial"/>
              </a:rPr>
              <a:t>Codex alimentarius austriaticus (</a:t>
            </a:r>
            <a:r>
              <a:rPr lang="cs-CZ" sz="2000" b="0" i="1" u="none" strike="noStrike" cap="none" baseline="0">
                <a:solidFill>
                  <a:srgbClr val="A43925"/>
                </a:solidFill>
                <a:latin typeface="Arial"/>
                <a:ea typeface="Arial"/>
                <a:cs typeface="Arial"/>
                <a:sym typeface="Arial"/>
              </a:rPr>
              <a:t>1897 – 1911)</a:t>
            </a:r>
          </a:p>
        </p:txBody>
      </p:sp>
      <p:pic>
        <p:nvPicPr>
          <p:cNvPr id="126" name="Shape 126"/>
          <p:cNvPicPr preferRelativeResize="0"/>
          <p:nvPr/>
        </p:nvPicPr>
        <p:blipFill rotWithShape="1">
          <a:blip r:embed="rId3">
            <a:alphaModFix/>
          </a:blip>
          <a:srcRect/>
          <a:stretch/>
        </p:blipFill>
        <p:spPr>
          <a:xfrm>
            <a:off x="6876256" y="692695"/>
            <a:ext cx="1682467" cy="1296143"/>
          </a:xfrm>
          <a:prstGeom prst="rect">
            <a:avLst/>
          </a:prstGeom>
          <a:noFill/>
          <a:ln>
            <a:noFill/>
          </a:ln>
        </p:spPr>
      </p:pic>
      <p:pic>
        <p:nvPicPr>
          <p:cNvPr id="127" name="Shape 127"/>
          <p:cNvPicPr preferRelativeResize="0"/>
          <p:nvPr/>
        </p:nvPicPr>
        <p:blipFill rotWithShape="1">
          <a:blip r:embed="rId4">
            <a:alphaModFix/>
          </a:blip>
          <a:srcRect/>
          <a:stretch/>
        </p:blipFill>
        <p:spPr>
          <a:xfrm>
            <a:off x="7810696" y="2348880"/>
            <a:ext cx="1235416" cy="1280197"/>
          </a:xfrm>
          <a:prstGeom prst="rect">
            <a:avLst/>
          </a:prstGeom>
          <a:noFill/>
          <a:ln>
            <a:noFill/>
          </a:ln>
        </p:spPr>
      </p:pic>
      <p:pic>
        <p:nvPicPr>
          <p:cNvPr id="128" name="Shape 128"/>
          <p:cNvPicPr preferRelativeResize="0"/>
          <p:nvPr/>
        </p:nvPicPr>
        <p:blipFill rotWithShape="1">
          <a:blip r:embed="rId5">
            <a:alphaModFix/>
          </a:blip>
          <a:srcRect/>
          <a:stretch/>
        </p:blipFill>
        <p:spPr>
          <a:xfrm>
            <a:off x="7584578" y="4797151"/>
            <a:ext cx="1266436" cy="1359451"/>
          </a:xfrm>
          <a:prstGeom prst="rect">
            <a:avLst/>
          </a:prstGeom>
          <a:noFill/>
          <a:ln>
            <a:noFill/>
          </a:ln>
        </p:spPr>
      </p:pic>
      <p:pic>
        <p:nvPicPr>
          <p:cNvPr id="129" name="Shape 129"/>
          <p:cNvPicPr preferRelativeResize="0"/>
          <p:nvPr/>
        </p:nvPicPr>
        <p:blipFill rotWithShape="1">
          <a:blip r:embed="rId6">
            <a:alphaModFix/>
          </a:blip>
          <a:srcRect/>
          <a:stretch/>
        </p:blipFill>
        <p:spPr>
          <a:xfrm>
            <a:off x="6554257" y="3643562"/>
            <a:ext cx="1030321" cy="869333"/>
          </a:xfrm>
          <a:prstGeom prst="rect">
            <a:avLst/>
          </a:prstGeom>
          <a:noFill/>
          <a:ln>
            <a:noFill/>
          </a:ln>
        </p:spPr>
      </p:pic>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cs-CZ" sz="3200" b="0" i="0" u="none" strike="noStrike" cap="none" baseline="0">
                <a:solidFill>
                  <a:schemeClr val="dk2"/>
                </a:solidFill>
                <a:latin typeface="Arial"/>
                <a:ea typeface="Arial"/>
                <a:cs typeface="Arial"/>
                <a:sym typeface="Arial"/>
              </a:rPr>
              <a:t>Začátek moderní historie v hygieně výživy u nás</a:t>
            </a:r>
          </a:p>
        </p:txBody>
      </p:sp>
      <p:sp>
        <p:nvSpPr>
          <p:cNvPr id="136" name="Shape 136"/>
          <p:cNvSpPr txBox="1">
            <a:spLocks noGrp="1"/>
          </p:cNvSpPr>
          <p:nvPr>
            <p:ph type="body" idx="1"/>
          </p:nvPr>
        </p:nvSpPr>
        <p:spPr>
          <a:xfrm>
            <a:off x="457200" y="1600200"/>
            <a:ext cx="8229600" cy="4876799"/>
          </a:xfrm>
          <a:prstGeom prst="rect">
            <a:avLst/>
          </a:prstGeom>
          <a:noFill/>
          <a:ln>
            <a:noFill/>
          </a:ln>
        </p:spPr>
        <p:txBody>
          <a:bodyPr lIns="91425" tIns="45700" rIns="91425" bIns="45700" anchor="t" anchorCtr="0">
            <a:noAutofit/>
          </a:bodyPr>
          <a:lstStyle/>
          <a:p>
            <a:pPr marL="182880" marR="0" lvl="0" indent="-182880" algn="l" rtl="0">
              <a:spcBef>
                <a:spcPts val="0"/>
              </a:spcBef>
              <a:buClr>
                <a:schemeClr val="accent1"/>
              </a:buClr>
              <a:buSzPct val="85000"/>
              <a:buFont typeface="Arial"/>
              <a:buChar char="•"/>
            </a:pPr>
            <a:r>
              <a:rPr lang="cs-CZ" sz="2400" b="0" i="0" u="none" strike="noStrike" cap="none" baseline="0">
                <a:solidFill>
                  <a:schemeClr val="dk1"/>
                </a:solidFill>
                <a:latin typeface="Arial"/>
                <a:ea typeface="Arial"/>
                <a:cs typeface="Arial"/>
                <a:sym typeface="Arial"/>
              </a:rPr>
              <a:t>Zákon č. </a:t>
            </a:r>
            <a:r>
              <a:rPr lang="cs-CZ" sz="2400" b="0" i="1" u="none" strike="noStrike" cap="none" baseline="0">
                <a:solidFill>
                  <a:schemeClr val="dk1"/>
                </a:solidFill>
                <a:latin typeface="Arial"/>
                <a:ea typeface="Arial"/>
                <a:cs typeface="Arial"/>
                <a:sym typeface="Arial"/>
              </a:rPr>
              <a:t>4/1952 Sb. </a:t>
            </a:r>
            <a:r>
              <a:rPr lang="cs-CZ" sz="2400" b="0" i="0" u="none" strike="noStrike" cap="none" baseline="0">
                <a:solidFill>
                  <a:schemeClr val="dk1"/>
                </a:solidFill>
                <a:latin typeface="Arial"/>
                <a:ea typeface="Arial"/>
                <a:cs typeface="Arial"/>
                <a:sym typeface="Arial"/>
              </a:rPr>
              <a:t>o hygienické a protiepidemické péči</a:t>
            </a:r>
          </a:p>
          <a:p>
            <a:pPr marL="457200" marR="0" lvl="1" indent="-190500" algn="l" rtl="0">
              <a:spcBef>
                <a:spcPts val="400"/>
              </a:spcBef>
              <a:buClr>
                <a:schemeClr val="accent1"/>
              </a:buClr>
              <a:buSzPct val="85000"/>
              <a:buFont typeface="Arial"/>
              <a:buChar char="•"/>
            </a:pPr>
            <a:r>
              <a:rPr lang="cs-CZ" sz="2000" b="0" i="0" u="none" strike="noStrike" cap="none" baseline="0">
                <a:solidFill>
                  <a:schemeClr val="dk1"/>
                </a:solidFill>
                <a:latin typeface="Arial"/>
                <a:ea typeface="Arial"/>
                <a:cs typeface="Arial"/>
                <a:sym typeface="Arial"/>
              </a:rPr>
              <a:t>Ústavou zaručené právo  na ochranu zdraví a ochranu prostředí, v němž člověk žije, vč. zdravotně nezávadných poživatin s potřebnou biologickou hodnotou</a:t>
            </a:r>
          </a:p>
          <a:p>
            <a:pPr marL="457200" marR="0" lvl="1" indent="-190500" algn="l" rtl="0">
              <a:spcBef>
                <a:spcPts val="400"/>
              </a:spcBef>
              <a:buClr>
                <a:schemeClr val="accent1"/>
              </a:buClr>
              <a:buSzPct val="85000"/>
              <a:buFont typeface="Arial"/>
              <a:buChar char="•"/>
            </a:pPr>
            <a:r>
              <a:rPr lang="cs-CZ" sz="2000" b="0" i="0" u="none" strike="noStrike" cap="none" baseline="0">
                <a:solidFill>
                  <a:schemeClr val="dk1"/>
                </a:solidFill>
                <a:latin typeface="Arial"/>
                <a:ea typeface="Arial"/>
                <a:cs typeface="Arial"/>
                <a:sym typeface="Arial"/>
              </a:rPr>
              <a:t>Zřízeny orgány hygienického a protiepidemického dozoru, které vydávaly normy, standardy a prováděly dozor nad nimi</a:t>
            </a:r>
          </a:p>
          <a:p>
            <a:pPr marL="182880" marR="0" lvl="0" indent="-182880" algn="l" rtl="0">
              <a:spcBef>
                <a:spcPts val="480"/>
              </a:spcBef>
              <a:buClr>
                <a:schemeClr val="accent1"/>
              </a:buClr>
              <a:buSzPct val="85000"/>
              <a:buFont typeface="Arial"/>
              <a:buChar char="•"/>
            </a:pPr>
            <a:r>
              <a:rPr lang="cs-CZ" sz="2400" b="0" i="0" u="none" strike="noStrike" cap="none" baseline="0">
                <a:solidFill>
                  <a:schemeClr val="dk1"/>
                </a:solidFill>
                <a:latin typeface="Arial"/>
                <a:ea typeface="Arial"/>
                <a:cs typeface="Arial"/>
                <a:sym typeface="Arial"/>
              </a:rPr>
              <a:t>Zákon č. </a:t>
            </a:r>
            <a:r>
              <a:rPr lang="cs-CZ" sz="2400" b="0" i="1" u="none" strike="noStrike" cap="none" baseline="0">
                <a:solidFill>
                  <a:schemeClr val="dk1"/>
                </a:solidFill>
                <a:latin typeface="Arial"/>
                <a:ea typeface="Arial"/>
                <a:cs typeface="Arial"/>
                <a:sym typeface="Arial"/>
              </a:rPr>
              <a:t>20/1966 Sb. </a:t>
            </a:r>
            <a:r>
              <a:rPr lang="cs-CZ" sz="2400" b="0" i="0" u="none" strike="noStrike" cap="none" baseline="0">
                <a:solidFill>
                  <a:schemeClr val="dk1"/>
                </a:solidFill>
                <a:latin typeface="Arial"/>
                <a:ea typeface="Arial"/>
                <a:cs typeface="Arial"/>
                <a:sym typeface="Arial"/>
              </a:rPr>
              <a:t>o péči o zdraví lidu</a:t>
            </a:r>
          </a:p>
          <a:p>
            <a:pPr marL="457200" marR="0" lvl="1" indent="-190500" algn="l" rtl="0">
              <a:spcBef>
                <a:spcPts val="400"/>
              </a:spcBef>
              <a:buClr>
                <a:schemeClr val="accent1"/>
              </a:buClr>
              <a:buSzPct val="85000"/>
              <a:buFont typeface="Arial"/>
              <a:buChar char="•"/>
            </a:pPr>
            <a:r>
              <a:rPr lang="cs-CZ" sz="2000" b="0" i="0" u="none" strike="noStrike" cap="none" baseline="0">
                <a:solidFill>
                  <a:schemeClr val="dk1"/>
                </a:solidFill>
                <a:latin typeface="Arial"/>
                <a:ea typeface="Arial"/>
                <a:cs typeface="Arial"/>
                <a:sym typeface="Arial"/>
              </a:rPr>
              <a:t>Část I.: Vytváření a ochrana zdravých podmínek a zdravého způsobu života. Orgány hygienického dozoru vydávají z</a:t>
            </a:r>
            <a:r>
              <a:rPr lang="cs-CZ" sz="2000" b="0" i="1" u="none" strike="noStrike" cap="none" baseline="0">
                <a:solidFill>
                  <a:schemeClr val="dk1"/>
                </a:solidFill>
                <a:latin typeface="Arial"/>
                <a:ea typeface="Arial"/>
                <a:cs typeface="Arial"/>
                <a:sym typeface="Arial"/>
              </a:rPr>
              <a:t>ávazné posudky a stanoviska</a:t>
            </a:r>
          </a:p>
          <a:p>
            <a:pPr marL="457200" marR="0" lvl="1" indent="-190500" algn="l" rtl="0">
              <a:spcBef>
                <a:spcPts val="400"/>
              </a:spcBef>
              <a:buClr>
                <a:schemeClr val="accent1"/>
              </a:buClr>
              <a:buSzPct val="85000"/>
              <a:buFont typeface="Arial"/>
              <a:buChar char="•"/>
            </a:pPr>
            <a:r>
              <a:rPr lang="cs-CZ" sz="2000" b="0" i="0" u="none" strike="noStrike" cap="none" baseline="0">
                <a:solidFill>
                  <a:schemeClr val="dk1"/>
                </a:solidFill>
                <a:latin typeface="Arial"/>
                <a:ea typeface="Arial"/>
                <a:cs typeface="Arial"/>
                <a:sym typeface="Arial"/>
              </a:rPr>
              <a:t>Části II.: Účast občanů a poslání společenských organizací. </a:t>
            </a:r>
          </a:p>
          <a:p>
            <a:pPr marL="457200" marR="0" lvl="1" indent="-190500" algn="l" rtl="0">
              <a:spcBef>
                <a:spcPts val="400"/>
              </a:spcBef>
              <a:buClr>
                <a:schemeClr val="accent1"/>
              </a:buClr>
              <a:buSzPct val="85000"/>
              <a:buFont typeface="Arial"/>
              <a:buChar char="•"/>
            </a:pPr>
            <a:r>
              <a:rPr lang="cs-CZ" sz="2000" b="0" i="0" u="none" strike="noStrike" cap="none" baseline="0">
                <a:solidFill>
                  <a:schemeClr val="dk1"/>
                </a:solidFill>
                <a:latin typeface="Arial"/>
                <a:ea typeface="Arial"/>
                <a:cs typeface="Arial"/>
                <a:sym typeface="Arial"/>
              </a:rPr>
              <a:t>Část III.: systém zdravotnictví</a:t>
            </a:r>
          </a:p>
          <a:p>
            <a:pPr marL="182880" marR="0" lvl="0" indent="-53339" algn="l" rtl="0">
              <a:spcBef>
                <a:spcPts val="480"/>
              </a:spcBef>
              <a:buClr>
                <a:schemeClr val="accent1"/>
              </a:buClr>
              <a:buFont typeface="Arial"/>
              <a:buNone/>
            </a:pPr>
            <a:endParaRPr sz="2400" b="0" i="0" u="none" strike="noStrike" cap="none" baseline="0">
              <a:solidFill>
                <a:schemeClr val="dk1"/>
              </a:solidFill>
              <a:latin typeface="Arial"/>
              <a:ea typeface="Arial"/>
              <a:cs typeface="Arial"/>
              <a:sym typeface="Arial"/>
            </a:endParaRPr>
          </a:p>
        </p:txBody>
      </p:sp>
      <p:pic>
        <p:nvPicPr>
          <p:cNvPr id="137" name="Shape 137"/>
          <p:cNvPicPr preferRelativeResize="0"/>
          <p:nvPr/>
        </p:nvPicPr>
        <p:blipFill rotWithShape="1">
          <a:blip r:embed="rId3">
            <a:alphaModFix/>
          </a:blip>
          <a:srcRect/>
          <a:stretch/>
        </p:blipFill>
        <p:spPr>
          <a:xfrm>
            <a:off x="7375529" y="5301207"/>
            <a:ext cx="1388832" cy="1170310"/>
          </a:xfrm>
          <a:prstGeom prst="rect">
            <a:avLst/>
          </a:prstGeom>
          <a:noFill/>
          <a:ln>
            <a:noFill/>
          </a:ln>
        </p:spPr>
      </p:pic>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457200" y="533400"/>
            <a:ext cx="8229600" cy="990599"/>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cs-CZ" sz="4000" b="0" i="0" u="none" strike="noStrike" cap="none" baseline="0">
                <a:solidFill>
                  <a:schemeClr val="dk2"/>
                </a:solidFill>
                <a:latin typeface="Arial"/>
                <a:ea typeface="Arial"/>
                <a:cs typeface="Arial"/>
                <a:sym typeface="Arial"/>
              </a:rPr>
              <a:t>Současnost</a:t>
            </a:r>
          </a:p>
        </p:txBody>
      </p:sp>
      <p:sp>
        <p:nvSpPr>
          <p:cNvPr id="144" name="Shape 144"/>
          <p:cNvSpPr txBox="1">
            <a:spLocks noGrp="1"/>
          </p:cNvSpPr>
          <p:nvPr>
            <p:ph type="body" idx="1"/>
          </p:nvPr>
        </p:nvSpPr>
        <p:spPr>
          <a:xfrm>
            <a:off x="457200" y="1600200"/>
            <a:ext cx="8229600" cy="4876799"/>
          </a:xfrm>
          <a:prstGeom prst="rect">
            <a:avLst/>
          </a:prstGeom>
          <a:noFill/>
          <a:ln>
            <a:noFill/>
          </a:ln>
        </p:spPr>
        <p:txBody>
          <a:bodyPr lIns="91425" tIns="45700" rIns="91425" bIns="45700" anchor="t" anchorCtr="0">
            <a:noAutofit/>
          </a:bodyPr>
          <a:lstStyle/>
          <a:p>
            <a:pPr marL="182880" marR="0" lvl="0" indent="-182880" algn="l" rtl="0">
              <a:spcBef>
                <a:spcPts val="0"/>
              </a:spcBef>
              <a:buClr>
                <a:schemeClr val="accent1"/>
              </a:buClr>
              <a:buSzPct val="85000"/>
              <a:buFont typeface="Arial"/>
              <a:buChar char="•"/>
            </a:pPr>
            <a:r>
              <a:rPr lang="cs-CZ" sz="2400" b="0" i="0" u="none" strike="noStrike" cap="none" baseline="0">
                <a:solidFill>
                  <a:schemeClr val="dk1"/>
                </a:solidFill>
                <a:latin typeface="Arial"/>
                <a:ea typeface="Arial"/>
                <a:cs typeface="Arial"/>
                <a:sym typeface="Arial"/>
              </a:rPr>
              <a:t>Zákon č</a:t>
            </a:r>
            <a:r>
              <a:rPr lang="cs-CZ" sz="2400" b="0" i="1" u="none" strike="noStrike" cap="none" baseline="0">
                <a:solidFill>
                  <a:schemeClr val="dk1"/>
                </a:solidFill>
                <a:latin typeface="Arial"/>
                <a:ea typeface="Arial"/>
                <a:cs typeface="Arial"/>
                <a:sym typeface="Arial"/>
              </a:rPr>
              <a:t>. 110/1997 Sb. </a:t>
            </a:r>
            <a:r>
              <a:rPr lang="cs-CZ" sz="2400" b="0" i="0" u="none" strike="noStrike" cap="none" baseline="0">
                <a:solidFill>
                  <a:schemeClr val="dk1"/>
                </a:solidFill>
                <a:latin typeface="Arial"/>
                <a:ea typeface="Arial"/>
                <a:cs typeface="Arial"/>
                <a:sym typeface="Arial"/>
              </a:rPr>
              <a:t>o potravinách a tabákových výrobcích, v platném znění</a:t>
            </a:r>
          </a:p>
          <a:p>
            <a:pPr marL="457200" marR="0" lvl="1" indent="-190500" algn="l" rtl="0">
              <a:spcBef>
                <a:spcPts val="400"/>
              </a:spcBef>
              <a:buClr>
                <a:schemeClr val="accent1"/>
              </a:buClr>
              <a:buSzPct val="85000"/>
              <a:buFont typeface="Arial"/>
              <a:buChar char="•"/>
            </a:pPr>
            <a:r>
              <a:rPr lang="cs-CZ" sz="2000" b="0" i="0" u="none" strike="noStrike" cap="none" baseline="0">
                <a:solidFill>
                  <a:schemeClr val="dk1"/>
                </a:solidFill>
                <a:latin typeface="Arial"/>
                <a:ea typeface="Arial"/>
                <a:cs typeface="Arial"/>
                <a:sym typeface="Arial"/>
              </a:rPr>
              <a:t>Výrobci, dovozci, prodejci potravin</a:t>
            </a:r>
          </a:p>
          <a:p>
            <a:pPr marL="457200" marR="0" lvl="1" indent="-190500" algn="l" rtl="0">
              <a:spcBef>
                <a:spcPts val="400"/>
              </a:spcBef>
              <a:buClr>
                <a:schemeClr val="accent1"/>
              </a:buClr>
              <a:buSzPct val="85000"/>
              <a:buFont typeface="Arial"/>
              <a:buChar char="•"/>
            </a:pPr>
            <a:r>
              <a:rPr lang="cs-CZ" sz="2000" b="0" i="0" u="none" strike="noStrike" cap="none" baseline="0">
                <a:solidFill>
                  <a:schemeClr val="dk1"/>
                </a:solidFill>
                <a:latin typeface="Arial"/>
                <a:ea typeface="Arial"/>
                <a:cs typeface="Arial"/>
                <a:sym typeface="Arial"/>
              </a:rPr>
              <a:t>Kompetence</a:t>
            </a:r>
          </a:p>
          <a:p>
            <a:pPr marL="731520" marR="0" lvl="2" indent="-185419" algn="l" rtl="0">
              <a:spcBef>
                <a:spcPts val="360"/>
              </a:spcBef>
              <a:buClr>
                <a:schemeClr val="accent1"/>
              </a:buClr>
              <a:buSzPct val="90000"/>
              <a:buFont typeface="Arial"/>
              <a:buChar char="•"/>
            </a:pPr>
            <a:r>
              <a:rPr lang="cs-CZ" sz="1800" b="0" i="0" u="none" strike="noStrike" cap="none" baseline="0">
                <a:solidFill>
                  <a:schemeClr val="dk1"/>
                </a:solidFill>
                <a:latin typeface="Arial"/>
                <a:ea typeface="Arial"/>
                <a:cs typeface="Arial"/>
                <a:sym typeface="Arial"/>
              </a:rPr>
              <a:t>OOVZ: stravovací služby, vyšetřování příčin poškození zdraví</a:t>
            </a:r>
          </a:p>
          <a:p>
            <a:pPr marL="731520" marR="0" lvl="2" indent="-185419" algn="l" rtl="0">
              <a:spcBef>
                <a:spcPts val="360"/>
              </a:spcBef>
              <a:buClr>
                <a:schemeClr val="accent1"/>
              </a:buClr>
              <a:buSzPct val="90000"/>
              <a:buFont typeface="Arial"/>
              <a:buChar char="•"/>
            </a:pPr>
            <a:r>
              <a:rPr lang="cs-CZ" sz="1800" b="0" i="0" u="none" strike="noStrike" cap="none" baseline="0">
                <a:solidFill>
                  <a:schemeClr val="dk1"/>
                </a:solidFill>
                <a:latin typeface="Arial"/>
                <a:ea typeface="Arial"/>
                <a:cs typeface="Arial"/>
                <a:sym typeface="Arial"/>
              </a:rPr>
              <a:t>SVS ČR: produkty živočišného původu (výroba, skladování, přeprava, dovoz, vývoz)</a:t>
            </a:r>
          </a:p>
          <a:p>
            <a:pPr marL="731520" marR="0" lvl="2" indent="-185419" algn="l" rtl="0">
              <a:spcBef>
                <a:spcPts val="360"/>
              </a:spcBef>
              <a:buClr>
                <a:schemeClr val="accent1"/>
              </a:buClr>
              <a:buSzPct val="90000"/>
              <a:buFont typeface="Arial"/>
              <a:buChar char="•"/>
            </a:pPr>
            <a:r>
              <a:rPr lang="cs-CZ" sz="1800" b="0" i="0" u="none" strike="noStrike" cap="none" baseline="0">
                <a:solidFill>
                  <a:schemeClr val="dk1"/>
                </a:solidFill>
                <a:latin typeface="Arial"/>
                <a:ea typeface="Arial"/>
                <a:cs typeface="Arial"/>
                <a:sym typeface="Arial"/>
              </a:rPr>
              <a:t>SZPI: produkty jiného než živočišného původu, strategické zásoby</a:t>
            </a:r>
          </a:p>
          <a:p>
            <a:pPr marL="731520" marR="0" lvl="2" indent="-185419" algn="l" rtl="0">
              <a:spcBef>
                <a:spcPts val="360"/>
              </a:spcBef>
              <a:buClr>
                <a:schemeClr val="accent1"/>
              </a:buClr>
              <a:buSzPct val="90000"/>
              <a:buFont typeface="Arial"/>
              <a:buChar char="•"/>
            </a:pPr>
            <a:r>
              <a:rPr lang="cs-CZ" sz="1800" b="0" i="0" u="none" strike="noStrike" cap="none" baseline="0">
                <a:solidFill>
                  <a:schemeClr val="dk1"/>
                </a:solidFill>
                <a:latin typeface="Arial"/>
                <a:ea typeface="Arial"/>
                <a:cs typeface="Arial"/>
                <a:sym typeface="Arial"/>
              </a:rPr>
              <a:t>UKZUZ: klasifikace těl jatečných zvířat (např. % svaloviny)</a:t>
            </a:r>
          </a:p>
        </p:txBody>
      </p:sp>
      <p:sp>
        <p:nvSpPr>
          <p:cNvPr id="145" name="Shape 145"/>
          <p:cNvSpPr/>
          <p:nvPr/>
        </p:nvSpPr>
        <p:spPr>
          <a:xfrm>
            <a:off x="63500" y="-153988"/>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rgbClr val="292934"/>
              </a:solidFill>
              <a:latin typeface="Arial"/>
              <a:ea typeface="Arial"/>
              <a:cs typeface="Arial"/>
              <a:sym typeface="Arial"/>
            </a:endParaRPr>
          </a:p>
        </p:txBody>
      </p:sp>
      <p:pic>
        <p:nvPicPr>
          <p:cNvPr id="146" name="Shape 146"/>
          <p:cNvPicPr preferRelativeResize="0"/>
          <p:nvPr/>
        </p:nvPicPr>
        <p:blipFill rotWithShape="1">
          <a:blip r:embed="rId3">
            <a:alphaModFix/>
          </a:blip>
          <a:srcRect/>
          <a:stretch/>
        </p:blipFill>
        <p:spPr>
          <a:xfrm>
            <a:off x="3563887" y="800137"/>
            <a:ext cx="871410" cy="719707"/>
          </a:xfrm>
          <a:prstGeom prst="rect">
            <a:avLst/>
          </a:prstGeom>
          <a:noFill/>
          <a:ln>
            <a:noFill/>
          </a:ln>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534764" y="548679"/>
            <a:ext cx="8229600"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Arial"/>
              <a:buNone/>
            </a:pPr>
            <a:r>
              <a:rPr lang="cs-CZ" sz="4000" b="0" i="0" u="none" strike="noStrike" cap="none" baseline="0">
                <a:solidFill>
                  <a:schemeClr val="dk2"/>
                </a:solidFill>
                <a:latin typeface="Arial"/>
                <a:ea typeface="Arial"/>
                <a:cs typeface="Arial"/>
                <a:sym typeface="Arial"/>
              </a:rPr>
              <a:t>Současnost</a:t>
            </a:r>
          </a:p>
        </p:txBody>
      </p:sp>
      <p:sp>
        <p:nvSpPr>
          <p:cNvPr id="153" name="Shape 153"/>
          <p:cNvSpPr txBox="1">
            <a:spLocks noGrp="1"/>
          </p:cNvSpPr>
          <p:nvPr>
            <p:ph type="body" idx="1"/>
          </p:nvPr>
        </p:nvSpPr>
        <p:spPr>
          <a:xfrm>
            <a:off x="395536" y="1700808"/>
            <a:ext cx="8229600" cy="4389119"/>
          </a:xfrm>
          <a:prstGeom prst="rect">
            <a:avLst/>
          </a:prstGeom>
          <a:noFill/>
          <a:ln>
            <a:noFill/>
          </a:ln>
        </p:spPr>
        <p:txBody>
          <a:bodyPr lIns="91425" tIns="45700" rIns="91425" bIns="45700" anchor="t" anchorCtr="0">
            <a:noAutofit/>
          </a:bodyPr>
          <a:lstStyle/>
          <a:p>
            <a:pPr marL="182880" marR="0" lvl="0" indent="-182880" algn="l" rtl="0">
              <a:lnSpc>
                <a:spcPct val="90000"/>
              </a:lnSpc>
              <a:spcBef>
                <a:spcPts val="0"/>
              </a:spcBef>
              <a:buClr>
                <a:schemeClr val="accent1"/>
              </a:buClr>
              <a:buSzPct val="85000"/>
              <a:buFont typeface="Arial"/>
              <a:buChar char="•"/>
            </a:pPr>
            <a:r>
              <a:rPr lang="cs-CZ" sz="2400" b="0" i="0" u="none" strike="noStrike" cap="none" baseline="0">
                <a:solidFill>
                  <a:schemeClr val="dk1"/>
                </a:solidFill>
                <a:latin typeface="Arial"/>
                <a:ea typeface="Arial"/>
                <a:cs typeface="Arial"/>
                <a:sym typeface="Arial"/>
              </a:rPr>
              <a:t>Zákon č. </a:t>
            </a:r>
            <a:r>
              <a:rPr lang="cs-CZ" sz="2400" b="0" i="1" u="none" strike="noStrike" cap="none" baseline="0">
                <a:solidFill>
                  <a:schemeClr val="dk1"/>
                </a:solidFill>
                <a:latin typeface="Arial"/>
                <a:ea typeface="Arial"/>
                <a:cs typeface="Arial"/>
                <a:sym typeface="Arial"/>
              </a:rPr>
              <a:t>258/2000 Sb. </a:t>
            </a:r>
            <a:r>
              <a:rPr lang="cs-CZ" sz="2400" b="0" i="0" u="none" strike="noStrike" cap="none" baseline="0">
                <a:solidFill>
                  <a:schemeClr val="dk1"/>
                </a:solidFill>
                <a:latin typeface="Arial"/>
                <a:ea typeface="Arial"/>
                <a:cs typeface="Arial"/>
                <a:sym typeface="Arial"/>
              </a:rPr>
              <a:t>o ochraně veřejného zdraví, v platném znění</a:t>
            </a:r>
          </a:p>
          <a:p>
            <a:pPr marL="457200" marR="0" lvl="1" indent="-190500" algn="l" rtl="0">
              <a:lnSpc>
                <a:spcPct val="90000"/>
              </a:lnSpc>
              <a:spcBef>
                <a:spcPts val="400"/>
              </a:spcBef>
              <a:buClr>
                <a:schemeClr val="accent1"/>
              </a:buClr>
              <a:buSzPct val="85000"/>
              <a:buFont typeface="Arial"/>
              <a:buChar char="•"/>
            </a:pPr>
            <a:r>
              <a:rPr lang="cs-CZ" sz="2000" b="0" i="0" u="none" strike="noStrike" cap="none" baseline="0">
                <a:solidFill>
                  <a:schemeClr val="dk1"/>
                </a:solidFill>
                <a:latin typeface="Arial"/>
                <a:ea typeface="Arial"/>
                <a:cs typeface="Arial"/>
                <a:sym typeface="Arial"/>
              </a:rPr>
              <a:t>Veřejným zdravím je zdravotní stav obyvatelstva a jeho skupin. Tento zdravotní stav je určován souhrnem přírodních, životních a pracovních podmínek a způsobem života.</a:t>
            </a:r>
          </a:p>
          <a:p>
            <a:pPr marL="457200" marR="0" lvl="1" indent="-190500" algn="l" rtl="0">
              <a:lnSpc>
                <a:spcPct val="90000"/>
              </a:lnSpc>
              <a:spcBef>
                <a:spcPts val="400"/>
              </a:spcBef>
              <a:buClr>
                <a:schemeClr val="accent1"/>
              </a:buClr>
              <a:buSzPct val="85000"/>
              <a:buFont typeface="Arial"/>
              <a:buChar char="•"/>
            </a:pPr>
            <a:r>
              <a:rPr lang="cs-CZ" sz="2000" b="0" i="0" u="none" strike="noStrike" cap="none" baseline="0">
                <a:solidFill>
                  <a:schemeClr val="dk1"/>
                </a:solidFill>
                <a:latin typeface="Arial"/>
                <a:ea typeface="Arial"/>
                <a:cs typeface="Arial"/>
                <a:sym typeface="Arial"/>
              </a:rPr>
              <a:t>Ohrožením veřejného zdraví je stav, při kterém jsou obyvatelstvo nebo jeho skupiny vystaveny nebezpečí, z něhož míra zátěže rizikovými faktory přírodních, životních nebo pracovních podmínek </a:t>
            </a:r>
            <a:r>
              <a:rPr lang="cs-CZ" sz="2000" b="1" i="0" u="none" strike="noStrike" cap="none" baseline="0">
                <a:solidFill>
                  <a:srgbClr val="FFC000"/>
                </a:solidFill>
                <a:latin typeface="Arial"/>
                <a:ea typeface="Arial"/>
                <a:cs typeface="Arial"/>
                <a:sym typeface="Arial"/>
              </a:rPr>
              <a:t>překračuje obecně přijatelnou úroveň </a:t>
            </a:r>
            <a:r>
              <a:rPr lang="cs-CZ" sz="2000" b="0" i="0" u="none" strike="noStrike" cap="none" baseline="0">
                <a:solidFill>
                  <a:schemeClr val="dk1"/>
                </a:solidFill>
                <a:latin typeface="Arial"/>
                <a:ea typeface="Arial"/>
                <a:cs typeface="Arial"/>
                <a:sym typeface="Arial"/>
              </a:rPr>
              <a:t>a představuje </a:t>
            </a:r>
            <a:r>
              <a:rPr lang="cs-CZ" sz="2000" b="1" i="0" u="none" strike="noStrike" cap="none" baseline="0">
                <a:solidFill>
                  <a:srgbClr val="FFC000"/>
                </a:solidFill>
                <a:latin typeface="Arial"/>
                <a:ea typeface="Arial"/>
                <a:cs typeface="Arial"/>
                <a:sym typeface="Arial"/>
              </a:rPr>
              <a:t>významné riziko</a:t>
            </a:r>
            <a:r>
              <a:rPr lang="cs-CZ" sz="2000" b="0" i="0" u="none" strike="noStrike" cap="none" baseline="0">
                <a:solidFill>
                  <a:schemeClr val="dk1"/>
                </a:solidFill>
                <a:latin typeface="Arial"/>
                <a:ea typeface="Arial"/>
                <a:cs typeface="Arial"/>
                <a:sym typeface="Arial"/>
              </a:rPr>
              <a:t> poškození zdraví.</a:t>
            </a:r>
          </a:p>
          <a:p>
            <a:pPr marL="457200" marR="0" lvl="1" indent="-190500" algn="l" rtl="0">
              <a:lnSpc>
                <a:spcPct val="90000"/>
              </a:lnSpc>
              <a:spcBef>
                <a:spcPts val="400"/>
              </a:spcBef>
              <a:buClr>
                <a:schemeClr val="accent1"/>
              </a:buClr>
              <a:buSzPct val="85000"/>
              <a:buFont typeface="Arial"/>
              <a:buChar char="•"/>
            </a:pPr>
            <a:r>
              <a:rPr lang="cs-CZ" sz="2000" b="0" i="0" u="none" strike="noStrike" cap="none" baseline="0">
                <a:solidFill>
                  <a:schemeClr val="dk1"/>
                </a:solidFill>
                <a:latin typeface="Arial"/>
                <a:ea typeface="Arial"/>
                <a:cs typeface="Arial"/>
                <a:sym typeface="Arial"/>
              </a:rPr>
              <a:t>Díl IV.: činnosti epidemiologicky závažné, stravovací služby</a:t>
            </a:r>
          </a:p>
          <a:p>
            <a:pPr marL="182880" marR="0" lvl="0" indent="-182880" algn="l" rtl="0">
              <a:lnSpc>
                <a:spcPct val="90000"/>
              </a:lnSpc>
              <a:spcBef>
                <a:spcPts val="480"/>
              </a:spcBef>
              <a:buClr>
                <a:schemeClr val="accent1"/>
              </a:buClr>
              <a:buSzPct val="85000"/>
              <a:buFont typeface="Arial"/>
              <a:buChar char="•"/>
            </a:pPr>
            <a:r>
              <a:rPr lang="cs-CZ" sz="2400" b="0" i="0" u="none" strike="noStrike" cap="none" baseline="0">
                <a:solidFill>
                  <a:schemeClr val="dk1"/>
                </a:solidFill>
                <a:latin typeface="Arial"/>
                <a:ea typeface="Arial"/>
                <a:cs typeface="Arial"/>
                <a:sym typeface="Arial"/>
              </a:rPr>
              <a:t>Portál veřejné správy</a:t>
            </a:r>
          </a:p>
          <a:p>
            <a:pPr marL="457200" marR="0" lvl="1" indent="-190500" algn="l" rtl="0">
              <a:lnSpc>
                <a:spcPct val="90000"/>
              </a:lnSpc>
              <a:spcBef>
                <a:spcPts val="400"/>
              </a:spcBef>
              <a:buClr>
                <a:schemeClr val="accent1"/>
              </a:buClr>
              <a:buSzPct val="85000"/>
              <a:buFont typeface="Arial"/>
              <a:buChar char="•"/>
            </a:pPr>
            <a:r>
              <a:rPr lang="cs-CZ" sz="2000" b="0" i="0" u="sng" strike="noStrike" cap="none" baseline="0">
                <a:solidFill>
                  <a:schemeClr val="hlink"/>
                </a:solidFill>
                <a:latin typeface="Arial"/>
                <a:ea typeface="Arial"/>
                <a:cs typeface="Arial"/>
                <a:sym typeface="Arial"/>
                <a:hlinkClick r:id="rId3"/>
              </a:rPr>
              <a:t>http://portal.gov.cz</a:t>
            </a:r>
          </a:p>
          <a:p>
            <a:pPr marL="457200" marR="0" lvl="1" indent="-82550" algn="l" rtl="0">
              <a:lnSpc>
                <a:spcPct val="90000"/>
              </a:lnSpc>
              <a:spcBef>
                <a:spcPts val="400"/>
              </a:spcBef>
              <a:buClr>
                <a:schemeClr val="accent1"/>
              </a:buClr>
              <a:buFont typeface="Arial"/>
              <a:buNone/>
            </a:pPr>
            <a:endParaRPr sz="2000" b="0" i="0" u="none" strike="noStrike" cap="none" baseline="0">
              <a:solidFill>
                <a:schemeClr val="dk1"/>
              </a:solidFill>
              <a:latin typeface="Arial"/>
              <a:ea typeface="Arial"/>
              <a:cs typeface="Arial"/>
              <a:sym typeface="Arial"/>
            </a:endParaRPr>
          </a:p>
        </p:txBody>
      </p:sp>
      <p:pic>
        <p:nvPicPr>
          <p:cNvPr id="154" name="Shape 154"/>
          <p:cNvPicPr preferRelativeResize="0"/>
          <p:nvPr/>
        </p:nvPicPr>
        <p:blipFill rotWithShape="1">
          <a:blip r:embed="rId4">
            <a:alphaModFix/>
          </a:blip>
          <a:srcRect/>
          <a:stretch/>
        </p:blipFill>
        <p:spPr>
          <a:xfrm>
            <a:off x="3563887" y="800137"/>
            <a:ext cx="871410" cy="719707"/>
          </a:xfrm>
          <a:prstGeom prst="rect">
            <a:avLst/>
          </a:prstGeom>
          <a:noFill/>
          <a:ln>
            <a:noFill/>
          </a:ln>
        </p:spPr>
      </p:pic>
    </p:spTree>
  </p:cSld>
  <p:clrMapOvr>
    <a:masterClrMapping/>
  </p:clrMapOvr>
  <p:transition spd="med">
    <p:fade/>
  </p:transition>
</p:sld>
</file>

<file path=ppt/theme/theme1.xml><?xml version="1.0" encoding="utf-8"?>
<a:theme xmlns:a="http://schemas.openxmlformats.org/drawingml/2006/main" name="Přehlednost">
  <a:themeElements>
    <a:clrScheme name="Přehlednost">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2474</Words>
  <Application>Microsoft Office PowerPoint</Application>
  <PresentationFormat>Předvádění na obrazovce (4:3)</PresentationFormat>
  <Paragraphs>153</Paragraphs>
  <Slides>12</Slides>
  <Notes>12</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Přehlednost</vt:lpstr>
      <vt:lpstr>HYGIENA VÝŽIVY</vt:lpstr>
      <vt:lpstr>Zdroje informací</vt:lpstr>
      <vt:lpstr>Bezpečnost potravin (oficiální definice)</vt:lpstr>
      <vt:lpstr>Základní pojmy</vt:lpstr>
      <vt:lpstr>Základní pojmy</vt:lpstr>
      <vt:lpstr>Historie</vt:lpstr>
      <vt:lpstr>Začátek moderní historie v hygieně výživy u nás</vt:lpstr>
      <vt:lpstr>Současnost</vt:lpstr>
      <vt:lpstr>Současnost</vt:lpstr>
      <vt:lpstr>Nebezpečí vs. riziko</vt:lpstr>
      <vt:lpstr>Právo EU</vt:lpstr>
      <vt:lpstr>Právo EU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HYGIENA VÝŽIVY</dc:title>
  <dc:creator>Aleš Peřina</dc:creator>
  <cp:lastModifiedBy>Aleš Peřina</cp:lastModifiedBy>
  <cp:revision>2</cp:revision>
  <dcterms:modified xsi:type="dcterms:W3CDTF">2015-03-19T09:28:17Z</dcterms:modified>
</cp:coreProperties>
</file>