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92" r:id="rId14"/>
    <p:sldId id="295" r:id="rId15"/>
    <p:sldId id="296" r:id="rId16"/>
    <p:sldId id="304" r:id="rId17"/>
    <p:sldId id="297" r:id="rId18"/>
    <p:sldId id="298" r:id="rId19"/>
    <p:sldId id="300" r:id="rId20"/>
    <p:sldId id="299" r:id="rId21"/>
    <p:sldId id="301" r:id="rId22"/>
    <p:sldId id="302" r:id="rId23"/>
    <p:sldId id="303" r:id="rId24"/>
    <p:sldId id="267" r:id="rId25"/>
    <p:sldId id="279" r:id="rId26"/>
    <p:sldId id="268" r:id="rId27"/>
    <p:sldId id="269" r:id="rId28"/>
    <p:sldId id="306" r:id="rId29"/>
    <p:sldId id="270" r:id="rId30"/>
    <p:sldId id="271" r:id="rId31"/>
    <p:sldId id="272" r:id="rId32"/>
    <p:sldId id="311" r:id="rId33"/>
    <p:sldId id="273" r:id="rId34"/>
    <p:sldId id="274" r:id="rId35"/>
    <p:sldId id="307" r:id="rId36"/>
    <p:sldId id="308" r:id="rId37"/>
    <p:sldId id="309" r:id="rId38"/>
    <p:sldId id="310" r:id="rId39"/>
    <p:sldId id="305" r:id="rId40"/>
    <p:sldId id="287" r:id="rId41"/>
    <p:sldId id="280" r:id="rId42"/>
    <p:sldId id="275" r:id="rId43"/>
    <p:sldId id="276" r:id="rId44"/>
    <p:sldId id="277" r:id="rId45"/>
    <p:sldId id="278" r:id="rId46"/>
    <p:sldId id="281" r:id="rId47"/>
    <p:sldId id="282" r:id="rId48"/>
    <p:sldId id="283" r:id="rId49"/>
    <p:sldId id="284" r:id="rId50"/>
    <p:sldId id="285" r:id="rId51"/>
    <p:sldId id="288" r:id="rId52"/>
    <p:sldId id="289" r:id="rId53"/>
    <p:sldId id="290" r:id="rId54"/>
    <p:sldId id="286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B1279-9FE7-46C3-98F7-8633601CE3EA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ivahrou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a5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v.rvp.cz/o-pokusnem-overovani-projektu-pohyb-a-vyziva-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aplnazdravi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www:%20www.zdraveihrave.cz" TargetMode="External"/><Relationship Id="rId3" Type="http://schemas.openxmlformats.org/officeDocument/2006/relationships/hyperlink" Target="http://www.venkovskyprostor.cz/cz/13/zdrava-vyziva-v-ern/archiv-projektu.htm" TargetMode="External"/><Relationship Id="rId7" Type="http://schemas.openxmlformats.org/officeDocument/2006/relationships/hyperlink" Target="http://www.happysnack.cz/" TargetMode="External"/><Relationship Id="rId2" Type="http://schemas.openxmlformats.org/officeDocument/2006/relationships/hyperlink" Target="http://www.soutez.hravezijzdrav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ravastravadoskol.cz/" TargetMode="External"/><Relationship Id="rId5" Type="http://schemas.openxmlformats.org/officeDocument/2006/relationships/hyperlink" Target="http://www.venkovskyprostor.cz/cz/33/vsech-pet-pohromade/projekt.htm" TargetMode="External"/><Relationship Id="rId4" Type="http://schemas.openxmlformats.org/officeDocument/2006/relationships/hyperlink" Target="http://vyziva.venkovskyprostor.c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go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uitsandveggiesmorematters.org/pack-we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move.gov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ionnutrition.ca/eng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sda.gov/school-meals/child-nutrition-program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forniaprojectlean.org/" TargetMode="External"/><Relationship Id="rId2" Type="http://schemas.openxmlformats.org/officeDocument/2006/relationships/hyperlink" Target="http://www.foodandf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for2and5.com.au/" TargetMode="External"/><Relationship Id="rId5" Type="http://schemas.openxmlformats.org/officeDocument/2006/relationships/hyperlink" Target="http://www.healthyeating.org/" TargetMode="External"/><Relationship Id="rId4" Type="http://schemas.openxmlformats.org/officeDocument/2006/relationships/hyperlink" Target="http://www.nhlbi.nih.gov/health/educational/weca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sfs/" TargetMode="External"/><Relationship Id="rId2" Type="http://schemas.openxmlformats.org/officeDocument/2006/relationships/hyperlink" Target="http://www.ovocedoskol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drinkitup/index_cs.htm" TargetMode="External"/><Relationship Id="rId2" Type="http://schemas.openxmlformats.org/officeDocument/2006/relationships/hyperlink" Target="http://www.laktea.cz/skolni_mle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270898/lf_d/Disertace-def.pdf?lang=en" TargetMode="External"/><Relationship Id="rId2" Type="http://schemas.openxmlformats.org/officeDocument/2006/relationships/hyperlink" Target="http://is.muni.cz/th/105508/pedf_m/Diplomova_prace_Hana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nut_school_aged/en/" TargetMode="External"/><Relationship Id="rId2" Type="http://schemas.openxmlformats.org/officeDocument/2006/relationships/hyperlink" Target="http://www.unesco.org/education/efa/know_sharing/flagship_initiatives/fresh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th/270898/lf_d/Disertace-def.pdf?lang=e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vyzivadeti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kidshealth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kidsnutrition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ry.edu.au/discoverdairy/" TargetMode="External"/><Relationship Id="rId3" Type="http://schemas.openxmlformats.org/officeDocument/2006/relationships/hyperlink" Target="http://www.cdc.gov/bam/" TargetMode="External"/><Relationship Id="rId7" Type="http://schemas.openxmlformats.org/officeDocument/2006/relationships/hyperlink" Target="http://www.fruitsandveggiesmorematters.org/" TargetMode="External"/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hyperlink" Target="http://www.nourishinteractive.com/" TargetMode="External"/><Relationship Id="rId4" Type="http://schemas.openxmlformats.org/officeDocument/2006/relationships/hyperlink" Target="http://healthykids.nsw.gov.au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1371600"/>
            <a:ext cx="7670700" cy="1828800"/>
          </a:xfrm>
        </p:spPr>
        <p:txBody>
          <a:bodyPr>
            <a:normAutofit/>
          </a:bodyPr>
          <a:lstStyle/>
          <a:p>
            <a:pPr algn="l"/>
            <a:r>
              <a:rPr lang="cs-CZ" sz="4800" dirty="0" smtClean="0"/>
              <a:t>Přehled projektů o výživě</a:t>
            </a:r>
            <a:endParaRPr lang="cs-CZ" sz="48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673748" cy="112350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Mgr. Kristýna </a:t>
            </a:r>
            <a:r>
              <a:rPr lang="cs-CZ" sz="2800" dirty="0" err="1" smtClean="0"/>
              <a:t>Malinowská</a:t>
            </a:r>
            <a:endParaRPr lang="cs-CZ" sz="2800" dirty="0" smtClean="0"/>
          </a:p>
          <a:p>
            <a:pPr algn="l"/>
            <a:r>
              <a:rPr lang="cs-CZ" sz="2800" dirty="0" smtClean="0"/>
              <a:t>9.12.2014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Školní a mimoškolní projekty v ČR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 Výživa hrou aneb s Danem jíme zdravě </a:t>
            </a:r>
            <a:endParaRPr lang="cs-CZ" sz="4400" dirty="0"/>
          </a:p>
        </p:txBody>
      </p:sp>
      <p:pic>
        <p:nvPicPr>
          <p:cNvPr id="4" name="Zástupný symbol pro obsah 3" descr="D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99" t="9620" r="13399" b="5750"/>
          <a:stretch>
            <a:fillRect/>
          </a:stretch>
        </p:blipFill>
        <p:spPr>
          <a:xfrm>
            <a:off x="714348" y="1643050"/>
            <a:ext cx="7643866" cy="496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vznikl v roce 2006</a:t>
            </a:r>
          </a:p>
          <a:p>
            <a:pPr algn="just"/>
            <a:r>
              <a:rPr lang="cs-CZ" dirty="0" smtClean="0"/>
              <a:t>určen pro předškolní děti a děti mladšího školního věku</a:t>
            </a:r>
          </a:p>
          <a:p>
            <a:pPr algn="just"/>
            <a:r>
              <a:rPr lang="cs-CZ" dirty="0" smtClean="0"/>
              <a:t>projekt je tvořen počítačovým programem na CD, pracovními listy pro děti, metodickými pokyny a vzorovými řešeními pracovních listů pro učitele</a:t>
            </a:r>
          </a:p>
          <a:p>
            <a:pPr algn="just"/>
            <a:r>
              <a:rPr lang="cs-CZ" dirty="0" smtClean="0"/>
              <a:t>materiály, včetně CD, lze bezplatně stáhnout na webových stránkách</a:t>
            </a:r>
          </a:p>
          <a:p>
            <a:r>
              <a:rPr lang="cs-CZ" dirty="0" smtClean="0"/>
              <a:t>program získal akreditaci MŠMT ČR</a:t>
            </a:r>
          </a:p>
          <a:p>
            <a:r>
              <a:rPr lang="cs-CZ" dirty="0" smtClean="0"/>
              <a:t>vznik interaktivního projektu - Institut </a:t>
            </a:r>
            <a:r>
              <a:rPr lang="cs-CZ" dirty="0" err="1" smtClean="0"/>
              <a:t>Danone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vyzivahrou.cz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a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29" t="9620" r="10654" b="73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Pětka</a:t>
            </a:r>
            <a:endParaRPr lang="cs-CZ" dirty="0"/>
          </a:p>
        </p:txBody>
      </p:sp>
      <p:pic>
        <p:nvPicPr>
          <p:cNvPr id="4" name="Zástupný symbol pro obsah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9" t="9620" r="2419" b="10633"/>
          <a:stretch>
            <a:fillRect/>
          </a:stretch>
        </p:blipFill>
        <p:spPr>
          <a:xfrm>
            <a:off x="1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3200" dirty="0" smtClean="0"/>
              <a:t>celorepublikový projekt realizovaný od roku 2004</a:t>
            </a:r>
          </a:p>
          <a:p>
            <a:pPr algn="just"/>
            <a:r>
              <a:rPr lang="cs-CZ" sz="3200" dirty="0" smtClean="0"/>
              <a:t>určen pro žáky mateřských a základních škol</a:t>
            </a:r>
          </a:p>
          <a:p>
            <a:pPr algn="just"/>
            <a:r>
              <a:rPr lang="cs-CZ" sz="3200" dirty="0" smtClean="0"/>
              <a:t>projekt je rozdělen do tří výukových programů dle věkových kategorií</a:t>
            </a:r>
          </a:p>
          <a:p>
            <a:pPr lvl="1" algn="just"/>
            <a:r>
              <a:rPr lang="cs-CZ" sz="3000" dirty="0" smtClean="0"/>
              <a:t>MŠ „Zpívánky Zdravé 5“</a:t>
            </a:r>
          </a:p>
          <a:p>
            <a:pPr lvl="1" algn="just"/>
            <a:r>
              <a:rPr lang="cs-CZ" sz="3200" dirty="0" smtClean="0"/>
              <a:t>I. stupeň ZŠ  „Škola Zdravé Pětky“</a:t>
            </a:r>
          </a:p>
          <a:p>
            <a:pPr lvl="1" algn="just"/>
            <a:r>
              <a:rPr lang="cs-CZ" sz="3200" dirty="0" smtClean="0"/>
              <a:t>II. stupeň ZŠ „Párty se Zdravou 5“</a:t>
            </a:r>
          </a:p>
          <a:p>
            <a:pPr lvl="1" algn="just">
              <a:buNone/>
            </a:pPr>
            <a:endParaRPr lang="cs-CZ" sz="3200" dirty="0" smtClean="0"/>
          </a:p>
          <a:p>
            <a:pPr algn="just"/>
            <a:r>
              <a:rPr lang="cs-CZ" sz="3100" dirty="0" smtClean="0"/>
              <a:t>„Škola Zdravé Pětky“ - žáci se seznámí s pěti základními zásadami zdravého stravování, kterými jsou správné složení jídelníčku, zařazení ovoce a zeleniny, dostatečný pitný režim, zásady hygieny a bezpečnosti potravin a příprava zdravé svačinky</a:t>
            </a:r>
          </a:p>
          <a:p>
            <a:pPr algn="just"/>
            <a:r>
              <a:rPr lang="cs-CZ" sz="3100" dirty="0" smtClean="0"/>
              <a:t>„Párty se Zdravou 5“ - příprava studeného party pohoštění, žáci se dozvědí užitečné informace o kombinaci zdravých potravin a chutí, naučí se jednoduché triky ze studené kuchyně i zásady správného stolování, připraví občerstvení o 5 chodech</a:t>
            </a:r>
          </a:p>
          <a:p>
            <a:pPr algn="just"/>
            <a:r>
              <a:rPr lang="cs-CZ" sz="3100" dirty="0" smtClean="0"/>
              <a:t>všechny programy probíhají formou dvouhodinových bloků</a:t>
            </a:r>
          </a:p>
          <a:p>
            <a:pPr algn="just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sz="2800" dirty="0" smtClean="0"/>
              <a:t>interaktivní cestou seznámeni se zásadami zdravé výživy a motivováni k přijetí a začlenění těchto zásad do jejich životního stylu</a:t>
            </a:r>
          </a:p>
          <a:p>
            <a:pPr algn="just"/>
            <a:r>
              <a:rPr lang="cs-CZ" sz="2800" dirty="0" smtClean="0"/>
              <a:t>informace na webových stránkách projektu jsou věnovány pedagogům, kterým nabízí výukové materiály, dále dětem a v neposlední řadě také rodičům</a:t>
            </a:r>
          </a:p>
          <a:p>
            <a:pPr algn="just"/>
            <a:r>
              <a:rPr lang="cs-CZ" sz="2800" dirty="0" smtClean="0"/>
              <a:t>školám poskytován zdarma</a:t>
            </a:r>
          </a:p>
          <a:p>
            <a:pPr algn="just"/>
            <a:r>
              <a:rPr lang="cs-CZ" sz="2800" dirty="0" smtClean="0"/>
              <a:t>program je podpořen Nadačním fondem Albert</a:t>
            </a:r>
          </a:p>
          <a:p>
            <a:pPr algn="just"/>
            <a:r>
              <a:rPr lang="cs-CZ" dirty="0" smtClean="0">
                <a:hlinkClick r:id="rId2"/>
              </a:rPr>
              <a:t>www.zdrava5.cz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Pokusné ověřování účinnosti programu zaměřeného na změny v pohybovém a výživovém režimu žáků ZŠ (Pohyb a výživa)</a:t>
            </a:r>
            <a:endParaRPr lang="cs-CZ" sz="2400" dirty="0"/>
          </a:p>
        </p:txBody>
      </p:sp>
      <p:pic>
        <p:nvPicPr>
          <p:cNvPr id="4" name="Zástupný symbol pro obsah 3" descr="V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94" t="4792" r="7909" b="5750"/>
          <a:stretch>
            <a:fillRect/>
          </a:stretch>
        </p:blipFill>
        <p:spPr>
          <a:xfrm>
            <a:off x="428596" y="1714488"/>
            <a:ext cx="8188580" cy="4930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vyhlášeno MŠMT v březnu 2013</a:t>
            </a:r>
          </a:p>
          <a:p>
            <a:pPr algn="just"/>
            <a:r>
              <a:rPr lang="cs-CZ" dirty="0" smtClean="0"/>
              <a:t>cíl: ověřit některé konkrétní metody, obsah, formy a organizaci vzdělávání, sledovat jejich přínosy a rizika a následně zhodnotit možnosti jejich využití pro další školy v běžném provozu</a:t>
            </a:r>
          </a:p>
          <a:p>
            <a:pPr algn="just"/>
            <a:r>
              <a:rPr lang="cs-CZ" dirty="0" smtClean="0"/>
              <a:t>vytvořit pro žáky mladšího školního věku podnětné prostředí, které by mělo pozitivní dopad na pohybový a výživový režim žáků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zlepšení </a:t>
            </a:r>
            <a:r>
              <a:rPr lang="cs-CZ" dirty="0" smtClean="0"/>
              <a:t>pohybové i výživové gramotnosti</a:t>
            </a:r>
          </a:p>
          <a:p>
            <a:pPr algn="just"/>
            <a:r>
              <a:rPr lang="cs-CZ" dirty="0" smtClean="0"/>
              <a:t>v oblasti výživy i pohybu - 6 priorit tzn. 6 P nebo VI P (pravidelnost, pestrost, přiměřenost, pravidla přípravy, pravdivost informací a pitný režim přiměřený aktuálním potřebám dětí)</a:t>
            </a:r>
          </a:p>
          <a:p>
            <a:pPr algn="just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AKERNA_KOS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643050"/>
            <a:ext cx="2262182" cy="226218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žáci dodržující pravidla „VIP školáci“, školy vytvářející vhodné prostředí „VIP škola“</a:t>
            </a:r>
          </a:p>
          <a:p>
            <a:r>
              <a:rPr lang="cs-CZ" dirty="0" smtClean="0"/>
              <a:t>potraviny a nápoje, které nejsou zařazeny</a:t>
            </a:r>
          </a:p>
          <a:p>
            <a:pPr>
              <a:buNone/>
            </a:pPr>
            <a:r>
              <a:rPr lang="cs-CZ" dirty="0" smtClean="0"/>
              <a:t>   do pyramidy tzv. „zákeřné  kostky“ </a:t>
            </a:r>
          </a:p>
          <a:p>
            <a:pPr>
              <a:buNone/>
            </a:pPr>
            <a:r>
              <a:rPr lang="cs-CZ" dirty="0" smtClean="0"/>
              <a:t>   (obsahující mnoho cukru, tuku, soli a </a:t>
            </a:r>
          </a:p>
          <a:p>
            <a:pPr>
              <a:buNone/>
            </a:pPr>
            <a:r>
              <a:rPr lang="cs-CZ" dirty="0" smtClean="0"/>
              <a:t>   dalších přídatných látek (sladkosti, </a:t>
            </a:r>
          </a:p>
          <a:p>
            <a:pPr>
              <a:buNone/>
            </a:pPr>
            <a:r>
              <a:rPr lang="cs-CZ" dirty="0" smtClean="0"/>
              <a:t>   limonády, </a:t>
            </a:r>
            <a:r>
              <a:rPr lang="cs-CZ" dirty="0" err="1" smtClean="0"/>
              <a:t>chipsy</a:t>
            </a:r>
            <a:r>
              <a:rPr lang="cs-CZ" dirty="0" smtClean="0"/>
              <a:t>, smažené pokrmy apod.)</a:t>
            </a:r>
          </a:p>
          <a:p>
            <a:pPr>
              <a:buNone/>
            </a:pPr>
            <a:r>
              <a:rPr lang="cs-CZ" dirty="0" smtClean="0"/>
              <a:t>   1 porce denně</a:t>
            </a:r>
          </a:p>
          <a:p>
            <a:pPr algn="just"/>
            <a:r>
              <a:rPr lang="cs-CZ" dirty="0" smtClean="0"/>
              <a:t>33 škol z 10 krajů ČR – pilotní ověřování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navržena doporučení pro zlepšení rámcových i školních vzdělávacích programů</a:t>
            </a:r>
          </a:p>
          <a:p>
            <a:pPr algn="just"/>
            <a:r>
              <a:rPr lang="cs-CZ" dirty="0" smtClean="0"/>
              <a:t>nositelem projektu je Národní ústav pro vzdělávání </a:t>
            </a:r>
          </a:p>
          <a:p>
            <a:pPr algn="just"/>
            <a:r>
              <a:rPr lang="cs-CZ" dirty="0" smtClean="0">
                <a:hlinkClick r:id="rId3"/>
              </a:rPr>
              <a:t>http://pav.rvp.cz/o-pokusnem-overovani-projektu-pohyb-a-vyziva-2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929090"/>
          </a:xfrm>
        </p:spPr>
        <p:txBody>
          <a:bodyPr/>
          <a:lstStyle/>
          <a:p>
            <a:r>
              <a:rPr lang="cs-CZ" dirty="0" smtClean="0"/>
              <a:t>Zdravotní a výživová gramotnost</a:t>
            </a:r>
          </a:p>
          <a:p>
            <a:r>
              <a:rPr lang="cs-CZ" dirty="0" smtClean="0"/>
              <a:t>Výživa v systému vzdělávání ZŠ v ČR</a:t>
            </a:r>
          </a:p>
          <a:p>
            <a:r>
              <a:rPr lang="cs-CZ" dirty="0" smtClean="0"/>
              <a:t>Školní a mimoškolní projekty v ČR</a:t>
            </a:r>
          </a:p>
          <a:p>
            <a:r>
              <a:rPr lang="cs-CZ" dirty="0" smtClean="0"/>
              <a:t>Školní a mimoškolní projekty v zahraničí</a:t>
            </a:r>
          </a:p>
          <a:p>
            <a:r>
              <a:rPr lang="cs-CZ" dirty="0" smtClean="0"/>
              <a:t>Nadnárodní projekty</a:t>
            </a:r>
          </a:p>
          <a:p>
            <a:r>
              <a:rPr lang="cs-CZ" dirty="0" smtClean="0"/>
              <a:t>České a zahraniční webové stránky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4338" name="Picture 2" descr="http://media.novinky.cz/162/321623-original1-cgo8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928670"/>
            <a:ext cx="29026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 descr="PaV pyramida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786742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NestléHealthyKids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určen pro děti školního věku, rodiče a všechny pracovníky, kteří pracují s dětmi</a:t>
            </a:r>
          </a:p>
          <a:p>
            <a:pPr algn="just"/>
            <a:r>
              <a:rPr lang="cs-CZ" dirty="0" smtClean="0"/>
              <a:t>cíl: zábavnou formou seznámit děti a pedagogy se zásadami správného stravování</a:t>
            </a:r>
          </a:p>
          <a:p>
            <a:pPr algn="just"/>
            <a:r>
              <a:rPr lang="cs-CZ" dirty="0" smtClean="0"/>
              <a:t>projektu je rozdělen do dvou cyklů, z nichž každý je složen z devíti lekcí</a:t>
            </a:r>
          </a:p>
          <a:p>
            <a:pPr lvl="1" algn="just"/>
            <a:r>
              <a:rPr lang="cs-CZ" dirty="0" smtClean="0"/>
              <a:t>1. cyklus - poznání světa potravin a jejich vlivu na zdraví člověka</a:t>
            </a:r>
          </a:p>
          <a:p>
            <a:pPr lvl="1" algn="just"/>
            <a:r>
              <a:rPr lang="cs-CZ" dirty="0" smtClean="0"/>
              <a:t>2. cyklus - konkrétní problémy, které mohou vzniknout v důsledku nevyváženosti mezi příjmem a výdejem energie</a:t>
            </a:r>
          </a:p>
          <a:p>
            <a:pPr algn="just"/>
            <a:r>
              <a:rPr lang="cs-CZ" dirty="0" smtClean="0"/>
              <a:t>děti mohou tento projekt absolvovat buď ve škole, nebo individuálně doma přes PC</a:t>
            </a:r>
          </a:p>
          <a:p>
            <a:pPr algn="just"/>
            <a:r>
              <a:rPr lang="cs-CZ" dirty="0" smtClean="0"/>
              <a:t>rodiče musí podepsat písemný souhlas</a:t>
            </a:r>
          </a:p>
          <a:p>
            <a:pPr algn="just"/>
            <a:r>
              <a:rPr lang="cs-CZ" dirty="0" smtClean="0"/>
              <a:t>realizátorem projektu je společnost </a:t>
            </a:r>
            <a:r>
              <a:rPr lang="cs-CZ" dirty="0" err="1" smtClean="0"/>
              <a:t>Nestlé</a:t>
            </a:r>
            <a:r>
              <a:rPr lang="cs-CZ" dirty="0" smtClean="0"/>
              <a:t> Česko s.r.o. a odborným partnerem je Společnost pro výživu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plná zdraví</a:t>
            </a:r>
            <a:endParaRPr lang="cs-CZ" dirty="0"/>
          </a:p>
        </p:txBody>
      </p:sp>
      <p:pic>
        <p:nvPicPr>
          <p:cNvPr id="4" name="Zástupný symbol pro obsah 3" descr="škola pln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84" t="9620" r="13399" b="5750"/>
          <a:stretch>
            <a:fillRect/>
          </a:stretch>
        </p:blipFill>
        <p:spPr>
          <a:xfrm>
            <a:off x="428596" y="1857365"/>
            <a:ext cx="828680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probíhá od roku 2010</a:t>
            </a:r>
          </a:p>
          <a:p>
            <a:pPr algn="just"/>
            <a:r>
              <a:rPr lang="cs-CZ" dirty="0" smtClean="0"/>
              <a:t>určeno pro děti mateřských a základních škol, které se v těchto institucích stravují</a:t>
            </a:r>
          </a:p>
          <a:p>
            <a:pPr algn="just"/>
            <a:r>
              <a:rPr lang="cs-CZ" dirty="0" smtClean="0"/>
              <a:t>cíl: zvýšit kvalitu a kvantitu spotřeby zeleniny v rámci školního stravování, zvýšit oblibu zeleninu u dětí a docílit tak zvýšení konzumace zeleniny i mimo školní zařízení</a:t>
            </a:r>
          </a:p>
          <a:p>
            <a:pPr algn="just"/>
            <a:r>
              <a:rPr lang="cs-CZ" dirty="0" smtClean="0"/>
              <a:t>program je založen na konzumaci zeleniny značky </a:t>
            </a:r>
            <a:r>
              <a:rPr lang="cs-CZ" dirty="0" err="1" smtClean="0"/>
              <a:t>Bonduelle</a:t>
            </a:r>
            <a:endParaRPr lang="cs-CZ" dirty="0" smtClean="0"/>
          </a:p>
          <a:p>
            <a:pPr algn="just"/>
            <a:r>
              <a:rPr lang="cs-CZ" dirty="0" smtClean="0"/>
              <a:t>dle odebraného množství zeleniny do školní jídelny, dostává škola odměny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motivace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šk</a:t>
            </a:r>
            <a:r>
              <a:rPr lang="cs-CZ" dirty="0" smtClean="0"/>
              <a:t>olní jídelny k zařazování vyššího množství zeleniny do pokrmů</a:t>
            </a:r>
          </a:p>
          <a:p>
            <a:pPr algn="just"/>
            <a:r>
              <a:rPr lang="cs-CZ" dirty="0" smtClean="0"/>
              <a:t>děti sbírají </a:t>
            </a:r>
            <a:r>
              <a:rPr lang="cs-CZ" dirty="0" err="1" smtClean="0"/>
              <a:t>bondíky</a:t>
            </a:r>
            <a:r>
              <a:rPr lang="cs-CZ" dirty="0" smtClean="0"/>
              <a:t> za každou snězenou zeleninu ve školním obědě a za tyto body mohou získat ceny a soutěžit s ostatními spolužáky</a:t>
            </a:r>
          </a:p>
          <a:p>
            <a:pPr algn="just"/>
            <a:r>
              <a:rPr lang="cs-CZ" dirty="0" smtClean="0"/>
              <a:t>projekt firmy </a:t>
            </a:r>
            <a:r>
              <a:rPr lang="cs-CZ" dirty="0" err="1" smtClean="0"/>
              <a:t>Bonduelle</a:t>
            </a:r>
            <a:r>
              <a:rPr lang="cs-CZ" dirty="0" smtClean="0"/>
              <a:t>, zaštítila Společnost pro výživu, odborným garant MUDr. Petr Tláskal, CSc. 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skolaplnazdravi.cz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Hravě žij zdravě – internetový vzdělávací kurz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soutez.hravezijzdrave.cz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Zrcadlo výživy, Výchova ke zdravé výživě dětí a mládeže v Euroregionu Nisa, Všech 5 pohromadě – lokální projekty, společnost Venkovský prostor o.p.s.</a:t>
            </a:r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venkovskyprostor.cz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/13/zdrava-</a:t>
            </a:r>
            <a:r>
              <a:rPr lang="cs-CZ" u="sng" dirty="0" err="1" smtClean="0">
                <a:hlinkClick r:id="rId3"/>
              </a:rPr>
              <a:t>vyziva</a:t>
            </a:r>
            <a:r>
              <a:rPr lang="cs-CZ" u="sng" dirty="0" smtClean="0">
                <a:hlinkClick r:id="rId3"/>
              </a:rPr>
              <a:t>-v-</a:t>
            </a:r>
            <a:r>
              <a:rPr lang="cs-CZ" u="sng" dirty="0" err="1" smtClean="0">
                <a:hlinkClick r:id="rId3"/>
              </a:rPr>
              <a:t>ern</a:t>
            </a:r>
            <a:r>
              <a:rPr lang="cs-CZ" u="sng" dirty="0" smtClean="0">
                <a:hlinkClick r:id="rId3"/>
              </a:rPr>
              <a:t>/archiv-projektu.</a:t>
            </a:r>
            <a:r>
              <a:rPr lang="cs-CZ" u="sng" dirty="0" err="1" smtClean="0">
                <a:hlinkClick r:id="rId3"/>
              </a:rPr>
              <a:t>htm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4"/>
              </a:rPr>
              <a:t>http://vyziva.venkovskyprostor.cz/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venkovskyprostor.cz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cz</a:t>
            </a:r>
            <a:r>
              <a:rPr lang="cs-CZ" u="sng" dirty="0" smtClean="0">
                <a:hlinkClick r:id="rId5"/>
              </a:rPr>
              <a:t>/33/</a:t>
            </a:r>
            <a:r>
              <a:rPr lang="cs-CZ" u="sng" dirty="0" err="1" smtClean="0">
                <a:hlinkClick r:id="rId5"/>
              </a:rPr>
              <a:t>vsech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pet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pohromade</a:t>
            </a:r>
            <a:r>
              <a:rPr lang="cs-CZ" u="sng" dirty="0" smtClean="0">
                <a:hlinkClick r:id="rId5"/>
              </a:rPr>
              <a:t>/projekt.</a:t>
            </a:r>
            <a:r>
              <a:rPr lang="cs-CZ" u="sng" dirty="0" err="1" smtClean="0">
                <a:hlinkClick r:id="rId5"/>
              </a:rPr>
              <a:t>htm</a:t>
            </a:r>
            <a:endParaRPr lang="cs-CZ" dirty="0" smtClean="0"/>
          </a:p>
          <a:p>
            <a:r>
              <a:rPr lang="cs-CZ" dirty="0" smtClean="0"/>
              <a:t>Zdravá strava do škol – vznik v roce 2014</a:t>
            </a:r>
          </a:p>
          <a:p>
            <a:pPr lvl="1"/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zdravastravadoskol.cz</a:t>
            </a:r>
            <a:r>
              <a:rPr lang="cs-CZ" u="sng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err="1" smtClean="0"/>
              <a:t>Happysnack</a:t>
            </a:r>
            <a:r>
              <a:rPr lang="cs-CZ" dirty="0" smtClean="0"/>
              <a:t>– zlepšení nabídky potravin v automatech </a:t>
            </a:r>
          </a:p>
          <a:p>
            <a:pPr lvl="1"/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happysnack.cz</a:t>
            </a:r>
            <a:r>
              <a:rPr lang="cs-CZ" dirty="0" smtClean="0">
                <a:hlinkClick r:id="rId7"/>
              </a:rPr>
              <a:t>/ </a:t>
            </a: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 smtClean="0"/>
              <a:t>Zdravě i hravě – preventivně-výchovný program zdravotní pojišťovny RBP</a:t>
            </a:r>
          </a:p>
          <a:p>
            <a:pPr lvl="1"/>
            <a:r>
              <a:rPr lang="cs-CZ" dirty="0" smtClean="0">
                <a:hlinkClick r:id="rId8"/>
              </a:rPr>
              <a:t>www: www.</a:t>
            </a:r>
            <a:r>
              <a:rPr lang="cs-CZ" dirty="0" err="1" smtClean="0">
                <a:hlinkClick r:id="rId8"/>
              </a:rPr>
              <a:t>zdraveihrave.cz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456"/>
          </a:xfrm>
        </p:spPr>
        <p:txBody>
          <a:bodyPr/>
          <a:lstStyle/>
          <a:p>
            <a:pPr algn="ctr"/>
            <a:r>
              <a:rPr lang="cs-CZ" sz="3600" dirty="0" smtClean="0"/>
              <a:t>Školní a mimoškolní projekty v zahraničí</a:t>
            </a:r>
            <a:br>
              <a:rPr lang="cs-CZ" sz="3600" dirty="0" smtClean="0"/>
            </a:b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Let´s GO!</a:t>
            </a:r>
            <a:endParaRPr lang="cs-CZ" dirty="0"/>
          </a:p>
        </p:txBody>
      </p:sp>
      <p:pic>
        <p:nvPicPr>
          <p:cNvPr id="4" name="Zástupný symbol pro obsah 3" descr="le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64" t="9620" r="3334" b="7378"/>
          <a:stretch>
            <a:fillRect/>
          </a:stretch>
        </p:blipFill>
        <p:spPr>
          <a:xfrm>
            <a:off x="357158" y="1857364"/>
            <a:ext cx="826439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uznávaný projekt v USA, prevence obezity u dětí ve věku 0-18 let</a:t>
            </a:r>
          </a:p>
          <a:p>
            <a:pPr algn="just"/>
            <a:r>
              <a:rPr lang="cs-CZ" dirty="0" smtClean="0"/>
              <a:t>cíl: zvýšit u dětí fyzickou aktivitu a podpořit u nich správné stravovací návyky prostřednictvím politiky a změnou životního prostředí</a:t>
            </a:r>
          </a:p>
          <a:p>
            <a:r>
              <a:rPr lang="cs-CZ" dirty="0" smtClean="0"/>
              <a:t>projekt se skládá ze šesti odvětví, která se snaží ovlivnit veškeré okolí, ve kterém se děti pohybují (rané dětství, školy, komunity, pracovní místo, volný čas a zdravotní péče)</a:t>
            </a:r>
          </a:p>
          <a:p>
            <a:r>
              <a:rPr lang="cs-CZ" dirty="0" smtClean="0"/>
              <a:t>zpráva 5210 </a:t>
            </a:r>
          </a:p>
          <a:p>
            <a:pPr lvl="1"/>
            <a:r>
              <a:rPr lang="cs-CZ" dirty="0" smtClean="0"/>
              <a:t>číslo 5 - děti by měly sníst minimálně 5 porcí ovoce a zeleniny denně</a:t>
            </a:r>
          </a:p>
          <a:p>
            <a:pPr lvl="1"/>
            <a:r>
              <a:rPr lang="cs-CZ" dirty="0" smtClean="0"/>
              <a:t>číslo 2 - maximální počet hodin strávených před TV či PC</a:t>
            </a:r>
          </a:p>
          <a:p>
            <a:pPr lvl="1"/>
            <a:r>
              <a:rPr lang="cs-CZ" dirty="0" smtClean="0"/>
              <a:t>číslo 1 - minimální čas, který by děti měly strávit fyzickou aktivitou</a:t>
            </a:r>
          </a:p>
          <a:p>
            <a:pPr lvl="1"/>
            <a:r>
              <a:rPr lang="cs-CZ" dirty="0" smtClean="0"/>
              <a:t>číslo 0 - množství jednoduchých cukrů, které by děti měly přijmout v nápojích</a:t>
            </a:r>
          </a:p>
          <a:p>
            <a:pPr algn="just"/>
            <a:r>
              <a:rPr lang="cs-CZ" dirty="0" smtClean="0"/>
              <a:t>zaškolení pedagogů, projekt realizují po dobu 10 týdnů</a:t>
            </a:r>
          </a:p>
          <a:p>
            <a:pPr algn="just"/>
            <a:r>
              <a:rPr lang="cs-CZ" dirty="0" smtClean="0"/>
              <a:t>projekt poskytuje soubor nástrojů využitelných ve výuce dětí, on-line zdroje a technickou pomoc</a:t>
            </a:r>
          </a:p>
          <a:p>
            <a:pPr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letsgo.org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P.A.C.K. – </a:t>
            </a:r>
            <a:r>
              <a:rPr lang="cs-CZ" sz="3200" dirty="0" err="1" smtClean="0"/>
              <a:t>Pack</a:t>
            </a:r>
            <a:r>
              <a:rPr lang="cs-CZ" sz="3200" dirty="0" smtClean="0"/>
              <a:t> </a:t>
            </a:r>
            <a:r>
              <a:rPr lang="cs-CZ" sz="3200" dirty="0" err="1" smtClean="0"/>
              <a:t>Assorted</a:t>
            </a:r>
            <a:r>
              <a:rPr lang="cs-CZ" sz="3200" dirty="0" smtClean="0"/>
              <a:t> </a:t>
            </a:r>
            <a:r>
              <a:rPr lang="cs-CZ" sz="3200" dirty="0" err="1" smtClean="0"/>
              <a:t>Colors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Kids</a:t>
            </a:r>
            <a:r>
              <a:rPr lang="cs-CZ" sz="3200" dirty="0" smtClean="0"/>
              <a:t> Program</a:t>
            </a:r>
            <a:endParaRPr lang="cs-CZ" sz="3200" dirty="0"/>
          </a:p>
        </p:txBody>
      </p:sp>
      <p:pic>
        <p:nvPicPr>
          <p:cNvPr id="4" name="Zástupný symbol pro obsah 3" descr="p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38" t="9444" r="10950" b="7135"/>
          <a:stretch>
            <a:fillRect/>
          </a:stretch>
        </p:blipFill>
        <p:spPr>
          <a:xfrm>
            <a:off x="214282" y="1785925"/>
            <a:ext cx="8501122" cy="48381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určen pro žáky ZŠ</a:t>
            </a:r>
          </a:p>
          <a:p>
            <a:pPr algn="just"/>
            <a:r>
              <a:rPr lang="cs-CZ" dirty="0" smtClean="0"/>
              <a:t>jednoduchý pětidenní vzdělávací program </a:t>
            </a:r>
          </a:p>
          <a:p>
            <a:pPr algn="just"/>
            <a:r>
              <a:rPr lang="cs-CZ" dirty="0" smtClean="0"/>
              <a:t>cíl: povzbudit děti ke zvýšení konzumace ovoce a zeleniny</a:t>
            </a:r>
          </a:p>
          <a:p>
            <a:pPr algn="just"/>
            <a:r>
              <a:rPr lang="cs-CZ" dirty="0" smtClean="0"/>
              <a:t>v každém z pěti dnů je určena barva, na kterou se mají děti soustředit při výběru ovoce a zeleniny, zeleninu </a:t>
            </a:r>
            <a:br>
              <a:rPr lang="cs-CZ" dirty="0" smtClean="0"/>
            </a:br>
            <a:r>
              <a:rPr lang="cs-CZ" dirty="0" smtClean="0"/>
              <a:t>a ovoce vybrané barvy se snaží poté zařadit hlavně do svých svačin a obědů</a:t>
            </a:r>
          </a:p>
          <a:p>
            <a:pPr algn="just"/>
            <a:r>
              <a:rPr lang="cs-CZ" dirty="0" smtClean="0"/>
              <a:t>konzumace ovoce a zeleniny - všechny jejich formy (plody čerstvé, sušené, kandované, zmražené nebo 100% šťávy)</a:t>
            </a:r>
          </a:p>
          <a:p>
            <a:pPr algn="just"/>
            <a:r>
              <a:rPr lang="cs-CZ" dirty="0" smtClean="0"/>
              <a:t>jednoduchost výrazně zvyšuje úspěšnost projektu</a:t>
            </a:r>
          </a:p>
          <a:p>
            <a:pPr algn="just"/>
            <a:r>
              <a:rPr lang="cs-CZ" dirty="0" smtClean="0"/>
              <a:t>USA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fruitsandveggiesmorematters.org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pack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week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7772400" cy="154076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Zdravotní a výživová gramotnost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Let´s</a:t>
            </a:r>
            <a:r>
              <a:rPr lang="cs-CZ" b="1" dirty="0" smtClean="0"/>
              <a:t> </a:t>
            </a:r>
            <a:r>
              <a:rPr lang="cs-CZ" dirty="0" err="1" smtClean="0"/>
              <a:t>move</a:t>
            </a:r>
            <a:endParaRPr lang="cs-CZ" dirty="0"/>
          </a:p>
        </p:txBody>
      </p:sp>
      <p:pic>
        <p:nvPicPr>
          <p:cNvPr id="4" name="Zástupný symbol pro obsah 3" descr="mo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09" t="9620" r="9739" b="7378"/>
          <a:stretch>
            <a:fillRect/>
          </a:stretch>
        </p:blipFill>
        <p:spPr>
          <a:xfrm>
            <a:off x="0" y="164305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USA, první dáma </a:t>
            </a:r>
            <a:r>
              <a:rPr lang="cs-CZ" dirty="0" err="1" smtClean="0"/>
              <a:t>Michelle</a:t>
            </a:r>
            <a:r>
              <a:rPr lang="cs-CZ" dirty="0" smtClean="0"/>
              <a:t> </a:t>
            </a:r>
            <a:r>
              <a:rPr lang="cs-CZ" dirty="0" err="1" smtClean="0"/>
              <a:t>Obamová</a:t>
            </a:r>
            <a:endParaRPr lang="cs-CZ" dirty="0" smtClean="0"/>
          </a:p>
          <a:p>
            <a:pPr algn="just"/>
            <a:r>
              <a:rPr lang="cs-CZ" dirty="0" smtClean="0"/>
              <a:t>cíl: boj s dětskou obezitou</a:t>
            </a:r>
          </a:p>
          <a:p>
            <a:pPr algn="just"/>
            <a:r>
              <a:rPr lang="cs-CZ" dirty="0" smtClean="0"/>
              <a:t>iniciativa se skládá z devíti programů 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</a:t>
            </a:r>
            <a:r>
              <a:rPr lang="cs-CZ" dirty="0" smtClean="0"/>
              <a:t> </a:t>
            </a:r>
            <a:r>
              <a:rPr lang="cs-CZ" i="1" dirty="0" err="1" smtClean="0"/>
              <a:t>Cities</a:t>
            </a:r>
            <a:r>
              <a:rPr lang="cs-CZ" i="1" dirty="0" smtClean="0"/>
              <a:t>, </a:t>
            </a:r>
            <a:r>
              <a:rPr lang="cs-CZ" i="1" dirty="0" err="1" smtClean="0"/>
              <a:t>Towns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Counties</a:t>
            </a:r>
            <a:r>
              <a:rPr lang="cs-CZ" i="1" dirty="0" smtClean="0"/>
              <a:t> – </a:t>
            </a:r>
            <a:r>
              <a:rPr lang="cs-CZ" dirty="0" smtClean="0"/>
              <a:t>zaměřeno na volené zástupce měst</a:t>
            </a:r>
          </a:p>
          <a:p>
            <a:pPr lvl="1" algn="just"/>
            <a:r>
              <a:rPr lang="cs-CZ" i="1" dirty="0" err="1" smtClean="0"/>
              <a:t>Chefs</a:t>
            </a:r>
            <a:r>
              <a:rPr lang="cs-CZ" i="1" dirty="0" smtClean="0"/>
              <a:t> </a:t>
            </a:r>
            <a:r>
              <a:rPr lang="cs-CZ" i="1" dirty="0" err="1" smtClean="0"/>
              <a:t>Move</a:t>
            </a:r>
            <a:r>
              <a:rPr lang="cs-CZ" i="1" dirty="0" smtClean="0"/>
              <a:t> to </a:t>
            </a:r>
            <a:r>
              <a:rPr lang="cs-CZ" i="1" dirty="0" err="1" smtClean="0"/>
              <a:t>Schools</a:t>
            </a:r>
            <a:r>
              <a:rPr lang="cs-CZ" i="1" dirty="0" smtClean="0"/>
              <a:t> – </a:t>
            </a:r>
            <a:r>
              <a:rPr lang="cs-CZ" dirty="0" smtClean="0"/>
              <a:t>podpořit kuchaře, aby se zapojili do činností škol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Faith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Communities</a:t>
            </a:r>
            <a:r>
              <a:rPr lang="cs-CZ" i="1" dirty="0" smtClean="0"/>
              <a:t> - </a:t>
            </a:r>
            <a:r>
              <a:rPr lang="cs-CZ" dirty="0" smtClean="0"/>
              <a:t>pomáhající náboženským a komunitním organizacím propagovat zdravý životní styl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Outside</a:t>
            </a:r>
            <a:r>
              <a:rPr lang="cs-CZ" i="1" dirty="0" smtClean="0"/>
              <a:t> -</a:t>
            </a:r>
            <a:r>
              <a:rPr lang="cs-CZ" dirty="0" smtClean="0"/>
              <a:t> umožňující dětem i jejich rodinám využívat všech možností </a:t>
            </a:r>
            <a:r>
              <a:rPr lang="cs-CZ" dirty="0" err="1" smtClean="0"/>
              <a:t>outdoorových</a:t>
            </a:r>
            <a:r>
              <a:rPr lang="cs-CZ" dirty="0" smtClean="0"/>
              <a:t> aktivit skrze webové stránky, kde naleznou nápady co dělat, co si vzít sebou a kam se vydat</a:t>
            </a:r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Museums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Gardens</a:t>
            </a:r>
            <a:r>
              <a:rPr lang="cs-CZ" i="1" dirty="0" smtClean="0"/>
              <a:t> - </a:t>
            </a:r>
            <a:r>
              <a:rPr lang="cs-CZ" dirty="0" smtClean="0"/>
              <a:t>zpřístupnit informace týkající se zdravého životního stylu prostřednictvím interaktivních expozicí v muzeích různých typu, případně prostřednictvím kroužků probíhajících po škole, či v průběhu letních prázdnin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Indian Country – </a:t>
            </a:r>
            <a:r>
              <a:rPr lang="cs-CZ" dirty="0" smtClean="0"/>
              <a:t>průzkum možností, jak zlepšit obezitu u dětí Amerických Indiánů a Aljašských domorodců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Child</a:t>
            </a:r>
            <a:r>
              <a:rPr lang="cs-CZ" i="1" dirty="0" smtClean="0"/>
              <a:t> Care - </a:t>
            </a:r>
            <a:r>
              <a:rPr lang="cs-CZ" dirty="0" smtClean="0"/>
              <a:t>podporuje zřizovatele škol a vychovatele, aby se dětem věnovali v oblasti výživy a zdravého životního stylu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Clinic</a:t>
            </a:r>
            <a:r>
              <a:rPr lang="cs-CZ" i="1" dirty="0" smtClean="0"/>
              <a:t> - </a:t>
            </a:r>
            <a:r>
              <a:rPr lang="cs-CZ" dirty="0" smtClean="0"/>
              <a:t>podnítit zájem zdravotnického personálu, poukazovat při komunikaci s pacienty na téma dětské obezity a pomoci dětem porozumět důležitosti dobrých stravovacích návyků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Salad</a:t>
            </a:r>
            <a:r>
              <a:rPr lang="cs-CZ" i="1" dirty="0" smtClean="0"/>
              <a:t> </a:t>
            </a:r>
            <a:r>
              <a:rPr lang="cs-CZ" i="1" dirty="0" err="1" smtClean="0"/>
              <a:t>Bars</a:t>
            </a:r>
            <a:r>
              <a:rPr lang="cs-CZ" i="1" dirty="0" smtClean="0"/>
              <a:t> 2 </a:t>
            </a:r>
            <a:r>
              <a:rPr lang="cs-CZ" i="1" dirty="0" err="1" smtClean="0"/>
              <a:t>Schools</a:t>
            </a:r>
            <a:r>
              <a:rPr lang="cs-CZ" i="1" dirty="0" smtClean="0"/>
              <a:t> - </a:t>
            </a:r>
            <a:r>
              <a:rPr lang="cs-CZ" dirty="0" smtClean="0"/>
              <a:t>zpřístupnit dětem možnost výběru čerstvé zeleniny a ovoce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letsmove.gov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Mission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mis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4" t="9620" r="17974" b="5750"/>
          <a:stretch>
            <a:fillRect/>
          </a:stretch>
        </p:blipFill>
        <p:spPr>
          <a:xfrm>
            <a:off x="1428728" y="1643050"/>
            <a:ext cx="6786610" cy="5041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určeno dětem MŠ a ZŠ (do 8. tříd)</a:t>
            </a:r>
          </a:p>
          <a:p>
            <a:pPr algn="just"/>
            <a:r>
              <a:rPr lang="cs-CZ" dirty="0" smtClean="0"/>
              <a:t>cíl: zábavnou cestou podpořit u dětí zdravé životní návyky a jejich sebevědomí a zajistit tak zdravý dětský růst a vývoj </a:t>
            </a:r>
          </a:p>
          <a:p>
            <a:pPr algn="just"/>
            <a:r>
              <a:rPr lang="cs-CZ" dirty="0" smtClean="0"/>
              <a:t>projekt se skládá z 5 – 10 lekcí dle věku žáků a hlavním motivačním prvkem je cestování vesmírem a plnění misí spolu s mezigalaktickým nutričním týmem</a:t>
            </a:r>
          </a:p>
          <a:p>
            <a:pPr algn="just"/>
            <a:r>
              <a:rPr lang="cs-CZ" dirty="0" smtClean="0"/>
              <a:t>velké množství materiálů pro pedagogy i rodiny např. učební plány rozdělené dle věku žáků, tipy na zábavné aktivity, pracovní listy pro žáky, zajímavé články, tipy na nákupy aj. </a:t>
            </a:r>
          </a:p>
          <a:p>
            <a:pPr algn="just"/>
            <a:r>
              <a:rPr lang="cs-CZ" dirty="0" smtClean="0"/>
              <a:t>dotazník s osmi krátkými otázkami zaměřený na učitele, který by měl sloužit jako zpětná vazba, zda jsou pro děti dobrým vzorem v oblasti výživy a fyzické aktivity</a:t>
            </a:r>
          </a:p>
          <a:p>
            <a:pPr algn="just"/>
            <a:r>
              <a:rPr lang="cs-CZ" dirty="0" smtClean="0"/>
              <a:t>KANADA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missionnutrition.ca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eng</a:t>
            </a:r>
            <a:r>
              <a:rPr lang="cs-CZ" dirty="0" smtClean="0">
                <a:hlinkClick r:id="rId2"/>
              </a:rPr>
              <a:t>/index.</a:t>
            </a:r>
            <a:r>
              <a:rPr lang="cs-CZ" dirty="0" err="1" smtClean="0">
                <a:hlinkClick r:id="rId2"/>
              </a:rPr>
              <a:t>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USDA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Department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Agriculture</a:t>
            </a:r>
            <a:endParaRPr lang="cs-CZ" dirty="0" smtClean="0"/>
          </a:p>
          <a:p>
            <a:pPr lvl="1" algn="just"/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Lunch Program (NSLP)</a:t>
            </a:r>
          </a:p>
          <a:p>
            <a:pPr lvl="1" algn="just"/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Breakfast</a:t>
            </a:r>
            <a:r>
              <a:rPr lang="cs-CZ" dirty="0" smtClean="0"/>
              <a:t> Program (SBP)</a:t>
            </a:r>
          </a:p>
          <a:p>
            <a:pPr lvl="1" algn="just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Program (SMP)</a:t>
            </a:r>
          </a:p>
          <a:p>
            <a:pPr lvl="1" algn="just"/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Vegetable</a:t>
            </a:r>
            <a:r>
              <a:rPr lang="cs-CZ" dirty="0" smtClean="0"/>
              <a:t> Program</a:t>
            </a:r>
          </a:p>
          <a:p>
            <a:pPr lvl="1" algn="just"/>
            <a:r>
              <a:rPr lang="cs-CZ" dirty="0" err="1" smtClean="0"/>
              <a:t>Dig</a:t>
            </a:r>
            <a:r>
              <a:rPr lang="cs-CZ" dirty="0" smtClean="0"/>
              <a:t> in! - pěstování, sklízení, poznávání a příprava pokrmů z ovoce a zeleniny </a:t>
            </a:r>
          </a:p>
          <a:p>
            <a:pPr lvl="1" algn="just"/>
            <a:r>
              <a:rPr lang="cs-CZ" dirty="0" err="1" smtClean="0"/>
              <a:t>Serving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</a:t>
            </a:r>
            <a:r>
              <a:rPr lang="cs-CZ" dirty="0" err="1" smtClean="0"/>
              <a:t>MyPlate</a:t>
            </a:r>
            <a:r>
              <a:rPr lang="cs-CZ" dirty="0" smtClean="0"/>
              <a:t>: A </a:t>
            </a:r>
            <a:r>
              <a:rPr lang="cs-CZ" dirty="0" err="1" smtClean="0"/>
              <a:t>Yummy</a:t>
            </a:r>
            <a:r>
              <a:rPr lang="cs-CZ" dirty="0" smtClean="0"/>
              <a:t> Curriculum - motivace dětí ke konzumaci potravin ze všech potravinových skupin, integrace nutriční výchovu do školních předmětů</a:t>
            </a:r>
          </a:p>
          <a:p>
            <a:pPr lvl="1" algn="just"/>
            <a:r>
              <a:rPr lang="cs-CZ" dirty="0" err="1" smtClean="0"/>
              <a:t>Farm</a:t>
            </a:r>
            <a:r>
              <a:rPr lang="cs-CZ" dirty="0" smtClean="0"/>
              <a:t> To </a:t>
            </a:r>
            <a:r>
              <a:rPr lang="cs-CZ" dirty="0" err="1" smtClean="0"/>
              <a:t>School</a:t>
            </a:r>
            <a:r>
              <a:rPr lang="cs-CZ" dirty="0" smtClean="0"/>
              <a:t> - podpora regionálního zemědělství</a:t>
            </a:r>
          </a:p>
          <a:p>
            <a:pPr lvl="1" algn="just"/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Garden</a:t>
            </a:r>
            <a:r>
              <a:rPr lang="cs-CZ" dirty="0" smtClean="0"/>
              <a:t> Detektive </a:t>
            </a:r>
            <a:r>
              <a:rPr lang="cs-CZ" dirty="0" err="1" smtClean="0"/>
              <a:t>Adventure</a:t>
            </a:r>
            <a:r>
              <a:rPr lang="cs-CZ" dirty="0" smtClean="0"/>
              <a:t> – pěstování a </a:t>
            </a:r>
            <a:r>
              <a:rPr lang="cs-CZ" dirty="0" err="1" smtClean="0"/>
              <a:t>tech</a:t>
            </a:r>
            <a:r>
              <a:rPr lang="cs-CZ" dirty="0" smtClean="0"/>
              <a:t>. úpravy ovoce a zeleniny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fns.usda.gov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school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meals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child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nutrition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programs</a:t>
            </a:r>
            <a:endParaRPr lang="cs-CZ" dirty="0" smtClean="0"/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Srovnání pomůcek I.</a:t>
            </a:r>
            <a:endParaRPr lang="cs-CZ" dirty="0"/>
          </a:p>
        </p:txBody>
      </p:sp>
      <p:pic>
        <p:nvPicPr>
          <p:cNvPr id="4" name="Obrázek 1" descr="myplate_blu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786214" cy="34290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2066" y="55721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USA – potravinový talíř, používáno v mnoha amerických projektech pro děti</a:t>
            </a:r>
          </a:p>
        </p:txBody>
      </p:sp>
      <p:pic>
        <p:nvPicPr>
          <p:cNvPr id="7" name="Obrázek 6" descr="pyram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357586" cy="328734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5786" y="550070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Potravinová pyramida – vydaná MZ ČR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II.</a:t>
            </a:r>
            <a:endParaRPr lang="cs-CZ" dirty="0"/>
          </a:p>
        </p:txBody>
      </p:sp>
      <p:pic>
        <p:nvPicPr>
          <p:cNvPr id="4" name="Zástupný symbol pro obsah 3" descr="bateau-alimenta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810000" cy="3028950"/>
          </a:xfrm>
        </p:spPr>
      </p:pic>
      <p:sp>
        <p:nvSpPr>
          <p:cNvPr id="6" name="TextovéPole 5"/>
          <p:cNvSpPr txBox="1"/>
          <p:nvPr/>
        </p:nvSpPr>
        <p:spPr>
          <a:xfrm>
            <a:off x="571472" y="5072074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FRANCIE - Plochy jednotlivých dílů lodi (plachty, trup atd.) odpovídají jednotlivým dílům potravy. V případě správných poměrů dílů je loď vyvážená a může plout po vodě – nejcennější tekutině. Alkohol je brzda. </a:t>
            </a:r>
          </a:p>
          <a:p>
            <a:pPr algn="just"/>
            <a:endParaRPr lang="cs-CZ" dirty="0" smtClean="0"/>
          </a:p>
          <a:p>
            <a:endParaRPr lang="cs-CZ" dirty="0"/>
          </a:p>
        </p:txBody>
      </p:sp>
      <p:pic>
        <p:nvPicPr>
          <p:cNvPr id="7" name="Obrázek 4" descr="pyramida ve formě duh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3429024" cy="30783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72132" y="514351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KANADA – potravinová duha, všechny barvy je nutné sníst každý den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III.</a:t>
            </a:r>
            <a:endParaRPr lang="cs-CZ" dirty="0"/>
          </a:p>
        </p:txBody>
      </p:sp>
      <p:pic>
        <p:nvPicPr>
          <p:cNvPr id="4" name="Obrázek 5" descr="pyramida Japonsk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714776" cy="28575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4348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JAPONSKO – otočený kužel, pitný režim ve formě fontány, znázorněný pohyb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Food</a:t>
            </a:r>
            <a:r>
              <a:rPr lang="cs-CZ" dirty="0" smtClean="0"/>
              <a:t> &amp; </a:t>
            </a:r>
            <a:r>
              <a:rPr lang="cs-CZ" dirty="0" err="1" smtClean="0"/>
              <a:t>Fun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– USA, 11 vzdělávacích lekcí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foodandfun.org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r>
              <a:rPr lang="cs-CZ" dirty="0" smtClean="0"/>
              <a:t>Project </a:t>
            </a:r>
            <a:r>
              <a:rPr lang="cs-CZ" dirty="0" err="1" smtClean="0"/>
              <a:t>Lean</a:t>
            </a:r>
            <a:r>
              <a:rPr lang="cs-CZ" dirty="0" smtClean="0"/>
              <a:t> -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Encouraging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 – USA, prevence obezity a dalších souvisejících chronických onemocnění</a:t>
            </a:r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californiaprojectlean.org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pPr algn="just"/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! - </a:t>
            </a:r>
            <a:r>
              <a:rPr lang="cs-CZ" dirty="0" err="1" smtClean="0"/>
              <a:t>Ways</a:t>
            </a:r>
            <a:r>
              <a:rPr lang="cs-CZ" dirty="0" smtClean="0"/>
              <a:t> to </a:t>
            </a:r>
            <a:r>
              <a:rPr lang="cs-CZ" dirty="0" err="1" smtClean="0"/>
              <a:t>Enhance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's </a:t>
            </a:r>
            <a:r>
              <a:rPr lang="cs-CZ" dirty="0" err="1" smtClean="0"/>
              <a:t>Activity</a:t>
            </a:r>
            <a:r>
              <a:rPr lang="cs-CZ" dirty="0" smtClean="0"/>
              <a:t> &amp; </a:t>
            </a:r>
            <a:r>
              <a:rPr lang="cs-CZ" dirty="0" err="1" smtClean="0"/>
              <a:t>Nutrition</a:t>
            </a:r>
            <a:r>
              <a:rPr lang="cs-CZ" dirty="0" smtClean="0"/>
              <a:t> – USA, děti 8-13 let</a:t>
            </a:r>
          </a:p>
          <a:p>
            <a:pPr lvl="1" algn="just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nhlbi.nih.gov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health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educational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wecan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just"/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Easier</a:t>
            </a:r>
            <a:r>
              <a:rPr lang="cs-CZ" dirty="0" smtClean="0"/>
              <a:t> – USA, správný výběr potravin, důraz na skupinu mléko a mléčné výrobky</a:t>
            </a:r>
          </a:p>
          <a:p>
            <a:pPr lvl="1" algn="just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healthyeating.org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274320" lvl="1" indent="-274320" algn="just">
              <a:buClr>
                <a:schemeClr val="accent3"/>
              </a:buClr>
              <a:buSzPct val="95000"/>
            </a:pPr>
            <a:r>
              <a:rPr lang="cs-CZ" sz="2600" dirty="0" smtClean="0"/>
              <a:t>Go </a:t>
            </a:r>
            <a:r>
              <a:rPr lang="cs-CZ" sz="2600" dirty="0" err="1" smtClean="0"/>
              <a:t>for</a:t>
            </a:r>
            <a:r>
              <a:rPr lang="cs-CZ" sz="2600" dirty="0" smtClean="0"/>
              <a:t> 2&amp;5 - Austrálie, zvýšení konzumace ovoce a zeleniny</a:t>
            </a:r>
          </a:p>
          <a:p>
            <a:pPr lvl="1" algn="just"/>
            <a:r>
              <a:rPr lang="cs-CZ" dirty="0" smtClean="0">
                <a:hlinkClick r:id="rId6"/>
              </a:rPr>
              <a:t>http://www.gofor2and5.com.au/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výživa </a:t>
            </a:r>
          </a:p>
          <a:p>
            <a:pPr lvl="1" algn="just"/>
            <a:r>
              <a:rPr lang="cs-CZ" dirty="0" smtClean="0"/>
              <a:t>nezastupitelná složka v lidském životě</a:t>
            </a:r>
          </a:p>
          <a:p>
            <a:pPr lvl="1" algn="just"/>
            <a:r>
              <a:rPr lang="cs-CZ" dirty="0" smtClean="0"/>
              <a:t>jedna z nejčastějších příčin způsobující problémy související s lidským zdravím</a:t>
            </a:r>
          </a:p>
          <a:p>
            <a:pPr lvl="1" algn="just">
              <a:buNone/>
            </a:pPr>
            <a:r>
              <a:rPr lang="cs-CZ" dirty="0" smtClean="0">
                <a:latin typeface="Yu Mincho Light"/>
                <a:ea typeface="Yu Mincho Light"/>
              </a:rPr>
              <a:t>                                 </a:t>
            </a:r>
            <a:r>
              <a:rPr lang="cs-CZ" sz="4000" b="1" dirty="0" smtClean="0">
                <a:solidFill>
                  <a:srgbClr val="FF0000"/>
                </a:solidFill>
                <a:latin typeface="Yu Mincho Light"/>
                <a:ea typeface="Yu Mincho Light"/>
              </a:rPr>
              <a:t>⇩</a:t>
            </a:r>
          </a:p>
          <a:p>
            <a:pPr lvl="1" algn="just"/>
            <a:r>
              <a:rPr lang="cs-CZ" dirty="0" smtClean="0"/>
              <a:t>součást učiva v rámci povinné školní docházky !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školy</a:t>
            </a:r>
          </a:p>
          <a:p>
            <a:pPr lvl="1" algn="just"/>
            <a:r>
              <a:rPr lang="cs-CZ" dirty="0" smtClean="0"/>
              <a:t> významná role v rozvoji dětí </a:t>
            </a:r>
          </a:p>
          <a:p>
            <a:pPr lvl="1" algn="just"/>
            <a:r>
              <a:rPr lang="cs-CZ" dirty="0" smtClean="0"/>
              <a:t>mohou vytvářet bezpečné a podnětné prostředí podporující zdravé chování</a:t>
            </a:r>
          </a:p>
          <a:p>
            <a:pPr lvl="1" algn="just"/>
            <a:r>
              <a:rPr lang="cs-CZ" dirty="0" smtClean="0"/>
              <a:t>poskytují žákům příležitost naučit se a procvičovat dovednosti týkající se zdravého životního stylu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677985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Nadnárodní projekty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zapojeno 24 členských států EU</a:t>
            </a:r>
          </a:p>
          <a:p>
            <a:pPr algn="just"/>
            <a:r>
              <a:rPr lang="cs-CZ" dirty="0" smtClean="0"/>
              <a:t>každý stát vlastní podmínky realizace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„Ovoce do škol“</a:t>
            </a:r>
          </a:p>
          <a:p>
            <a:pPr algn="just"/>
            <a:r>
              <a:rPr lang="cs-CZ" dirty="0" smtClean="0"/>
              <a:t>určeno pro žáky I. stupně, ovoce zcela zdarma</a:t>
            </a:r>
          </a:p>
          <a:p>
            <a:pPr algn="just"/>
            <a:r>
              <a:rPr lang="cs-CZ" dirty="0" smtClean="0"/>
              <a:t>cíl: zvýšení konzumace ovoce a zeleniny, podpoření správných stravovacích návyků u dětí a zlepšení jejich zdravotního stavu</a:t>
            </a:r>
          </a:p>
          <a:p>
            <a:pPr algn="just"/>
            <a:r>
              <a:rPr lang="cs-CZ" dirty="0" smtClean="0"/>
              <a:t>MZE ČR a Státní zemědělský intervenční fond</a:t>
            </a:r>
          </a:p>
          <a:p>
            <a:pPr algn="just"/>
            <a:r>
              <a:rPr lang="cs-CZ" u="sng" dirty="0" smtClean="0">
                <a:solidFill>
                  <a:srgbClr val="92D050"/>
                </a:solidFill>
                <a:hlinkClick r:id="rId2"/>
              </a:rPr>
              <a:t>http://www.</a:t>
            </a:r>
            <a:r>
              <a:rPr lang="cs-CZ" u="sng" dirty="0" err="1" smtClean="0">
                <a:solidFill>
                  <a:srgbClr val="92D050"/>
                </a:solidFill>
                <a:hlinkClick r:id="rId2"/>
              </a:rPr>
              <a:t>ovocedoskol.eu</a:t>
            </a:r>
            <a:r>
              <a:rPr lang="cs-CZ" u="sng" dirty="0" smtClean="0">
                <a:solidFill>
                  <a:srgbClr val="92D050"/>
                </a:solidFill>
                <a:hlinkClick r:id="rId2"/>
              </a:rPr>
              <a:t>/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http://ec.europa.eu/agriculture/sfs/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Obrázek 3" descr="fruit_b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857232"/>
            <a:ext cx="292637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zapojeno 27 členských států EU</a:t>
            </a:r>
          </a:p>
          <a:p>
            <a:pPr algn="just"/>
            <a:r>
              <a:rPr lang="cs-CZ" dirty="0" smtClean="0"/>
              <a:t>státy mají právo si program upravit podle vlastních potřeb a možností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„Mléko do škol“</a:t>
            </a:r>
          </a:p>
          <a:p>
            <a:pPr algn="just"/>
            <a:r>
              <a:rPr lang="cs-CZ" dirty="0" smtClean="0"/>
              <a:t>určeno dětem mateřských, základních i středních škol </a:t>
            </a:r>
          </a:p>
          <a:p>
            <a:pPr algn="just"/>
            <a:r>
              <a:rPr lang="cs-CZ" dirty="0" smtClean="0"/>
              <a:t>cíl: podporovat děti v konzumaci mléka a mléčných výrobků a předcházet tak zdravotním komplikacím, především osteoporóze</a:t>
            </a:r>
          </a:p>
          <a:p>
            <a:r>
              <a:rPr lang="cs-CZ" dirty="0" smtClean="0"/>
              <a:t>každý vyučovací den nárok na 1 dotovaný výrobek</a:t>
            </a:r>
          </a:p>
          <a:p>
            <a:r>
              <a:rPr lang="cs-CZ" dirty="0" smtClean="0"/>
              <a:t>EU přispívá finančními prostředky</a:t>
            </a:r>
          </a:p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laktea.cz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skolni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mleko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http://ec.europa.eu/agriculture/drinkitup/index_cs.htm</a:t>
            </a:r>
            <a:endParaRPr lang="cs-CZ" dirty="0"/>
          </a:p>
        </p:txBody>
      </p:sp>
      <p:pic>
        <p:nvPicPr>
          <p:cNvPr id="4" name="Obrázek 3" descr="kravske-ml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1440160" cy="107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Promoting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(HPS)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zaměřen na mateřské až střední školy </a:t>
            </a:r>
          </a:p>
          <a:p>
            <a:pPr algn="just"/>
            <a:r>
              <a:rPr lang="cs-CZ" dirty="0" smtClean="0"/>
              <a:t>cíl: vytvořit síť spolupracujících škol, které budou budovat pro žáky, v závislosti na okolních podmínkách a potřebách, vyvážené školní prostředí, a tím rozvíjet v rámci školy životní kompetence žáka podporující zdraví a posilovat jeho zodpovědnost ke zdraví svému i svého okolí</a:t>
            </a:r>
          </a:p>
          <a:p>
            <a:pPr algn="just"/>
            <a:r>
              <a:rPr lang="cs-CZ" dirty="0" smtClean="0"/>
              <a:t>projekt zaštítěn WHO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„Škola podporující zdraví“, dříve „Zdravá škola“</a:t>
            </a:r>
          </a:p>
          <a:p>
            <a:pPr algn="just"/>
            <a:r>
              <a:rPr lang="cs-CZ" u="sng" dirty="0" smtClean="0">
                <a:hlinkClick r:id="rId2"/>
              </a:rPr>
              <a:t>http://is.muni.cz/th/105508/pedf_m/Diplomova_prace_Hana.pdf</a:t>
            </a:r>
            <a:endParaRPr lang="cs-CZ" dirty="0" smtClean="0"/>
          </a:p>
          <a:p>
            <a:pPr algn="just"/>
            <a:r>
              <a:rPr lang="cs-CZ" u="sng" dirty="0" smtClean="0">
                <a:hlinkClick r:id="rId3"/>
              </a:rPr>
              <a:t>http://is.muni.cz/th/270898/lf_d/Disertace-def.pdf?lang=en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FRESH </a:t>
            </a:r>
            <a:r>
              <a:rPr lang="cs-CZ" dirty="0" err="1" smtClean="0"/>
              <a:t>Initiative</a:t>
            </a:r>
            <a:r>
              <a:rPr lang="cs-CZ" dirty="0" smtClean="0"/>
              <a:t> (</a:t>
            </a:r>
            <a:r>
              <a:rPr lang="cs-CZ" dirty="0" err="1" smtClean="0"/>
              <a:t>Focusing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on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cíl: vyhodnocovat programy již probíhající a na základě vyhodnocování vytvářet doporučení pro nově vznikající programy</a:t>
            </a:r>
          </a:p>
          <a:p>
            <a:pPr lvl="1" algn="just"/>
            <a:r>
              <a:rPr lang="cs-CZ" dirty="0" smtClean="0"/>
              <a:t>na vzniku se podílely organizace WHO, UNESCO, UNICEF a Světová banka</a:t>
            </a:r>
          </a:p>
          <a:p>
            <a:pPr lvl="1"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unesco.org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education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efa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know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sharing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flagship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initiatives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fresh.shtml</a:t>
            </a:r>
            <a:endParaRPr lang="cs-CZ" dirty="0" smtClean="0"/>
          </a:p>
          <a:p>
            <a:pPr algn="just"/>
            <a:r>
              <a:rPr lang="cs-CZ" dirty="0" err="1" smtClean="0"/>
              <a:t>Nutrition</a:t>
            </a:r>
            <a:r>
              <a:rPr lang="cs-CZ" dirty="0" smtClean="0"/>
              <a:t>-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(NFSI) </a:t>
            </a:r>
          </a:p>
          <a:p>
            <a:pPr lvl="1" algn="just"/>
            <a:r>
              <a:rPr lang="cs-CZ" dirty="0" smtClean="0"/>
              <a:t>cíl: podporovat a vytvářet vhodné prostředí pro zdravý vývoj dětí, jejich vzdělávání a aktivity zaměřené na zdravý životní styl, důraz je kladen na zdravou výživu a dostatečný pohyb dětí</a:t>
            </a:r>
          </a:p>
          <a:p>
            <a:pPr lvl="1" algn="just"/>
            <a:r>
              <a:rPr lang="cs-CZ" dirty="0" smtClean="0"/>
              <a:t>využívá zkušeností z již existujících a osvědčených programů z mnoha zemí</a:t>
            </a:r>
          </a:p>
          <a:p>
            <a:pPr lvl="1" algn="just"/>
            <a:r>
              <a:rPr lang="cs-CZ" dirty="0" smtClean="0"/>
              <a:t>mohou se zapojit všechny školy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akreditaci jako </a:t>
            </a:r>
            <a:r>
              <a:rPr lang="cs-CZ" dirty="0" err="1" smtClean="0"/>
              <a:t>Nutrition</a:t>
            </a:r>
            <a:r>
              <a:rPr lang="cs-CZ" dirty="0" smtClean="0"/>
              <a:t> 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who.int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nutrition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topics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school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aged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en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smtClean="0"/>
              <a:t>, </a:t>
            </a:r>
            <a:r>
              <a:rPr lang="cs-CZ" u="sng" dirty="0" smtClean="0">
                <a:hlinkClick r:id="rId4"/>
              </a:rPr>
              <a:t>http://is.muni.cz/th/270898/lf_d/Disertace-def.pdf?lang=en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České a zahraniční webové stránky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dětí</a:t>
            </a:r>
            <a:endParaRPr lang="cs-CZ" dirty="0"/>
          </a:p>
        </p:txBody>
      </p:sp>
      <p:pic>
        <p:nvPicPr>
          <p:cNvPr id="4" name="Zástupný symbol pro obsah 3" descr="vyziva de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9" t="9091" r="3386" b="6061"/>
          <a:stretch>
            <a:fillRect/>
          </a:stretch>
        </p:blipFill>
        <p:spPr>
          <a:xfrm>
            <a:off x="428596" y="1928802"/>
            <a:ext cx="834293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just"/>
            <a:r>
              <a:rPr lang="cs-CZ" dirty="0" smtClean="0"/>
              <a:t>cíl: zvýšení informovanosti rodičů a škol v oblasti výživy dětí</a:t>
            </a:r>
          </a:p>
          <a:p>
            <a:pPr algn="just"/>
            <a:r>
              <a:rPr lang="cs-CZ" dirty="0" smtClean="0"/>
              <a:t>volně ke stažení vzdělávací materiály (omalovánky, ukázkové jídelníčky a skripta pro učitele s názvem „Výživa a zdraví“)</a:t>
            </a:r>
          </a:p>
          <a:p>
            <a:pPr algn="just"/>
            <a:r>
              <a:rPr lang="cs-CZ" dirty="0" smtClean="0"/>
              <a:t>možnost konzultace v oblasti výživy dětí na bezplatné lince centra</a:t>
            </a:r>
          </a:p>
          <a:p>
            <a:pPr algn="just"/>
            <a:r>
              <a:rPr lang="cs-CZ" dirty="0" smtClean="0"/>
              <a:t>provoz stránek je zajišťován Poradenským centrem Výživa dětí</a:t>
            </a:r>
          </a:p>
          <a:p>
            <a:pPr algn="just"/>
            <a:r>
              <a:rPr lang="cs-CZ" u="sng" dirty="0" smtClean="0">
                <a:hlinkClick r:id="rId2"/>
              </a:rPr>
              <a:t>http://vyzivadeti.cz/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KidsHealth</a:t>
            </a:r>
            <a:endParaRPr lang="cs-CZ" dirty="0"/>
          </a:p>
        </p:txBody>
      </p:sp>
      <p:pic>
        <p:nvPicPr>
          <p:cNvPr id="4" name="Zástupný symbol pro obsah 3" descr="kidsheal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14" t="7993" r="13399" b="5750"/>
          <a:stretch>
            <a:fillRect/>
          </a:stretch>
        </p:blipFill>
        <p:spPr>
          <a:xfrm>
            <a:off x="928662" y="1785926"/>
            <a:ext cx="7143800" cy="4792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zdravotní gramotnost (dle WHO)</a:t>
            </a:r>
          </a:p>
          <a:p>
            <a:pPr lvl="1" algn="just"/>
            <a:r>
              <a:rPr lang="cs-CZ" i="1" dirty="0" smtClean="0"/>
              <a:t>„kognitivní a sociální schopnosti, které určují motivaci a způsobilost jednotlivců k tomu, aby si dokázali získat přístup k informacím, porozumět jim a využívat je způsobem, který podporuje a udržuje dobré zdraví.“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výživová gramotnost</a:t>
            </a:r>
          </a:p>
          <a:p>
            <a:pPr lvl="1" algn="just"/>
            <a:r>
              <a:rPr lang="cs-CZ" i="1" dirty="0" smtClean="0"/>
              <a:t>„míra schopnosti získávat, zpracovávat a pochopit základní informace o výživě.“ </a:t>
            </a:r>
            <a:r>
              <a:rPr lang="cs-CZ" dirty="0" smtClean="0"/>
              <a:t>(</a:t>
            </a:r>
            <a:r>
              <a:rPr lang="cs-CZ" dirty="0" err="1" smtClean="0"/>
              <a:t>Zoellner</a:t>
            </a:r>
            <a:r>
              <a:rPr lang="cs-CZ" dirty="0" smtClean="0"/>
              <a:t> a kolektiv)</a:t>
            </a:r>
          </a:p>
          <a:p>
            <a:pPr lvl="1" algn="just"/>
            <a:r>
              <a:rPr lang="cs-CZ" i="1" dirty="0" smtClean="0"/>
              <a:t>„výživová gramotnost sleduje analogii s charakteristikou obecné gramotnosti. Tuto analogii lze chápat tak, že výživově gramotný člověk nedisponuje pouze mechanicky osvojenými dílčími dovednostmi a vědomostmi, ale umí je efektivně využívat k individuálně preferovanému účelu.“ </a:t>
            </a:r>
            <a:r>
              <a:rPr lang="cs-CZ" dirty="0" smtClean="0"/>
              <a:t>(dokumenty MŠMT)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dirty="0" smtClean="0"/>
              <a:t>nejnavštěvovanější americké webové stránky o výživě</a:t>
            </a:r>
          </a:p>
          <a:p>
            <a:pPr algn="just"/>
            <a:r>
              <a:rPr lang="cs-CZ" dirty="0" smtClean="0"/>
              <a:t>veškeré materiály, články, videa a hry prochází před umístěním na internet odbornou kontrolou pediatrů a dalších odborníků z oblasti zdravotnictví</a:t>
            </a:r>
          </a:p>
          <a:p>
            <a:pPr algn="just"/>
            <a:r>
              <a:rPr lang="cs-CZ" dirty="0" smtClean="0"/>
              <a:t>stránky získaly čtyři ocenění za nejlepší stránku pro rodiče a nejlepší stránku o zdraví, dále byly oceněny také mezinárodní cenou za nejlepší vzdělávací médium pro studenty</a:t>
            </a:r>
          </a:p>
          <a:p>
            <a:pPr algn="just"/>
            <a:r>
              <a:rPr lang="cs-CZ" dirty="0" smtClean="0"/>
              <a:t>řešena problematika např. hygieny, bezpečnosti, nemocí a zranění dětí, výživy a alergií u dětí </a:t>
            </a:r>
            <a:br>
              <a:rPr lang="cs-CZ" dirty="0" smtClean="0"/>
            </a:br>
            <a:r>
              <a:rPr lang="cs-CZ" dirty="0" smtClean="0"/>
              <a:t>a mládeže, fyzické aktivity aj.</a:t>
            </a:r>
          </a:p>
          <a:p>
            <a:pPr algn="just"/>
            <a:r>
              <a:rPr lang="cs-CZ" dirty="0" smtClean="0">
                <a:hlinkClick r:id="rId2"/>
              </a:rPr>
              <a:t>http://kidshealth.org/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SuperKids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sup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6" t="9620" r="2419" b="5750"/>
          <a:stretch>
            <a:fillRect/>
          </a:stretch>
        </p:blipFill>
        <p:spPr>
          <a:xfrm>
            <a:off x="357158" y="1928802"/>
            <a:ext cx="852585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just"/>
            <a:r>
              <a:rPr lang="cs-CZ" dirty="0" smtClean="0"/>
              <a:t>stránky určeny pro všechny děti mateřských škol až po děti 8. tříd ZŠ, dále rodiče a pedagogy, těhotné a kojící ženy</a:t>
            </a:r>
          </a:p>
          <a:p>
            <a:pPr algn="just"/>
            <a:r>
              <a:rPr lang="cs-CZ" dirty="0" smtClean="0"/>
              <a:t>cíl: pomoci rodičům a komunitám stát se více vzdělanými v oblasti zdravé výživy, aby následně mohli v této oblasti vzdělávat a ovlivňovat své děti</a:t>
            </a:r>
          </a:p>
          <a:p>
            <a:pPr algn="just"/>
            <a:r>
              <a:rPr lang="cs-CZ" dirty="0" smtClean="0"/>
              <a:t>aktivitami děti provází 8 kreslených postaviček</a:t>
            </a:r>
          </a:p>
          <a:p>
            <a:pPr algn="just"/>
            <a:r>
              <a:rPr lang="cs-CZ" dirty="0" smtClean="0"/>
              <a:t>potravinové skupiny jsou znázorněny pomocí barevné duhy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superkidsnutrition.com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Odkazy na další webové stránky: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Choose My Plate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choosemyplate.gov</a:t>
            </a:r>
            <a:r>
              <a:rPr lang="cs-CZ" u="sng" dirty="0" smtClean="0">
                <a:hlinkClick r:id="rId2"/>
              </a:rPr>
              <a:t>/</a:t>
            </a:r>
            <a:endParaRPr lang="cs-CZ" u="sng" dirty="0" smtClean="0"/>
          </a:p>
          <a:p>
            <a:r>
              <a:rPr lang="cs-CZ" dirty="0" smtClean="0"/>
              <a:t>BAM! Body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Mind</a:t>
            </a:r>
            <a:r>
              <a:rPr lang="cs-CZ" dirty="0" smtClean="0"/>
              <a:t> </a:t>
            </a:r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cdc.gov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bam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,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u="sng" dirty="0" smtClean="0">
                <a:hlinkClick r:id="rId4"/>
              </a:rPr>
              <a:t>http://healthykids.nsw.gov.au/</a:t>
            </a:r>
            <a:endParaRPr lang="cs-CZ" u="sng" dirty="0" smtClean="0"/>
          </a:p>
          <a:p>
            <a:r>
              <a:rPr lang="cs-CZ" dirty="0" err="1" smtClean="0"/>
              <a:t>Nourish</a:t>
            </a:r>
            <a:r>
              <a:rPr lang="cs-CZ" dirty="0" smtClean="0"/>
              <a:t> </a:t>
            </a:r>
            <a:r>
              <a:rPr lang="cs-CZ" dirty="0" err="1" smtClean="0"/>
              <a:t>Interactive</a:t>
            </a:r>
            <a:r>
              <a:rPr lang="cs-CZ" dirty="0" smtClean="0"/>
              <a:t> </a:t>
            </a:r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nourishinteractive.com</a:t>
            </a:r>
            <a:r>
              <a:rPr lang="cs-CZ" u="sng" dirty="0" smtClean="0">
                <a:hlinkClick r:id="rId5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Food</a:t>
            </a:r>
            <a:r>
              <a:rPr lang="cs-CZ" dirty="0" smtClean="0"/>
              <a:t> a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foodafactoflife.org.uk</a:t>
            </a:r>
            <a:r>
              <a:rPr lang="cs-CZ" u="sng" dirty="0" smtClean="0">
                <a:hlinkClick r:id="rId6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More </a:t>
            </a:r>
            <a:r>
              <a:rPr lang="cs-CZ" dirty="0" err="1" smtClean="0"/>
              <a:t>Matters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more! Fill half </a:t>
            </a:r>
            <a:r>
              <a:rPr lang="cs-CZ" dirty="0" err="1" smtClean="0"/>
              <a:t>your</a:t>
            </a:r>
            <a:r>
              <a:rPr lang="cs-CZ" dirty="0" smtClean="0"/>
              <a:t> plate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</a:t>
            </a:r>
            <a:r>
              <a:rPr lang="cs-CZ" u="sng" dirty="0" smtClean="0">
                <a:hlinkClick r:id="rId7"/>
              </a:rPr>
              <a:t>http://www.</a:t>
            </a:r>
            <a:r>
              <a:rPr lang="cs-CZ" u="sng" dirty="0" err="1" smtClean="0">
                <a:hlinkClick r:id="rId7"/>
              </a:rPr>
              <a:t>fruitsandveggiesmorematters.org</a:t>
            </a:r>
            <a:r>
              <a:rPr lang="cs-CZ" u="sng" dirty="0" smtClean="0">
                <a:hlinkClick r:id="rId7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Discover</a:t>
            </a:r>
            <a:r>
              <a:rPr lang="cs-CZ" dirty="0" smtClean="0"/>
              <a:t> </a:t>
            </a:r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u="sng" dirty="0" smtClean="0">
                <a:hlinkClick r:id="rId8"/>
              </a:rPr>
              <a:t>http://www.</a:t>
            </a:r>
            <a:r>
              <a:rPr lang="cs-CZ" u="sng" dirty="0" err="1" smtClean="0">
                <a:hlinkClick r:id="rId8"/>
              </a:rPr>
              <a:t>dairy.edu.au</a:t>
            </a:r>
            <a:r>
              <a:rPr lang="cs-CZ" u="sng" dirty="0" smtClean="0">
                <a:hlinkClick r:id="rId8"/>
              </a:rPr>
              <a:t>/</a:t>
            </a:r>
            <a:r>
              <a:rPr lang="cs-CZ" u="sng" dirty="0" err="1" smtClean="0">
                <a:hlinkClick r:id="rId8"/>
              </a:rPr>
              <a:t>discoverdairy</a:t>
            </a:r>
            <a:r>
              <a:rPr lang="cs-CZ" u="sng" dirty="0" smtClean="0">
                <a:hlinkClick r:id="rId8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2212848" cy="1582621"/>
          </a:xfrm>
        </p:spPr>
        <p:txBody>
          <a:bodyPr>
            <a:no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5" name="Zástupný symbol pro obrázek 4" descr="enhanced-buzz-17305-1330456728-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68" r="12968"/>
          <a:stretch>
            <a:fillRect/>
          </a:stretch>
        </p:blipFill>
        <p:spPr>
          <a:xfrm rot="420000">
            <a:off x="3508497" y="119539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894" y="2357745"/>
            <a:ext cx="7772400" cy="136245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 </a:t>
            </a:r>
            <a:r>
              <a:rPr lang="cs-CZ" sz="4000" dirty="0" smtClean="0"/>
              <a:t>Výživa v systému vzdělávání ZŠ v ČR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just"/>
            <a:r>
              <a:rPr lang="cs-CZ" dirty="0" err="1" smtClean="0"/>
              <a:t>kurikulární</a:t>
            </a:r>
            <a:r>
              <a:rPr lang="cs-CZ" dirty="0" smtClean="0"/>
              <a:t> dokumenty</a:t>
            </a:r>
          </a:p>
          <a:p>
            <a:pPr lvl="1" algn="just"/>
            <a:r>
              <a:rPr lang="cs-CZ" dirty="0" smtClean="0"/>
              <a:t>státní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Národní program vzdělávání </a:t>
            </a:r>
            <a:r>
              <a:rPr lang="cs-CZ" dirty="0" smtClean="0"/>
              <a:t>(vymezuje hlavní cíle a oblasti vzdělávání jako celku) 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rámcové vzdělávací programy - RVP </a:t>
            </a:r>
            <a:r>
              <a:rPr lang="cs-CZ" dirty="0" smtClean="0"/>
              <a:t>(stanovují rámce vzdělávání pro jednotlivé věkové kategorie - předškolní, základní a střední školy, které jsou závazné, a je nutné se jimi řídit)</a:t>
            </a:r>
          </a:p>
          <a:p>
            <a:pPr lvl="1" algn="just"/>
            <a:r>
              <a:rPr lang="cs-CZ" dirty="0" smtClean="0"/>
              <a:t>školní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školní vzdělávací programy – ŠVP </a:t>
            </a:r>
            <a:r>
              <a:rPr lang="cs-CZ" dirty="0" smtClean="0"/>
              <a:t>(řídí se dle nich vzdělávání na školách, individuální pro každou školu, úpravy dle potřeby a možností)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RVP ZV</a:t>
            </a:r>
          </a:p>
          <a:p>
            <a:pPr lvl="1"/>
            <a:r>
              <a:rPr lang="cs-CZ" dirty="0" smtClean="0"/>
              <a:t>I. stupeň ZŠ</a:t>
            </a:r>
          </a:p>
          <a:p>
            <a:pPr lvl="2"/>
            <a:r>
              <a:rPr lang="cs-CZ" dirty="0" smtClean="0"/>
              <a:t>oblast Člověk a jeho svět  (tematický okruh Člověk a jeho zdraví)</a:t>
            </a:r>
          </a:p>
          <a:p>
            <a:pPr lvl="2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hygienické, režimové a jiné zdravotně preventivní návyky s využitím elementárních znalostí o lidském těle; projevuje vhodným chováním a činnostmi vztah ke zdraví“</a:t>
            </a:r>
            <a:r>
              <a:rPr lang="cs-CZ" sz="2000" dirty="0" smtClean="0"/>
              <a:t>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využívá poznatků o lidském těle k vysvětlení základních funkcí jednotlivých orgánových soustav a podpoře vlastního zdravého způsobu života“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dovednosti a návyky související s podporou zdraví a jeho preventivní ochranou“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připraví tabuli pro jednoduché stolování</a:t>
            </a:r>
            <a:r>
              <a:rPr lang="cs-CZ" sz="2000" dirty="0" smtClean="0"/>
              <a:t> a </a:t>
            </a:r>
            <a:r>
              <a:rPr lang="cs-CZ" sz="2000" i="1" dirty="0" smtClean="0"/>
              <a:t>chová se vhodně při stolování“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orientuje v základním vybavení kuchyně</a:t>
            </a:r>
            <a:r>
              <a:rPr lang="cs-CZ" sz="2000" dirty="0" smtClean="0"/>
              <a:t>, </a:t>
            </a:r>
            <a:r>
              <a:rPr lang="cs-CZ" sz="2000" i="1" dirty="0" smtClean="0"/>
              <a:t>připraví samostatně jednoduchý pokrm</a:t>
            </a:r>
            <a:r>
              <a:rPr lang="cs-CZ" sz="2000" dirty="0" smtClean="0"/>
              <a:t>, </a:t>
            </a:r>
            <a:r>
              <a:rPr lang="cs-CZ" sz="2000" i="1" dirty="0" smtClean="0"/>
              <a:t>dodržuje pravidla správného stolování a společenského chování, udržuje pořádek a čistotu pracovních ploch, dodržuje základy hygieny a bezpečnosti práce; poskytne první pomoc i při úrazu v kuchyni“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RVP ZV</a:t>
            </a:r>
          </a:p>
          <a:p>
            <a:pPr lvl="1" algn="just"/>
            <a:r>
              <a:rPr lang="cs-CZ" dirty="0" smtClean="0"/>
              <a:t>II. stupeň ZŠ</a:t>
            </a:r>
          </a:p>
          <a:p>
            <a:pPr lvl="2" algn="just"/>
            <a:r>
              <a:rPr lang="cs-CZ" dirty="0" smtClean="0"/>
              <a:t>oblast Člověk a jeho zdraví  (tematický okruh Výchova ke zdraví)</a:t>
            </a:r>
          </a:p>
          <a:p>
            <a:pPr lvl="2" algn="just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„dává do souvislostí složení stravy a způsob stravování s rozvojem civilizačních nemocí a v rámci svých možností uplatňuje zdravé stravovací návyky“</a:t>
            </a:r>
          </a:p>
          <a:p>
            <a:pPr lvl="1" algn="just"/>
            <a:r>
              <a:rPr lang="cs-CZ" sz="2000" dirty="0" smtClean="0"/>
              <a:t>žák</a:t>
            </a:r>
            <a:r>
              <a:rPr lang="cs-CZ" sz="2000" i="1" dirty="0" smtClean="0"/>
              <a:t> „projevuje odpovědný vztah k sobě samému, k vlastnímu dospívání a pravidlům zdravého životního stylu; dobrovolně se podílí na programech podpory zdraví v rámci školy a obce“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„používá základní kuchyňský inventář a bezpečně obsluhuje základní spotřebiče“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„připraví jednoduché pokrmy v souladu se zásadami zdravé výživy“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základní principy stolování, společenského chování a obsluhy u stolu ve společnosti“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zásady hygieny a bezpečnosti práce; poskytne první pomoc při úrazech“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1266</TotalTime>
  <Words>1896</Words>
  <Application>Microsoft Office PowerPoint</Application>
  <PresentationFormat>Předvádění na obrazovce (4:3)</PresentationFormat>
  <Paragraphs>267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Calibri</vt:lpstr>
      <vt:lpstr>Constantia</vt:lpstr>
      <vt:lpstr>Wingdings</vt:lpstr>
      <vt:lpstr>Wingdings 2</vt:lpstr>
      <vt:lpstr>Yu Mincho Light</vt:lpstr>
      <vt:lpstr>Tok</vt:lpstr>
      <vt:lpstr>Přehled projektů o výživě</vt:lpstr>
      <vt:lpstr>Obsah:</vt:lpstr>
      <vt:lpstr>Zdravotní a výživová gramotnost</vt:lpstr>
      <vt:lpstr>Prezentace aplikace PowerPoint</vt:lpstr>
      <vt:lpstr>Prezentace aplikace PowerPoint</vt:lpstr>
      <vt:lpstr>  Výživa v systému vzdělávání ZŠ v ČR</vt:lpstr>
      <vt:lpstr>Prezentace aplikace PowerPoint</vt:lpstr>
      <vt:lpstr>Prezentace aplikace PowerPoint</vt:lpstr>
      <vt:lpstr>Prezentace aplikace PowerPoint</vt:lpstr>
      <vt:lpstr>Školní a mimoškolní projekty v ČR </vt:lpstr>
      <vt:lpstr>  Výživa hrou aneb s Danem jíme zdravě </vt:lpstr>
      <vt:lpstr>Prezentace aplikace PowerPoint</vt:lpstr>
      <vt:lpstr>Prezentace aplikace PowerPoint</vt:lpstr>
      <vt:lpstr>Zdravá Pětka</vt:lpstr>
      <vt:lpstr>Prezentace aplikace PowerPoint</vt:lpstr>
      <vt:lpstr>Prezentace aplikace PowerPoint</vt:lpstr>
      <vt:lpstr>Pokusné ověřování účinnosti programu zaměřeného na změny v pohybovém a výživovém režimu žáků ZŠ (Pohyb a výživa)</vt:lpstr>
      <vt:lpstr>Prezentace aplikace PowerPoint</vt:lpstr>
      <vt:lpstr>Prezentace aplikace PowerPoint</vt:lpstr>
      <vt:lpstr>Prezentace aplikace PowerPoint</vt:lpstr>
      <vt:lpstr>NestléHealthyKids</vt:lpstr>
      <vt:lpstr>Škola plná zdraví</vt:lpstr>
      <vt:lpstr>Prezentace aplikace PowerPoint</vt:lpstr>
      <vt:lpstr>Další projekty a odkazy:</vt:lpstr>
      <vt:lpstr>Školní a mimoškolní projekty v zahraničí </vt:lpstr>
      <vt:lpstr>Let´s GO!</vt:lpstr>
      <vt:lpstr>Prezentace aplikace PowerPoint</vt:lpstr>
      <vt:lpstr>P.A.C.K. – Pack Assorted Colors For Kids Program</vt:lpstr>
      <vt:lpstr>Prezentace aplikace PowerPoint</vt:lpstr>
      <vt:lpstr> Let´s move</vt:lpstr>
      <vt:lpstr>Prezentace aplikace PowerPoint</vt:lpstr>
      <vt:lpstr>Prezentace aplikace PowerPoint</vt:lpstr>
      <vt:lpstr>Mission Nutrition</vt:lpstr>
      <vt:lpstr>Prezentace aplikace PowerPoint</vt:lpstr>
      <vt:lpstr>USDA</vt:lpstr>
      <vt:lpstr>Srovnání pomůcek I.</vt:lpstr>
      <vt:lpstr>Srovnání pomůcek II.</vt:lpstr>
      <vt:lpstr>Srovnání pomůcek III.</vt:lpstr>
      <vt:lpstr>Další projekty a odkazy:</vt:lpstr>
      <vt:lpstr>Prezentace aplikace PowerPoint</vt:lpstr>
      <vt:lpstr>Nadnárodní projekty </vt:lpstr>
      <vt:lpstr>School Fruit Scheme </vt:lpstr>
      <vt:lpstr>The School Milk Programme </vt:lpstr>
      <vt:lpstr>Health Promoting School (HPS)</vt:lpstr>
      <vt:lpstr>Prezentace aplikace PowerPoint</vt:lpstr>
      <vt:lpstr>České a zahraniční webové stránky </vt:lpstr>
      <vt:lpstr>Výživa dětí</vt:lpstr>
      <vt:lpstr>Prezentace aplikace PowerPoint</vt:lpstr>
      <vt:lpstr>KidsHealth</vt:lpstr>
      <vt:lpstr>Prezentace aplikace PowerPoint</vt:lpstr>
      <vt:lpstr>SuperKids Nutrition</vt:lpstr>
      <vt:lpstr>Prezentace aplikace PowerPoint</vt:lpstr>
      <vt:lpstr>Odkazy na další webové stránky: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projektů o výživě</dc:title>
  <dc:creator>Kistýna Malinowská</dc:creator>
  <cp:lastModifiedBy>Halina Matějová</cp:lastModifiedBy>
  <cp:revision>110</cp:revision>
  <dcterms:created xsi:type="dcterms:W3CDTF">2014-12-07T16:00:28Z</dcterms:created>
  <dcterms:modified xsi:type="dcterms:W3CDTF">2015-01-23T13:18:43Z</dcterms:modified>
</cp:coreProperties>
</file>