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72" r:id="rId3"/>
    <p:sldId id="257" r:id="rId4"/>
    <p:sldId id="267" r:id="rId5"/>
    <p:sldId id="268" r:id="rId6"/>
    <p:sldId id="269" r:id="rId7"/>
    <p:sldId id="262" r:id="rId8"/>
    <p:sldId id="273" r:id="rId9"/>
    <p:sldId id="261" r:id="rId10"/>
    <p:sldId id="263" r:id="rId11"/>
    <p:sldId id="271" r:id="rId12"/>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6" d="100"/>
          <a:sy n="56" d="100"/>
        </p:scale>
        <p:origin x="-96" y="-31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bg>
      <p:bgRef idx="1001">
        <a:schemeClr val="bg1"/>
      </p:bgRef>
    </p:bg>
    <p:spTree>
      <p:nvGrpSpPr>
        <p:cNvPr id="1" name=""/>
        <p:cNvGrpSpPr/>
        <p:nvPr/>
      </p:nvGrpSpPr>
      <p:grpSpPr>
        <a:xfrm>
          <a:off x="0" y="0"/>
          <a:ext cx="0" cy="0"/>
          <a:chOff x="0" y="0"/>
          <a:chExt cx="0" cy="0"/>
        </a:xfrm>
      </p:grpSpPr>
      <p:sp>
        <p:nvSpPr>
          <p:cNvPr id="8" name="Nadpis 7"/>
          <p:cNvSpPr>
            <a:spLocks noGrp="1"/>
          </p:cNvSpPr>
          <p:nvPr>
            <p:ph type="ctrTitle"/>
          </p:nvPr>
        </p:nvSpPr>
        <p:spPr>
          <a:xfrm>
            <a:off x="2286000" y="3124200"/>
            <a:ext cx="6172200" cy="1894362"/>
          </a:xfrm>
        </p:spPr>
        <p:txBody>
          <a:bodyPr/>
          <a:lstStyle>
            <a:lvl1pPr>
              <a:defRPr b="1"/>
            </a:lvl1pPr>
          </a:lstStyle>
          <a:p>
            <a:r>
              <a:rPr kumimoji="0" lang="cs-CZ" smtClean="0"/>
              <a:t>Klepnutím lze upravit styl předlohy nadpisů.</a:t>
            </a:r>
            <a:endParaRPr kumimoji="0" lang="en-US"/>
          </a:p>
        </p:txBody>
      </p:sp>
      <p:sp>
        <p:nvSpPr>
          <p:cNvPr id="9" name="Podnadpis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cs-CZ" smtClean="0"/>
              <a:t>Klepnutím lze upravit styl předlohy podnadpisů.</a:t>
            </a:r>
            <a:endParaRPr kumimoji="0" lang="en-US"/>
          </a:p>
        </p:txBody>
      </p:sp>
      <p:sp>
        <p:nvSpPr>
          <p:cNvPr id="28" name="Zástupný symbol pro datum 27"/>
          <p:cNvSpPr>
            <a:spLocks noGrp="1"/>
          </p:cNvSpPr>
          <p:nvPr>
            <p:ph type="dt" sz="half" idx="10"/>
          </p:nvPr>
        </p:nvSpPr>
        <p:spPr bwMode="auto">
          <a:xfrm rot="5400000">
            <a:off x="7764621" y="1174097"/>
            <a:ext cx="2286000" cy="381000"/>
          </a:xfrm>
        </p:spPr>
        <p:txBody>
          <a:bodyPr/>
          <a:lstStyle/>
          <a:p>
            <a:fld id="{610DA9A8-4129-47B6-9D97-6286B18B2B8B}" type="datetimeFigureOut">
              <a:rPr lang="cs-CZ" smtClean="0"/>
              <a:pPr/>
              <a:t>5.11.2014</a:t>
            </a:fld>
            <a:endParaRPr lang="cs-CZ"/>
          </a:p>
        </p:txBody>
      </p:sp>
      <p:sp>
        <p:nvSpPr>
          <p:cNvPr id="17" name="Zástupný symbol pro zápatí 16"/>
          <p:cNvSpPr>
            <a:spLocks noGrp="1"/>
          </p:cNvSpPr>
          <p:nvPr>
            <p:ph type="ftr" sz="quarter" idx="11"/>
          </p:nvPr>
        </p:nvSpPr>
        <p:spPr bwMode="auto">
          <a:xfrm rot="5400000">
            <a:off x="7077269" y="4181669"/>
            <a:ext cx="3657600" cy="384048"/>
          </a:xfrm>
        </p:spPr>
        <p:txBody>
          <a:bodyPr/>
          <a:lstStyle/>
          <a:p>
            <a:endParaRPr lang="cs-CZ"/>
          </a:p>
        </p:txBody>
      </p:sp>
      <p:sp>
        <p:nvSpPr>
          <p:cNvPr id="10" name="Obdélník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Obdélník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bdélník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Obdélník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Přímá spojovací čára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Přímá spojovací čára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Přímá spojovací čára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Přímá spojovací čára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Přímá spojovací čára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Přímá spojovací čára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Obdélník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Elipsa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Elipsa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Elipsa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Elipsa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Elipsa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Zástupný symbol pro číslo snímku 28"/>
          <p:cNvSpPr>
            <a:spLocks noGrp="1"/>
          </p:cNvSpPr>
          <p:nvPr>
            <p:ph type="sldNum" sz="quarter" idx="12"/>
          </p:nvPr>
        </p:nvSpPr>
        <p:spPr bwMode="auto">
          <a:xfrm>
            <a:off x="1325544" y="4928702"/>
            <a:ext cx="609600" cy="517524"/>
          </a:xfrm>
        </p:spPr>
        <p:txBody>
          <a:bodyPr/>
          <a:lstStyle/>
          <a:p>
            <a:fld id="{59B0D257-DF19-4C28-962B-066DBC95C596}" type="slidenum">
              <a:rPr lang="cs-CZ" smtClean="0"/>
              <a:pPr/>
              <a:t>‹#›</a:t>
            </a:fld>
            <a:endParaRPr lang="cs-CZ"/>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Klepnutím lze upravit styl předlohy nadpisů.</a:t>
            </a:r>
            <a:endParaRPr kumimoji="0" lang="en-US"/>
          </a:p>
        </p:txBody>
      </p:sp>
      <p:sp>
        <p:nvSpPr>
          <p:cNvPr id="3" name="Zástupný symbol pro svislý text 2"/>
          <p:cNvSpPr>
            <a:spLocks noGrp="1"/>
          </p:cNvSpPr>
          <p:nvPr>
            <p:ph type="body" orient="vert" idx="1"/>
          </p:nvPr>
        </p:nvSpPr>
        <p:spPr/>
        <p:txBody>
          <a:bodyPr vert="eaVer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p>
            <a:fld id="{610DA9A8-4129-47B6-9D97-6286B18B2B8B}" type="datetimeFigureOut">
              <a:rPr lang="cs-CZ" smtClean="0"/>
              <a:pPr/>
              <a:t>5.11.2014</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9B0D257-DF19-4C28-962B-066DBC95C596}" type="slidenum">
              <a:rPr lang="cs-CZ" smtClean="0"/>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9"/>
            <a:ext cx="1676400" cy="5851525"/>
          </a:xfrm>
        </p:spPr>
        <p:txBody>
          <a:bodyPr vert="eaVert"/>
          <a:lstStyle/>
          <a:p>
            <a:r>
              <a:rPr kumimoji="0" lang="cs-CZ" smtClean="0"/>
              <a:t>Klepnutím lze upravit styl předlohy nadpisů.</a:t>
            </a:r>
            <a:endParaRPr kumimoji="0" lang="en-US"/>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p>
            <a:fld id="{610DA9A8-4129-47B6-9D97-6286B18B2B8B}" type="datetimeFigureOut">
              <a:rPr lang="cs-CZ" smtClean="0"/>
              <a:pPr/>
              <a:t>5.11.2014</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9B0D257-DF19-4C28-962B-066DBC95C596}" type="slidenum">
              <a:rPr lang="cs-CZ" smtClean="0"/>
              <a:pPr/>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Klepnutím lze upravit styl předlohy nadpisů.</a:t>
            </a:r>
            <a:endParaRPr kumimoji="0" lang="en-US"/>
          </a:p>
        </p:txBody>
      </p:sp>
      <p:sp>
        <p:nvSpPr>
          <p:cNvPr id="8" name="Zástupný symbol pro obsah 7"/>
          <p:cNvSpPr>
            <a:spLocks noGrp="1"/>
          </p:cNvSpPr>
          <p:nvPr>
            <p:ph sz="quarter" idx="1"/>
          </p:nvPr>
        </p:nvSpPr>
        <p:spPr>
          <a:xfrm>
            <a:off x="457200" y="1600200"/>
            <a:ext cx="7467600" cy="4873752"/>
          </a:xfrm>
        </p:spPr>
        <p:txBody>
          <a:body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7" name="Zástupný symbol pro datum 6"/>
          <p:cNvSpPr>
            <a:spLocks noGrp="1"/>
          </p:cNvSpPr>
          <p:nvPr>
            <p:ph type="dt" sz="half" idx="14"/>
          </p:nvPr>
        </p:nvSpPr>
        <p:spPr/>
        <p:txBody>
          <a:bodyPr rtlCol="0"/>
          <a:lstStyle/>
          <a:p>
            <a:fld id="{610DA9A8-4129-47B6-9D97-6286B18B2B8B}" type="datetimeFigureOut">
              <a:rPr lang="cs-CZ" smtClean="0"/>
              <a:pPr/>
              <a:t>5.11.2014</a:t>
            </a:fld>
            <a:endParaRPr lang="cs-CZ"/>
          </a:p>
        </p:txBody>
      </p:sp>
      <p:sp>
        <p:nvSpPr>
          <p:cNvPr id="9" name="Zástupný symbol pro číslo snímku 8"/>
          <p:cNvSpPr>
            <a:spLocks noGrp="1"/>
          </p:cNvSpPr>
          <p:nvPr>
            <p:ph type="sldNum" sz="quarter" idx="15"/>
          </p:nvPr>
        </p:nvSpPr>
        <p:spPr/>
        <p:txBody>
          <a:bodyPr rtlCol="0"/>
          <a:lstStyle/>
          <a:p>
            <a:fld id="{59B0D257-DF19-4C28-962B-066DBC95C596}" type="slidenum">
              <a:rPr lang="cs-CZ" smtClean="0"/>
              <a:pPr/>
              <a:t>‹#›</a:t>
            </a:fld>
            <a:endParaRPr lang="cs-CZ"/>
          </a:p>
        </p:txBody>
      </p:sp>
      <p:sp>
        <p:nvSpPr>
          <p:cNvPr id="10" name="Zástupný symbol pro zápatí 9"/>
          <p:cNvSpPr>
            <a:spLocks noGrp="1"/>
          </p:cNvSpPr>
          <p:nvPr>
            <p:ph type="ftr" sz="quarter" idx="16"/>
          </p:nvPr>
        </p:nvSpPr>
        <p:spPr/>
        <p:txBody>
          <a:bodyPr rtlCol="0"/>
          <a:lstStyle/>
          <a:p>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Záhlaví části">
    <p:bg>
      <p:bgRef idx="1001">
        <a:schemeClr val="bg2"/>
      </p:bgRef>
    </p:bg>
    <p:spTree>
      <p:nvGrpSpPr>
        <p:cNvPr id="1" name=""/>
        <p:cNvGrpSpPr/>
        <p:nvPr/>
      </p:nvGrpSpPr>
      <p:grpSpPr>
        <a:xfrm>
          <a:off x="0" y="0"/>
          <a:ext cx="0" cy="0"/>
          <a:chOff x="0" y="0"/>
          <a:chExt cx="0" cy="0"/>
        </a:xfrm>
      </p:grpSpPr>
      <p:sp>
        <p:nvSpPr>
          <p:cNvPr id="2" name="Nadpis 1"/>
          <p:cNvSpPr>
            <a:spLocks noGrp="1"/>
          </p:cNvSpPr>
          <p:nvPr>
            <p:ph type="title"/>
          </p:nvPr>
        </p:nvSpPr>
        <p:spPr>
          <a:xfrm>
            <a:off x="2286000" y="2895600"/>
            <a:ext cx="6172200" cy="2053590"/>
          </a:xfrm>
        </p:spPr>
        <p:txBody>
          <a:bodyPr/>
          <a:lstStyle>
            <a:lvl1pPr algn="l">
              <a:buNone/>
              <a:defRPr sz="3000" b="1" cap="small" baseline="0"/>
            </a:lvl1pPr>
          </a:lstStyle>
          <a:p>
            <a:r>
              <a:rPr kumimoji="0" lang="cs-CZ" smtClean="0"/>
              <a:t>Klepnutím lze upravit styl předlohy nadpisů.</a:t>
            </a:r>
            <a:endParaRPr kumimoji="0" lang="en-US"/>
          </a:p>
        </p:txBody>
      </p:sp>
      <p:sp>
        <p:nvSpPr>
          <p:cNvPr id="3" name="Zástupný symbol pro text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cs-CZ" smtClean="0"/>
              <a:t>Klepnutím lze upravit styly předlohy textu.</a:t>
            </a:r>
          </a:p>
        </p:txBody>
      </p:sp>
      <p:sp>
        <p:nvSpPr>
          <p:cNvPr id="4" name="Zástupný symbol pro datum 3"/>
          <p:cNvSpPr>
            <a:spLocks noGrp="1"/>
          </p:cNvSpPr>
          <p:nvPr>
            <p:ph type="dt" sz="half" idx="10"/>
          </p:nvPr>
        </p:nvSpPr>
        <p:spPr bwMode="auto">
          <a:xfrm rot="5400000">
            <a:off x="7763256" y="1170432"/>
            <a:ext cx="2286000" cy="381000"/>
          </a:xfrm>
        </p:spPr>
        <p:txBody>
          <a:bodyPr/>
          <a:lstStyle/>
          <a:p>
            <a:fld id="{610DA9A8-4129-47B6-9D97-6286B18B2B8B}" type="datetimeFigureOut">
              <a:rPr lang="cs-CZ" smtClean="0"/>
              <a:pPr/>
              <a:t>5.11.2014</a:t>
            </a:fld>
            <a:endParaRPr lang="cs-CZ"/>
          </a:p>
        </p:txBody>
      </p:sp>
      <p:sp>
        <p:nvSpPr>
          <p:cNvPr id="5" name="Zástupný symbol pro zápatí 4"/>
          <p:cNvSpPr>
            <a:spLocks noGrp="1"/>
          </p:cNvSpPr>
          <p:nvPr>
            <p:ph type="ftr" sz="quarter" idx="11"/>
          </p:nvPr>
        </p:nvSpPr>
        <p:spPr bwMode="auto">
          <a:xfrm rot="5400000">
            <a:off x="7077456" y="4178808"/>
            <a:ext cx="3657600" cy="384048"/>
          </a:xfrm>
        </p:spPr>
        <p:txBody>
          <a:bodyPr/>
          <a:lstStyle/>
          <a:p>
            <a:endParaRPr lang="cs-CZ"/>
          </a:p>
        </p:txBody>
      </p:sp>
      <p:sp>
        <p:nvSpPr>
          <p:cNvPr id="9" name="Obdélník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Obdélník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bdélník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Obdélník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Přímá spojovací čára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Přímá spojovací čára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Přímá spojovací čára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Přímá spojovací čára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Přímá spojovací čára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Obdélník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Elipsa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Elipsa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Elipsa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Elipsa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Elipsa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Přímá spojovací čára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Zástupný symbol pro číslo snímku 5"/>
          <p:cNvSpPr>
            <a:spLocks noGrp="1"/>
          </p:cNvSpPr>
          <p:nvPr>
            <p:ph type="sldNum" sz="quarter" idx="12"/>
          </p:nvPr>
        </p:nvSpPr>
        <p:spPr bwMode="auto">
          <a:xfrm>
            <a:off x="1340616" y="4928702"/>
            <a:ext cx="609600" cy="517524"/>
          </a:xfrm>
        </p:spPr>
        <p:txBody>
          <a:bodyPr/>
          <a:lstStyle/>
          <a:p>
            <a:fld id="{59B0D257-DF19-4C28-962B-066DBC95C596}" type="slidenum">
              <a:rPr lang="cs-CZ" smtClean="0"/>
              <a:pPr/>
              <a:t>‹#›</a:t>
            </a:fld>
            <a:endParaRPr lang="cs-CZ"/>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Klepnutím lze upravit styl předlohy nadpisů.</a:t>
            </a:r>
            <a:endParaRPr kumimoji="0" lang="en-US"/>
          </a:p>
        </p:txBody>
      </p:sp>
      <p:sp>
        <p:nvSpPr>
          <p:cNvPr id="5" name="Zástupný symbol pro datum 4"/>
          <p:cNvSpPr>
            <a:spLocks noGrp="1"/>
          </p:cNvSpPr>
          <p:nvPr>
            <p:ph type="dt" sz="half" idx="10"/>
          </p:nvPr>
        </p:nvSpPr>
        <p:spPr/>
        <p:txBody>
          <a:bodyPr/>
          <a:lstStyle/>
          <a:p>
            <a:fld id="{610DA9A8-4129-47B6-9D97-6286B18B2B8B}" type="datetimeFigureOut">
              <a:rPr lang="cs-CZ" smtClean="0"/>
              <a:pPr/>
              <a:t>5.11.2014</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59B0D257-DF19-4C28-962B-066DBC95C596}" type="slidenum">
              <a:rPr lang="cs-CZ" smtClean="0"/>
              <a:pPr/>
              <a:t>‹#›</a:t>
            </a:fld>
            <a:endParaRPr lang="cs-CZ"/>
          </a:p>
        </p:txBody>
      </p:sp>
      <p:sp>
        <p:nvSpPr>
          <p:cNvPr id="9" name="Zástupný symbol pro obsah 8"/>
          <p:cNvSpPr>
            <a:spLocks noGrp="1"/>
          </p:cNvSpPr>
          <p:nvPr>
            <p:ph sz="quarter" idx="1"/>
          </p:nvPr>
        </p:nvSpPr>
        <p:spPr>
          <a:xfrm>
            <a:off x="457200" y="1600200"/>
            <a:ext cx="3657600" cy="4572000"/>
          </a:xfrm>
        </p:spPr>
        <p:txBody>
          <a:body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11" name="Zástupný symbol pro obsah 10"/>
          <p:cNvSpPr>
            <a:spLocks noGrp="1"/>
          </p:cNvSpPr>
          <p:nvPr>
            <p:ph sz="quarter" idx="2"/>
          </p:nvPr>
        </p:nvSpPr>
        <p:spPr>
          <a:xfrm>
            <a:off x="4270248" y="1600200"/>
            <a:ext cx="3657600" cy="4572000"/>
          </a:xfrm>
        </p:spPr>
        <p:txBody>
          <a:body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7543800" cy="1143000"/>
          </a:xfrm>
        </p:spPr>
        <p:txBody>
          <a:bodyPr anchor="b"/>
          <a:lstStyle>
            <a:lvl1pPr>
              <a:defRPr/>
            </a:lvl1pPr>
          </a:lstStyle>
          <a:p>
            <a:r>
              <a:rPr kumimoji="0" lang="cs-CZ" smtClean="0"/>
              <a:t>Klepnutím lze upravit styl předlohy nadpisů.</a:t>
            </a:r>
            <a:endParaRPr kumimoji="0" lang="en-US"/>
          </a:p>
        </p:txBody>
      </p:sp>
      <p:sp>
        <p:nvSpPr>
          <p:cNvPr id="7" name="Zástupný symbol pro datum 6"/>
          <p:cNvSpPr>
            <a:spLocks noGrp="1"/>
          </p:cNvSpPr>
          <p:nvPr>
            <p:ph type="dt" sz="half" idx="10"/>
          </p:nvPr>
        </p:nvSpPr>
        <p:spPr/>
        <p:txBody>
          <a:bodyPr/>
          <a:lstStyle/>
          <a:p>
            <a:fld id="{610DA9A8-4129-47B6-9D97-6286B18B2B8B}" type="datetimeFigureOut">
              <a:rPr lang="cs-CZ" smtClean="0"/>
              <a:pPr/>
              <a:t>5.11.2014</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59B0D257-DF19-4C28-962B-066DBC95C596}" type="slidenum">
              <a:rPr lang="cs-CZ" smtClean="0"/>
              <a:pPr/>
              <a:t>‹#›</a:t>
            </a:fld>
            <a:endParaRPr lang="cs-CZ"/>
          </a:p>
        </p:txBody>
      </p:sp>
      <p:sp>
        <p:nvSpPr>
          <p:cNvPr id="11" name="Zástupný symbol pro obsah 10"/>
          <p:cNvSpPr>
            <a:spLocks noGrp="1"/>
          </p:cNvSpPr>
          <p:nvPr>
            <p:ph sz="quarter" idx="2"/>
          </p:nvPr>
        </p:nvSpPr>
        <p:spPr>
          <a:xfrm>
            <a:off x="457200" y="2362200"/>
            <a:ext cx="3657600" cy="3886200"/>
          </a:xfrm>
        </p:spPr>
        <p:txBody>
          <a:body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13" name="Zástupný symbol pro obsah 12"/>
          <p:cNvSpPr>
            <a:spLocks noGrp="1"/>
          </p:cNvSpPr>
          <p:nvPr>
            <p:ph sz="quarter" idx="4"/>
          </p:nvPr>
        </p:nvSpPr>
        <p:spPr>
          <a:xfrm>
            <a:off x="4371975" y="2362200"/>
            <a:ext cx="3657600" cy="3886200"/>
          </a:xfrm>
        </p:spPr>
        <p:txBody>
          <a:body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12" name="Zástupný symbol pro text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cs-CZ" smtClean="0"/>
              <a:t>Klepnutím lze upravit styly předlohy textu.</a:t>
            </a:r>
          </a:p>
        </p:txBody>
      </p:sp>
      <p:sp>
        <p:nvSpPr>
          <p:cNvPr id="14" name="Zástupný symbol pro text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cs-CZ" smtClean="0"/>
              <a:t>Klepnutím lze upravit styly předlohy textu.</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Klepnutím lze upravit styl předlohy nadpisů.</a:t>
            </a:r>
            <a:endParaRPr kumimoji="0" lang="en-US"/>
          </a:p>
        </p:txBody>
      </p:sp>
      <p:sp>
        <p:nvSpPr>
          <p:cNvPr id="6" name="Zástupný symbol pro datum 5"/>
          <p:cNvSpPr>
            <a:spLocks noGrp="1"/>
          </p:cNvSpPr>
          <p:nvPr>
            <p:ph type="dt" sz="half" idx="10"/>
          </p:nvPr>
        </p:nvSpPr>
        <p:spPr/>
        <p:txBody>
          <a:bodyPr rtlCol="0"/>
          <a:lstStyle/>
          <a:p>
            <a:fld id="{610DA9A8-4129-47B6-9D97-6286B18B2B8B}" type="datetimeFigureOut">
              <a:rPr lang="cs-CZ" smtClean="0"/>
              <a:pPr/>
              <a:t>5.11.2014</a:t>
            </a:fld>
            <a:endParaRPr lang="cs-CZ"/>
          </a:p>
        </p:txBody>
      </p:sp>
      <p:sp>
        <p:nvSpPr>
          <p:cNvPr id="7" name="Zástupný symbol pro číslo snímku 6"/>
          <p:cNvSpPr>
            <a:spLocks noGrp="1"/>
          </p:cNvSpPr>
          <p:nvPr>
            <p:ph type="sldNum" sz="quarter" idx="11"/>
          </p:nvPr>
        </p:nvSpPr>
        <p:spPr/>
        <p:txBody>
          <a:bodyPr rtlCol="0"/>
          <a:lstStyle/>
          <a:p>
            <a:fld id="{59B0D257-DF19-4C28-962B-066DBC95C596}" type="slidenum">
              <a:rPr lang="cs-CZ" smtClean="0"/>
              <a:pPr/>
              <a:t>‹#›</a:t>
            </a:fld>
            <a:endParaRPr lang="cs-CZ"/>
          </a:p>
        </p:txBody>
      </p:sp>
      <p:sp>
        <p:nvSpPr>
          <p:cNvPr id="8" name="Zástupný symbol pro zápatí 7"/>
          <p:cNvSpPr>
            <a:spLocks noGrp="1"/>
          </p:cNvSpPr>
          <p:nvPr>
            <p:ph type="ftr" sz="quarter" idx="12"/>
          </p:nvPr>
        </p:nvSpPr>
        <p:spPr/>
        <p:txBody>
          <a:bodyPr rtlCol="0"/>
          <a:lstStyle/>
          <a:p>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610DA9A8-4129-47B6-9D97-6286B18B2B8B}" type="datetimeFigureOut">
              <a:rPr lang="cs-CZ" smtClean="0"/>
              <a:pPr/>
              <a:t>5.11.2014</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59B0D257-DF19-4C28-962B-066DBC95C596}" type="slidenum">
              <a:rPr lang="cs-CZ" smtClean="0"/>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Obsah s titulkem">
    <p:bg>
      <p:bgRef idx="1001">
        <a:schemeClr val="bg1"/>
      </p:bgRef>
    </p:bg>
    <p:spTree>
      <p:nvGrpSpPr>
        <p:cNvPr id="1" name=""/>
        <p:cNvGrpSpPr/>
        <p:nvPr/>
      </p:nvGrpSpPr>
      <p:grpSpPr>
        <a:xfrm>
          <a:off x="0" y="0"/>
          <a:ext cx="0" cy="0"/>
          <a:chOff x="0" y="0"/>
          <a:chExt cx="0" cy="0"/>
        </a:xfrm>
      </p:grpSpPr>
      <p:sp>
        <p:nvSpPr>
          <p:cNvPr id="10" name="Přímá spojovací čára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Nadpis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cs-CZ" smtClean="0"/>
              <a:t>Klepnutím lze upravit styl předlohy nadpisů.</a:t>
            </a:r>
            <a:endParaRPr kumimoji="0" lang="en-US"/>
          </a:p>
        </p:txBody>
      </p:sp>
      <p:sp>
        <p:nvSpPr>
          <p:cNvPr id="3" name="Zástupný symbol pro text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cs-CZ" smtClean="0"/>
              <a:t>Klepnutím lze upravit styly předlohy textu.</a:t>
            </a:r>
          </a:p>
        </p:txBody>
      </p:sp>
      <p:sp>
        <p:nvSpPr>
          <p:cNvPr id="8" name="Přímá spojovací čára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Přímá spojovací čára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Přímá spojovací čára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bdélník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Přímá spojovací čára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Elipsa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Zástupný symbol pro obsah 17"/>
          <p:cNvSpPr>
            <a:spLocks noGrp="1"/>
          </p:cNvSpPr>
          <p:nvPr>
            <p:ph sz="quarter" idx="1"/>
          </p:nvPr>
        </p:nvSpPr>
        <p:spPr>
          <a:xfrm>
            <a:off x="304800" y="274320"/>
            <a:ext cx="5638800" cy="6327648"/>
          </a:xfrm>
        </p:spPr>
        <p:txBody>
          <a:body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21" name="Zástupný symbol pro datum 20"/>
          <p:cNvSpPr>
            <a:spLocks noGrp="1"/>
          </p:cNvSpPr>
          <p:nvPr>
            <p:ph type="dt" sz="half" idx="14"/>
          </p:nvPr>
        </p:nvSpPr>
        <p:spPr/>
        <p:txBody>
          <a:bodyPr rtlCol="0"/>
          <a:lstStyle/>
          <a:p>
            <a:fld id="{610DA9A8-4129-47B6-9D97-6286B18B2B8B}" type="datetimeFigureOut">
              <a:rPr lang="cs-CZ" smtClean="0"/>
              <a:pPr/>
              <a:t>5.11.2014</a:t>
            </a:fld>
            <a:endParaRPr lang="cs-CZ"/>
          </a:p>
        </p:txBody>
      </p:sp>
      <p:sp>
        <p:nvSpPr>
          <p:cNvPr id="22" name="Zástupný symbol pro číslo snímku 21"/>
          <p:cNvSpPr>
            <a:spLocks noGrp="1"/>
          </p:cNvSpPr>
          <p:nvPr>
            <p:ph type="sldNum" sz="quarter" idx="15"/>
          </p:nvPr>
        </p:nvSpPr>
        <p:spPr/>
        <p:txBody>
          <a:bodyPr rtlCol="0"/>
          <a:lstStyle/>
          <a:p>
            <a:fld id="{59B0D257-DF19-4C28-962B-066DBC95C596}" type="slidenum">
              <a:rPr lang="cs-CZ" smtClean="0"/>
              <a:pPr/>
              <a:t>‹#›</a:t>
            </a:fld>
            <a:endParaRPr lang="cs-CZ"/>
          </a:p>
        </p:txBody>
      </p:sp>
      <p:sp>
        <p:nvSpPr>
          <p:cNvPr id="23" name="Zástupný symbol pro zápatí 22"/>
          <p:cNvSpPr>
            <a:spLocks noGrp="1"/>
          </p:cNvSpPr>
          <p:nvPr>
            <p:ph type="ftr" sz="quarter" idx="16"/>
          </p:nvPr>
        </p:nvSpPr>
        <p:spPr/>
        <p:txBody>
          <a:bodyPr rtlCol="0"/>
          <a:lstStyle/>
          <a:p>
            <a:endParaRPr lang="cs-CZ"/>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sp>
        <p:nvSpPr>
          <p:cNvPr id="9" name="Přímá spojovací čára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Elipsa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Nadpis 1"/>
          <p:cNvSpPr>
            <a:spLocks noGrp="1"/>
          </p:cNvSpPr>
          <p:nvPr>
            <p:ph type="title"/>
          </p:nvPr>
        </p:nvSpPr>
        <p:spPr>
          <a:xfrm rot="5400000">
            <a:off x="3350133" y="3200400"/>
            <a:ext cx="6309360" cy="457200"/>
          </a:xfrm>
        </p:spPr>
        <p:txBody>
          <a:bodyPr anchor="b"/>
          <a:lstStyle>
            <a:lvl1pPr algn="l">
              <a:buNone/>
              <a:defRPr sz="2000" b="1"/>
            </a:lvl1pPr>
          </a:lstStyle>
          <a:p>
            <a:r>
              <a:rPr kumimoji="0" lang="cs-CZ" smtClean="0"/>
              <a:t>Klepnutím lze upravit styl předlohy nadpisů.</a:t>
            </a:r>
            <a:endParaRPr kumimoji="0" lang="en-US"/>
          </a:p>
        </p:txBody>
      </p:sp>
      <p:sp>
        <p:nvSpPr>
          <p:cNvPr id="3" name="Zástupný symbol pro obrázek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cs-CZ" smtClean="0"/>
              <a:t>Klepnutím na ikonu přidáte obrázek.</a:t>
            </a:r>
            <a:endParaRPr kumimoji="0" lang="en-US" dirty="0"/>
          </a:p>
        </p:txBody>
      </p:sp>
      <p:sp>
        <p:nvSpPr>
          <p:cNvPr id="4" name="Zástupný symbol pro text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cs-CZ" smtClean="0"/>
              <a:t>Klepnutím lze upravit styly předlohy textu.</a:t>
            </a:r>
          </a:p>
        </p:txBody>
      </p:sp>
      <p:sp>
        <p:nvSpPr>
          <p:cNvPr id="10" name="Přímá spojovací čára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Obdélník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Přímá spojovací čára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Přímá spojovací čára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Přímá spojovací čára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Zástupný symbol pro datum 16"/>
          <p:cNvSpPr>
            <a:spLocks noGrp="1"/>
          </p:cNvSpPr>
          <p:nvPr>
            <p:ph type="dt" sz="half" idx="10"/>
          </p:nvPr>
        </p:nvSpPr>
        <p:spPr/>
        <p:txBody>
          <a:bodyPr rtlCol="0"/>
          <a:lstStyle/>
          <a:p>
            <a:fld id="{610DA9A8-4129-47B6-9D97-6286B18B2B8B}" type="datetimeFigureOut">
              <a:rPr lang="cs-CZ" smtClean="0"/>
              <a:pPr/>
              <a:t>5.11.2014</a:t>
            </a:fld>
            <a:endParaRPr lang="cs-CZ"/>
          </a:p>
        </p:txBody>
      </p:sp>
      <p:sp>
        <p:nvSpPr>
          <p:cNvPr id="18" name="Zástupný symbol pro číslo snímku 17"/>
          <p:cNvSpPr>
            <a:spLocks noGrp="1"/>
          </p:cNvSpPr>
          <p:nvPr>
            <p:ph type="sldNum" sz="quarter" idx="11"/>
          </p:nvPr>
        </p:nvSpPr>
        <p:spPr/>
        <p:txBody>
          <a:bodyPr rtlCol="0"/>
          <a:lstStyle/>
          <a:p>
            <a:fld id="{59B0D257-DF19-4C28-962B-066DBC95C596}" type="slidenum">
              <a:rPr lang="cs-CZ" smtClean="0"/>
              <a:pPr/>
              <a:t>‹#›</a:t>
            </a:fld>
            <a:endParaRPr lang="cs-CZ"/>
          </a:p>
        </p:txBody>
      </p:sp>
      <p:sp>
        <p:nvSpPr>
          <p:cNvPr id="21" name="Zástupný symbol pro zápatí 20"/>
          <p:cNvSpPr>
            <a:spLocks noGrp="1"/>
          </p:cNvSpPr>
          <p:nvPr>
            <p:ph type="ftr" sz="quarter" idx="12"/>
          </p:nvPr>
        </p:nvSpPr>
        <p:spPr/>
        <p:txBody>
          <a:bodyPr rtlCol="0"/>
          <a:lstStyle/>
          <a:p>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Přímá spojovací čára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Zástupný symbol pro nadpis 21"/>
          <p:cNvSpPr>
            <a:spLocks noGrp="1"/>
          </p:cNvSpPr>
          <p:nvPr>
            <p:ph type="title"/>
          </p:nvPr>
        </p:nvSpPr>
        <p:spPr>
          <a:xfrm>
            <a:off x="457200" y="274638"/>
            <a:ext cx="7467600" cy="1143000"/>
          </a:xfrm>
          <a:prstGeom prst="rect">
            <a:avLst/>
          </a:prstGeom>
        </p:spPr>
        <p:txBody>
          <a:bodyPr vert="horz" anchor="b">
            <a:normAutofit/>
          </a:bodyPr>
          <a:lstStyle/>
          <a:p>
            <a:r>
              <a:rPr kumimoji="0" lang="cs-CZ" smtClean="0"/>
              <a:t>Klepnutím lze upravit styl předlohy nadpisů.</a:t>
            </a:r>
            <a:endParaRPr kumimoji="0" lang="en-US"/>
          </a:p>
        </p:txBody>
      </p:sp>
      <p:sp>
        <p:nvSpPr>
          <p:cNvPr id="13" name="Zástupný symbol pro text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cs-CZ" smtClean="0"/>
              <a:t>Klepnutím lze upravit styly předlohy textu.</a:t>
            </a:r>
          </a:p>
          <a:p>
            <a:pPr lvl="1" eaLnBrk="1" latinLnBrk="0" hangingPunct="1"/>
            <a:r>
              <a:rPr kumimoji="0" lang="cs-CZ" smtClean="0"/>
              <a:t>Druhá úroveň</a:t>
            </a:r>
          </a:p>
          <a:p>
            <a:pPr lvl="2" eaLnBrk="1" latinLnBrk="0" hangingPunct="1"/>
            <a:r>
              <a:rPr kumimoji="0" lang="cs-CZ" smtClean="0"/>
              <a:t>Třetí úroveň</a:t>
            </a:r>
          </a:p>
          <a:p>
            <a:pPr lvl="3" eaLnBrk="1" latinLnBrk="0" hangingPunct="1"/>
            <a:r>
              <a:rPr kumimoji="0" lang="cs-CZ" smtClean="0"/>
              <a:t>Čtvrtá úroveň</a:t>
            </a:r>
          </a:p>
          <a:p>
            <a:pPr lvl="4" eaLnBrk="1" latinLnBrk="0" hangingPunct="1"/>
            <a:r>
              <a:rPr kumimoji="0" lang="cs-CZ" smtClean="0"/>
              <a:t>Pátá úroveň</a:t>
            </a:r>
            <a:endParaRPr kumimoji="0" lang="en-US"/>
          </a:p>
        </p:txBody>
      </p:sp>
      <p:sp>
        <p:nvSpPr>
          <p:cNvPr id="14" name="Zástupný symbol pro datum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610DA9A8-4129-47B6-9D97-6286B18B2B8B}" type="datetimeFigureOut">
              <a:rPr lang="cs-CZ" smtClean="0"/>
              <a:pPr/>
              <a:t>5.11.2014</a:t>
            </a:fld>
            <a:endParaRPr lang="cs-CZ"/>
          </a:p>
        </p:txBody>
      </p:sp>
      <p:sp>
        <p:nvSpPr>
          <p:cNvPr id="3" name="Zástupný symbol pro zápatí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cs-CZ"/>
          </a:p>
        </p:txBody>
      </p:sp>
      <p:sp>
        <p:nvSpPr>
          <p:cNvPr id="7" name="Přímá spojovací čára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Přímá spojovací čára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Obdélník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Přímá spojovací čára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Elipsa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Zástupný symbol pro číslo snímku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59B0D257-DF19-4C28-962B-066DBC95C596}" type="slidenum">
              <a:rPr lang="cs-CZ" smtClean="0"/>
              <a:pPr/>
              <a:t>‹#›</a:t>
            </a:fld>
            <a:endParaRPr lang="cs-CZ"/>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normAutofit/>
          </a:bodyPr>
          <a:lstStyle/>
          <a:p>
            <a:r>
              <a:rPr lang="cs-CZ" sz="5400" dirty="0" smtClean="0"/>
              <a:t>Agresivita</a:t>
            </a:r>
            <a:br>
              <a:rPr lang="cs-CZ" sz="5400" dirty="0" smtClean="0"/>
            </a:br>
            <a:r>
              <a:rPr lang="cs-CZ" sz="5400" dirty="0" smtClean="0"/>
              <a:t>Šikana</a:t>
            </a:r>
            <a:endParaRPr lang="cs-CZ" sz="5400" dirty="0"/>
          </a:p>
        </p:txBody>
      </p:sp>
      <p:sp>
        <p:nvSpPr>
          <p:cNvPr id="3" name="Podnadpis 2"/>
          <p:cNvSpPr>
            <a:spLocks noGrp="1"/>
          </p:cNvSpPr>
          <p:nvPr>
            <p:ph type="subTitle" idx="1"/>
          </p:nvPr>
        </p:nvSpPr>
        <p:spPr/>
        <p:txBody>
          <a:bodyPr/>
          <a:lstStyle/>
          <a:p>
            <a:r>
              <a:rPr lang="cs-CZ" smtClean="0"/>
              <a:t>seminář </a:t>
            </a:r>
            <a:r>
              <a:rPr lang="cs-CZ" dirty="0" smtClean="0"/>
              <a:t>Teorie a metodiky výchovy</a:t>
            </a:r>
            <a:endParaRPr lang="cs-CZ"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Postup vyšetřování</a:t>
            </a:r>
            <a:endParaRPr lang="cs-CZ" dirty="0"/>
          </a:p>
        </p:txBody>
      </p:sp>
      <p:sp>
        <p:nvSpPr>
          <p:cNvPr id="3" name="Zástupný symbol pro obsah 2"/>
          <p:cNvSpPr>
            <a:spLocks noGrp="1"/>
          </p:cNvSpPr>
          <p:nvPr>
            <p:ph sz="quarter" idx="1"/>
          </p:nvPr>
        </p:nvSpPr>
        <p:spPr/>
        <p:txBody>
          <a:bodyPr/>
          <a:lstStyle/>
          <a:p>
            <a:pPr>
              <a:buNone/>
            </a:pPr>
            <a:r>
              <a:rPr lang="cs-CZ" b="1" dirty="0" smtClean="0"/>
              <a:t>Seřaďte jednotlivé kroky:</a:t>
            </a:r>
          </a:p>
          <a:p>
            <a:pPr>
              <a:buNone/>
            </a:pPr>
            <a:r>
              <a:rPr lang="cs-CZ" dirty="0" smtClean="0"/>
              <a:t>Ochrana oběti</a:t>
            </a:r>
          </a:p>
          <a:p>
            <a:pPr>
              <a:buNone/>
            </a:pPr>
            <a:r>
              <a:rPr lang="cs-CZ" dirty="0" smtClean="0"/>
              <a:t>Rozhovor s agresory</a:t>
            </a:r>
          </a:p>
          <a:p>
            <a:pPr>
              <a:buNone/>
            </a:pPr>
            <a:r>
              <a:rPr lang="cs-CZ" dirty="0" smtClean="0"/>
              <a:t>Rozhovor s informátory (oběťmi)</a:t>
            </a:r>
          </a:p>
          <a:p>
            <a:pPr>
              <a:buNone/>
            </a:pPr>
            <a:r>
              <a:rPr lang="cs-CZ" dirty="0" smtClean="0"/>
              <a:t>Nalezení vhodných svědků</a:t>
            </a:r>
          </a:p>
          <a:p>
            <a:pPr>
              <a:buNone/>
            </a:pPr>
            <a:r>
              <a:rPr lang="cs-CZ" dirty="0"/>
              <a:t>R</a:t>
            </a:r>
            <a:r>
              <a:rPr lang="cs-CZ" dirty="0" smtClean="0"/>
              <a:t>ozhovory se svědky</a:t>
            </a:r>
          </a:p>
          <a:p>
            <a:pPr>
              <a:buNone/>
            </a:pPr>
            <a:endParaRPr lang="cs-CZ" dirty="0" smtClean="0"/>
          </a:p>
          <a:p>
            <a:pPr>
              <a:buNone/>
            </a:pPr>
            <a:endParaRPr lang="cs-CZ" dirty="0" smtClean="0"/>
          </a:p>
          <a:p>
            <a:pPr>
              <a:buNone/>
            </a:pPr>
            <a:r>
              <a:rPr lang="cs-CZ" u="sng" dirty="0" smtClean="0"/>
              <a:t>Kde hledat metodický postup:</a:t>
            </a:r>
          </a:p>
          <a:p>
            <a:pPr>
              <a:buNone/>
            </a:pPr>
            <a:r>
              <a:rPr lang="cs-CZ" dirty="0" smtClean="0"/>
              <a:t>Minimální preventivní program</a:t>
            </a:r>
            <a:endParaRPr lang="cs-CZ"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8" end="8"/>
                                            </p:txEl>
                                          </p:spTgt>
                                        </p:tgtEl>
                                        <p:attrNameLst>
                                          <p:attrName>style.visibility</p:attrName>
                                        </p:attrNameLst>
                                      </p:cBhvr>
                                      <p:to>
                                        <p:strVal val="visible"/>
                                      </p:to>
                                    </p:set>
                                    <p:anim calcmode="lin" valueType="num">
                                      <p:cBhvr additive="base">
                                        <p:cTn id="7"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8" end="8"/>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9" end="9"/>
                                            </p:txEl>
                                          </p:spTgt>
                                        </p:tgtEl>
                                        <p:attrNameLst>
                                          <p:attrName>style.visibility</p:attrName>
                                        </p:attrNameLst>
                                      </p:cBhvr>
                                      <p:to>
                                        <p:strVal val="visible"/>
                                      </p:to>
                                    </p:set>
                                    <p:anim calcmode="lin" valueType="num">
                                      <p:cBhvr additive="base">
                                        <p:cTn id="11"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K zamyšlení</a:t>
            </a:r>
            <a:endParaRPr lang="cs-CZ" dirty="0"/>
          </a:p>
        </p:txBody>
      </p:sp>
      <p:sp>
        <p:nvSpPr>
          <p:cNvPr id="3" name="Zástupný symbol pro obsah 2"/>
          <p:cNvSpPr>
            <a:spLocks noGrp="1"/>
          </p:cNvSpPr>
          <p:nvPr>
            <p:ph sz="quarter" idx="1"/>
          </p:nvPr>
        </p:nvSpPr>
        <p:spPr/>
        <p:txBody>
          <a:bodyPr/>
          <a:lstStyle/>
          <a:p>
            <a:pPr marL="457200" indent="-457200">
              <a:buAutoNum type="arabicParenR"/>
            </a:pPr>
            <a:r>
              <a:rPr lang="cs-CZ" dirty="0" smtClean="0"/>
              <a:t>Jaké funkce může plnit agresivita v kolektivu žáků základní školy?</a:t>
            </a:r>
          </a:p>
          <a:p>
            <a:pPr marL="457200" indent="-457200">
              <a:buAutoNum type="arabicParenR"/>
            </a:pPr>
            <a:r>
              <a:rPr lang="cs-CZ" dirty="0" smtClean="0"/>
              <a:t>Jak se může lišit pohled na agresivitu z perspektivy dětí a dospělých?</a:t>
            </a:r>
          </a:p>
          <a:p>
            <a:pPr marL="457200" indent="-457200">
              <a:buAutoNum type="arabicParenR"/>
            </a:pPr>
            <a:r>
              <a:rPr lang="cs-CZ" dirty="0" smtClean="0"/>
              <a:t>Kdy se agresivita ve škole stává problematickou?</a:t>
            </a:r>
          </a:p>
          <a:p>
            <a:pPr marL="457200" indent="-457200">
              <a:buAutoNum type="arabicParenR"/>
            </a:pPr>
            <a:r>
              <a:rPr lang="cs-CZ" dirty="0" smtClean="0"/>
              <a:t>Kde jsou hranice agresivity a šikany ve školní třídě?</a:t>
            </a:r>
          </a:p>
          <a:p>
            <a:pPr marL="457200" indent="-457200">
              <a:buAutoNum type="arabicParenR"/>
            </a:pPr>
            <a:r>
              <a:rPr lang="cs-CZ" dirty="0" smtClean="0"/>
              <a:t>Jak by měl učitel šikanu ve školní třídě řešit?</a:t>
            </a:r>
          </a:p>
          <a:p>
            <a:pPr marL="457200" indent="-457200">
              <a:buAutoNum type="arabicParenR"/>
            </a:pPr>
            <a:endParaRPr lang="cs-CZ"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Úkol 2</a:t>
            </a:r>
            <a:endParaRPr lang="cs-CZ" dirty="0"/>
          </a:p>
        </p:txBody>
      </p:sp>
      <p:sp>
        <p:nvSpPr>
          <p:cNvPr id="3" name="Zástupný symbol pro obsah 2"/>
          <p:cNvSpPr>
            <a:spLocks noGrp="1"/>
          </p:cNvSpPr>
          <p:nvPr>
            <p:ph sz="quarter" idx="1"/>
          </p:nvPr>
        </p:nvSpPr>
        <p:spPr/>
        <p:txBody>
          <a:bodyPr>
            <a:normAutofit lnSpcReduction="10000"/>
          </a:bodyPr>
          <a:lstStyle/>
          <a:p>
            <a:r>
              <a:rPr lang="cs-CZ" b="1" dirty="0" smtClean="0"/>
              <a:t>Můj příběh z pohledu učitele</a:t>
            </a:r>
          </a:p>
          <a:p>
            <a:pPr>
              <a:buNone/>
            </a:pPr>
            <a:r>
              <a:rPr lang="cs-CZ" dirty="0" smtClean="0"/>
              <a:t>	- já jako učitel v uvedené situaci</a:t>
            </a:r>
          </a:p>
          <a:p>
            <a:pPr>
              <a:buNone/>
            </a:pPr>
            <a:r>
              <a:rPr lang="cs-CZ" dirty="0" smtClean="0"/>
              <a:t>	- záznam v první osobě</a:t>
            </a:r>
          </a:p>
          <a:p>
            <a:pPr>
              <a:buNone/>
            </a:pPr>
            <a:r>
              <a:rPr lang="cs-CZ" dirty="0" smtClean="0"/>
              <a:t>	- co jsem si myslel, čeho jsem chtěl dosáhnout</a:t>
            </a:r>
          </a:p>
          <a:p>
            <a:pPr>
              <a:buNone/>
            </a:pPr>
            <a:r>
              <a:rPr lang="cs-CZ" dirty="0" smtClean="0"/>
              <a:t>	- co jsem prožíval, proč jsem tak jednal</a:t>
            </a:r>
          </a:p>
          <a:p>
            <a:pPr>
              <a:buNone/>
            </a:pPr>
            <a:r>
              <a:rPr lang="cs-CZ" dirty="0" smtClean="0"/>
              <a:t>	- jaké vnější faktory ovlivnily moje chování</a:t>
            </a:r>
          </a:p>
          <a:p>
            <a:pPr>
              <a:buNone/>
            </a:pPr>
            <a:r>
              <a:rPr lang="cs-CZ" dirty="0" smtClean="0"/>
              <a:t>	- jak jsem mohl jako učitel jednat jinak</a:t>
            </a:r>
          </a:p>
          <a:p>
            <a:pPr>
              <a:buNone/>
            </a:pPr>
            <a:endParaRPr lang="cs-CZ" dirty="0" smtClean="0"/>
          </a:p>
          <a:p>
            <a:pPr>
              <a:buNone/>
            </a:pPr>
            <a:r>
              <a:rPr lang="cs-CZ" b="1" dirty="0" smtClean="0"/>
              <a:t>Vložte prosím do </a:t>
            </a:r>
            <a:r>
              <a:rPr lang="cs-CZ" b="1" dirty="0" err="1" smtClean="0"/>
              <a:t>ISu</a:t>
            </a:r>
            <a:endParaRPr lang="cs-CZ" b="1" dirty="0" smtClean="0"/>
          </a:p>
          <a:p>
            <a:pPr>
              <a:buNone/>
            </a:pPr>
            <a:r>
              <a:rPr lang="cs-CZ" dirty="0" smtClean="0"/>
              <a:t>Seminární skupiny v sudý týden: do 10. 10. 2014</a:t>
            </a:r>
          </a:p>
          <a:p>
            <a:pPr>
              <a:buNone/>
            </a:pPr>
            <a:r>
              <a:rPr lang="cs-CZ" dirty="0" smtClean="0"/>
              <a:t>Seminární skupiny v lichý týden: do 17. 10. 2014</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71472" y="571480"/>
            <a:ext cx="7467600" cy="1143000"/>
          </a:xfrm>
        </p:spPr>
        <p:txBody>
          <a:bodyPr>
            <a:normAutofit fontScale="90000"/>
          </a:bodyPr>
          <a:lstStyle/>
          <a:p>
            <a:pPr algn="ctr"/>
            <a:r>
              <a:rPr lang="cs-CZ" sz="4000" dirty="0" smtClean="0"/>
              <a:t>Agresivita ve škole</a:t>
            </a:r>
            <a:r>
              <a:rPr lang="cs-CZ" dirty="0" smtClean="0"/>
              <a:t/>
            </a:r>
            <a:br>
              <a:rPr lang="cs-CZ" dirty="0" smtClean="0"/>
            </a:br>
            <a:r>
              <a:rPr lang="cs-CZ" dirty="0" smtClean="0"/>
              <a:t>netradiční pohled: rvačka jako kulturní forma“ (D. Bittnerová)</a:t>
            </a:r>
            <a:endParaRPr lang="cs-CZ" dirty="0"/>
          </a:p>
        </p:txBody>
      </p:sp>
      <p:sp>
        <p:nvSpPr>
          <p:cNvPr id="3" name="Zástupný symbol pro obsah 2"/>
          <p:cNvSpPr>
            <a:spLocks noGrp="1"/>
          </p:cNvSpPr>
          <p:nvPr>
            <p:ph sz="quarter" idx="1"/>
          </p:nvPr>
        </p:nvSpPr>
        <p:spPr/>
        <p:txBody>
          <a:bodyPr/>
          <a:lstStyle/>
          <a:p>
            <a:pPr lvl="0">
              <a:buNone/>
            </a:pPr>
            <a:endParaRPr lang="cs-CZ" dirty="0" smtClean="0"/>
          </a:p>
          <a:p>
            <a:pPr lvl="0"/>
            <a:r>
              <a:rPr lang="cs-CZ" dirty="0" smtClean="0"/>
              <a:t>HRY S NÁSILÍM</a:t>
            </a:r>
          </a:p>
          <a:p>
            <a:pPr lvl="0">
              <a:buNone/>
            </a:pPr>
            <a:r>
              <a:rPr lang="cs-CZ" dirty="0" smtClean="0"/>
              <a:t>	- charakteristika rvačky jako kulturní formy</a:t>
            </a:r>
          </a:p>
          <a:p>
            <a:pPr lvl="0"/>
            <a:endParaRPr lang="cs-CZ" dirty="0" smtClean="0"/>
          </a:p>
          <a:p>
            <a:pPr lvl="0"/>
            <a:r>
              <a:rPr lang="cs-CZ" dirty="0" smtClean="0"/>
              <a:t>SCÉNÁŘ A STRATEGIE HER S NÁSILÍM</a:t>
            </a:r>
          </a:p>
          <a:p>
            <a:pPr lvl="0">
              <a:buNone/>
            </a:pPr>
            <a:r>
              <a:rPr lang="cs-CZ" dirty="0" smtClean="0"/>
              <a:t> 	- provokace – honička – zápas</a:t>
            </a:r>
          </a:p>
          <a:p>
            <a:pPr lvl="0">
              <a:buNone/>
            </a:pPr>
            <a:r>
              <a:rPr lang="cs-CZ" dirty="0" smtClean="0"/>
              <a:t>	- hranice hry</a:t>
            </a:r>
          </a:p>
          <a:p>
            <a:pPr lvl="0">
              <a:buNone/>
            </a:pPr>
            <a:r>
              <a:rPr lang="cs-CZ" dirty="0" smtClean="0"/>
              <a:t>	- teatrální prvky</a:t>
            </a:r>
          </a:p>
          <a:p>
            <a:pPr lvl="0">
              <a:buNone/>
            </a:pPr>
            <a:r>
              <a:rPr lang="cs-CZ" dirty="0" smtClean="0"/>
              <a:t>	- slovník her s násilím </a:t>
            </a:r>
          </a:p>
          <a:p>
            <a:r>
              <a:rPr lang="cs-CZ" dirty="0" smtClean="0"/>
              <a:t>NÁSILÍ U DÍVEK</a:t>
            </a:r>
            <a:endParaRPr lang="cs-CZ"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Mimo roli: Helena</a:t>
            </a:r>
            <a:endParaRPr lang="cs-CZ" dirty="0"/>
          </a:p>
        </p:txBody>
      </p:sp>
      <p:sp>
        <p:nvSpPr>
          <p:cNvPr id="3" name="Zástupný symbol pro obsah 2"/>
          <p:cNvSpPr>
            <a:spLocks noGrp="1"/>
          </p:cNvSpPr>
          <p:nvPr>
            <p:ph sz="quarter" idx="1"/>
          </p:nvPr>
        </p:nvSpPr>
        <p:spPr/>
        <p:txBody>
          <a:bodyPr>
            <a:normAutofit/>
          </a:bodyPr>
          <a:lstStyle/>
          <a:p>
            <a:r>
              <a:rPr lang="cs-CZ" dirty="0" smtClean="0"/>
              <a:t>„Fanda se proboxovává z hloučku, pohyby jsou teatrální – hraje si. Střetává se se Tomášem a buší do něho jako do boxovacího pytle. Volá: “Jsem automatická mlátička.” Tomáš před ním ustupuje k lavicím a otáčí se k Fandovi zády. Přichází Helena a dává Fandovi ránu. Fanda ale neví co má dělat, tak odchází na chodbu. Helena ho však následuje. Fanda před ní utíká, vrací se do třídy. Zde ho Helena pošťuchuje, opírá Fandu o zeď a bouchá ho. Fanda volá: “Pani učitelko pomoc. Pokus o znásilnění.” Helena si ještě do něj</a:t>
            </a:r>
          </a:p>
          <a:p>
            <a:pPr>
              <a:buNone/>
            </a:pPr>
            <a:r>
              <a:rPr lang="cs-CZ" dirty="0" smtClean="0"/>
              <a:t>	plácne a jde pryč.“ (19.4.2001)</a:t>
            </a:r>
            <a:endParaRPr lang="cs-CZ"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smtClean="0"/>
              <a:t>Agresivita jako problém</a:t>
            </a:r>
            <a:endParaRPr lang="cs-CZ" dirty="0"/>
          </a:p>
        </p:txBody>
      </p:sp>
      <p:sp>
        <p:nvSpPr>
          <p:cNvPr id="3" name="Zástupný symbol pro obsah 2"/>
          <p:cNvSpPr>
            <a:spLocks noGrp="1"/>
          </p:cNvSpPr>
          <p:nvPr>
            <p:ph sz="quarter" idx="1"/>
          </p:nvPr>
        </p:nvSpPr>
        <p:spPr/>
        <p:txBody>
          <a:bodyPr/>
          <a:lstStyle/>
          <a:p>
            <a:pPr algn="ctr">
              <a:buNone/>
            </a:pPr>
            <a:endParaRPr lang="cs-CZ" dirty="0" smtClean="0"/>
          </a:p>
          <a:p>
            <a:pPr algn="ctr"/>
            <a:endParaRPr lang="cs-CZ" dirty="0" smtClean="0"/>
          </a:p>
          <a:p>
            <a:pPr algn="ctr">
              <a:spcBef>
                <a:spcPct val="0"/>
              </a:spcBef>
              <a:buNone/>
            </a:pPr>
            <a:r>
              <a:rPr lang="cs-CZ" dirty="0" smtClean="0"/>
              <a:t>Čím se liší zkušenosti Jirky a Květy od her s násilím?</a:t>
            </a:r>
          </a:p>
          <a:p>
            <a:pPr algn="ctr">
              <a:spcBef>
                <a:spcPct val="0"/>
              </a:spcBef>
              <a:buNone/>
            </a:pPr>
            <a:endParaRPr lang="cs-CZ" dirty="0" smtClean="0"/>
          </a:p>
          <a:p>
            <a:pPr algn="ctr">
              <a:spcBef>
                <a:spcPct val="0"/>
              </a:spcBef>
              <a:buNone/>
            </a:pPr>
            <a:r>
              <a:rPr lang="cs-CZ" dirty="0" smtClean="0"/>
              <a:t>Kdy je agresivita problematická?</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smtClean="0"/>
              <a:t>Šikana jako extrémní podoba agresivity</a:t>
            </a:r>
            <a:endParaRPr lang="cs-CZ" dirty="0"/>
          </a:p>
        </p:txBody>
      </p:sp>
      <p:sp>
        <p:nvSpPr>
          <p:cNvPr id="3" name="Zástupný symbol pro obsah 2"/>
          <p:cNvSpPr>
            <a:spLocks noGrp="1"/>
          </p:cNvSpPr>
          <p:nvPr>
            <p:ph sz="quarter" idx="1"/>
          </p:nvPr>
        </p:nvSpPr>
        <p:spPr/>
        <p:txBody>
          <a:bodyPr/>
          <a:lstStyle/>
          <a:p>
            <a:r>
              <a:rPr lang="cs-CZ" b="1" dirty="0" smtClean="0"/>
              <a:t>Šikana: </a:t>
            </a:r>
            <a:r>
              <a:rPr lang="en-US" dirty="0" err="1" smtClean="0"/>
              <a:t>prosazováním</a:t>
            </a:r>
            <a:r>
              <a:rPr lang="en-US" dirty="0" smtClean="0"/>
              <a:t> </a:t>
            </a:r>
            <a:r>
              <a:rPr lang="en-US" dirty="0" err="1" smtClean="0"/>
              <a:t>interpersonální</a:t>
            </a:r>
            <a:r>
              <a:rPr lang="en-US" dirty="0" smtClean="0"/>
              <a:t> </a:t>
            </a:r>
            <a:r>
              <a:rPr lang="en-US" dirty="0" err="1" smtClean="0"/>
              <a:t>síly</a:t>
            </a:r>
            <a:r>
              <a:rPr lang="en-US" dirty="0" smtClean="0"/>
              <a:t> </a:t>
            </a:r>
            <a:r>
              <a:rPr lang="en-US" dirty="0" err="1" smtClean="0"/>
              <a:t>přes</a:t>
            </a:r>
            <a:r>
              <a:rPr lang="en-US" dirty="0" smtClean="0"/>
              <a:t> </a:t>
            </a:r>
            <a:r>
              <a:rPr lang="en-US" dirty="0" err="1" smtClean="0"/>
              <a:t>agresivitu</a:t>
            </a:r>
            <a:r>
              <a:rPr lang="en-US" dirty="0" smtClean="0"/>
              <a:t>. </a:t>
            </a:r>
            <a:r>
              <a:rPr lang="en-US" dirty="0" err="1" smtClean="0"/>
              <a:t>Zahrnuje</a:t>
            </a:r>
            <a:r>
              <a:rPr lang="en-US" dirty="0" smtClean="0"/>
              <a:t> </a:t>
            </a:r>
            <a:r>
              <a:rPr lang="en-US" dirty="0" err="1" smtClean="0"/>
              <a:t>negativní</a:t>
            </a:r>
            <a:r>
              <a:rPr lang="en-US" dirty="0" smtClean="0"/>
              <a:t> </a:t>
            </a:r>
            <a:r>
              <a:rPr lang="en-US" dirty="0" err="1" smtClean="0"/>
              <a:t>fyzický</a:t>
            </a:r>
            <a:r>
              <a:rPr lang="en-US" dirty="0" smtClean="0"/>
              <a:t> </a:t>
            </a:r>
            <a:r>
              <a:rPr lang="en-US" dirty="0" err="1" smtClean="0"/>
              <a:t>nebo</a:t>
            </a:r>
            <a:r>
              <a:rPr lang="en-US" dirty="0" smtClean="0"/>
              <a:t> </a:t>
            </a:r>
            <a:r>
              <a:rPr lang="en-US" dirty="0" err="1" smtClean="0"/>
              <a:t>verbální</a:t>
            </a:r>
            <a:r>
              <a:rPr lang="en-US" dirty="0" smtClean="0"/>
              <a:t> </a:t>
            </a:r>
            <a:r>
              <a:rPr lang="en-US" dirty="0" err="1" smtClean="0"/>
              <a:t>akt</a:t>
            </a:r>
            <a:r>
              <a:rPr lang="en-US" dirty="0" smtClean="0"/>
              <a:t>, </a:t>
            </a:r>
            <a:r>
              <a:rPr lang="en-US" dirty="0" err="1" smtClean="0"/>
              <a:t>způsobuje</a:t>
            </a:r>
            <a:r>
              <a:rPr lang="en-US" dirty="0" smtClean="0"/>
              <a:t> </a:t>
            </a:r>
            <a:r>
              <a:rPr lang="en-US" dirty="0" err="1" smtClean="0"/>
              <a:t>úzkost</a:t>
            </a:r>
            <a:r>
              <a:rPr lang="en-US" dirty="0" smtClean="0"/>
              <a:t> </a:t>
            </a:r>
            <a:r>
              <a:rPr lang="en-US" dirty="0" err="1" smtClean="0"/>
              <a:t>oběti</a:t>
            </a:r>
            <a:r>
              <a:rPr lang="en-US" dirty="0" smtClean="0"/>
              <a:t>, je </a:t>
            </a:r>
            <a:r>
              <a:rPr lang="en-US" dirty="0" err="1" smtClean="0"/>
              <a:t>opakovaný</a:t>
            </a:r>
            <a:r>
              <a:rPr lang="en-US" dirty="0" smtClean="0"/>
              <a:t> v </a:t>
            </a:r>
            <a:r>
              <a:rPr lang="en-US" dirty="0" err="1" smtClean="0"/>
              <a:t>průběhu</a:t>
            </a:r>
            <a:r>
              <a:rPr lang="en-US" dirty="0" smtClean="0"/>
              <a:t> </a:t>
            </a:r>
            <a:r>
              <a:rPr lang="en-US" dirty="0" err="1" smtClean="0"/>
              <a:t>času</a:t>
            </a:r>
            <a:r>
              <a:rPr lang="en-US" dirty="0" smtClean="0"/>
              <a:t> a </a:t>
            </a:r>
            <a:r>
              <a:rPr lang="en-US" dirty="0" err="1" smtClean="0"/>
              <a:t>zahrnuje</a:t>
            </a:r>
            <a:r>
              <a:rPr lang="en-US" dirty="0" smtClean="0"/>
              <a:t> </a:t>
            </a:r>
            <a:r>
              <a:rPr lang="cs-CZ" smtClean="0"/>
              <a:t>nepoměr sil</a:t>
            </a:r>
            <a:r>
              <a:rPr lang="en-US" smtClean="0"/>
              <a:t> </a:t>
            </a:r>
            <a:r>
              <a:rPr lang="en-US" dirty="0" err="1" smtClean="0"/>
              <a:t>mezi</a:t>
            </a:r>
            <a:r>
              <a:rPr lang="en-US" dirty="0" smtClean="0"/>
              <a:t> </a:t>
            </a:r>
            <a:r>
              <a:rPr lang="en-US" dirty="0" err="1" smtClean="0"/>
              <a:t>šikanujícími</a:t>
            </a:r>
            <a:r>
              <a:rPr lang="en-US" dirty="0" smtClean="0"/>
              <a:t> a </a:t>
            </a:r>
            <a:r>
              <a:rPr lang="en-US" dirty="0" err="1" smtClean="0"/>
              <a:t>jejich</a:t>
            </a:r>
            <a:r>
              <a:rPr lang="en-US" dirty="0" smtClean="0"/>
              <a:t> </a:t>
            </a:r>
            <a:r>
              <a:rPr lang="en-US" dirty="0" err="1" smtClean="0"/>
              <a:t>oběťmi</a:t>
            </a:r>
            <a:r>
              <a:rPr lang="en-US" dirty="0" smtClean="0"/>
              <a:t> </a:t>
            </a:r>
            <a:endParaRPr lang="cs-CZ" dirty="0" smtClean="0"/>
          </a:p>
          <a:p>
            <a:r>
              <a:rPr lang="cs-CZ" dirty="0" smtClean="0"/>
              <a:t>Hledání hranic agresivity a šikany – 5P šikany:</a:t>
            </a:r>
          </a:p>
          <a:p>
            <a:pPr>
              <a:buNone/>
            </a:pPr>
            <a:r>
              <a:rPr lang="cs-CZ" dirty="0" smtClean="0"/>
              <a:t>	</a:t>
            </a:r>
            <a:r>
              <a:rPr lang="en-US" dirty="0" smtClean="0"/>
              <a:t>1. Power </a:t>
            </a:r>
            <a:endParaRPr lang="cs-CZ" dirty="0" smtClean="0"/>
          </a:p>
          <a:p>
            <a:pPr>
              <a:buNone/>
            </a:pPr>
            <a:r>
              <a:rPr lang="cs-CZ" dirty="0" smtClean="0"/>
              <a:t>	</a:t>
            </a:r>
            <a:r>
              <a:rPr lang="en-US" dirty="0" smtClean="0"/>
              <a:t>2. Persistence</a:t>
            </a:r>
            <a:endParaRPr lang="cs-CZ" dirty="0" smtClean="0"/>
          </a:p>
          <a:p>
            <a:pPr>
              <a:buNone/>
            </a:pPr>
            <a:r>
              <a:rPr lang="cs-CZ" dirty="0" smtClean="0"/>
              <a:t>	</a:t>
            </a:r>
            <a:r>
              <a:rPr lang="en-US" dirty="0" smtClean="0"/>
              <a:t>3. Peers</a:t>
            </a:r>
            <a:endParaRPr lang="cs-CZ" dirty="0" smtClean="0"/>
          </a:p>
          <a:p>
            <a:pPr>
              <a:buNone/>
            </a:pPr>
            <a:r>
              <a:rPr lang="cs-CZ" dirty="0" smtClean="0"/>
              <a:t>	</a:t>
            </a:r>
            <a:r>
              <a:rPr lang="en-US" dirty="0" smtClean="0"/>
              <a:t>4. Purpose</a:t>
            </a:r>
            <a:endParaRPr lang="cs-CZ" dirty="0" smtClean="0"/>
          </a:p>
          <a:p>
            <a:pPr>
              <a:buNone/>
            </a:pPr>
            <a:r>
              <a:rPr lang="cs-CZ" dirty="0" smtClean="0"/>
              <a:t>	</a:t>
            </a:r>
            <a:r>
              <a:rPr lang="en-US" dirty="0" smtClean="0"/>
              <a:t>5. Perception</a:t>
            </a:r>
            <a:endParaRPr lang="cs-CZ" dirty="0" smtClean="0"/>
          </a:p>
          <a:p>
            <a:endParaRPr lang="cs-CZ" dirty="0" smtClean="0"/>
          </a:p>
          <a:p>
            <a:endParaRPr lang="cs-CZ"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
            </a:r>
            <a:br>
              <a:rPr lang="cs-CZ" dirty="0" smtClean="0"/>
            </a:br>
            <a:r>
              <a:rPr lang="cs-CZ" dirty="0" smtClean="0"/>
              <a:t>P</a:t>
            </a:r>
            <a:r>
              <a:rPr lang="en-US" dirty="0" err="1" smtClean="0"/>
              <a:t>rojevy</a:t>
            </a:r>
            <a:r>
              <a:rPr lang="en-US" dirty="0" smtClean="0"/>
              <a:t> </a:t>
            </a:r>
            <a:r>
              <a:rPr lang="en-US" dirty="0" err="1" smtClean="0"/>
              <a:t>šikany</a:t>
            </a:r>
            <a:r>
              <a:rPr lang="cs-CZ" dirty="0" smtClean="0"/>
              <a:t/>
            </a:r>
            <a:br>
              <a:rPr lang="cs-CZ" dirty="0" smtClean="0"/>
            </a:br>
            <a:endParaRPr lang="cs-CZ" dirty="0"/>
          </a:p>
        </p:txBody>
      </p:sp>
      <p:sp>
        <p:nvSpPr>
          <p:cNvPr id="3" name="Zástupný symbol pro obsah 2"/>
          <p:cNvSpPr>
            <a:spLocks noGrp="1"/>
          </p:cNvSpPr>
          <p:nvPr>
            <p:ph sz="quarter" idx="1"/>
          </p:nvPr>
        </p:nvSpPr>
        <p:spPr/>
        <p:txBody>
          <a:bodyPr/>
          <a:lstStyle/>
          <a:p>
            <a:pPr lvl="0"/>
            <a:r>
              <a:rPr lang="en-US" b="1" i="1" dirty="0" err="1" smtClean="0"/>
              <a:t>přímé</a:t>
            </a:r>
            <a:r>
              <a:rPr lang="en-US" b="1" i="1" dirty="0" smtClean="0"/>
              <a:t> </a:t>
            </a:r>
            <a:r>
              <a:rPr lang="en-US" b="1" i="1" dirty="0" err="1"/>
              <a:t>projevy</a:t>
            </a:r>
            <a:r>
              <a:rPr lang="en-US" b="1" i="1" dirty="0"/>
              <a:t>:</a:t>
            </a:r>
            <a:r>
              <a:rPr lang="en-US" b="1" dirty="0"/>
              <a:t> </a:t>
            </a:r>
            <a:endParaRPr lang="cs-CZ" b="1" dirty="0" smtClean="0"/>
          </a:p>
          <a:p>
            <a:pPr lvl="0">
              <a:buNone/>
            </a:pPr>
            <a:r>
              <a:rPr lang="cs-CZ" dirty="0"/>
              <a:t>	</a:t>
            </a:r>
            <a:r>
              <a:rPr lang="en-US" dirty="0" err="1" smtClean="0"/>
              <a:t>posměch</a:t>
            </a:r>
            <a:r>
              <a:rPr lang="cs-CZ" dirty="0" smtClean="0"/>
              <a:t> (přezdívky, nadávky, hrubé žerty</a:t>
            </a:r>
            <a:r>
              <a:rPr lang="cs-CZ" dirty="0"/>
              <a:t>)</a:t>
            </a:r>
            <a:r>
              <a:rPr lang="en-US" dirty="0" smtClean="0"/>
              <a:t> </a:t>
            </a:r>
            <a:r>
              <a:rPr lang="en-US" dirty="0" err="1" smtClean="0"/>
              <a:t>kritika</a:t>
            </a:r>
            <a:r>
              <a:rPr lang="en-US" dirty="0" smtClean="0"/>
              <a:t>, </a:t>
            </a:r>
            <a:r>
              <a:rPr lang="en-US" dirty="0" err="1"/>
              <a:t>příkazy</a:t>
            </a:r>
            <a:r>
              <a:rPr lang="en-US" dirty="0" smtClean="0"/>
              <a:t>,</a:t>
            </a:r>
            <a:r>
              <a:rPr lang="cs-CZ" dirty="0" smtClean="0"/>
              <a:t> kterým se dítě podřizuje,</a:t>
            </a:r>
            <a:r>
              <a:rPr lang="en-US" dirty="0" smtClean="0"/>
              <a:t> </a:t>
            </a:r>
            <a:r>
              <a:rPr lang="en-US" dirty="0" err="1"/>
              <a:t>strkání</a:t>
            </a:r>
            <a:r>
              <a:rPr lang="en-US" dirty="0"/>
              <a:t>, </a:t>
            </a:r>
            <a:r>
              <a:rPr lang="en-US" dirty="0" err="1" smtClean="0"/>
              <a:t>bití</a:t>
            </a:r>
            <a:r>
              <a:rPr lang="en-US" dirty="0"/>
              <a:t>, </a:t>
            </a:r>
            <a:r>
              <a:rPr lang="en-US" dirty="0" err="1"/>
              <a:t>kopání</a:t>
            </a:r>
            <a:endParaRPr lang="cs-CZ" dirty="0"/>
          </a:p>
          <a:p>
            <a:pPr lvl="0"/>
            <a:r>
              <a:rPr lang="en-US" b="1" i="1" dirty="0" err="1"/>
              <a:t>nepřímé</a:t>
            </a:r>
            <a:r>
              <a:rPr lang="en-US" b="1" i="1" dirty="0"/>
              <a:t> </a:t>
            </a:r>
            <a:r>
              <a:rPr lang="en-US" b="1" i="1" dirty="0" err="1" smtClean="0"/>
              <a:t>projevy</a:t>
            </a:r>
            <a:r>
              <a:rPr lang="en-US" b="1" i="1" dirty="0" smtClean="0"/>
              <a:t>:</a:t>
            </a:r>
            <a:r>
              <a:rPr lang="en-US" b="1" dirty="0" smtClean="0"/>
              <a:t> </a:t>
            </a:r>
            <a:endParaRPr lang="cs-CZ" b="1" dirty="0" smtClean="0"/>
          </a:p>
          <a:p>
            <a:pPr lvl="0">
              <a:buNone/>
            </a:pPr>
            <a:r>
              <a:rPr lang="cs-CZ" dirty="0"/>
              <a:t>	</a:t>
            </a:r>
            <a:r>
              <a:rPr lang="en-US" dirty="0" err="1" smtClean="0"/>
              <a:t>dítě</a:t>
            </a:r>
            <a:r>
              <a:rPr lang="en-US" dirty="0" smtClean="0"/>
              <a:t> </a:t>
            </a:r>
            <a:r>
              <a:rPr lang="en-US" dirty="0"/>
              <a:t>je </a:t>
            </a:r>
            <a:r>
              <a:rPr lang="en-US" dirty="0" err="1"/>
              <a:t>často</a:t>
            </a:r>
            <a:r>
              <a:rPr lang="en-US" dirty="0"/>
              <a:t> </a:t>
            </a:r>
            <a:r>
              <a:rPr lang="en-US" dirty="0" err="1"/>
              <a:t>samo</a:t>
            </a:r>
            <a:r>
              <a:rPr lang="en-US" dirty="0"/>
              <a:t>, je </a:t>
            </a:r>
            <a:r>
              <a:rPr lang="en-US" dirty="0" err="1"/>
              <a:t>ustrašené</a:t>
            </a:r>
            <a:r>
              <a:rPr lang="en-US" dirty="0"/>
              <a:t>, </a:t>
            </a:r>
            <a:r>
              <a:rPr lang="en-US" dirty="0" err="1"/>
              <a:t>zhoršuje</a:t>
            </a:r>
            <a:r>
              <a:rPr lang="en-US" dirty="0"/>
              <a:t> se </a:t>
            </a:r>
            <a:r>
              <a:rPr lang="en-US" dirty="0" err="1"/>
              <a:t>jeho</a:t>
            </a:r>
            <a:r>
              <a:rPr lang="en-US" dirty="0"/>
              <a:t> </a:t>
            </a:r>
            <a:r>
              <a:rPr lang="en-US" dirty="0" err="1"/>
              <a:t>školní</a:t>
            </a:r>
            <a:r>
              <a:rPr lang="en-US" dirty="0"/>
              <a:t> </a:t>
            </a:r>
            <a:r>
              <a:rPr lang="en-US" dirty="0" err="1" smtClean="0"/>
              <a:t>prospěch</a:t>
            </a:r>
            <a:r>
              <a:rPr lang="cs-CZ" dirty="0" smtClean="0"/>
              <a:t>, má poškozené věci, vyhledává přítomnost dospělých osob…</a:t>
            </a:r>
            <a:endParaRPr lang="cs-CZ" dirty="0"/>
          </a:p>
          <a:p>
            <a:endParaRPr lang="cs-CZ"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 calcmode="lin" valueType="num">
                                      <p:cBhvr additive="base">
                                        <p:cTn id="1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Agresor a Oběť Šikany</a:t>
            </a:r>
            <a:endParaRPr lang="cs-CZ" dirty="0"/>
          </a:p>
        </p:txBody>
      </p:sp>
      <p:sp>
        <p:nvSpPr>
          <p:cNvPr id="3" name="Zástupný symbol pro obsah 2"/>
          <p:cNvSpPr>
            <a:spLocks noGrp="1"/>
          </p:cNvSpPr>
          <p:nvPr>
            <p:ph sz="quarter" idx="1"/>
          </p:nvPr>
        </p:nvSpPr>
        <p:spPr/>
        <p:txBody>
          <a:bodyPr/>
          <a:lstStyle/>
          <a:p>
            <a:r>
              <a:rPr lang="cs-CZ" dirty="0" smtClean="0"/>
              <a:t>Jak šikanu vnímá oběť?</a:t>
            </a:r>
          </a:p>
          <a:p>
            <a:r>
              <a:rPr lang="cs-CZ" dirty="0" smtClean="0"/>
              <a:t>Jak šikanu vnímá agresor?</a:t>
            </a:r>
            <a:endParaRPr lang="cs-CZ"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smtClean="0"/>
              <a:t>Vyšetřování šikany</a:t>
            </a:r>
            <a:br>
              <a:rPr lang="cs-CZ" dirty="0" smtClean="0"/>
            </a:br>
            <a:endParaRPr lang="cs-CZ" dirty="0"/>
          </a:p>
        </p:txBody>
      </p:sp>
      <p:sp>
        <p:nvSpPr>
          <p:cNvPr id="3" name="Zástupný symbol pro obsah 2"/>
          <p:cNvSpPr>
            <a:spLocks noGrp="1"/>
          </p:cNvSpPr>
          <p:nvPr>
            <p:ph sz="quarter" idx="1"/>
          </p:nvPr>
        </p:nvSpPr>
        <p:spPr/>
        <p:txBody>
          <a:bodyPr>
            <a:normAutofit/>
          </a:bodyPr>
          <a:lstStyle/>
          <a:p>
            <a:pPr>
              <a:buNone/>
            </a:pPr>
            <a:r>
              <a:rPr lang="en-US" u="sng" dirty="0" err="1"/>
              <a:t>pravidla</a:t>
            </a:r>
            <a:r>
              <a:rPr lang="en-US" u="sng" dirty="0"/>
              <a:t> </a:t>
            </a:r>
            <a:r>
              <a:rPr lang="en-US" u="sng" dirty="0" err="1"/>
              <a:t>vyšetřování</a:t>
            </a:r>
            <a:r>
              <a:rPr lang="en-US" u="sng" dirty="0"/>
              <a:t> </a:t>
            </a:r>
            <a:r>
              <a:rPr lang="en-US" u="sng" dirty="0" err="1"/>
              <a:t>šikany</a:t>
            </a:r>
            <a:endParaRPr lang="cs-CZ" dirty="0"/>
          </a:p>
          <a:p>
            <a:pPr>
              <a:buNone/>
            </a:pPr>
            <a:r>
              <a:rPr lang="en-US" dirty="0"/>
              <a:t>1. </a:t>
            </a:r>
            <a:r>
              <a:rPr lang="en-US" dirty="0" err="1"/>
              <a:t>Chránit</a:t>
            </a:r>
            <a:r>
              <a:rPr lang="en-US" dirty="0"/>
              <a:t> </a:t>
            </a:r>
            <a:r>
              <a:rPr lang="en-US" dirty="0" err="1"/>
              <a:t>zdroj</a:t>
            </a:r>
            <a:r>
              <a:rPr lang="en-US" dirty="0"/>
              <a:t> </a:t>
            </a:r>
            <a:r>
              <a:rPr lang="en-US" dirty="0" err="1"/>
              <a:t>informací</a:t>
            </a:r>
            <a:endParaRPr lang="cs-CZ" dirty="0"/>
          </a:p>
          <a:p>
            <a:pPr>
              <a:buNone/>
            </a:pPr>
            <a:r>
              <a:rPr lang="en-US" dirty="0"/>
              <a:t>2. </a:t>
            </a:r>
            <a:r>
              <a:rPr lang="en-US" dirty="0" err="1"/>
              <a:t>Prozradit</a:t>
            </a:r>
            <a:r>
              <a:rPr lang="en-US" dirty="0"/>
              <a:t> co </a:t>
            </a:r>
            <a:r>
              <a:rPr lang="en-US" dirty="0" err="1"/>
              <a:t>nejméně</a:t>
            </a:r>
            <a:r>
              <a:rPr lang="en-US" dirty="0"/>
              <a:t> o tom, co </a:t>
            </a:r>
            <a:r>
              <a:rPr lang="en-US" dirty="0" err="1"/>
              <a:t>nám</a:t>
            </a:r>
            <a:r>
              <a:rPr lang="en-US" dirty="0"/>
              <a:t> je a </a:t>
            </a:r>
            <a:r>
              <a:rPr lang="en-US" dirty="0" err="1"/>
              <a:t>není</a:t>
            </a:r>
            <a:r>
              <a:rPr lang="en-US" dirty="0"/>
              <a:t> </a:t>
            </a:r>
            <a:r>
              <a:rPr lang="en-US" dirty="0" err="1"/>
              <a:t>známo</a:t>
            </a:r>
            <a:endParaRPr lang="cs-CZ" dirty="0"/>
          </a:p>
          <a:p>
            <a:pPr>
              <a:buNone/>
            </a:pPr>
            <a:r>
              <a:rPr lang="en-US" dirty="0"/>
              <a:t>3. </a:t>
            </a:r>
            <a:r>
              <a:rPr lang="en-US" dirty="0" err="1"/>
              <a:t>Vyslechnout</a:t>
            </a:r>
            <a:r>
              <a:rPr lang="en-US" dirty="0"/>
              <a:t> </a:t>
            </a:r>
            <a:r>
              <a:rPr lang="en-US" dirty="0" err="1"/>
              <a:t>poškozeného</a:t>
            </a:r>
            <a:r>
              <a:rPr lang="en-US" dirty="0"/>
              <a:t>, </a:t>
            </a:r>
            <a:r>
              <a:rPr lang="en-US" dirty="0" err="1"/>
              <a:t>obviněného</a:t>
            </a:r>
            <a:r>
              <a:rPr lang="en-US" dirty="0"/>
              <a:t> a </a:t>
            </a:r>
            <a:r>
              <a:rPr lang="en-US" dirty="0" err="1"/>
              <a:t>svědky</a:t>
            </a:r>
            <a:r>
              <a:rPr lang="en-US" dirty="0"/>
              <a:t> </a:t>
            </a:r>
            <a:r>
              <a:rPr lang="en-US" dirty="0" err="1"/>
              <a:t>každého</a:t>
            </a:r>
            <a:r>
              <a:rPr lang="en-US" dirty="0"/>
              <a:t> </a:t>
            </a:r>
            <a:r>
              <a:rPr lang="en-US" dirty="0" err="1"/>
              <a:t>zvlášť</a:t>
            </a:r>
            <a:r>
              <a:rPr lang="en-US" dirty="0"/>
              <a:t> </a:t>
            </a:r>
            <a:endParaRPr lang="cs-CZ" dirty="0" smtClean="0"/>
          </a:p>
          <a:p>
            <a:pPr>
              <a:buNone/>
            </a:pPr>
            <a:r>
              <a:rPr lang="cs-CZ" dirty="0" smtClean="0"/>
              <a:t>4. U rozhovoru s obviněným je možné využít „taktiku výslechu“</a:t>
            </a:r>
            <a:endParaRPr lang="cs-CZ" dirty="0"/>
          </a:p>
          <a:p>
            <a:pPr>
              <a:buNone/>
            </a:pPr>
            <a:r>
              <a:rPr lang="cs-CZ" dirty="0" smtClean="0"/>
              <a:t>5</a:t>
            </a:r>
            <a:r>
              <a:rPr lang="en-US" dirty="0" smtClean="0"/>
              <a:t>. </a:t>
            </a:r>
            <a:r>
              <a:rPr lang="en-US" dirty="0" err="1"/>
              <a:t>Všechny</a:t>
            </a:r>
            <a:r>
              <a:rPr lang="en-US" dirty="0"/>
              <a:t> </a:t>
            </a:r>
            <a:r>
              <a:rPr lang="en-US" dirty="0" err="1"/>
              <a:t>výpovědi</a:t>
            </a:r>
            <a:r>
              <a:rPr lang="en-US" dirty="0"/>
              <a:t> </a:t>
            </a:r>
            <a:r>
              <a:rPr lang="en-US" dirty="0" err="1"/>
              <a:t>pečlivě</a:t>
            </a:r>
            <a:r>
              <a:rPr lang="en-US" dirty="0"/>
              <a:t> </a:t>
            </a:r>
            <a:r>
              <a:rPr lang="en-US" dirty="0" err="1"/>
              <a:t>zaznamenat</a:t>
            </a:r>
            <a:r>
              <a:rPr lang="en-US" dirty="0" smtClean="0"/>
              <a:t>.</a:t>
            </a:r>
            <a:endParaRPr lang="cs-CZ"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rkýř">
  <a:themeElements>
    <a:clrScheme name="Arkýř">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Arkýř">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rkýř">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165</TotalTime>
  <Words>357</Words>
  <Application>Microsoft Office PowerPoint</Application>
  <PresentationFormat>Předvádění na obrazovce (4:3)</PresentationFormat>
  <Paragraphs>74</Paragraphs>
  <Slides>11</Slides>
  <Notes>0</Notes>
  <HiddenSlides>0</HiddenSlides>
  <MMClips>0</MMClips>
  <ScaleCrop>false</ScaleCrop>
  <HeadingPairs>
    <vt:vector size="4" baseType="variant">
      <vt:variant>
        <vt:lpstr>Motiv</vt:lpstr>
      </vt:variant>
      <vt:variant>
        <vt:i4>1</vt:i4>
      </vt:variant>
      <vt:variant>
        <vt:lpstr>Nadpisy snímků</vt:lpstr>
      </vt:variant>
      <vt:variant>
        <vt:i4>11</vt:i4>
      </vt:variant>
    </vt:vector>
  </HeadingPairs>
  <TitlesOfParts>
    <vt:vector size="12" baseType="lpstr">
      <vt:lpstr>Arkýř</vt:lpstr>
      <vt:lpstr>Agresivita Šikana</vt:lpstr>
      <vt:lpstr>Úkol 2</vt:lpstr>
      <vt:lpstr>Agresivita ve škole netradiční pohled: rvačka jako kulturní forma“ (D. Bittnerová)</vt:lpstr>
      <vt:lpstr>Mimo roli: Helena</vt:lpstr>
      <vt:lpstr>Agresivita jako problém</vt:lpstr>
      <vt:lpstr>Šikana jako extrémní podoba agresivity</vt:lpstr>
      <vt:lpstr> Projevy šikany </vt:lpstr>
      <vt:lpstr>Agresor a Oběť Šikany</vt:lpstr>
      <vt:lpstr>Vyšetřování šikany </vt:lpstr>
      <vt:lpstr>Postup vyšetřování</vt:lpstr>
      <vt:lpstr>K zamyšlení</vt:lpstr>
    </vt:vector>
  </TitlesOfParts>
  <Company>U</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Šikana</dc:title>
  <dc:creator>X</dc:creator>
  <cp:lastModifiedBy>lektor</cp:lastModifiedBy>
  <cp:revision>21</cp:revision>
  <dcterms:created xsi:type="dcterms:W3CDTF">2012-11-19T18:02:41Z</dcterms:created>
  <dcterms:modified xsi:type="dcterms:W3CDTF">2014-11-05T08:33:46Z</dcterms:modified>
</cp:coreProperties>
</file>