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6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s/slide18.xml" ContentType="application/vnd.openxmlformats-officedocument.presentationml.slide+xml"/>
  <Override PartName="/ppt/slides/slide15.xml" ContentType="application/vnd.openxmlformats-officedocument.presentationml.slide+xml"/>
  <Override PartName="/ppt/slides/slide7.xml" ContentType="application/vnd.openxmlformats-officedocument.presentationml.slide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10.xml" ContentType="application/vnd.openxmlformats-officedocument.presentationml.slide+xml"/>
  <Override PartName="/ppt/slides/slide14.xml" ContentType="application/vnd.openxmlformats-officedocument.presentationml.slide+xml"/>
  <Override PartName="/ppt/slides/slide11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strictFirstAndLastChars="0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</p:sldIdLst>
  <p:sldSz cy="68580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arget="slides/slide14.xml" Type="http://schemas.openxmlformats.org/officeDocument/2006/relationships/slide" Id="rId19"/><Relationship Target="slides/slide13.xml" Type="http://schemas.openxmlformats.org/officeDocument/2006/relationships/slide" Id="rId18"/><Relationship Target="slides/slide12.xml" Type="http://schemas.openxmlformats.org/officeDocument/2006/relationships/slide" Id="rId17"/><Relationship Target="slides/slide11.xml" Type="http://schemas.openxmlformats.org/officeDocument/2006/relationships/slide" Id="rId16"/><Relationship Target="slides/slide10.xml" Type="http://schemas.openxmlformats.org/officeDocument/2006/relationships/slide" Id="rId15"/><Relationship Target="slides/slide9.xml" Type="http://schemas.openxmlformats.org/officeDocument/2006/relationships/slide" Id="rId14"/><Relationship Target="slides/slide16.xml" Type="http://schemas.openxmlformats.org/officeDocument/2006/relationships/slide" Id="rId21"/><Relationship Target="presProps.xml" Type="http://schemas.openxmlformats.org/officeDocument/2006/relationships/presProps" Id="rId2"/><Relationship Target="slides/slide7.xml" Type="http://schemas.openxmlformats.org/officeDocument/2006/relationships/slide" Id="rId12"/><Relationship Target="slides/slide17.xml" Type="http://schemas.openxmlformats.org/officeDocument/2006/relationships/slide" Id="rId22"/><Relationship Target="slides/slide8.xml" Type="http://schemas.openxmlformats.org/officeDocument/2006/relationships/slide" Id="rId13"/><Relationship Target="theme/theme3.xml" Type="http://schemas.openxmlformats.org/officeDocument/2006/relationships/theme" Id="rId1"/><Relationship Target="slides/slide18.xml" Type="http://schemas.openxmlformats.org/officeDocument/2006/relationships/slide" Id="rId23"/><Relationship Target="slideMasters/slideMaster1.xml" Type="http://schemas.openxmlformats.org/officeDocument/2006/relationships/slideMaster" Id="rId4"/><Relationship Target="slides/slide5.xml" Type="http://schemas.openxmlformats.org/officeDocument/2006/relationships/slide" Id="rId10"/><Relationship Target="tableStyles.xml" Type="http://schemas.openxmlformats.org/officeDocument/2006/relationships/tableStyles" Id="rId3"/><Relationship Target="slides/slide6.xml" Type="http://schemas.openxmlformats.org/officeDocument/2006/relationships/slide" Id="rId11"/><Relationship Target="slides/slide15.xml" Type="http://schemas.openxmlformats.org/officeDocument/2006/relationships/slide" Id="rId20"/><Relationship Target="slides/slide4.xml" Type="http://schemas.openxmlformats.org/officeDocument/2006/relationships/slide" Id="rId9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Relationship Target="slides/slide3.xml" Type="http://schemas.openxmlformats.org/officeDocument/2006/relationships/slide" Id="rId8"/><Relationship Target="slides/slide2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1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3" name="Shape 3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4" name="Shape 34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35" name="Shape 3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4" name="Shape 9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5" name="Shape 95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96" name="Shape 9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0" name="Shape 10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1" name="Shape 101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02" name="Shape 10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6" name="Shape 10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7" name="Shape 107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08" name="Shape 10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13" name="Shape 11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4" name="Shape 114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15" name="Shape 11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19" name="Shape 11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0" name="Shape 120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21" name="Shape 12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25" name="Shape 12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6" name="Shape 126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27" name="Shape 12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32" name="Shape 13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3" name="Shape 133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34" name="Shape 13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38" name="Shape 13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9" name="Shape 139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40" name="Shape 14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44" name="Shape 14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5" name="Shape 145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46" name="Shape 14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0" name="Shape 4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1" name="Shape 41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42" name="Shape 4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7" name="Shape 4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8" name="Shape 48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49" name="Shape 4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3" name="Shape 5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4" name="Shape 54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55" name="Shape 5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9" name="Shape 5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0" name="Shape 60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61" name="Shape 6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5" name="Shape 6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6" name="Shape 66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2" name="Shape 7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3" name="Shape 73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74" name="Shape 7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0" name="Shape 8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1" name="Shape 81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82" name="Shape 8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8" name="Shape 8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9" name="Shape 89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90" name="Shape 9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8" name="Shape 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" name="Shape 9"/>
          <p:cNvSpPr txBox="1"/>
          <p:nvPr>
            <p:ph type="ctrTitle"/>
          </p:nvPr>
        </p:nvSpPr>
        <p:spPr>
          <a:xfrm>
            <a:off y="751679" x="457200"/>
            <a:ext cy="4012499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buSzPct val="100000"/>
              <a:defRPr sz="7200"/>
            </a:lvl1pPr>
            <a:lvl2pPr>
              <a:spcBef>
                <a:spcPts val="0"/>
              </a:spcBef>
              <a:buSzPct val="100000"/>
              <a:defRPr sz="7200"/>
            </a:lvl2pPr>
            <a:lvl3pPr>
              <a:spcBef>
                <a:spcPts val="0"/>
              </a:spcBef>
              <a:buSzPct val="100000"/>
              <a:defRPr sz="7200"/>
            </a:lvl3pPr>
            <a:lvl4pPr>
              <a:spcBef>
                <a:spcPts val="0"/>
              </a:spcBef>
              <a:buSzPct val="100000"/>
              <a:defRPr sz="7200"/>
            </a:lvl4pPr>
            <a:lvl5pPr>
              <a:spcBef>
                <a:spcPts val="0"/>
              </a:spcBef>
              <a:buSzPct val="100000"/>
              <a:defRPr sz="7200"/>
            </a:lvl5pPr>
            <a:lvl6pPr>
              <a:spcBef>
                <a:spcPts val="0"/>
              </a:spcBef>
              <a:buSzPct val="100000"/>
              <a:defRPr sz="7200"/>
            </a:lvl6pPr>
            <a:lvl7pPr>
              <a:spcBef>
                <a:spcPts val="0"/>
              </a:spcBef>
              <a:buSzPct val="100000"/>
              <a:defRPr sz="7200"/>
            </a:lvl7pPr>
            <a:lvl8pPr>
              <a:spcBef>
                <a:spcPts val="0"/>
              </a:spcBef>
              <a:buSzPct val="100000"/>
              <a:defRPr sz="7200"/>
            </a:lvl8pPr>
            <a:lvl9pPr>
              <a:spcBef>
                <a:spcPts val="0"/>
              </a:spcBef>
              <a:buSzPct val="100000"/>
              <a:defRPr sz="7200"/>
            </a:lvl9pPr>
          </a:lstStyle>
          <a:p/>
        </p:txBody>
      </p:sp>
      <p:sp>
        <p:nvSpPr>
          <p:cNvPr id="10" name="Shape 10"/>
          <p:cNvSpPr txBox="1"/>
          <p:nvPr>
            <p:ph idx="1" type="subTitle"/>
          </p:nvPr>
        </p:nvSpPr>
        <p:spPr>
          <a:xfrm>
            <a:off y="4955189" x="457200"/>
            <a:ext cy="1643400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1pPr>
            <a:lvl2pPr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2pPr>
            <a:lvl3pPr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3pPr>
            <a:lvl4pPr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4pPr>
            <a:lvl5pPr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5pPr>
            <a:lvl6pPr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6pPr>
            <a:lvl7pPr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7pPr>
            <a:lvl8pPr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8pPr>
            <a:lvl9pPr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9pPr>
          </a:lstStyle>
          <a:p/>
        </p:txBody>
      </p:sp>
      <p:cxnSp>
        <p:nvCxnSpPr>
          <p:cNvPr id="11" name="Shape 11"/>
          <p:cNvCxnSpPr/>
          <p:nvPr/>
        </p:nvCxnSpPr>
        <p:spPr>
          <a:xfrm>
            <a:off y="548639" x="457200"/>
            <a:ext cy="0" cx="8229600"/>
          </a:xfrm>
          <a:prstGeom prst="straightConnector1">
            <a:avLst/>
          </a:prstGeom>
          <a:noFill/>
          <a:ln w="57150" cap="flat">
            <a:solidFill>
              <a:schemeClr val="accent1"/>
            </a:solidFill>
            <a:prstDash val="solid"/>
            <a:round/>
            <a:headEnd w="med" len="med" type="none"/>
            <a:tailEnd w="med" len="med" type="none"/>
          </a:ln>
        </p:spPr>
      </p:cxnSp>
      <p:cxnSp>
        <p:nvCxnSpPr>
          <p:cNvPr id="12" name="Shape 12"/>
          <p:cNvCxnSpPr/>
          <p:nvPr/>
        </p:nvCxnSpPr>
        <p:spPr>
          <a:xfrm>
            <a:off y="4844510" x="457200"/>
            <a:ext cy="0" cx="8229600"/>
          </a:xfrm>
          <a:prstGeom prst="straightConnector1">
            <a:avLst/>
          </a:prstGeom>
          <a:noFill/>
          <a:ln w="57150" cap="flat">
            <a:solidFill>
              <a:schemeClr val="accent1"/>
            </a:solidFill>
            <a:prstDash val="solid"/>
            <a:round/>
            <a:headEnd w="med" len="med" type="none"/>
            <a:tailEnd w="med" len="med" type="none"/>
          </a:ln>
        </p:spPr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3" name="Shape 1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defRPr>
                <a:solidFill>
                  <a:srgbClr val="DA0002"/>
                </a:solidFill>
              </a:defRPr>
            </a:lvl1pPr>
            <a:lvl2pPr>
              <a:spcBef>
                <a:spcPts val="0"/>
              </a:spcBef>
              <a:defRPr>
                <a:solidFill>
                  <a:srgbClr val="DA0002"/>
                </a:solidFill>
              </a:defRPr>
            </a:lvl2pPr>
            <a:lvl3pPr>
              <a:spcBef>
                <a:spcPts val="0"/>
              </a:spcBef>
              <a:defRPr>
                <a:solidFill>
                  <a:srgbClr val="DA0002"/>
                </a:solidFill>
              </a:defRPr>
            </a:lvl3pPr>
            <a:lvl4pPr>
              <a:spcBef>
                <a:spcPts val="0"/>
              </a:spcBef>
              <a:defRPr>
                <a:solidFill>
                  <a:srgbClr val="DA0002"/>
                </a:solidFill>
              </a:defRPr>
            </a:lvl4pPr>
            <a:lvl5pPr>
              <a:spcBef>
                <a:spcPts val="0"/>
              </a:spcBef>
              <a:defRPr>
                <a:solidFill>
                  <a:srgbClr val="DA0002"/>
                </a:solidFill>
              </a:defRPr>
            </a:lvl5pPr>
            <a:lvl6pPr>
              <a:spcBef>
                <a:spcPts val="0"/>
              </a:spcBef>
              <a:defRPr>
                <a:solidFill>
                  <a:srgbClr val="DA0002"/>
                </a:solidFill>
              </a:defRPr>
            </a:lvl6pPr>
            <a:lvl7pPr>
              <a:spcBef>
                <a:spcPts val="0"/>
              </a:spcBef>
              <a:defRPr>
                <a:solidFill>
                  <a:srgbClr val="DA0002"/>
                </a:solidFill>
              </a:defRPr>
            </a:lvl7pPr>
            <a:lvl8pPr>
              <a:spcBef>
                <a:spcPts val="0"/>
              </a:spcBef>
              <a:defRPr>
                <a:solidFill>
                  <a:srgbClr val="DA0002"/>
                </a:solidFill>
              </a:defRPr>
            </a:lvl8pPr>
            <a:lvl9pPr>
              <a:spcBef>
                <a:spcPts val="0"/>
              </a:spcBef>
              <a:defRPr>
                <a:solidFill>
                  <a:srgbClr val="DA0002"/>
                </a:solidFill>
              </a:defRPr>
            </a:lvl9pPr>
          </a:lstStyle>
          <a:p/>
        </p:txBody>
      </p:sp>
      <p:sp>
        <p:nvSpPr>
          <p:cNvPr id="15" name="Shape 15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cxnSp>
        <p:nvCxnSpPr>
          <p:cNvPr id="16" name="Shape 16"/>
          <p:cNvCxnSpPr/>
          <p:nvPr/>
        </p:nvCxnSpPr>
        <p:spPr>
          <a:xfrm>
            <a:off y="1524000" x="457200"/>
            <a:ext cy="0" cx="8229600"/>
          </a:xfrm>
          <a:prstGeom prst="straightConnector1">
            <a:avLst/>
          </a:prstGeom>
          <a:noFill/>
          <a:ln w="50800" cap="flat">
            <a:solidFill>
              <a:srgbClr val="DA0002"/>
            </a:solidFill>
            <a:prstDash val="solid"/>
            <a:round/>
            <a:headEnd w="med" len="med" type="none"/>
            <a:tailEnd w="med" len="med" type="none"/>
          </a:ln>
        </p:spPr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17" name="Shape 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" name="Shape 18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defRPr>
                <a:solidFill>
                  <a:srgbClr val="DA0002"/>
                </a:solidFill>
              </a:defRPr>
            </a:lvl1pPr>
            <a:lvl2pPr>
              <a:spcBef>
                <a:spcPts val="0"/>
              </a:spcBef>
              <a:defRPr>
                <a:solidFill>
                  <a:srgbClr val="DA0002"/>
                </a:solidFill>
              </a:defRPr>
            </a:lvl2pPr>
            <a:lvl3pPr>
              <a:spcBef>
                <a:spcPts val="0"/>
              </a:spcBef>
              <a:defRPr>
                <a:solidFill>
                  <a:srgbClr val="DA0002"/>
                </a:solidFill>
              </a:defRPr>
            </a:lvl3pPr>
            <a:lvl4pPr>
              <a:spcBef>
                <a:spcPts val="0"/>
              </a:spcBef>
              <a:defRPr>
                <a:solidFill>
                  <a:srgbClr val="DA0002"/>
                </a:solidFill>
              </a:defRPr>
            </a:lvl4pPr>
            <a:lvl5pPr>
              <a:spcBef>
                <a:spcPts val="0"/>
              </a:spcBef>
              <a:defRPr>
                <a:solidFill>
                  <a:srgbClr val="DA0002"/>
                </a:solidFill>
              </a:defRPr>
            </a:lvl5pPr>
            <a:lvl6pPr>
              <a:spcBef>
                <a:spcPts val="0"/>
              </a:spcBef>
              <a:defRPr>
                <a:solidFill>
                  <a:srgbClr val="DA0002"/>
                </a:solidFill>
              </a:defRPr>
            </a:lvl6pPr>
            <a:lvl7pPr>
              <a:spcBef>
                <a:spcPts val="0"/>
              </a:spcBef>
              <a:defRPr>
                <a:solidFill>
                  <a:srgbClr val="DA0002"/>
                </a:solidFill>
              </a:defRPr>
            </a:lvl7pPr>
            <a:lvl8pPr>
              <a:spcBef>
                <a:spcPts val="0"/>
              </a:spcBef>
              <a:defRPr>
                <a:solidFill>
                  <a:srgbClr val="DA0002"/>
                </a:solidFill>
              </a:defRPr>
            </a:lvl8pPr>
            <a:lvl9pPr>
              <a:spcBef>
                <a:spcPts val="0"/>
              </a:spcBef>
              <a:defRPr>
                <a:solidFill>
                  <a:srgbClr val="DA0002"/>
                </a:solidFill>
              </a:defRPr>
            </a:lvl9pPr>
          </a:lstStyle>
          <a:p/>
        </p:txBody>
      </p:sp>
      <p:sp>
        <p:nvSpPr>
          <p:cNvPr id="19" name="Shape 19"/>
          <p:cNvSpPr txBox="1"/>
          <p:nvPr>
            <p:ph idx="1" type="body"/>
          </p:nvPr>
        </p:nvSpPr>
        <p:spPr>
          <a:xfrm>
            <a:off y="1600200" x="457200"/>
            <a:ext cy="4967700" cx="39945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0" name="Shape 20"/>
          <p:cNvSpPr txBox="1"/>
          <p:nvPr>
            <p:ph idx="2" type="body"/>
          </p:nvPr>
        </p:nvSpPr>
        <p:spPr>
          <a:xfrm>
            <a:off y="1600200" x="4692273"/>
            <a:ext cy="4967700" cx="39945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cxnSp>
        <p:nvCxnSpPr>
          <p:cNvPr id="21" name="Shape 21"/>
          <p:cNvCxnSpPr/>
          <p:nvPr/>
        </p:nvCxnSpPr>
        <p:spPr>
          <a:xfrm>
            <a:off y="1524000" x="457200"/>
            <a:ext cy="0" cx="8229600"/>
          </a:xfrm>
          <a:prstGeom prst="straightConnector1">
            <a:avLst/>
          </a:prstGeom>
          <a:noFill/>
          <a:ln w="50800" cap="flat">
            <a:solidFill>
              <a:srgbClr val="DA0002"/>
            </a:solidFill>
            <a:prstDash val="solid"/>
            <a:round/>
            <a:headEnd w="med" len="med" type="none"/>
            <a:tailEnd w="med" len="med" type="none"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2" name="Shape 2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3" name="Shape 23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cxnSp>
        <p:nvCxnSpPr>
          <p:cNvPr id="24" name="Shape 24"/>
          <p:cNvCxnSpPr/>
          <p:nvPr/>
        </p:nvCxnSpPr>
        <p:spPr>
          <a:xfrm>
            <a:off y="1524000" x="457200"/>
            <a:ext cy="0" cx="8229600"/>
          </a:xfrm>
          <a:prstGeom prst="straightConnector1">
            <a:avLst/>
          </a:prstGeom>
          <a:noFill/>
          <a:ln w="50800" cap="flat">
            <a:solidFill>
              <a:schemeClr val="accent1"/>
            </a:solidFill>
            <a:prstDash val="solid"/>
            <a:round/>
            <a:headEnd w="med" len="med" type="none"/>
            <a:tailEnd w="med" len="med" type="none"/>
          </a:ln>
        </p:spPr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25" name="Shape 2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6" name="Shape 26"/>
          <p:cNvSpPr txBox="1"/>
          <p:nvPr>
            <p:ph idx="1" type="body"/>
          </p:nvPr>
        </p:nvSpPr>
        <p:spPr>
          <a:xfrm>
            <a:off y="5875078" x="457200"/>
            <a:ext cy="692700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algn="ctr">
              <a:spcBef>
                <a:spcPts val="0"/>
              </a:spcBef>
              <a:buSzPct val="100000"/>
              <a:buNone/>
              <a:defRPr sz="1800"/>
            </a:lvl1pPr>
          </a:lstStyle>
          <a:p/>
        </p:txBody>
      </p:sp>
      <p:cxnSp>
        <p:nvCxnSpPr>
          <p:cNvPr id="27" name="Shape 27"/>
          <p:cNvCxnSpPr/>
          <p:nvPr/>
        </p:nvCxnSpPr>
        <p:spPr>
          <a:xfrm>
            <a:off y="5757014" x="457200"/>
            <a:ext cy="0" cx="8229600"/>
          </a:xfrm>
          <a:prstGeom prst="straightConnector1">
            <a:avLst/>
          </a:prstGeom>
          <a:noFill/>
          <a:ln w="50800" cap="flat">
            <a:solidFill>
              <a:schemeClr val="lt2"/>
            </a:solidFill>
            <a:prstDash val="solid"/>
            <a:round/>
            <a:headEnd w="med" len="med" type="none"/>
            <a:tailEnd w="med" len="med" type="none"/>
          </a:ln>
        </p:spPr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28" name="Shape 2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cxnSp>
        <p:nvCxnSpPr>
          <p:cNvPr id="29" name="Shape 29"/>
          <p:cNvCxnSpPr/>
          <p:nvPr/>
        </p:nvCxnSpPr>
        <p:spPr>
          <a:xfrm>
            <a:off y="150852" x="457200"/>
            <a:ext cy="0" cx="8229600"/>
          </a:xfrm>
          <a:prstGeom prst="straightConnector1">
            <a:avLst/>
          </a:prstGeom>
          <a:noFill/>
          <a:ln w="50800" cap="flat">
            <a:solidFill>
              <a:schemeClr val="lt2"/>
            </a:solidFill>
            <a:prstDash val="solid"/>
            <a:round/>
            <a:headEnd w="med" len="med" type="none"/>
            <a:tailEnd w="med" len="med" type="none"/>
          </a:ln>
        </p:spPr>
      </p:cxn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2.xml" Type="http://schemas.openxmlformats.org/officeDocument/2006/relationships/slideLayout" Id="rId2"/><Relationship Target="../slideLayouts/slideLayout1.xml" Type="http://schemas.openxmlformats.org/officeDocument/2006/relationships/slideLayout" Id="rId1"/><Relationship Target="../slideLayouts/slideLayout4.xml" Type="http://schemas.openxmlformats.org/officeDocument/2006/relationships/slideLayout" Id="rId4"/><Relationship Target="../slideLayouts/slideLayout3.xml" Type="http://schemas.openxmlformats.org/officeDocument/2006/relationships/slideLayout" Id="rId3"/><Relationship Target="../slideLayouts/slideLayout6.xml" Type="http://schemas.openxmlformats.org/officeDocument/2006/relationships/slideLayout" Id="rId6"/><Relationship Target="../slideLayouts/slideLayout5.xml" Type="http://schemas.openxmlformats.org/officeDocument/2006/relationships/slideLayout" Id="rId5"/><Relationship Target="../theme/theme2.xml" Type="http://schemas.openxmlformats.org/officeDocument/2006/relationships/theme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" name="Shape 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buClr>
                <a:schemeClr val="accent1"/>
              </a:buClr>
              <a:buSzPct val="100000"/>
              <a:buNone/>
              <a:defRPr b="1" sz="3600">
                <a:solidFill>
                  <a:schemeClr val="accent1"/>
                </a:solidFill>
              </a:defRPr>
            </a:lvl1pPr>
            <a:lvl2pPr>
              <a:spcBef>
                <a:spcPts val="0"/>
              </a:spcBef>
              <a:buClr>
                <a:schemeClr val="accent1"/>
              </a:buClr>
              <a:buSzPct val="100000"/>
              <a:buNone/>
              <a:defRPr b="1" sz="3600">
                <a:solidFill>
                  <a:schemeClr val="accent1"/>
                </a:solidFill>
              </a:defRPr>
            </a:lvl2pPr>
            <a:lvl3pPr>
              <a:spcBef>
                <a:spcPts val="0"/>
              </a:spcBef>
              <a:buClr>
                <a:schemeClr val="accent1"/>
              </a:buClr>
              <a:buSzPct val="100000"/>
              <a:buNone/>
              <a:defRPr b="1" sz="3600">
                <a:solidFill>
                  <a:schemeClr val="accent1"/>
                </a:solidFill>
              </a:defRPr>
            </a:lvl3pPr>
            <a:lvl4pPr>
              <a:spcBef>
                <a:spcPts val="0"/>
              </a:spcBef>
              <a:buClr>
                <a:schemeClr val="accent1"/>
              </a:buClr>
              <a:buSzPct val="100000"/>
              <a:buNone/>
              <a:defRPr b="1" sz="3600">
                <a:solidFill>
                  <a:schemeClr val="accent1"/>
                </a:solidFill>
              </a:defRPr>
            </a:lvl4pPr>
            <a:lvl5pPr>
              <a:spcBef>
                <a:spcPts val="0"/>
              </a:spcBef>
              <a:buClr>
                <a:schemeClr val="accent1"/>
              </a:buClr>
              <a:buSzPct val="100000"/>
              <a:buNone/>
              <a:defRPr b="1" sz="3600">
                <a:solidFill>
                  <a:schemeClr val="accent1"/>
                </a:solidFill>
              </a:defRPr>
            </a:lvl5pPr>
            <a:lvl6pPr>
              <a:spcBef>
                <a:spcPts val="0"/>
              </a:spcBef>
              <a:buClr>
                <a:schemeClr val="accent1"/>
              </a:buClr>
              <a:buSzPct val="100000"/>
              <a:buNone/>
              <a:defRPr b="1" sz="3600">
                <a:solidFill>
                  <a:schemeClr val="accent1"/>
                </a:solidFill>
              </a:defRPr>
            </a:lvl6pPr>
            <a:lvl7pPr>
              <a:spcBef>
                <a:spcPts val="0"/>
              </a:spcBef>
              <a:buClr>
                <a:schemeClr val="accent1"/>
              </a:buClr>
              <a:buSzPct val="100000"/>
              <a:buNone/>
              <a:defRPr b="1" sz="3600">
                <a:solidFill>
                  <a:schemeClr val="accent1"/>
                </a:solidFill>
              </a:defRPr>
            </a:lvl7pPr>
            <a:lvl8pPr>
              <a:spcBef>
                <a:spcPts val="0"/>
              </a:spcBef>
              <a:buClr>
                <a:schemeClr val="accent1"/>
              </a:buClr>
              <a:buSzPct val="100000"/>
              <a:buNone/>
              <a:defRPr b="1" sz="3600">
                <a:solidFill>
                  <a:schemeClr val="accent1"/>
                </a:solidFill>
              </a:defRPr>
            </a:lvl8pPr>
            <a:lvl9pPr>
              <a:spcBef>
                <a:spcPts val="0"/>
              </a:spcBef>
              <a:buClr>
                <a:schemeClr val="accent1"/>
              </a:buClr>
              <a:buSzPct val="100000"/>
              <a:buNone/>
              <a:defRPr b="1" sz="36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>
              <a:spcBef>
                <a:spcPts val="600"/>
              </a:spcBef>
              <a:buClr>
                <a:schemeClr val="dk1"/>
              </a:buClr>
              <a:buSzPct val="100000"/>
              <a:defRPr sz="3000">
                <a:solidFill>
                  <a:schemeClr val="dk1"/>
                </a:solidFill>
              </a:defRPr>
            </a:lvl1pPr>
            <a:lvl2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2pPr>
            <a:lvl3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3pPr>
            <a:lvl4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4pPr>
            <a:lvl5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5pPr>
            <a:lvl6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6pPr>
            <a:lvl7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7pPr>
            <a:lvl8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8pPr>
            <a:lvl9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9pPr>
          </a:lstStyle>
          <a:p/>
        </p:txBody>
      </p:sp>
      <p:cxnSp>
        <p:nvCxnSpPr>
          <p:cNvPr id="7" name="Shape 7"/>
          <p:cNvCxnSpPr/>
          <p:nvPr/>
        </p:nvCxnSpPr>
        <p:spPr>
          <a:xfrm>
            <a:off y="6697679" x="457200"/>
            <a:ext cy="0" cx="8229600"/>
          </a:xfrm>
          <a:prstGeom prst="straightConnector1">
            <a:avLst/>
          </a:prstGeom>
          <a:noFill/>
          <a:ln w="50800" cap="flat">
            <a:solidFill>
              <a:schemeClr val="lt2"/>
            </a:solidFill>
            <a:prstDash val="solid"/>
            <a:round/>
            <a:headEnd w="med" len="med" type="none"/>
            <a:tailEnd w="med" len="med" type="none"/>
          </a:ln>
        </p:spPr>
      </p:cxn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dt="0" ftr="0" sldNum="0" hdr="0"/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1.xml" Type="http://schemas.openxmlformats.org/officeDocument/2006/relationships/slideLayout" Id="rId1"/></Relationships>
</file>

<file path=ppt/slides/_rels/slide10.xml.rels><?xml version="1.0" encoding="UTF-8" standalone="yes"?><Relationships xmlns="http://schemas.openxmlformats.org/package/2006/relationships"><Relationship Target="../notesSlides/notesSlide10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1.xml.rels><?xml version="1.0" encoding="UTF-8" standalone="yes"?><Relationships xmlns="http://schemas.openxmlformats.org/package/2006/relationships"><Relationship Target="../notesSlides/notesSlide11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2.xml.rels><?xml version="1.0" encoding="UTF-8" standalone="yes"?><Relationships xmlns="http://schemas.openxmlformats.org/package/2006/relationships"><Relationship Target="../notesSlides/notesSlide12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3.xml.rels><?xml version="1.0" encoding="UTF-8" standalone="yes"?><Relationships xmlns="http://schemas.openxmlformats.org/package/2006/relationships"><Relationship Target="../notesSlides/notesSlide13.xml" Type="http://schemas.openxmlformats.org/officeDocument/2006/relationships/notesSlide" Id="rId2"/><Relationship Target="../slideLayouts/slideLayout3.xml" Type="http://schemas.openxmlformats.org/officeDocument/2006/relationships/slideLayout" Id="rId1"/></Relationships>
</file>

<file path=ppt/slides/_rels/slide14.xml.rels><?xml version="1.0" encoding="UTF-8" standalone="yes"?><Relationships xmlns="http://schemas.openxmlformats.org/package/2006/relationships"><Relationship Target="../notesSlides/notesSlide14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5.xml.rels><?xml version="1.0" encoding="UTF-8" standalone="yes"?><Relationships xmlns="http://schemas.openxmlformats.org/package/2006/relationships"><Relationship Target="../notesSlides/notesSlide15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6.xml.rels><?xml version="1.0" encoding="UTF-8" standalone="yes"?><Relationships xmlns="http://schemas.openxmlformats.org/package/2006/relationships"><Relationship Target="../notesSlides/notesSlide16.xml" Type="http://schemas.openxmlformats.org/officeDocument/2006/relationships/notesSlide" Id="rId2"/><Relationship Target="../slideLayouts/slideLayout3.xml" Type="http://schemas.openxmlformats.org/officeDocument/2006/relationships/slideLayout" Id="rId1"/></Relationships>
</file>

<file path=ppt/slides/_rels/slide17.xml.rels><?xml version="1.0" encoding="UTF-8" standalone="yes"?><Relationships xmlns="http://schemas.openxmlformats.org/package/2006/relationships"><Relationship Target="../notesSlides/notesSlide17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8.xml.rels><?xml version="1.0" encoding="UTF-8" standalone="yes"?><Relationships xmlns="http://schemas.openxmlformats.org/package/2006/relationships"><Relationship Target="../notesSlides/notesSlide18.xml" Type="http://schemas.openxmlformats.org/officeDocument/2006/relationships/notesSlide" Id="rId2"/><Relationship Target="../slideLayouts/slideLayout5.xml" Type="http://schemas.openxmlformats.org/officeDocument/2006/relationships/slideLayout" Id="rId1"/><Relationship Target="http://www.ilc.cz/" Type="http://schemas.openxmlformats.org/officeDocument/2006/relationships/hyperlink" TargetMode="External" Id="rId4"/><Relationship Target="http://www.lekarskeknihy.cz/" Type="http://schemas.openxmlformats.org/officeDocument/2006/relationships/hyperlink" TargetMode="External" Id="rId3"/><Relationship Target="../media/image04.jpg" Type="http://schemas.openxmlformats.org/officeDocument/2006/relationships/image" Id="rId6"/><Relationship Target="http://www.megabooks.cz/" Type="http://schemas.openxmlformats.org/officeDocument/2006/relationships/hyperlink" TargetMode="External" Id="rId5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3.xml" Type="http://schemas.openxmlformats.org/officeDocument/2006/relationships/slideLayout" Id="rId1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3.xml" Type="http://schemas.openxmlformats.org/officeDocument/2006/relationships/slideLayout" Id="rId1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5.xml" Type="http://schemas.openxmlformats.org/officeDocument/2006/relationships/slideLayout" Id="rId1"/><Relationship Target="../media/image02.jpg" Type="http://schemas.openxmlformats.org/officeDocument/2006/relationships/image" Id="rId3"/></Relationships>
</file>

<file path=ppt/slides/_rels/slide6.xml.rels><?xml version="1.0" encoding="UTF-8" standalone="yes"?><Relationships xmlns="http://schemas.openxmlformats.org/package/2006/relationships"><Relationship Target="../notesSlides/notesSlide6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7.xml.rels><?xml version="1.0" encoding="UTF-8" standalone="yes"?><Relationships xmlns="http://schemas.openxmlformats.org/package/2006/relationships"><Relationship Target="../notesSlides/notesSlide7.xml" Type="http://schemas.openxmlformats.org/officeDocument/2006/relationships/notesSlide" Id="rId2"/><Relationship Target="../slideLayouts/slideLayout5.xml" Type="http://schemas.openxmlformats.org/officeDocument/2006/relationships/slideLayout" Id="rId1"/><Relationship Target="../media/image03.jpg" Type="http://schemas.openxmlformats.org/officeDocument/2006/relationships/image" Id="rId3"/></Relationships>
</file>

<file path=ppt/slides/_rels/slide8.xml.rels><?xml version="1.0" encoding="UTF-8" standalone="yes"?><Relationships xmlns="http://schemas.openxmlformats.org/package/2006/relationships"><Relationship Target="../notesSlides/notesSlide8.xml" Type="http://schemas.openxmlformats.org/officeDocument/2006/relationships/notesSlide" Id="rId2"/><Relationship Target="../slideLayouts/slideLayout5.xml" Type="http://schemas.openxmlformats.org/officeDocument/2006/relationships/slideLayout" Id="rId1"/><Relationship Target="../media/image01.jpg" Type="http://schemas.openxmlformats.org/officeDocument/2006/relationships/image" Id="rId3"/></Relationships>
</file>

<file path=ppt/slides/_rels/slide9.xml.rels><?xml version="1.0" encoding="UTF-8" standalone="yes"?><Relationships xmlns="http://schemas.openxmlformats.org/package/2006/relationships"><Relationship Target="../notesSlides/notesSlide9.xml" Type="http://schemas.openxmlformats.org/officeDocument/2006/relationships/notesSlide" Id="rId2"/><Relationship Target="../slideLayouts/slideLayout5.xml" Type="http://schemas.openxmlformats.org/officeDocument/2006/relationships/slideLayout" Id="rId1"/><Relationship Target="../media/image00.jpg" Type="http://schemas.openxmlformats.org/officeDocument/2006/relationships/image" Id="rId3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0" name="Shape 3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1" name="Shape 31"/>
          <p:cNvSpPr txBox="1"/>
          <p:nvPr>
            <p:ph type="ctrTitle"/>
          </p:nvPr>
        </p:nvSpPr>
        <p:spPr>
          <a:xfrm>
            <a:off y="751679" x="457200"/>
            <a:ext cy="40124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USMLE Step 1</a:t>
            </a:r>
          </a:p>
        </p:txBody>
      </p:sp>
      <p:sp>
        <p:nvSpPr>
          <p:cNvPr id="32" name="Shape 32"/>
          <p:cNvSpPr txBox="1"/>
          <p:nvPr>
            <p:ph idx="1" type="subTitle"/>
          </p:nvPr>
        </p:nvSpPr>
        <p:spPr>
          <a:xfrm>
            <a:off y="4955189" x="457200"/>
            <a:ext cy="16434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Microbiology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1" name="Shape 9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2" name="Shape 92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Q1</a:t>
            </a:r>
          </a:p>
        </p:txBody>
      </p:sp>
      <p:sp>
        <p:nvSpPr>
          <p:cNvPr id="93" name="Shape 93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b="1" lang="en"/>
              <a:t>Tznack smear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A scraping of a base of a lesion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>
              <a:spcBef>
                <a:spcPts val="0"/>
              </a:spcBef>
              <a:buNone/>
            </a:pPr>
            <a:r>
              <a:rPr b="1" lang="en"/>
              <a:t>Cowdry type A acidophilic intranuclear inclusion bodies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A result of HSV disease mechanism</a:t>
            </a:r>
          </a:p>
          <a:p>
            <a:pPr rtl="0">
              <a:spcBef>
                <a:spcPts val="0"/>
              </a:spcBef>
              <a:buNone/>
            </a:pPr>
            <a:r>
              <a:rPr sz="1800" lang="en"/>
              <a:t>Inhibition of cellular macromolecular synthesis</a:t>
            </a:r>
          </a:p>
          <a:p>
            <a:pPr rtl="0">
              <a:spcBef>
                <a:spcPts val="0"/>
              </a:spcBef>
              <a:buNone/>
            </a:pPr>
            <a:r>
              <a:rPr sz="1800" lang="en"/>
              <a:t>Degradation of host cell DNA</a:t>
            </a:r>
          </a:p>
          <a:p>
            <a:pPr rtl="0">
              <a:spcBef>
                <a:spcPts val="0"/>
              </a:spcBef>
              <a:buNone/>
            </a:pPr>
            <a:r>
              <a:rPr sz="1800" lang="en"/>
              <a:t>Membrane permeation</a:t>
            </a:r>
          </a:p>
          <a:p>
            <a:pPr rtl="0">
              <a:spcBef>
                <a:spcPts val="0"/>
              </a:spcBef>
              <a:buNone/>
            </a:pPr>
            <a:r>
              <a:rPr sz="1800" lang="en"/>
              <a:t>Cytoskeletal disruption</a:t>
            </a:r>
          </a:p>
          <a:p>
            <a:pPr rtl="0">
              <a:spcBef>
                <a:spcPts val="0"/>
              </a:spcBef>
              <a:buNone/>
            </a:pPr>
            <a:r>
              <a:rPr sz="1800" lang="en"/>
              <a:t>Senescence of the cell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7" name="Shape 9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8" name="Shape 98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Q1</a:t>
            </a:r>
          </a:p>
        </p:txBody>
      </p:sp>
      <p:sp>
        <p:nvSpPr>
          <p:cNvPr id="99" name="Shape 99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b="1" lang="en"/>
              <a:t>Chancroid</a:t>
            </a:r>
          </a:p>
          <a:p>
            <a:pPr rtl="0">
              <a:spcBef>
                <a:spcPts val="0"/>
              </a:spcBef>
              <a:buNone/>
            </a:pPr>
            <a:r>
              <a:rPr sz="2400" lang="en"/>
              <a:t>STD</a:t>
            </a:r>
          </a:p>
          <a:p>
            <a:pPr rtl="0">
              <a:spcBef>
                <a:spcPts val="0"/>
              </a:spcBef>
              <a:buNone/>
            </a:pPr>
            <a:r>
              <a:rPr sz="2400" lang="en"/>
              <a:t>More often symptomatic in men</a:t>
            </a:r>
          </a:p>
          <a:p>
            <a:pPr rtl="0">
              <a:spcBef>
                <a:spcPts val="0"/>
              </a:spcBef>
              <a:buNone/>
            </a:pPr>
            <a:r>
              <a:rPr sz="2400" lang="en"/>
              <a:t>Tender papule with erythematous base on the gentitalia or perianal area (5 - 7 days after infection)</a:t>
            </a:r>
          </a:p>
          <a:p>
            <a:pPr rtl="0">
              <a:spcBef>
                <a:spcPts val="0"/>
              </a:spcBef>
              <a:buNone/>
            </a:pPr>
            <a:r>
              <a:rPr sz="2400" lang="en"/>
              <a:t>Painful ulcer after 2 days, inguinal lymphadenopathy</a:t>
            </a:r>
          </a:p>
          <a:p>
            <a:pPr rtl="0">
              <a:spcBef>
                <a:spcPts val="0"/>
              </a:spcBef>
              <a:buNone/>
            </a:pPr>
            <a:r>
              <a:rPr sz="2400" lang="en"/>
              <a:t>Exclude syphilis and HSV</a:t>
            </a:r>
          </a:p>
          <a:p>
            <a:pPr rtl="0">
              <a:spcBef>
                <a:spcPts val="0"/>
              </a:spcBef>
              <a:buNone/>
            </a:pPr>
            <a:r>
              <a:rPr sz="2400" lang="en"/>
              <a:t>Microbe: </a:t>
            </a:r>
            <a:r>
              <a:rPr b="1" sz="2400" lang="en">
                <a:solidFill>
                  <a:srgbClr val="FF0000"/>
                </a:solidFill>
              </a:rPr>
              <a:t>Haemophilus ducreyi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3" name="Shape 10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4" name="Shape 104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Q1</a:t>
            </a:r>
          </a:p>
        </p:txBody>
      </p:sp>
      <p:sp>
        <p:nvSpPr>
          <p:cNvPr id="105" name="Shape 105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Microbe: </a:t>
            </a:r>
            <a:r>
              <a:rPr b="1" lang="en">
                <a:solidFill>
                  <a:srgbClr val="FF0000"/>
                </a:solidFill>
              </a:rPr>
              <a:t>Haemophilus ducreyi</a:t>
            </a:r>
          </a:p>
          <a:p>
            <a:pPr rtl="0">
              <a:spcBef>
                <a:spcPts val="0"/>
              </a:spcBef>
              <a:buNone/>
            </a:pPr>
            <a:r>
              <a:rPr b="1" sz="2400" lang="en">
                <a:solidFill>
                  <a:srgbClr val="000000"/>
                </a:solidFill>
              </a:rPr>
              <a:t>Microscopy</a:t>
            </a:r>
          </a:p>
          <a:p>
            <a:pPr rtl="0">
              <a:spcBef>
                <a:spcPts val="0"/>
              </a:spcBef>
              <a:buNone/>
            </a:pPr>
            <a:r>
              <a:rPr sz="1800" lang="en">
                <a:solidFill>
                  <a:srgbClr val="000000"/>
                </a:solidFill>
              </a:rPr>
              <a:t>Small G (-) rod</a:t>
            </a:r>
          </a:p>
          <a:p>
            <a:pPr rtl="0">
              <a:spcBef>
                <a:spcPts val="0"/>
              </a:spcBef>
              <a:buNone/>
            </a:pPr>
            <a:r>
              <a:rPr b="1" sz="2400" lang="en">
                <a:solidFill>
                  <a:srgbClr val="000000"/>
                </a:solidFill>
              </a:rPr>
              <a:t>Culture</a:t>
            </a:r>
          </a:p>
          <a:p>
            <a:pPr rtl="0">
              <a:spcBef>
                <a:spcPts val="0"/>
              </a:spcBef>
              <a:buNone/>
            </a:pPr>
            <a:r>
              <a:rPr sz="1800" lang="en">
                <a:solidFill>
                  <a:srgbClr val="000000"/>
                </a:solidFill>
              </a:rPr>
              <a:t>Gonococcal agar</a:t>
            </a:r>
          </a:p>
          <a:p>
            <a:pPr rtl="0">
              <a:spcBef>
                <a:spcPts val="0"/>
              </a:spcBef>
              <a:buNone/>
            </a:pPr>
            <a:r>
              <a:rPr sz="1800" lang="en">
                <a:solidFill>
                  <a:srgbClr val="000000"/>
                </a:solidFill>
              </a:rPr>
              <a:t>1-2% hemoglobin</a:t>
            </a:r>
          </a:p>
          <a:p>
            <a:pPr rtl="0">
              <a:spcBef>
                <a:spcPts val="0"/>
              </a:spcBef>
              <a:buNone/>
            </a:pPr>
            <a:r>
              <a:rPr sz="1800" lang="en">
                <a:solidFill>
                  <a:srgbClr val="000000"/>
                </a:solidFill>
              </a:rPr>
              <a:t>5% fetal bovine serum</a:t>
            </a:r>
          </a:p>
          <a:p>
            <a:pPr rtl="0">
              <a:spcBef>
                <a:spcPts val="0"/>
              </a:spcBef>
              <a:buNone/>
            </a:pPr>
            <a:r>
              <a:rPr sz="1800" lang="en">
                <a:solidFill>
                  <a:srgbClr val="000000"/>
                </a:solidFill>
              </a:rPr>
              <a:t>IsoViteleX (enrichment for fastidious organisms)</a:t>
            </a:r>
          </a:p>
          <a:p>
            <a:pPr rtl="0">
              <a:spcBef>
                <a:spcPts val="0"/>
              </a:spcBef>
              <a:buNone/>
            </a:pPr>
            <a:r>
              <a:rPr sz="1800" lang="en">
                <a:solidFill>
                  <a:srgbClr val="9900FF"/>
                </a:solidFill>
              </a:rPr>
              <a:t>Vancomycin 3 ug/ml</a:t>
            </a:r>
          </a:p>
          <a:p>
            <a:pPr>
              <a:spcBef>
                <a:spcPts val="0"/>
              </a:spcBef>
              <a:buNone/>
            </a:pPr>
            <a:r>
              <a:rPr b="1" sz="2400" lang="en">
                <a:solidFill>
                  <a:srgbClr val="000000"/>
                </a:solidFill>
              </a:rPr>
              <a:t>Biochemical tests</a:t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9" name="Shape 10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0" name="Shape 110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Q1</a:t>
            </a:r>
          </a:p>
        </p:txBody>
      </p:sp>
      <p:sp>
        <p:nvSpPr>
          <p:cNvPr id="111" name="Shape 111"/>
          <p:cNvSpPr txBox="1"/>
          <p:nvPr>
            <p:ph idx="1" type="body"/>
          </p:nvPr>
        </p:nvSpPr>
        <p:spPr>
          <a:xfrm>
            <a:off y="1600200" x="457200"/>
            <a:ext cy="4967700" cx="39945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sz="2200" lang="en"/>
              <a:t>A 30-year old </a:t>
            </a:r>
            <a:r>
              <a:rPr b="1" sz="2200" lang="en"/>
              <a:t>sexually active</a:t>
            </a:r>
            <a:r>
              <a:rPr sz="2200" lang="en"/>
              <a:t> woman presents with a </a:t>
            </a:r>
            <a:r>
              <a:rPr b="1" sz="2200" lang="en"/>
              <a:t>painful vesicle on her external genitalia</a:t>
            </a:r>
            <a:r>
              <a:rPr sz="2200" lang="en"/>
              <a:t> and </a:t>
            </a:r>
            <a:r>
              <a:rPr b="1" sz="2200" lang="en"/>
              <a:t>bilateral inguinal lymphadenopathy</a:t>
            </a:r>
            <a:r>
              <a:rPr sz="2200" lang="en"/>
              <a:t>. A </a:t>
            </a:r>
            <a:r>
              <a:rPr b="1" sz="2200" lang="en"/>
              <a:t>Tznack</a:t>
            </a:r>
            <a:r>
              <a:rPr sz="2200" lang="en"/>
              <a:t> smear from the vesicle is </a:t>
            </a:r>
            <a:r>
              <a:rPr b="1" sz="2200" lang="en"/>
              <a:t>negative</a:t>
            </a:r>
            <a:r>
              <a:rPr sz="2200" lang="en"/>
              <a:t>, and </a:t>
            </a:r>
            <a:r>
              <a:rPr b="1" sz="2200" lang="en"/>
              <a:t>PCR</a:t>
            </a:r>
            <a:r>
              <a:rPr sz="2200" lang="en"/>
              <a:t> analysis of viral DNA is </a:t>
            </a:r>
            <a:r>
              <a:rPr b="1" sz="2200" lang="en"/>
              <a:t>negative</a:t>
            </a:r>
            <a:r>
              <a:rPr sz="2200" lang="en"/>
              <a:t>. A </a:t>
            </a:r>
            <a:r>
              <a:rPr b="1" sz="2200" lang="en"/>
              <a:t>VDRL</a:t>
            </a:r>
            <a:r>
              <a:rPr sz="2200" lang="en"/>
              <a:t> assay is also </a:t>
            </a:r>
            <a:r>
              <a:rPr b="1" sz="2200" lang="en"/>
              <a:t>negative</a:t>
            </a:r>
            <a:r>
              <a:rPr sz="2200" lang="en"/>
              <a:t>. Which of the following medications would be most helpful to this patient?</a:t>
            </a:r>
          </a:p>
        </p:txBody>
      </p:sp>
      <p:sp>
        <p:nvSpPr>
          <p:cNvPr id="112" name="Shape 112"/>
          <p:cNvSpPr txBox="1"/>
          <p:nvPr>
            <p:ph idx="2" type="body"/>
          </p:nvPr>
        </p:nvSpPr>
        <p:spPr>
          <a:xfrm>
            <a:off y="1600200" x="4692273"/>
            <a:ext cy="4967700" cx="39945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A, </a:t>
            </a:r>
            <a:r>
              <a:rPr lang="en">
                <a:solidFill>
                  <a:srgbClr val="9900FF"/>
                </a:solidFill>
              </a:rPr>
              <a:t>Acyclovir</a:t>
            </a:r>
          </a:p>
          <a:p>
            <a:pPr rtl="0" lvl="0">
              <a:spcBef>
                <a:spcPts val="0"/>
              </a:spcBef>
              <a:buNone/>
            </a:pPr>
            <a:r>
              <a:rPr lang="en"/>
              <a:t>B, Erythromycin</a:t>
            </a:r>
          </a:p>
          <a:p>
            <a:pPr rtl="0" lvl="0">
              <a:spcBef>
                <a:spcPts val="0"/>
              </a:spcBef>
              <a:buNone/>
            </a:pPr>
            <a:r>
              <a:rPr lang="en"/>
              <a:t>C, Foscarnet</a:t>
            </a:r>
          </a:p>
          <a:p>
            <a:pPr rtl="0" lvl="0">
              <a:spcBef>
                <a:spcPts val="0"/>
              </a:spcBef>
              <a:buNone/>
            </a:pPr>
            <a:r>
              <a:rPr lang="en"/>
              <a:t>D, Ribavirin</a:t>
            </a:r>
          </a:p>
          <a:p>
            <a:pPr rtl="0" lvl="0">
              <a:spcBef>
                <a:spcPts val="0"/>
              </a:spcBef>
              <a:buNone/>
            </a:pPr>
            <a:r>
              <a:rPr lang="en"/>
              <a:t>E, </a:t>
            </a:r>
            <a:r>
              <a:rPr lang="en">
                <a:solidFill>
                  <a:srgbClr val="9900FF"/>
                </a:solidFill>
              </a:rPr>
              <a:t>Vancomycin</a:t>
            </a: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6" name="Shape 11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7" name="Shape 117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Q1</a:t>
            </a:r>
          </a:p>
        </p:txBody>
      </p:sp>
      <p:sp>
        <p:nvSpPr>
          <p:cNvPr id="118" name="Shape 118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b="1" sz="2400" lang="en"/>
              <a:t>Acyclovir</a:t>
            </a:r>
          </a:p>
          <a:p>
            <a:pPr rtl="0">
              <a:spcBef>
                <a:spcPts val="0"/>
              </a:spcBef>
              <a:buNone/>
            </a:pPr>
            <a:r>
              <a:rPr sz="2400" lang="en"/>
              <a:t>Inhibits herpes viral polymerase (HSV 1,2; VSV; EBV)</a:t>
            </a:r>
          </a:p>
          <a:p>
            <a:pPr rtl="0">
              <a:spcBef>
                <a:spcPts val="0"/>
              </a:spcBef>
              <a:buNone/>
            </a:pPr>
            <a:r>
              <a:rPr b="1" sz="2400" lang="en"/>
              <a:t>Foscarnet</a:t>
            </a:r>
          </a:p>
          <a:p>
            <a:pPr rtl="0">
              <a:spcBef>
                <a:spcPts val="0"/>
              </a:spcBef>
              <a:buNone/>
            </a:pPr>
            <a:r>
              <a:rPr sz="2400" lang="en"/>
              <a:t>Inhibits viral DNA polymerase (CMV; acyclovir-resistant HSV)</a:t>
            </a:r>
          </a:p>
          <a:p>
            <a:pPr rtl="0">
              <a:spcBef>
                <a:spcPts val="0"/>
              </a:spcBef>
              <a:buNone/>
            </a:pPr>
            <a:r>
              <a:rPr b="1" sz="2400" lang="en"/>
              <a:t>Ribavirin</a:t>
            </a:r>
          </a:p>
          <a:p>
            <a:pPr rtl="0">
              <a:spcBef>
                <a:spcPts val="0"/>
              </a:spcBef>
              <a:buNone/>
            </a:pPr>
            <a:r>
              <a:rPr sz="2400" lang="en"/>
              <a:t>Inhibits inosine monophosphate dehydrogenase (RSV)</a:t>
            </a:r>
          </a:p>
          <a:p>
            <a:pPr rtl="0">
              <a:spcBef>
                <a:spcPts val="0"/>
              </a:spcBef>
              <a:buNone/>
            </a:pPr>
            <a:r>
              <a:rPr b="1" sz="2400" lang="en"/>
              <a:t>Vancomycin</a:t>
            </a:r>
          </a:p>
          <a:p>
            <a:pPr>
              <a:spcBef>
                <a:spcPts val="0"/>
              </a:spcBef>
              <a:buNone/>
            </a:pPr>
            <a:r>
              <a:rPr sz="2400" lang="en"/>
              <a:t>G (+) multidrug-resistant organisms (e.g. S. aureus, C. difficile)</a:t>
            </a:r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2" name="Shape 12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3" name="Shape 123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Q1</a:t>
            </a:r>
          </a:p>
        </p:txBody>
      </p:sp>
      <p:sp>
        <p:nvSpPr>
          <p:cNvPr id="124" name="Shape 124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Microbe: </a:t>
            </a:r>
            <a:r>
              <a:rPr b="1" lang="en">
                <a:solidFill>
                  <a:srgbClr val="FF0000"/>
                </a:solidFill>
              </a:rPr>
              <a:t>Haemophilus ducreyi</a:t>
            </a:r>
          </a:p>
          <a:p>
            <a:pPr rtl="0">
              <a:spcBef>
                <a:spcPts val="0"/>
              </a:spcBef>
              <a:buNone/>
            </a:pPr>
            <a:r>
              <a:rPr b="1" sz="2400" lang="en">
                <a:solidFill>
                  <a:srgbClr val="000000"/>
                </a:solidFill>
              </a:rPr>
              <a:t>Treatment</a:t>
            </a:r>
          </a:p>
          <a:p>
            <a:pPr>
              <a:spcBef>
                <a:spcPts val="0"/>
              </a:spcBef>
              <a:buNone/>
            </a:pPr>
            <a:r>
              <a:rPr sz="2400" lang="en">
                <a:solidFill>
                  <a:srgbClr val="000000"/>
                </a:solidFill>
              </a:rPr>
              <a:t>Most isolates of H. ducreyi are susceptible to </a:t>
            </a:r>
            <a:r>
              <a:rPr b="1" sz="2400" lang="en">
                <a:solidFill>
                  <a:srgbClr val="FF0000"/>
                </a:solidFill>
              </a:rPr>
              <a:t>ERYTHROMYCIN </a:t>
            </a:r>
            <a:r>
              <a:rPr sz="2400" lang="en">
                <a:solidFill>
                  <a:srgbClr val="000000"/>
                </a:solidFill>
              </a:rPr>
              <a:t>(drug of choice)</a:t>
            </a:r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8" name="Shape 12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9" name="Shape 129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Q1</a:t>
            </a:r>
          </a:p>
        </p:txBody>
      </p:sp>
      <p:sp>
        <p:nvSpPr>
          <p:cNvPr id="130" name="Shape 130"/>
          <p:cNvSpPr txBox="1"/>
          <p:nvPr>
            <p:ph idx="1" type="body"/>
          </p:nvPr>
        </p:nvSpPr>
        <p:spPr>
          <a:xfrm>
            <a:off y="1600200" x="457200"/>
            <a:ext cy="4967700" cx="39945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sz="2200" lang="en"/>
              <a:t>A 30-year old </a:t>
            </a:r>
            <a:r>
              <a:rPr b="1" sz="2200" lang="en"/>
              <a:t>sexually active</a:t>
            </a:r>
            <a:r>
              <a:rPr sz="2200" lang="en"/>
              <a:t> woman presents with a </a:t>
            </a:r>
            <a:r>
              <a:rPr b="1" sz="2200" lang="en"/>
              <a:t>painful vesicle on her external genitalia</a:t>
            </a:r>
            <a:r>
              <a:rPr sz="2200" lang="en"/>
              <a:t> and </a:t>
            </a:r>
            <a:r>
              <a:rPr b="1" sz="2200" lang="en"/>
              <a:t>bilateral inguinal lymphadenopathy</a:t>
            </a:r>
            <a:r>
              <a:rPr sz="2200" lang="en"/>
              <a:t>. A </a:t>
            </a:r>
            <a:r>
              <a:rPr b="1" sz="2200" lang="en"/>
              <a:t>Tznack</a:t>
            </a:r>
            <a:r>
              <a:rPr sz="2200" lang="en"/>
              <a:t> smear from the vesicle is </a:t>
            </a:r>
            <a:r>
              <a:rPr b="1" sz="2200" lang="en"/>
              <a:t>negative</a:t>
            </a:r>
            <a:r>
              <a:rPr sz="2200" lang="en"/>
              <a:t>, and </a:t>
            </a:r>
            <a:r>
              <a:rPr b="1" sz="2200" lang="en"/>
              <a:t>PCR</a:t>
            </a:r>
            <a:r>
              <a:rPr sz="2200" lang="en"/>
              <a:t> analysis of viral DNA is </a:t>
            </a:r>
            <a:r>
              <a:rPr b="1" sz="2200" lang="en"/>
              <a:t>negative</a:t>
            </a:r>
            <a:r>
              <a:rPr sz="2200" lang="en"/>
              <a:t>. A </a:t>
            </a:r>
            <a:r>
              <a:rPr b="1" sz="2200" lang="en"/>
              <a:t>VDRL</a:t>
            </a:r>
            <a:r>
              <a:rPr sz="2200" lang="en"/>
              <a:t> assay is also </a:t>
            </a:r>
            <a:r>
              <a:rPr b="1" sz="2200" lang="en"/>
              <a:t>negative</a:t>
            </a:r>
            <a:r>
              <a:rPr sz="2200" lang="en"/>
              <a:t>. Which of the following medications would be most helpful to this patient?</a:t>
            </a:r>
          </a:p>
        </p:txBody>
      </p:sp>
      <p:sp>
        <p:nvSpPr>
          <p:cNvPr id="131" name="Shape 131"/>
          <p:cNvSpPr txBox="1"/>
          <p:nvPr>
            <p:ph idx="2" type="body"/>
          </p:nvPr>
        </p:nvSpPr>
        <p:spPr>
          <a:xfrm>
            <a:off y="1600200" x="4692273"/>
            <a:ext cy="4967700" cx="39945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A, </a:t>
            </a:r>
            <a:r>
              <a:rPr lang="en">
                <a:solidFill>
                  <a:srgbClr val="9900FF"/>
                </a:solidFill>
              </a:rPr>
              <a:t>Acyclovir</a:t>
            </a:r>
          </a:p>
          <a:p>
            <a:pPr rtl="0" lvl="0">
              <a:spcBef>
                <a:spcPts val="0"/>
              </a:spcBef>
              <a:buNone/>
            </a:pPr>
            <a:r>
              <a:rPr lang="en"/>
              <a:t>B, </a:t>
            </a:r>
            <a:r>
              <a:rPr b="1" lang="en">
                <a:solidFill>
                  <a:srgbClr val="FF0000"/>
                </a:solidFill>
              </a:rPr>
              <a:t>Erythromycin</a:t>
            </a:r>
          </a:p>
          <a:p>
            <a:pPr rtl="0" lvl="0">
              <a:spcBef>
                <a:spcPts val="0"/>
              </a:spcBef>
              <a:buNone/>
            </a:pPr>
            <a:r>
              <a:rPr lang="en"/>
              <a:t>C, Foscarnet</a:t>
            </a:r>
          </a:p>
          <a:p>
            <a:pPr rtl="0" lvl="0">
              <a:spcBef>
                <a:spcPts val="0"/>
              </a:spcBef>
              <a:buNone/>
            </a:pPr>
            <a:r>
              <a:rPr lang="en"/>
              <a:t>D, Ribavirin</a:t>
            </a:r>
          </a:p>
          <a:p>
            <a:pPr rtl="0" lvl="0">
              <a:spcBef>
                <a:spcPts val="0"/>
              </a:spcBef>
              <a:buNone/>
            </a:pPr>
            <a:r>
              <a:rPr lang="en"/>
              <a:t>E, </a:t>
            </a:r>
            <a:r>
              <a:rPr lang="en">
                <a:solidFill>
                  <a:srgbClr val="9900FF"/>
                </a:solidFill>
              </a:rPr>
              <a:t>Vancomycin</a:t>
            </a:r>
          </a:p>
        </p:txBody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5" name="Shape 13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6" name="Shape 136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Sources</a:t>
            </a:r>
          </a:p>
        </p:txBody>
      </p:sp>
      <p:sp>
        <p:nvSpPr>
          <p:cNvPr id="137" name="Shape 137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First Aid Q&amp;A for the USMLE STEP 1 (2nd edition)</a:t>
            </a:r>
          </a:p>
          <a:p>
            <a:pPr rtl="0" lvl="0">
              <a:spcBef>
                <a:spcPts val="0"/>
              </a:spcBef>
              <a:buNone/>
            </a:pPr>
            <a:r>
              <a:rPr b="1" lang="en"/>
              <a:t>Medical Microbiology, Murray et al.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1" name="Shape 14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2" name="Shape 142"/>
          <p:cNvSpPr txBox="1"/>
          <p:nvPr>
            <p:ph idx="1" type="body"/>
          </p:nvPr>
        </p:nvSpPr>
        <p:spPr>
          <a:xfrm>
            <a:off y="5875078" x="457200"/>
            <a:ext cy="692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b="1" sz="2000" lang="en">
                <a:solidFill>
                  <a:srgbClr val="000000"/>
                </a:solidFill>
                <a:hlinkClick r:id="rId3"/>
              </a:rPr>
              <a:t>www.lekarskeknihy.cz</a:t>
            </a:r>
            <a:r>
              <a:rPr b="1" sz="2000" lang="en">
                <a:solidFill>
                  <a:srgbClr val="000000"/>
                </a:solidFill>
              </a:rPr>
              <a:t>, </a:t>
            </a:r>
            <a:r>
              <a:rPr b="1" sz="2000" lang="en">
                <a:solidFill>
                  <a:srgbClr val="000000"/>
                </a:solidFill>
                <a:hlinkClick r:id="rId4"/>
              </a:rPr>
              <a:t>www.ilc.cz</a:t>
            </a:r>
            <a:r>
              <a:rPr b="1" sz="2000" lang="en">
                <a:solidFill>
                  <a:srgbClr val="000000"/>
                </a:solidFill>
              </a:rPr>
              <a:t>, </a:t>
            </a:r>
            <a:r>
              <a:rPr b="1" sz="2000" lang="en">
                <a:solidFill>
                  <a:srgbClr val="000000"/>
                </a:solidFill>
                <a:hlinkClick r:id="rId5"/>
              </a:rPr>
              <a:t>www.megabooks.cz</a:t>
            </a:r>
            <a:r>
              <a:rPr b="1" sz="2000" lang="en">
                <a:solidFill>
                  <a:srgbClr val="000000"/>
                </a:solidFill>
              </a:rPr>
              <a:t> </a:t>
            </a:r>
          </a:p>
        </p:txBody>
      </p:sp>
      <p:pic>
        <p:nvPicPr>
          <p:cNvPr id="143" name="Shape 14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y="0" x="2303400"/>
            <a:ext cy="5709524" cx="4537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6" name="Shape 3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7" name="Shape 37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Q1</a:t>
            </a:r>
          </a:p>
        </p:txBody>
      </p:sp>
      <p:sp>
        <p:nvSpPr>
          <p:cNvPr id="38" name="Shape 38"/>
          <p:cNvSpPr txBox="1"/>
          <p:nvPr>
            <p:ph idx="1" type="body"/>
          </p:nvPr>
        </p:nvSpPr>
        <p:spPr>
          <a:xfrm>
            <a:off y="1600200" x="457200"/>
            <a:ext cy="4967700" cx="39945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sz="2200" lang="en"/>
              <a:t>A 30-year old sexually active man presents with a painful vesicle on his external genitalia and bilateral inguinal lymphadenopathy. A Tznack smear from the vesicle fails is negative, and polymerase chain reaction analysis of viral DNA is negative. A VDRL assay is also negative. Which of the following medications would be most helpful to this patient?</a:t>
            </a:r>
          </a:p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y="1600200" x="4692273"/>
            <a:ext cy="4967700" cx="39945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A, Acyclovir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B, Erythromycin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C, Foscarnet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D, Ribavirin</a:t>
            </a:r>
          </a:p>
          <a:p>
            <a:pPr>
              <a:spcBef>
                <a:spcPts val="0"/>
              </a:spcBef>
              <a:buNone/>
            </a:pPr>
            <a:r>
              <a:rPr lang="en"/>
              <a:t>E, Vancomycin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3" name="Shape 4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4" name="Shape 44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Q1</a:t>
            </a:r>
          </a:p>
        </p:txBody>
      </p:sp>
      <p:sp>
        <p:nvSpPr>
          <p:cNvPr id="45" name="Shape 45"/>
          <p:cNvSpPr txBox="1"/>
          <p:nvPr>
            <p:ph idx="1" type="body"/>
          </p:nvPr>
        </p:nvSpPr>
        <p:spPr>
          <a:xfrm>
            <a:off y="1600200" x="457200"/>
            <a:ext cy="4967700" cx="39945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sz="2200" lang="en"/>
              <a:t>A 30-year old </a:t>
            </a:r>
            <a:r>
              <a:rPr b="1" sz="2200" lang="en"/>
              <a:t>sexually active</a:t>
            </a:r>
            <a:r>
              <a:rPr sz="2200" lang="en"/>
              <a:t> woman presents with a </a:t>
            </a:r>
            <a:r>
              <a:rPr b="1" sz="2200" lang="en"/>
              <a:t>painful vesicle on her external genitalia</a:t>
            </a:r>
            <a:r>
              <a:rPr sz="2200" lang="en"/>
              <a:t> and </a:t>
            </a:r>
            <a:r>
              <a:rPr b="1" sz="2200" lang="en"/>
              <a:t>bilateral inguinal lymphadenopathy</a:t>
            </a:r>
            <a:r>
              <a:rPr sz="2200" lang="en"/>
              <a:t>. A </a:t>
            </a:r>
            <a:r>
              <a:rPr b="1" sz="2200" lang="en"/>
              <a:t>Tznack</a:t>
            </a:r>
            <a:r>
              <a:rPr sz="2200" lang="en"/>
              <a:t> smear from the vesicle is </a:t>
            </a:r>
            <a:r>
              <a:rPr b="1" sz="2200" lang="en"/>
              <a:t>negative</a:t>
            </a:r>
            <a:r>
              <a:rPr sz="2200" lang="en"/>
              <a:t>, and </a:t>
            </a:r>
            <a:r>
              <a:rPr b="1" sz="2200" lang="en"/>
              <a:t>PCR</a:t>
            </a:r>
            <a:r>
              <a:rPr sz="2200" lang="en"/>
              <a:t> analysis of viral DNA is </a:t>
            </a:r>
            <a:r>
              <a:rPr b="1" sz="2200" lang="en"/>
              <a:t>negative</a:t>
            </a:r>
            <a:r>
              <a:rPr sz="2200" lang="en"/>
              <a:t>. A </a:t>
            </a:r>
            <a:r>
              <a:rPr b="1" sz="2200" lang="en"/>
              <a:t>VDRL</a:t>
            </a:r>
            <a:r>
              <a:rPr sz="2200" lang="en"/>
              <a:t> assay is also </a:t>
            </a:r>
            <a:r>
              <a:rPr b="1" sz="2200" lang="en"/>
              <a:t>negative</a:t>
            </a:r>
            <a:r>
              <a:rPr sz="2200" lang="en"/>
              <a:t>. Which of the following medications would be most helpful to this patient?</a:t>
            </a:r>
          </a:p>
        </p:txBody>
      </p:sp>
      <p:sp>
        <p:nvSpPr>
          <p:cNvPr id="46" name="Shape 46"/>
          <p:cNvSpPr txBox="1"/>
          <p:nvPr>
            <p:ph idx="2" type="body"/>
          </p:nvPr>
        </p:nvSpPr>
        <p:spPr>
          <a:xfrm>
            <a:off y="1600200" x="4692273"/>
            <a:ext cy="4967700" cx="39945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A, Acyclovir</a:t>
            </a:r>
          </a:p>
          <a:p>
            <a:pPr rtl="0" lvl="0">
              <a:spcBef>
                <a:spcPts val="0"/>
              </a:spcBef>
              <a:buNone/>
            </a:pPr>
            <a:r>
              <a:rPr lang="en"/>
              <a:t>B, Erythromycin</a:t>
            </a:r>
          </a:p>
          <a:p>
            <a:pPr rtl="0" lvl="0">
              <a:spcBef>
                <a:spcPts val="0"/>
              </a:spcBef>
              <a:buNone/>
            </a:pPr>
            <a:r>
              <a:rPr lang="en"/>
              <a:t>C, Foscarnet</a:t>
            </a:r>
          </a:p>
          <a:p>
            <a:pPr rtl="0" lvl="0">
              <a:spcBef>
                <a:spcPts val="0"/>
              </a:spcBef>
              <a:buNone/>
            </a:pPr>
            <a:r>
              <a:rPr lang="en"/>
              <a:t>D, Ribavirin</a:t>
            </a:r>
          </a:p>
          <a:p>
            <a:pPr rtl="0" lvl="0">
              <a:spcBef>
                <a:spcPts val="0"/>
              </a:spcBef>
              <a:buNone/>
            </a:pPr>
            <a:r>
              <a:rPr lang="en"/>
              <a:t>E, Vancomycin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0" name="Shape 5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1" name="Shape 51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Q1</a:t>
            </a:r>
          </a:p>
        </p:txBody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Differential diagnosis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1.Primary syphilis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2.Gentital herpes</a:t>
            </a:r>
          </a:p>
          <a:p>
            <a:pPr>
              <a:spcBef>
                <a:spcPts val="0"/>
              </a:spcBef>
              <a:buNone/>
            </a:pPr>
            <a:r>
              <a:rPr lang="en"/>
              <a:t>3.Chancroid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6" name="Shape 5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7" name="Shape 57"/>
          <p:cNvSpPr txBox="1"/>
          <p:nvPr>
            <p:ph idx="1" type="body"/>
          </p:nvPr>
        </p:nvSpPr>
        <p:spPr>
          <a:xfrm>
            <a:off y="5875078" x="457200"/>
            <a:ext cy="692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sz="2400" lang="en"/>
              <a:t>Medical Microbiology, Murray et al., p. 350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58" name="Shape 5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104775" x="1757350"/>
            <a:ext cy="5505450" cx="5629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2" name="Shape 6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3" name="Shape 63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Q1</a:t>
            </a:r>
          </a:p>
        </p:txBody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b="1" lang="en"/>
              <a:t>Primary syphilis</a:t>
            </a:r>
          </a:p>
          <a:p>
            <a:pPr rtl="0">
              <a:spcBef>
                <a:spcPts val="0"/>
              </a:spcBef>
              <a:buNone/>
            </a:pPr>
            <a:r>
              <a:rPr sz="2400" lang="en"/>
              <a:t>Painless ulcer with raised borders 10 to 90 days after initial infection</a:t>
            </a:r>
          </a:p>
          <a:p>
            <a:pPr rtl="0">
              <a:spcBef>
                <a:spcPts val="0"/>
              </a:spcBef>
              <a:buNone/>
            </a:pPr>
            <a:r>
              <a:rPr b="1" lang="en"/>
              <a:t>Secondary syphilis</a:t>
            </a:r>
          </a:p>
          <a:p>
            <a:pPr rtl="0">
              <a:spcBef>
                <a:spcPts val="0"/>
              </a:spcBef>
              <a:buNone/>
            </a:pPr>
            <a:r>
              <a:rPr sz="2400" lang="en"/>
              <a:t>Flu-like symptoms with a generalized mucocutaneous rash</a:t>
            </a:r>
          </a:p>
          <a:p>
            <a:pPr rtl="0">
              <a:spcBef>
                <a:spcPts val="0"/>
              </a:spcBef>
              <a:buNone/>
            </a:pPr>
            <a:r>
              <a:rPr b="1" lang="en"/>
              <a:t>Tertiary syphilis</a:t>
            </a:r>
          </a:p>
          <a:p>
            <a:pPr rtl="0">
              <a:spcBef>
                <a:spcPts val="0"/>
              </a:spcBef>
              <a:buNone/>
            </a:pPr>
            <a:r>
              <a:rPr sz="2400" lang="en"/>
              <a:t>Diffuse, chronic inflammation affecting various organs (e.g. neurosyphilis, cardiovascular syphilis) accompanied by gummas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8" name="Shape 6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9" name="Shape 69"/>
          <p:cNvSpPr txBox="1"/>
          <p:nvPr>
            <p:ph idx="1" type="body"/>
          </p:nvPr>
        </p:nvSpPr>
        <p:spPr>
          <a:xfrm>
            <a:off y="5875078" x="457200"/>
            <a:ext cy="692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sz="2400" lang="en"/>
              <a:t>Medical Microbiology, Murray et al., p. 353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70" name="Shape 7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77212" x="1162050"/>
            <a:ext cy="5534025" cx="6819900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Shape 71"/>
          <p:cNvSpPr/>
          <p:nvPr/>
        </p:nvSpPr>
        <p:spPr>
          <a:xfrm>
            <a:off y="1780950" x="1236025"/>
            <a:ext cy="1900499" cx="6745800"/>
          </a:xfrm>
          <a:prstGeom prst="rect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5" name="Shape 7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pic>
        <p:nvPicPr>
          <p:cNvPr id="76" name="Shape 7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106325" x="2343150"/>
            <a:ext cy="5505450" cx="4457700"/>
          </a:xfrm>
          <a:prstGeom prst="rect">
            <a:avLst/>
          </a:prstGeom>
          <a:noFill/>
          <a:ln>
            <a:noFill/>
          </a:ln>
        </p:spPr>
      </p:pic>
      <p:sp>
        <p:nvSpPr>
          <p:cNvPr id="77" name="Shape 77"/>
          <p:cNvSpPr/>
          <p:nvPr/>
        </p:nvSpPr>
        <p:spPr>
          <a:xfrm>
            <a:off y="3588500" x="2458800"/>
            <a:ext cy="345599" cx="638099"/>
          </a:xfrm>
          <a:prstGeom prst="rect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8" name="Shape 78"/>
          <p:cNvSpPr/>
          <p:nvPr/>
        </p:nvSpPr>
        <p:spPr>
          <a:xfrm>
            <a:off y="3588500" x="5601625"/>
            <a:ext cy="345599" cx="638099"/>
          </a:xfrm>
          <a:prstGeom prst="rect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9" name="Shape 79"/>
          <p:cNvSpPr txBox="1"/>
          <p:nvPr>
            <p:ph idx="1" type="body"/>
          </p:nvPr>
        </p:nvSpPr>
        <p:spPr>
          <a:xfrm>
            <a:off y="5875078" x="457200"/>
            <a:ext cy="692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sz="2400" lang="en"/>
              <a:t>Medical Microbiology, Murray et al., p. 464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3" name="Shape 8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pic>
        <p:nvPicPr>
          <p:cNvPr id="84" name="Shape 8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134112" x="1490650"/>
            <a:ext cy="5553075" cx="6162675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Shape 85"/>
          <p:cNvSpPr/>
          <p:nvPr/>
        </p:nvSpPr>
        <p:spPr>
          <a:xfrm>
            <a:off y="1049950" x="1555037"/>
            <a:ext cy="731099" cx="6033900"/>
          </a:xfrm>
          <a:prstGeom prst="rect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6" name="Shape 86"/>
          <p:cNvSpPr txBox="1"/>
          <p:nvPr>
            <p:ph idx="1" type="body"/>
          </p:nvPr>
        </p:nvSpPr>
        <p:spPr>
          <a:xfrm>
            <a:off y="5875078" x="457200"/>
            <a:ext cy="692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sz="2400" lang="en"/>
              <a:t>Medical Microbiology, Murray et al., p. 468</a:t>
            </a:r>
          </a:p>
        </p:txBody>
      </p:sp>
      <p:sp>
        <p:nvSpPr>
          <p:cNvPr id="87" name="Shape 87"/>
          <p:cNvSpPr/>
          <p:nvPr/>
        </p:nvSpPr>
        <p:spPr>
          <a:xfrm>
            <a:off y="3541500" x="1555025"/>
            <a:ext cy="1190099" cx="6033900"/>
          </a:xfrm>
          <a:prstGeom prst="rect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wiss">
  <a:themeElements>
    <a:clrScheme name="Custom 218">
      <a:dk1>
        <a:srgbClr val="000000"/>
      </a:dk1>
      <a:lt1>
        <a:srgbClr val="FFFFFF"/>
      </a:lt1>
      <a:dk2>
        <a:srgbClr val="5B595A"/>
      </a:dk2>
      <a:lt2>
        <a:srgbClr val="CFD4D4"/>
      </a:lt2>
      <a:accent1>
        <a:srgbClr val="CC0202"/>
      </a:accent1>
      <a:accent2>
        <a:srgbClr val="228AFF"/>
      </a:accent2>
      <a:accent3>
        <a:srgbClr val="FBC82F"/>
      </a:accent3>
      <a:accent4>
        <a:srgbClr val="253E91"/>
      </a:accent4>
      <a:accent5>
        <a:srgbClr val="F68D0C"/>
      </a:accent5>
      <a:accent6>
        <a:srgbClr val="257E12"/>
      </a:accent6>
      <a:hlink>
        <a:srgbClr val="144C72"/>
      </a:hlink>
      <a:folHlink>
        <a:srgbClr val="8C9D92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