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7" r:id="rId4"/>
    <p:sldId id="259" r:id="rId5"/>
    <p:sldId id="318" r:id="rId6"/>
    <p:sldId id="261" r:id="rId7"/>
    <p:sldId id="319" r:id="rId8"/>
    <p:sldId id="263" r:id="rId9"/>
    <p:sldId id="320" r:id="rId10"/>
    <p:sldId id="267" r:id="rId11"/>
    <p:sldId id="321" r:id="rId12"/>
    <p:sldId id="269" r:id="rId13"/>
    <p:sldId id="322" r:id="rId14"/>
    <p:sldId id="271" r:id="rId15"/>
    <p:sldId id="323" r:id="rId16"/>
    <p:sldId id="329" r:id="rId17"/>
    <p:sldId id="330" r:id="rId18"/>
    <p:sldId id="331" r:id="rId19"/>
    <p:sldId id="332" r:id="rId20"/>
    <p:sldId id="277" r:id="rId21"/>
    <p:sldId id="326" r:id="rId22"/>
    <p:sldId id="279" r:id="rId23"/>
    <p:sldId id="327" r:id="rId24"/>
    <p:sldId id="265" r:id="rId25"/>
    <p:sldId id="328" r:id="rId26"/>
    <p:sldId id="281" r:id="rId27"/>
    <p:sldId id="312" r:id="rId28"/>
    <p:sldId id="333" r:id="rId29"/>
    <p:sldId id="334" r:id="rId30"/>
    <p:sldId id="335" r:id="rId31"/>
    <p:sldId id="336" r:id="rId32"/>
    <p:sldId id="337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81" d="100"/>
          <a:sy n="81" d="100"/>
        </p:scale>
        <p:origin x="-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7887-07D8-4A23-879E-E8C5FA147731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AEC4F-1CC7-42DA-9F76-E26DF5688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113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7887-07D8-4A23-879E-E8C5FA147731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AEC4F-1CC7-42DA-9F76-E26DF5688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212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7887-07D8-4A23-879E-E8C5FA147731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AEC4F-1CC7-42DA-9F76-E26DF5688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887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7887-07D8-4A23-879E-E8C5FA147731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AEC4F-1CC7-42DA-9F76-E26DF5688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5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7887-07D8-4A23-879E-E8C5FA147731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AEC4F-1CC7-42DA-9F76-E26DF5688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62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7887-07D8-4A23-879E-E8C5FA147731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AEC4F-1CC7-42DA-9F76-E26DF5688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094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7887-07D8-4A23-879E-E8C5FA147731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AEC4F-1CC7-42DA-9F76-E26DF5688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38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7887-07D8-4A23-879E-E8C5FA147731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AEC4F-1CC7-42DA-9F76-E26DF5688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08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7887-07D8-4A23-879E-E8C5FA147731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AEC4F-1CC7-42DA-9F76-E26DF5688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36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7887-07D8-4A23-879E-E8C5FA147731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AEC4F-1CC7-42DA-9F76-E26DF5688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434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7887-07D8-4A23-879E-E8C5FA147731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AEC4F-1CC7-42DA-9F76-E26DF5688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3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87887-07D8-4A23-879E-E8C5FA147731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AEC4F-1CC7-42DA-9F76-E26DF5688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03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Usmle</a:t>
            </a:r>
            <a:r>
              <a:rPr lang="cs-CZ" dirty="0" smtClean="0"/>
              <a:t> Club Session No. 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December</a:t>
            </a:r>
            <a:r>
              <a:rPr lang="cs-CZ" dirty="0" smtClean="0"/>
              <a:t> 5, 2013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74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185934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45-year-old male who received a renal transplant </a:t>
            </a:r>
            <a:endParaRPr lang="cs-CZ" b="0" i="0" u="none" strike="noStrike" baseline="0" dirty="0" smtClean="0">
              <a:latin typeface="MyriadPro-Regular"/>
            </a:endParaRPr>
          </a:p>
          <a:p>
            <a:r>
              <a:rPr lang="en-US" b="0" i="0" u="none" strike="noStrike" baseline="0" dirty="0" smtClean="0">
                <a:latin typeface="MyriadPro-Regular"/>
              </a:rPr>
              <a:t>3</a:t>
            </a:r>
            <a:r>
              <a:rPr lang="cs-CZ" dirty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months previously and is being maintained on prednisone,</a:t>
            </a:r>
            <a:r>
              <a:rPr lang="cs-CZ" b="0" i="0" u="none" strike="noStrike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cyclosporine, and </a:t>
            </a:r>
            <a:r>
              <a:rPr lang="en-US" b="0" i="0" u="none" strike="noStrike" baseline="0" dirty="0" err="1" smtClean="0">
                <a:latin typeface="MyriadPro-Regular"/>
              </a:rPr>
              <a:t>mycophenolate</a:t>
            </a:r>
            <a:r>
              <a:rPr lang="en-US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err="1" smtClean="0">
                <a:latin typeface="MyriadPro-Regular"/>
              </a:rPr>
              <a:t>mofetil</a:t>
            </a:r>
            <a:r>
              <a:rPr lang="en-US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smtClean="0">
                <a:latin typeface="MyriadPro-Regular"/>
              </a:rPr>
              <a:t/>
            </a:r>
            <a:br>
              <a:rPr lang="cs-CZ" b="0" i="0" u="none" strike="noStrike" baseline="0" dirty="0" smtClean="0">
                <a:latin typeface="MyriadPro-Regular"/>
              </a:rPr>
            </a:br>
            <a:r>
              <a:rPr lang="en-US" b="0" i="0" u="none" strike="noStrike" baseline="0" dirty="0" smtClean="0">
                <a:latin typeface="MyriadPro-Regular"/>
              </a:rPr>
              <a:t>is</a:t>
            </a:r>
            <a:r>
              <a:rPr lang="cs-CZ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found to have increased creatinine levels, and a kidney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biopsy indicating severe </a:t>
            </a:r>
            <a:r>
              <a:rPr lang="en-US" b="0" i="0" u="none" strike="noStrike" baseline="0" dirty="0" err="1" smtClean="0">
                <a:latin typeface="MyriadPro-Regular"/>
              </a:rPr>
              <a:t>rejetion</a:t>
            </a:r>
            <a:r>
              <a:rPr lang="en-US" b="0" i="0" u="none" strike="noStrike" baseline="0" dirty="0" smtClean="0">
                <a:latin typeface="MyriadPro-Regular"/>
              </a:rPr>
              <a:t>. Which of the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following courses of therapy would be appropriate?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</a:t>
            </a:r>
            <a:r>
              <a:rPr lang="en-US" b="0" i="0" u="none" strike="noStrike" baseline="0" dirty="0" smtClean="0">
                <a:latin typeface="MyriadPro-Regular"/>
              </a:rPr>
              <a:t>. Increased dose of prednisone.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Hemodialysis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</a:t>
            </a:r>
            <a:r>
              <a:rPr lang="en-US" b="0" i="0" u="none" strike="noStrike" baseline="0" dirty="0" smtClean="0">
                <a:latin typeface="MyriadPro-Regular"/>
              </a:rPr>
              <a:t>. Treatment with rabbit </a:t>
            </a:r>
            <a:r>
              <a:rPr lang="en-US" b="0" i="0" u="none" strike="noStrike" baseline="0" dirty="0" err="1" smtClean="0">
                <a:latin typeface="MyriadPro-Regular"/>
              </a:rPr>
              <a:t>antithymocyte</a:t>
            </a:r>
            <a:r>
              <a:rPr lang="en-US" b="0" i="0" u="none" strike="noStrike" baseline="0" dirty="0" smtClean="0">
                <a:latin typeface="MyriadPro-Regular"/>
              </a:rPr>
              <a:t> globulin.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Treatment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with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sirolimus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E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Treatment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with</a:t>
            </a:r>
            <a:r>
              <a:rPr lang="cs-CZ" b="0" i="0" u="none" strike="noStrike" baseline="0" dirty="0" smtClean="0">
                <a:latin typeface="MyriadPro-Regular"/>
              </a:rPr>
              <a:t> azathioprine.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80534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8329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68400" y="880534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45-year-old male who received a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renal transplant </a:t>
            </a:r>
            <a:endParaRPr lang="cs-CZ" b="0" i="0" u="none" strike="noStrike" baseline="0" dirty="0" smtClean="0">
              <a:solidFill>
                <a:srgbClr val="FF0000"/>
              </a:solidFill>
              <a:latin typeface="MyriadPro-Regular"/>
            </a:endParaRPr>
          </a:p>
          <a:p>
            <a:r>
              <a:rPr lang="en-US" b="0" i="0" u="none" strike="noStrike" baseline="0" dirty="0" smtClean="0">
                <a:latin typeface="MyriadPro-Regular"/>
              </a:rPr>
              <a:t>3</a:t>
            </a:r>
            <a:r>
              <a:rPr lang="cs-CZ" dirty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months previously and is being maintained on </a:t>
            </a:r>
            <a:r>
              <a:rPr lang="en-US" b="0" i="0" u="sng" strike="noStrike" baseline="0" dirty="0" smtClean="0">
                <a:latin typeface="MyriadPro-Regular"/>
              </a:rPr>
              <a:t>prednisone</a:t>
            </a:r>
            <a:r>
              <a:rPr lang="en-US" b="0" i="0" u="none" strike="noStrike" baseline="0" dirty="0" smtClean="0">
                <a:latin typeface="MyriadPro-Regular"/>
              </a:rPr>
              <a:t>,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sng" strike="noStrike" baseline="0" dirty="0" smtClean="0">
                <a:latin typeface="MyriadPro-Regular"/>
              </a:rPr>
              <a:t>cyclosporine</a:t>
            </a:r>
            <a:r>
              <a:rPr lang="en-US" b="0" i="0" u="none" strike="noStrike" baseline="0" dirty="0" smtClean="0">
                <a:latin typeface="MyriadPro-Regular"/>
              </a:rPr>
              <a:t>, and </a:t>
            </a:r>
            <a:r>
              <a:rPr lang="en-US" b="0" i="0" u="sng" strike="noStrike" baseline="0" dirty="0" err="1" smtClean="0">
                <a:latin typeface="MyriadPro-Regular"/>
              </a:rPr>
              <a:t>mycophenolate</a:t>
            </a:r>
            <a:r>
              <a:rPr lang="en-US" b="0" i="0" u="sng" strike="noStrike" baseline="0" dirty="0" smtClean="0">
                <a:latin typeface="MyriadPro-Regular"/>
              </a:rPr>
              <a:t> </a:t>
            </a:r>
            <a:r>
              <a:rPr lang="en-US" b="0" i="0" u="sng" strike="noStrike" baseline="0" dirty="0" err="1" smtClean="0">
                <a:latin typeface="MyriadPro-Regular"/>
              </a:rPr>
              <a:t>mofetil</a:t>
            </a:r>
            <a:r>
              <a:rPr lang="en-US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smtClean="0">
                <a:latin typeface="MyriadPro-Regular"/>
              </a:rPr>
              <a:t/>
            </a:r>
            <a:br>
              <a:rPr lang="cs-CZ" b="0" i="0" u="none" strike="noStrike" baseline="0" dirty="0" smtClean="0">
                <a:latin typeface="MyriadPro-Regular"/>
              </a:rPr>
            </a:br>
            <a:r>
              <a:rPr lang="en-US" b="0" i="0" u="none" strike="noStrike" baseline="0" dirty="0" smtClean="0">
                <a:latin typeface="MyriadPro-Regular"/>
              </a:rPr>
              <a:t>is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found to have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increased creatinine levels</a:t>
            </a:r>
            <a:r>
              <a:rPr lang="en-US" b="0" i="0" u="none" strike="noStrike" baseline="0" dirty="0" smtClean="0">
                <a:latin typeface="MyriadPro-Regular"/>
              </a:rPr>
              <a:t>, and a kidney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biopsy indicating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severe </a:t>
            </a:r>
            <a:r>
              <a:rPr lang="en-US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rejetion</a:t>
            </a:r>
            <a:r>
              <a:rPr lang="en-US" b="0" i="0" u="none" strike="noStrike" baseline="0" dirty="0" smtClean="0">
                <a:latin typeface="MyriadPro-Regular"/>
              </a:rPr>
              <a:t>. Which of the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following courses of therapy would be appropriate?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en-US" b="0" i="0" u="none" strike="noStrike" baseline="0" dirty="0" smtClean="0">
                <a:latin typeface="MyriadPro-Regular"/>
              </a:rPr>
              <a:t>A. Increased dose of prednisone.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B. </a:t>
            </a:r>
            <a:r>
              <a:rPr lang="cs-CZ" b="0" i="0" u="none" strike="noStrike" baseline="0" dirty="0" err="1" smtClean="0">
                <a:latin typeface="MyriadPro-Regular"/>
              </a:rPr>
              <a:t>Hemodialysis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C. Treatment with rabbit </a:t>
            </a:r>
            <a:r>
              <a:rPr lang="en-US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antithymocyte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globulin.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D. </a:t>
            </a:r>
            <a:r>
              <a:rPr lang="cs-CZ" b="0" i="0" u="none" strike="noStrike" baseline="0" dirty="0" err="1" smtClean="0">
                <a:latin typeface="MyriadPro-Regular"/>
              </a:rPr>
              <a:t>Treatment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with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sirolimus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E. </a:t>
            </a:r>
            <a:r>
              <a:rPr lang="cs-CZ" b="0" i="0" u="none" strike="noStrike" baseline="0" dirty="0" err="1" smtClean="0">
                <a:latin typeface="MyriadPro-Regular"/>
              </a:rPr>
              <a:t>Treatment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with</a:t>
            </a:r>
            <a:r>
              <a:rPr lang="cs-CZ" b="0" i="0" u="none" strike="noStrike" baseline="0" dirty="0" smtClean="0">
                <a:latin typeface="MyriadPro-Regular"/>
              </a:rPr>
              <a:t> azathioprine.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80534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/>
              <a:t>5</a:t>
            </a:r>
          </a:p>
        </p:txBody>
      </p:sp>
      <p:sp>
        <p:nvSpPr>
          <p:cNvPr id="4" name="Obdélník 3"/>
          <p:cNvSpPr/>
          <p:nvPr/>
        </p:nvSpPr>
        <p:spPr>
          <a:xfrm>
            <a:off x="6096000" y="2588694"/>
            <a:ext cx="6096000" cy="3139321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Correct answer =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</a:t>
            </a:r>
            <a:r>
              <a:rPr lang="en-US" b="0" i="0" u="none" strike="noStrike" baseline="0" dirty="0" smtClean="0">
                <a:latin typeface="MyriadPro-Regular"/>
              </a:rPr>
              <a:t>. This patient is apparently undergoing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an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acute rejection of the kidney</a:t>
            </a:r>
            <a:r>
              <a:rPr lang="en-US" b="0" i="0" u="none" strike="noStrike" baseline="0" dirty="0" smtClean="0">
                <a:latin typeface="MyriadPro-Regular"/>
              </a:rPr>
              <a:t>. The most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effective treatment </a:t>
            </a:r>
            <a:r>
              <a:rPr lang="en-US" b="0" i="0" u="none" strike="noStrike" baseline="0" dirty="0" smtClean="0">
                <a:latin typeface="MyriadPro-Regular"/>
              </a:rPr>
              <a:t>would be administration of an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antibody</a:t>
            </a:r>
            <a:r>
              <a:rPr lang="en-US" b="0" i="0" u="none" strike="noStrike" baseline="0" dirty="0" smtClean="0">
                <a:latin typeface="MyriadPro-Regular"/>
              </a:rPr>
              <a:t>. Increasing the dose of </a:t>
            </a:r>
            <a:r>
              <a:rPr lang="en-US" b="1" i="1" u="none" strike="noStrike" baseline="0" dirty="0" smtClean="0">
                <a:latin typeface="MyriadPro-Regular"/>
              </a:rPr>
              <a:t>prednisone</a:t>
            </a:r>
            <a:r>
              <a:rPr lang="en-US" b="0" i="0" u="none" strike="noStrike" baseline="0" dirty="0" smtClean="0">
                <a:latin typeface="MyriadPro-Regular"/>
              </a:rPr>
              <a:t> may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have some effect, but </a:t>
            </a:r>
            <a:r>
              <a:rPr lang="en-US" b="0" i="0" u="sng" strike="noStrike" baseline="0" dirty="0" smtClean="0">
                <a:latin typeface="MyriadPro-Regular"/>
              </a:rPr>
              <a:t>would not be enough </a:t>
            </a:r>
            <a:r>
              <a:rPr lang="en-US" b="0" i="0" u="none" strike="noStrike" baseline="0" dirty="0" smtClean="0">
                <a:latin typeface="MyriadPro-Regular"/>
              </a:rPr>
              <a:t>to treat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the rejection. </a:t>
            </a:r>
            <a:r>
              <a:rPr lang="en-US" b="1" i="1" u="none" strike="noStrike" baseline="0" dirty="0" err="1" smtClean="0">
                <a:latin typeface="MyriadPro-Regular"/>
              </a:rPr>
              <a:t>Sirolimus</a:t>
            </a:r>
            <a:r>
              <a:rPr lang="en-US" b="0" i="0" u="none" strike="noStrike" baseline="0" dirty="0" smtClean="0">
                <a:latin typeface="MyriadPro-Regular"/>
              </a:rPr>
              <a:t> is used </a:t>
            </a:r>
            <a:r>
              <a:rPr lang="en-US" b="0" i="0" u="sng" strike="noStrike" baseline="0" dirty="0" smtClean="0">
                <a:latin typeface="MyriadPro-Regular"/>
              </a:rPr>
              <a:t>prophylactically</a:t>
            </a:r>
            <a:r>
              <a:rPr lang="en-US" b="0" i="0" u="none" strike="noStrike" baseline="0" dirty="0" smtClean="0">
                <a:latin typeface="MyriadPro-Regular"/>
              </a:rPr>
              <a:t> with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cyclosporine to prevent renal rejection but is less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effective when an episode is occurring. Furthermore,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the </a:t>
            </a:r>
            <a:r>
              <a:rPr lang="en-US" b="0" i="0" u="sng" strike="noStrike" baseline="0" dirty="0" smtClean="0">
                <a:latin typeface="MyriadPro-Regular"/>
              </a:rPr>
              <a:t>combination of cyclosporine and </a:t>
            </a:r>
            <a:r>
              <a:rPr lang="en-US" b="0" i="0" u="sng" strike="noStrike" baseline="0" dirty="0" err="1" smtClean="0">
                <a:latin typeface="MyriadPro-Regular"/>
              </a:rPr>
              <a:t>sirolimus</a:t>
            </a:r>
            <a:r>
              <a:rPr lang="en-US" b="0" i="0" u="none" strike="noStrike" baseline="0" dirty="0" smtClean="0">
                <a:latin typeface="MyriadPro-Regular"/>
              </a:rPr>
              <a:t> is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more </a:t>
            </a:r>
            <a:r>
              <a:rPr lang="en-US" b="0" i="0" u="sng" strike="noStrike" baseline="0" dirty="0" smtClean="0">
                <a:latin typeface="MyriadPro-Regular"/>
              </a:rPr>
              <a:t>nephrotoxic</a:t>
            </a:r>
            <a:r>
              <a:rPr lang="en-US" b="0" i="0" u="none" strike="noStrike" baseline="0" dirty="0" smtClean="0">
                <a:latin typeface="MyriadPro-Regular"/>
              </a:rPr>
              <a:t> than cyclosporine alone. </a:t>
            </a:r>
            <a:r>
              <a:rPr lang="en-US" b="1" i="1" u="none" strike="noStrike" baseline="0" dirty="0" smtClean="0">
                <a:latin typeface="MyriadPro-Regular"/>
              </a:rPr>
              <a:t>Azathioprine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has </a:t>
            </a:r>
            <a:r>
              <a:rPr lang="en-US" b="0" i="0" u="sng" strike="noStrike" baseline="0" dirty="0" smtClean="0">
                <a:latin typeface="MyriadPro-Regular"/>
              </a:rPr>
              <a:t>no benefit over </a:t>
            </a:r>
            <a:r>
              <a:rPr lang="en-US" b="0" i="0" u="sng" strike="noStrike" baseline="0" dirty="0" err="1" smtClean="0">
                <a:latin typeface="MyriadPro-Regular"/>
              </a:rPr>
              <a:t>mycophenolate</a:t>
            </a:r>
            <a:r>
              <a:rPr lang="en-US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028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185934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9-year-old girl has severe asthma, which required</a:t>
            </a:r>
          </a:p>
          <a:p>
            <a:pPr algn="just"/>
            <a:r>
              <a:rPr lang="en-US" b="0" i="0" u="none" strike="noStrike" baseline="0" dirty="0" smtClean="0">
                <a:latin typeface="MyriadPro-Regular"/>
              </a:rPr>
              <a:t>three hospitalizations in the last year. She is now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receiving therapy that has greatly reduced the frequency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of these severe attacks. Which of the following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therapies is most likely responsible for this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benefit?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</a:t>
            </a:r>
            <a:r>
              <a:rPr lang="cs-CZ" b="0" i="0" u="none" strike="noStrike" baseline="0" dirty="0" smtClean="0">
                <a:latin typeface="MyriadPro-Regular"/>
              </a:rPr>
              <a:t>. Albuterol by aerosol.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Ipratropium</a:t>
            </a:r>
            <a:r>
              <a:rPr lang="cs-CZ" b="0" i="0" u="none" strike="noStrike" baseline="0" dirty="0" smtClean="0">
                <a:latin typeface="MyriadPro-Regular"/>
              </a:rPr>
              <a:t> by </a:t>
            </a:r>
            <a:r>
              <a:rPr lang="cs-CZ" b="0" i="0" u="none" strike="noStrike" baseline="0" dirty="0" err="1" smtClean="0">
                <a:latin typeface="MyriadPro-Regular"/>
              </a:rPr>
              <a:t>inhaler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Fluticasone</a:t>
            </a:r>
            <a:r>
              <a:rPr lang="cs-CZ" b="0" i="0" u="none" strike="noStrike" baseline="0" dirty="0" smtClean="0">
                <a:latin typeface="MyriadPro-Regular"/>
              </a:rPr>
              <a:t> by aerosol.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Theophylline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orally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E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Zafirlukast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orally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80534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1134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68400" y="880534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9-year-old girl has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severe asthma</a:t>
            </a:r>
            <a:r>
              <a:rPr lang="en-US" b="0" i="0" u="none" strike="noStrike" baseline="0" dirty="0" smtClean="0">
                <a:latin typeface="MyriadPro-Regular"/>
              </a:rPr>
              <a:t>, which required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three hospitalizations in the last year. She is now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receiving therapy that has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greatly reduced </a:t>
            </a:r>
            <a:r>
              <a:rPr lang="en-US" b="0" i="0" u="none" strike="noStrike" baseline="0" dirty="0" smtClean="0">
                <a:latin typeface="MyriadPro-Regular"/>
              </a:rPr>
              <a:t>the frequency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of these severe attacks. Which of the following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therapies is most likely responsible for this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benefit?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latin typeface="MyriadPro-Regular"/>
              </a:rPr>
              <a:t>A. Albuterol by aerosol.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B. </a:t>
            </a:r>
            <a:r>
              <a:rPr lang="cs-CZ" b="0" i="0" u="none" strike="noStrike" baseline="0" dirty="0" err="1" smtClean="0">
                <a:latin typeface="MyriadPro-Regular"/>
              </a:rPr>
              <a:t>Ipratropium</a:t>
            </a:r>
            <a:r>
              <a:rPr lang="cs-CZ" b="0" i="0" u="none" strike="noStrike" baseline="0" dirty="0" smtClean="0">
                <a:latin typeface="MyriadPro-Regular"/>
              </a:rPr>
              <a:t> by </a:t>
            </a:r>
            <a:r>
              <a:rPr lang="cs-CZ" b="0" i="0" u="none" strike="noStrike" baseline="0" dirty="0" err="1" smtClean="0">
                <a:latin typeface="MyriadPro-Regular"/>
              </a:rPr>
              <a:t>inhaler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C.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Fluticasone</a:t>
            </a:r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by aerosol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D. </a:t>
            </a:r>
            <a:r>
              <a:rPr lang="cs-CZ" b="0" i="0" u="none" strike="noStrike" baseline="0" dirty="0" err="1" smtClean="0">
                <a:latin typeface="MyriadPro-Regular"/>
              </a:rPr>
              <a:t>Theophylline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orally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E. </a:t>
            </a:r>
            <a:r>
              <a:rPr lang="cs-CZ" b="0" i="0" u="none" strike="noStrike" baseline="0" dirty="0" err="1" smtClean="0">
                <a:latin typeface="MyriadPro-Regular"/>
              </a:rPr>
              <a:t>Zafirlukast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orally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80534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/>
              <a:t>6</a:t>
            </a:r>
          </a:p>
        </p:txBody>
      </p:sp>
      <p:sp>
        <p:nvSpPr>
          <p:cNvPr id="4" name="Obdélník 3"/>
          <p:cNvSpPr/>
          <p:nvPr/>
        </p:nvSpPr>
        <p:spPr>
          <a:xfrm>
            <a:off x="5321300" y="2847539"/>
            <a:ext cx="6096000" cy="2308324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Correct answer =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</a:t>
            </a:r>
            <a:r>
              <a:rPr lang="en-US" b="0" i="0" u="none" strike="noStrike" baseline="0" dirty="0" smtClean="0">
                <a:latin typeface="MyriadPro-Regular"/>
              </a:rPr>
              <a:t>. Administration of a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corticosteroid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directly to the lung significantly reduces the frequency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of severe asthma attacks</a:t>
            </a:r>
            <a:r>
              <a:rPr lang="en-US" b="0" i="0" u="none" strike="noStrike" baseline="0" dirty="0" smtClean="0">
                <a:latin typeface="MyriadPro-Regular"/>
              </a:rPr>
              <a:t>. This benefit is accomplished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with minimal risk of the severe systemic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adverse effects of corticosteroid therapy. </a:t>
            </a:r>
            <a:r>
              <a:rPr lang="en-US" b="1" i="1" u="none" strike="noStrike" baseline="0" dirty="0" smtClean="0">
                <a:latin typeface="MyriadPro-Regular"/>
              </a:rPr>
              <a:t>Albuterol</a:t>
            </a:r>
            <a:r>
              <a:rPr lang="cs-CZ" b="1" i="1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is only used to treat </a:t>
            </a:r>
            <a:r>
              <a:rPr lang="en-US" b="0" i="0" u="sng" strike="noStrike" baseline="0" dirty="0" smtClean="0">
                <a:latin typeface="MyriadPro-Regular"/>
              </a:rPr>
              <a:t>acute asthmatic episodes</a:t>
            </a:r>
            <a:r>
              <a:rPr lang="en-US" b="0" i="0" u="none" strike="noStrike" baseline="0" dirty="0" smtClean="0">
                <a:latin typeface="MyriadPro-Regular"/>
              </a:rPr>
              <a:t>. The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1" i="1" u="none" strike="noStrike" baseline="0" dirty="0" smtClean="0">
                <a:latin typeface="MyriadPro-Regular"/>
              </a:rPr>
              <a:t>other agents </a:t>
            </a:r>
            <a:r>
              <a:rPr lang="en-US" b="0" i="0" u="none" strike="noStrike" baseline="0" dirty="0" smtClean="0">
                <a:latin typeface="MyriadPro-Regular"/>
              </a:rPr>
              <a:t>may reduce the severity of attacks but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sng" strike="noStrike" baseline="0" dirty="0" smtClean="0">
                <a:latin typeface="MyriadPro-Regular"/>
              </a:rPr>
              <a:t>not to the same degree or consistency</a:t>
            </a:r>
            <a:r>
              <a:rPr lang="en-US" b="0" i="0" u="none" strike="noStrike" baseline="0" dirty="0" smtClean="0">
                <a:latin typeface="MyriadPro-Regular"/>
              </a:rPr>
              <a:t> as fluticasone</a:t>
            </a:r>
            <a:r>
              <a:rPr lang="cs-CZ" b="0" i="0" u="none" strike="noStrike" baseline="0" dirty="0" smtClean="0">
                <a:latin typeface="MyriadPro-Regular"/>
              </a:rPr>
              <a:t> (</a:t>
            </a:r>
            <a:r>
              <a:rPr lang="cs-CZ" b="0" i="0" u="none" strike="noStrike" baseline="0" dirty="0" err="1" smtClean="0">
                <a:latin typeface="MyriadPro-Regular"/>
              </a:rPr>
              <a:t>or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other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corticosteroids</a:t>
            </a:r>
            <a:r>
              <a:rPr lang="cs-CZ" b="0" i="0" u="none" strike="noStrike" baseline="0" dirty="0" smtClean="0">
                <a:latin typeface="MyriadPro-Regular"/>
              </a:rPr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53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13633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couple celebrating their fortieth wedding anniversary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is given a trip to Peru to visit Machu Picchu. Due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to past experiences while traveling, they ask their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doctor to prescribe an agent for diarrhea. Which of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the following would be effective?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Omeprazole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Loperamide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Famotidine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</a:t>
            </a:r>
            <a:r>
              <a:rPr lang="cs-CZ" b="0" i="0" u="none" strike="noStrike" baseline="0" dirty="0" smtClean="0">
                <a:latin typeface="MyriadPro-Regular"/>
              </a:rPr>
              <a:t>. Lorazepam.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80534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20058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68400" y="880534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couple celebrating their fortieth wedding anniversary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is given a trip to Peru to visit Machu Picchu. Due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to past experiences while traveling, they ask their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doctor to prescribe an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agent for diarrhea</a:t>
            </a:r>
            <a:r>
              <a:rPr lang="en-US" b="0" i="0" u="none" strike="noStrike" baseline="0" dirty="0" smtClean="0">
                <a:latin typeface="MyriadPro-Regular"/>
              </a:rPr>
              <a:t>. Which of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the following would be effective?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latin typeface="MyriadPro-Regular"/>
              </a:rPr>
              <a:t>A. </a:t>
            </a:r>
            <a:r>
              <a:rPr lang="cs-CZ" b="0" i="0" u="none" strike="noStrike" baseline="0" dirty="0" err="1" smtClean="0">
                <a:latin typeface="MyriadPro-Regular"/>
              </a:rPr>
              <a:t>Omeprazole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B.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Loperamide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C. </a:t>
            </a:r>
            <a:r>
              <a:rPr lang="cs-CZ" b="0" i="0" u="none" strike="noStrike" baseline="0" dirty="0" err="1" smtClean="0">
                <a:latin typeface="MyriadPro-Regular"/>
              </a:rPr>
              <a:t>Famotidine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D. Lorazepam.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80534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/>
              <a:t>7</a:t>
            </a:r>
          </a:p>
        </p:txBody>
      </p:sp>
      <p:sp>
        <p:nvSpPr>
          <p:cNvPr id="4" name="Obdélník 3"/>
          <p:cNvSpPr/>
          <p:nvPr/>
        </p:nvSpPr>
        <p:spPr>
          <a:xfrm>
            <a:off x="5626100" y="3401536"/>
            <a:ext cx="6096000" cy="1477328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Correct answer =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en-US" b="0" i="0" u="none" strike="noStrike" baseline="0" dirty="0" smtClean="0">
                <a:latin typeface="MyriadPro-Regular"/>
              </a:rPr>
              <a:t>. </a:t>
            </a:r>
            <a:r>
              <a:rPr lang="en-US" b="0" i="0" u="none" strike="noStrike" baseline="0" dirty="0" err="1" smtClean="0">
                <a:latin typeface="MyriadPro-Regular"/>
              </a:rPr>
              <a:t>Loperamide</a:t>
            </a:r>
            <a:r>
              <a:rPr lang="en-US" b="0" i="0" u="none" strike="noStrike" baseline="0" dirty="0" smtClean="0">
                <a:latin typeface="MyriadPro-Regular"/>
              </a:rPr>
              <a:t> is the only drug in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this set that has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antidiarrheal activity</a:t>
            </a:r>
            <a:r>
              <a:rPr lang="en-US" b="0" i="0" u="none" strike="noStrike" baseline="0" dirty="0" smtClean="0">
                <a:latin typeface="MyriadPro-Regular"/>
              </a:rPr>
              <a:t>. </a:t>
            </a:r>
            <a:r>
              <a:rPr lang="en-US" b="1" i="1" u="none" strike="noStrike" baseline="0" dirty="0" smtClean="0">
                <a:latin typeface="MyriadPro-Regular"/>
              </a:rPr>
              <a:t>Omeprazole</a:t>
            </a:r>
          </a:p>
          <a:p>
            <a:r>
              <a:rPr lang="cs-CZ" b="0" i="0" u="none" strike="noStrike" baseline="0" dirty="0" err="1" smtClean="0">
                <a:latin typeface="MyriadPro-Regular"/>
              </a:rPr>
              <a:t>is</a:t>
            </a:r>
            <a:r>
              <a:rPr lang="cs-CZ" b="0" i="0" u="none" strike="noStrike" baseline="0" dirty="0" smtClean="0">
                <a:latin typeface="MyriadPro-Regular"/>
              </a:rPr>
              <a:t> a </a:t>
            </a:r>
            <a:r>
              <a:rPr lang="cs-CZ" b="0" i="0" u="sng" strike="noStrike" baseline="0" dirty="0" smtClean="0">
                <a:latin typeface="MyriadPro-Regular"/>
              </a:rPr>
              <a:t>proton-pump inhibitor</a:t>
            </a:r>
            <a:r>
              <a:rPr lang="cs-CZ" b="0" i="0" u="none" strike="noStrike" baseline="0" dirty="0" smtClean="0">
                <a:latin typeface="MyriadPro-Regular"/>
              </a:rPr>
              <a:t>, </a:t>
            </a:r>
            <a:r>
              <a:rPr lang="cs-CZ" b="1" i="1" u="none" strike="noStrike" baseline="0" dirty="0" err="1" smtClean="0">
                <a:latin typeface="MyriadPro-Regular"/>
              </a:rPr>
              <a:t>famotidine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antagonizes</a:t>
            </a:r>
            <a:endParaRPr lang="cs-CZ" b="0" i="0" u="none" strike="noStrike" baseline="0" dirty="0" smtClean="0">
              <a:latin typeface="MyriadPro-Regular"/>
            </a:endParaRPr>
          </a:p>
          <a:p>
            <a:r>
              <a:rPr lang="en-US" b="0" i="0" u="none" strike="noStrike" baseline="0" dirty="0" smtClean="0">
                <a:latin typeface="MyriadPro-Regular"/>
              </a:rPr>
              <a:t>the </a:t>
            </a:r>
            <a:r>
              <a:rPr lang="en-US" b="0" i="0" u="sng" strike="noStrike" baseline="0" dirty="0" smtClean="0">
                <a:latin typeface="MyriadPro-Regular"/>
              </a:rPr>
              <a:t>H</a:t>
            </a:r>
            <a:r>
              <a:rPr lang="en-US" sz="800" b="0" i="0" u="sng" strike="noStrike" baseline="0" dirty="0" smtClean="0">
                <a:latin typeface="MyriadPro-Regular"/>
              </a:rPr>
              <a:t>2 </a:t>
            </a:r>
            <a:r>
              <a:rPr lang="en-US" b="0" i="0" u="sng" strike="noStrike" baseline="0" dirty="0" smtClean="0">
                <a:latin typeface="MyriadPro-Regular"/>
              </a:rPr>
              <a:t>receptor</a:t>
            </a:r>
            <a:r>
              <a:rPr lang="en-US" b="0" i="0" u="none" strike="noStrike" baseline="0" dirty="0" smtClean="0">
                <a:latin typeface="MyriadPro-Regular"/>
              </a:rPr>
              <a:t>, and </a:t>
            </a:r>
            <a:r>
              <a:rPr lang="en-US" b="1" i="1" u="none" strike="noStrike" baseline="0" dirty="0" err="1" smtClean="0">
                <a:latin typeface="MyriadPro-Regular"/>
              </a:rPr>
              <a:t>lorazepam</a:t>
            </a:r>
            <a:r>
              <a:rPr lang="en-US" b="0" i="0" u="none" strike="noStrike" baseline="0" dirty="0" smtClean="0">
                <a:latin typeface="MyriadPro-Regular"/>
              </a:rPr>
              <a:t> is a benzodiazepine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that is a </a:t>
            </a:r>
            <a:r>
              <a:rPr lang="en-US" b="0" i="0" u="sng" strike="noStrike" baseline="0" dirty="0" smtClean="0">
                <a:latin typeface="MyriadPro-Regular"/>
              </a:rPr>
              <a:t>sedative and anxiolytic agent</a:t>
            </a:r>
            <a:r>
              <a:rPr lang="en-US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88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1443841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57-year-old man complains of fever, headache,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confusion, aversion to light, and neck rigidity. A presumptive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diagnosis of bacterial meningitis is made.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Antimicrobial therapy should be initiated after which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one of the following occurrences?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</a:t>
            </a:r>
            <a:r>
              <a:rPr lang="en-US" b="0" i="0" u="none" strike="noStrike" baseline="0" dirty="0" smtClean="0">
                <a:latin typeface="MyriadPro-Regular"/>
              </a:rPr>
              <a:t>. Fever is reduced with antipyretic drugs.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en-US" b="0" i="0" u="none" strike="noStrike" baseline="0" dirty="0" smtClean="0">
                <a:latin typeface="MyriadPro-Regular"/>
              </a:rPr>
              <a:t>. Sample of blood and cerebrospinal fluid have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     </a:t>
            </a:r>
            <a:r>
              <a:rPr lang="cs-CZ" b="0" i="0" u="none" strike="noStrike" baseline="0" dirty="0" err="1" smtClean="0">
                <a:latin typeface="MyriadPro-Regular"/>
              </a:rPr>
              <a:t>been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taken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</a:t>
            </a:r>
            <a:r>
              <a:rPr lang="en-US" b="0" i="0" u="none" strike="noStrike" baseline="0" dirty="0" smtClean="0">
                <a:latin typeface="MyriadPro-Regular"/>
              </a:rPr>
              <a:t>. A Gram stain has been performed.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</a:t>
            </a:r>
            <a:r>
              <a:rPr lang="en-US" b="0" i="0" u="none" strike="noStrike" baseline="0" dirty="0" smtClean="0">
                <a:latin typeface="MyriadPro-Regular"/>
              </a:rPr>
              <a:t>. The results of antibacterial drug susceptibility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     </a:t>
            </a:r>
            <a:r>
              <a:rPr lang="cs-CZ" b="0" i="0" u="none" strike="noStrike" baseline="0" dirty="0" err="1" smtClean="0">
                <a:latin typeface="MyriadPro-Regular"/>
              </a:rPr>
              <a:t>tests</a:t>
            </a:r>
            <a:r>
              <a:rPr lang="cs-CZ" b="0" i="0" u="none" strike="noStrike" baseline="0" dirty="0" smtClean="0">
                <a:latin typeface="MyriadPro-Regular"/>
              </a:rPr>
              <a:t> are </a:t>
            </a:r>
            <a:r>
              <a:rPr lang="cs-CZ" b="0" i="0" u="none" strike="noStrike" baseline="0" dirty="0" err="1" smtClean="0">
                <a:latin typeface="MyriadPro-Regular"/>
              </a:rPr>
              <a:t>available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E</a:t>
            </a:r>
            <a:r>
              <a:rPr lang="en-US" b="0" i="0" u="none" strike="noStrike" baseline="0" dirty="0" smtClean="0">
                <a:latin typeface="MyriadPro-Regular"/>
              </a:rPr>
              <a:t>. Infecting organism(s) have been identified by the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     </a:t>
            </a:r>
            <a:r>
              <a:rPr lang="cs-CZ" b="0" i="0" u="none" strike="noStrike" baseline="0" dirty="0" err="1" smtClean="0">
                <a:latin typeface="MyriadPro-Regular"/>
              </a:rPr>
              <a:t>microbiology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laboratory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43677"/>
            <a:ext cx="9990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605524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98600" y="843677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57-year-old man complains of fever, headache,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confusion, aversion to light, and neck rigidity. A presumptive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diagnosis of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bacterial meningitis </a:t>
            </a:r>
            <a:r>
              <a:rPr lang="en-US" b="0" i="0" u="none" strike="noStrike" baseline="0" dirty="0" smtClean="0">
                <a:latin typeface="MyriadPro-Regular"/>
              </a:rPr>
              <a:t>is made.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Antimicrobial therapy should be initiated after which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one of the following occurrences?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en-US" b="0" i="0" u="none" strike="noStrike" baseline="0" dirty="0" smtClean="0">
                <a:latin typeface="MyriadPro-Regular"/>
              </a:rPr>
              <a:t>A. Fever is reduced with antipyretic drugs.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B. Sample of blood and cerebrospinal fluid have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   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been</a:t>
            </a:r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taken</a:t>
            </a:r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C. A Gram stain has been performed.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D. The results of antibacterial drug susceptibility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     </a:t>
            </a:r>
            <a:r>
              <a:rPr lang="cs-CZ" b="0" i="0" u="none" strike="noStrike" baseline="0" dirty="0" err="1" smtClean="0">
                <a:latin typeface="MyriadPro-Regular"/>
              </a:rPr>
              <a:t>tests</a:t>
            </a:r>
            <a:r>
              <a:rPr lang="cs-CZ" b="0" i="0" u="none" strike="noStrike" baseline="0" dirty="0" smtClean="0">
                <a:latin typeface="MyriadPro-Regular"/>
              </a:rPr>
              <a:t> are </a:t>
            </a:r>
            <a:r>
              <a:rPr lang="cs-CZ" b="0" i="0" u="none" strike="noStrike" baseline="0" dirty="0" err="1" smtClean="0">
                <a:latin typeface="MyriadPro-Regular"/>
              </a:rPr>
              <a:t>available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E. Infecting organism(s) have been identified by the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    </a:t>
            </a:r>
            <a:r>
              <a:rPr lang="cs-CZ" b="0" i="0" u="none" strike="noStrike" baseline="0" dirty="0" err="1" smtClean="0">
                <a:latin typeface="MyriadPro-Regular"/>
              </a:rPr>
              <a:t>microbiology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laboratory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92851" y="843676"/>
            <a:ext cx="6278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/>
              <a:t>8</a:t>
            </a:r>
          </a:p>
        </p:txBody>
      </p:sp>
      <p:sp>
        <p:nvSpPr>
          <p:cNvPr id="4" name="Obdélník 3"/>
          <p:cNvSpPr/>
          <p:nvPr/>
        </p:nvSpPr>
        <p:spPr>
          <a:xfrm>
            <a:off x="5486400" y="4558437"/>
            <a:ext cx="6096000" cy="1754326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Correct answer =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en-US" b="0" i="0" u="none" strike="noStrike" baseline="0" dirty="0" smtClean="0">
                <a:latin typeface="MyriadPro-Regular"/>
              </a:rPr>
              <a:t>. Bacterial meningitis is a medical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emergency</a:t>
            </a:r>
            <a:r>
              <a:rPr lang="en-US" b="0" i="0" u="none" strike="noStrike" baseline="0" dirty="0" smtClean="0">
                <a:latin typeface="MyriadPro-Regular"/>
              </a:rPr>
              <a:t> that requires immediate diagnosis and</a:t>
            </a:r>
          </a:p>
          <a:p>
            <a:r>
              <a:rPr lang="cs-CZ" b="0" i="0" u="none" strike="noStrike" baseline="0" dirty="0" err="1" smtClean="0">
                <a:latin typeface="MyriadPro-Regular"/>
              </a:rPr>
              <a:t>treatment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Specimens</a:t>
            </a:r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for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possible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microbial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identification</a:t>
            </a:r>
            <a:endParaRPr lang="cs-CZ" b="0" i="0" u="none" strike="noStrike" baseline="0" dirty="0" smtClean="0">
              <a:latin typeface="MyriadPro-Regular"/>
            </a:endParaRPr>
          </a:p>
          <a:p>
            <a:r>
              <a:rPr lang="en-US" b="0" i="0" u="none" strike="noStrike" baseline="0" dirty="0" smtClean="0">
                <a:latin typeface="MyriadPro-Regular"/>
              </a:rPr>
              <a:t>must be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obtained before drugs are administered</a:t>
            </a:r>
            <a:r>
              <a:rPr lang="en-US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smtClean="0">
                <a:latin typeface="MyriadPro-Regular"/>
              </a:rPr>
              <a:t/>
            </a:r>
            <a:br>
              <a:rPr lang="cs-CZ" b="0" i="0" u="none" strike="noStrike" baseline="0" dirty="0" smtClean="0">
                <a:latin typeface="MyriadPro-Regular"/>
              </a:rPr>
            </a:br>
            <a:r>
              <a:rPr lang="en-US" b="0" i="0" u="none" strike="noStrike" baseline="0" dirty="0" smtClean="0">
                <a:latin typeface="MyriadPro-Regular"/>
              </a:rPr>
              <a:t>Therapy should not be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delayed until laboratory results are available.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62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1443841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31-year-old white intravenous drug user was admitted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to the hospital with a 4-week history of cough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and fever. A chest radiograph showed left upper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lobe </a:t>
            </a:r>
            <a:r>
              <a:rPr lang="en-US" b="0" i="0" u="none" strike="noStrike" baseline="0" dirty="0" err="1" smtClean="0">
                <a:latin typeface="MyriadPro-Regular"/>
              </a:rPr>
              <a:t>cavitary</a:t>
            </a:r>
            <a:r>
              <a:rPr lang="en-US" b="0" i="0" u="none" strike="noStrike" baseline="0" dirty="0" smtClean="0">
                <a:latin typeface="MyriadPro-Regular"/>
              </a:rPr>
              <a:t> infiltrate. Cultures of sputum yielded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M. </a:t>
            </a:r>
            <a:r>
              <a:rPr lang="cs-CZ" b="0" i="0" u="none" strike="noStrike" baseline="0" dirty="0" err="1" smtClean="0">
                <a:latin typeface="MyriadPro-Regular"/>
              </a:rPr>
              <a:t>tuberculosis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susceptible</a:t>
            </a:r>
            <a:r>
              <a:rPr lang="cs-CZ" b="0" i="0" u="none" strike="noStrike" baseline="0" dirty="0" smtClean="0">
                <a:latin typeface="MyriadPro-Regular"/>
              </a:rPr>
              <a:t> to </a:t>
            </a:r>
            <a:r>
              <a:rPr lang="cs-CZ" b="0" i="0" u="none" strike="noStrike" baseline="0" dirty="0" err="1" smtClean="0">
                <a:latin typeface="MyriadPro-Regular"/>
              </a:rPr>
              <a:t>all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antimycobacterial</a:t>
            </a:r>
            <a:endParaRPr lang="cs-CZ" b="0" i="0" u="none" strike="noStrike" baseline="0" dirty="0" smtClean="0">
              <a:latin typeface="MyriadPro-Regular"/>
            </a:endParaRPr>
          </a:p>
          <a:p>
            <a:r>
              <a:rPr lang="en-US" b="0" i="0" u="none" strike="noStrike" baseline="0" dirty="0" smtClean="0">
                <a:latin typeface="MyriadPro-Regular"/>
              </a:rPr>
              <a:t>drugs. The patient received isoniazid, rifampin, and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pyrazinamide. The patient’s sputum remained culture-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positive for the subsequent 4 months. Which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one of the following is the most likely cause of treatment</a:t>
            </a:r>
          </a:p>
          <a:p>
            <a:r>
              <a:rPr lang="cs-CZ" b="0" i="0" u="none" strike="noStrike" baseline="0" dirty="0" err="1" smtClean="0">
                <a:latin typeface="MyriadPro-Regular"/>
              </a:rPr>
              <a:t>failure</a:t>
            </a:r>
            <a:r>
              <a:rPr lang="cs-CZ" b="0" i="0" u="none" strike="noStrike" baseline="0" dirty="0" smtClean="0">
                <a:latin typeface="MyriadPro-Regular"/>
              </a:rPr>
              <a:t>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False</a:t>
            </a:r>
            <a:r>
              <a:rPr lang="cs-CZ" b="0" i="0" u="none" strike="noStrike" baseline="0" dirty="0" smtClean="0">
                <a:latin typeface="MyriadPro-Regular"/>
              </a:rPr>
              <a:t>-positive </a:t>
            </a:r>
            <a:r>
              <a:rPr lang="cs-CZ" b="0" i="0" u="none" strike="noStrike" baseline="0" dirty="0" err="1" smtClean="0">
                <a:latin typeface="MyriadPro-Regular"/>
              </a:rPr>
              <a:t>cultures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en-US" b="0" i="0" u="none" strike="noStrike" baseline="0" dirty="0" smtClean="0">
                <a:latin typeface="MyriadPro-Regular"/>
              </a:rPr>
              <a:t>. </a:t>
            </a:r>
            <a:r>
              <a:rPr lang="en-US" b="0" i="0" u="none" strike="noStrike" baseline="0" dirty="0" err="1" smtClean="0">
                <a:latin typeface="MyriadPro-Regular"/>
              </a:rPr>
              <a:t>Maladsorption</a:t>
            </a:r>
            <a:r>
              <a:rPr lang="en-US" b="0" i="0" u="none" strike="noStrike" baseline="0" dirty="0" smtClean="0">
                <a:latin typeface="MyriadPro-Regular"/>
              </a:rPr>
              <a:t> of the medications.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</a:t>
            </a:r>
            <a:r>
              <a:rPr lang="en-US" b="0" i="0" u="none" strike="noStrike" baseline="0" dirty="0" smtClean="0">
                <a:latin typeface="MyriadPro-Regular"/>
              </a:rPr>
              <a:t>. Concomitant infection with HIV.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Noncompliance</a:t>
            </a:r>
            <a:r>
              <a:rPr lang="cs-CZ" b="0" i="0" u="none" strike="noStrike" baseline="0" dirty="0" smtClean="0">
                <a:latin typeface="MyriadPro-Regular"/>
              </a:rPr>
              <a:t> by </a:t>
            </a:r>
            <a:r>
              <a:rPr lang="cs-CZ" b="0" i="0" u="none" strike="noStrike" baseline="0" dirty="0" err="1" smtClean="0">
                <a:latin typeface="MyriadPro-Regular"/>
              </a:rPr>
              <a:t>the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43677"/>
            <a:ext cx="9990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47503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36700" y="843677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31-year-old white intravenous drug user was admitted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to the hospital with a 4-week history of cough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and fever. A chest radiograph showed left upper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lobe </a:t>
            </a:r>
            <a:r>
              <a:rPr lang="en-US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cavitary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infiltrate</a:t>
            </a:r>
            <a:r>
              <a:rPr lang="en-US" b="0" i="0" u="none" strike="noStrike" baseline="0" dirty="0" smtClean="0">
                <a:latin typeface="MyriadPro-Regular"/>
              </a:rPr>
              <a:t>. Cultures of sputum yielded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M.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tuberculosis</a:t>
            </a:r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susceptible</a:t>
            </a:r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to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all</a:t>
            </a:r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antimycobacterial</a:t>
            </a:r>
            <a:endParaRPr lang="cs-CZ" b="0" i="0" u="none" strike="noStrike" baseline="0" dirty="0" smtClean="0">
              <a:solidFill>
                <a:srgbClr val="FF0000"/>
              </a:solidFill>
              <a:latin typeface="MyriadPro-Regular"/>
            </a:endParaRP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drugs</a:t>
            </a:r>
            <a:r>
              <a:rPr lang="en-US" b="0" i="0" u="none" strike="noStrike" baseline="0" dirty="0" smtClean="0">
                <a:latin typeface="MyriadPro-Regular"/>
              </a:rPr>
              <a:t>. The patient received isoniazid, rifampin, and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pyrazinamide. The patient’s sputum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remained culture-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positive for the subsequent 4 months</a:t>
            </a:r>
            <a:r>
              <a:rPr lang="en-US" b="0" i="0" u="none" strike="noStrike" baseline="0" dirty="0" smtClean="0">
                <a:latin typeface="MyriadPro-Regular"/>
              </a:rPr>
              <a:t>. Which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one of the following is the most likely cause of treatment</a:t>
            </a:r>
          </a:p>
          <a:p>
            <a:r>
              <a:rPr lang="cs-CZ" b="0" i="0" u="none" strike="noStrike" baseline="0" dirty="0" err="1" smtClean="0">
                <a:latin typeface="MyriadPro-Regular"/>
              </a:rPr>
              <a:t>failure</a:t>
            </a:r>
            <a:r>
              <a:rPr lang="cs-CZ" b="0" i="0" u="none" strike="noStrike" baseline="0" dirty="0" smtClean="0">
                <a:latin typeface="MyriadPro-Regular"/>
              </a:rPr>
              <a:t>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latin typeface="MyriadPro-Regular"/>
              </a:rPr>
              <a:t>A. </a:t>
            </a:r>
            <a:r>
              <a:rPr lang="cs-CZ" b="0" i="0" u="none" strike="noStrike" baseline="0" dirty="0" err="1" smtClean="0">
                <a:latin typeface="MyriadPro-Regular"/>
              </a:rPr>
              <a:t>False</a:t>
            </a:r>
            <a:r>
              <a:rPr lang="cs-CZ" b="0" i="0" u="none" strike="noStrike" baseline="0" dirty="0" smtClean="0">
                <a:latin typeface="MyriadPro-Regular"/>
              </a:rPr>
              <a:t>-positive </a:t>
            </a:r>
            <a:r>
              <a:rPr lang="cs-CZ" b="0" i="0" u="none" strike="noStrike" baseline="0" dirty="0" err="1" smtClean="0">
                <a:latin typeface="MyriadPro-Regular"/>
              </a:rPr>
              <a:t>cultures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B. </a:t>
            </a:r>
            <a:r>
              <a:rPr lang="en-US" b="0" i="0" u="none" strike="noStrike" baseline="0" dirty="0" err="1" smtClean="0">
                <a:latin typeface="MyriadPro-Regular"/>
              </a:rPr>
              <a:t>Maladsorption</a:t>
            </a:r>
            <a:r>
              <a:rPr lang="en-US" b="0" i="0" u="none" strike="noStrike" baseline="0" dirty="0" smtClean="0">
                <a:latin typeface="MyriadPro-Regular"/>
              </a:rPr>
              <a:t> of the medications.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C. Concomitant infection with HIV.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D.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Noncompliance</a:t>
            </a:r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by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the</a:t>
            </a:r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patient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75890" y="843677"/>
            <a:ext cx="7216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/>
              <a:t>9</a:t>
            </a:r>
          </a:p>
        </p:txBody>
      </p:sp>
      <p:sp>
        <p:nvSpPr>
          <p:cNvPr id="4" name="Obdélník 3"/>
          <p:cNvSpPr/>
          <p:nvPr/>
        </p:nvSpPr>
        <p:spPr>
          <a:xfrm>
            <a:off x="5791200" y="3950038"/>
            <a:ext cx="6096000" cy="2031325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Correct answer =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</a:t>
            </a:r>
            <a:r>
              <a:rPr lang="en-US" b="0" i="0" u="none" strike="noStrike" baseline="0" dirty="0" smtClean="0">
                <a:latin typeface="MyriadPro-Regular"/>
              </a:rPr>
              <a:t>. Although </a:t>
            </a:r>
            <a:r>
              <a:rPr lang="en-US" b="1" i="1" u="none" strike="noStrike" baseline="0" dirty="0" err="1" smtClean="0">
                <a:latin typeface="MyriadPro-Regular"/>
              </a:rPr>
              <a:t>malabsorption</a:t>
            </a:r>
            <a:r>
              <a:rPr lang="en-US" b="0" i="0" u="none" strike="noStrike" baseline="0" dirty="0" smtClean="0">
                <a:latin typeface="MyriadPro-Regular"/>
              </a:rPr>
              <a:t> of the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drugs and the emergence of </a:t>
            </a:r>
            <a:r>
              <a:rPr lang="en-US" b="1" i="0" u="none" strike="noStrike" baseline="0" dirty="0" smtClean="0">
                <a:latin typeface="MyriadPro-Regular"/>
              </a:rPr>
              <a:t>drug resistance </a:t>
            </a:r>
            <a:r>
              <a:rPr lang="en-US" b="0" i="0" u="none" strike="noStrike" baseline="0" dirty="0" smtClean="0">
                <a:latin typeface="MyriadPro-Regular"/>
              </a:rPr>
              <a:t>are</a:t>
            </a:r>
          </a:p>
          <a:p>
            <a:r>
              <a:rPr lang="en-US" b="0" i="0" u="sng" strike="noStrike" baseline="0" dirty="0" smtClean="0">
                <a:latin typeface="MyriadPro-Regular"/>
              </a:rPr>
              <a:t>possibilities</a:t>
            </a:r>
            <a:r>
              <a:rPr lang="en-US" b="0" i="0" u="none" strike="noStrike" baseline="0" dirty="0" smtClean="0">
                <a:latin typeface="MyriadPro-Regular"/>
              </a:rPr>
              <a:t>, the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most common cause of treatment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failure</a:t>
            </a:r>
            <a:r>
              <a:rPr lang="en-US" b="0" i="0" u="none" strike="noStrike" baseline="0" dirty="0" smtClean="0">
                <a:latin typeface="MyriadPro-Regular"/>
              </a:rPr>
              <a:t> is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patient‘s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nonadherence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to the treatment protocol.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Better treatment completion rates occur with “directly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observed therapy.” </a:t>
            </a:r>
            <a:r>
              <a:rPr lang="en-US" b="1" i="1" u="none" strike="noStrike" baseline="0" dirty="0" smtClean="0">
                <a:latin typeface="MyriadPro-Regular"/>
              </a:rPr>
              <a:t>False-positive</a:t>
            </a:r>
            <a:r>
              <a:rPr lang="en-US" b="0" i="0" u="none" strike="noStrike" baseline="0" dirty="0" smtClean="0">
                <a:latin typeface="MyriadPro-Regular"/>
              </a:rPr>
              <a:t> cultures is a</a:t>
            </a:r>
          </a:p>
          <a:p>
            <a:r>
              <a:rPr lang="cs-CZ" b="0" i="0" u="none" strike="noStrike" baseline="0" dirty="0" err="1" smtClean="0">
                <a:latin typeface="MyriadPro-Regular"/>
              </a:rPr>
              <a:t>possible</a:t>
            </a:r>
            <a:r>
              <a:rPr lang="cs-CZ" b="0" i="0" u="none" strike="noStrike" baseline="0" dirty="0" smtClean="0">
                <a:latin typeface="MyriadPro-Regular"/>
              </a:rPr>
              <a:t> but </a:t>
            </a:r>
            <a:r>
              <a:rPr lang="cs-CZ" b="0" i="0" u="sng" strike="noStrike" baseline="0" dirty="0" err="1" smtClean="0">
                <a:latin typeface="MyriadPro-Regular"/>
              </a:rPr>
              <a:t>unlikely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explanation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9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17332" y="880534"/>
            <a:ext cx="59266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20-year-old woman presents to the Emergency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Department after being dumped in the ambulance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bay with a note that said only that “she was doing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Ecstasy at a party when she became unconscious.”</a:t>
            </a:r>
            <a:r>
              <a:rPr lang="cs-CZ" b="0" i="0" u="none" strike="noStrike" baseline="0" dirty="0" smtClean="0">
                <a:latin typeface="MyriadPro-Regular"/>
              </a:rPr>
              <a:t/>
            </a:r>
            <a:br>
              <a:rPr lang="cs-CZ" b="0" i="0" u="none" strike="noStrike" baseline="0" dirty="0" smtClean="0">
                <a:latin typeface="MyriadPro-Regular"/>
              </a:rPr>
            </a:br>
            <a:r>
              <a:rPr lang="en-US" b="0" i="0" u="none" strike="noStrike" baseline="0" dirty="0" smtClean="0">
                <a:latin typeface="MyriadPro-Regular"/>
              </a:rPr>
              <a:t>This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patient currently remains unconscious, with a heart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rate of 140 bpm, temperature of 103.5°F, pinpoint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pupils, absent bowel sounds, blood pressure of 85/40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mm Hg, profuse sweating, and oxygen saturation of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86 percent on room air. Which of the following would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not be a clinical manifestation of an Ecstasy patient?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Tachycardia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Hyperthermia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Pinpoint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pupils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Diaphoresis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E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Respiratory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depression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80534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1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137800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1582341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soldier’s unit has come under attack with a nerve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agent. The symptoms exhibited are skeletal muscle</a:t>
            </a:r>
          </a:p>
          <a:p>
            <a:r>
              <a:rPr lang="cs-CZ" b="0" i="0" u="none" strike="noStrike" baseline="0" dirty="0" err="1" smtClean="0">
                <a:latin typeface="MyriadPro-Regular"/>
              </a:rPr>
              <a:t>paralysis</a:t>
            </a:r>
            <a:r>
              <a:rPr lang="cs-CZ" b="0" i="0" u="none" strike="noStrike" baseline="0" dirty="0" smtClean="0">
                <a:latin typeface="MyriadPro-Regular"/>
              </a:rPr>
              <a:t>, </a:t>
            </a:r>
            <a:r>
              <a:rPr lang="cs-CZ" b="0" i="0" u="none" strike="noStrike" baseline="0" dirty="0" err="1" smtClean="0">
                <a:latin typeface="MyriadPro-Regular"/>
              </a:rPr>
              <a:t>profuse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bronchial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secretions</a:t>
            </a:r>
            <a:r>
              <a:rPr lang="cs-CZ" b="0" i="0" u="none" strike="noStrike" baseline="0" dirty="0" smtClean="0">
                <a:latin typeface="MyriadPro-Regular"/>
              </a:rPr>
              <a:t>, </a:t>
            </a:r>
            <a:r>
              <a:rPr lang="cs-CZ" b="0" i="0" u="none" strike="noStrike" baseline="0" dirty="0" err="1" smtClean="0">
                <a:latin typeface="MyriadPro-Regular"/>
              </a:rPr>
              <a:t>miosis</a:t>
            </a:r>
            <a:r>
              <a:rPr lang="cs-CZ" b="0" i="0" u="none" strike="noStrike" baseline="0" dirty="0" smtClean="0">
                <a:latin typeface="MyriadPro-Regular"/>
              </a:rPr>
              <a:t>, </a:t>
            </a:r>
            <a:r>
              <a:rPr lang="cs-CZ" b="0" i="0" u="none" strike="noStrike" baseline="0" dirty="0" err="1" smtClean="0">
                <a:latin typeface="MyriadPro-Regular"/>
              </a:rPr>
              <a:t>bradycardia</a:t>
            </a:r>
            <a:r>
              <a:rPr lang="cs-CZ" b="0" i="0" u="none" strike="noStrike" baseline="0" dirty="0" smtClean="0">
                <a:latin typeface="MyriadPro-Regular"/>
              </a:rPr>
              <a:t>, </a:t>
            </a:r>
            <a:r>
              <a:rPr lang="en-US" b="0" i="0" u="none" strike="noStrike" baseline="0" dirty="0" smtClean="0">
                <a:latin typeface="MyriadPro-Regular"/>
              </a:rPr>
              <a:t>and convulsions. The alarm indicates exposure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to an organophosphate. </a:t>
            </a:r>
            <a:r>
              <a:rPr lang="cs-CZ" b="0" i="0" u="none" strike="noStrike" baseline="0" dirty="0" smtClean="0">
                <a:latin typeface="MyriadPro-Regular"/>
              </a:rPr>
              <a:t/>
            </a:r>
            <a:br>
              <a:rPr lang="cs-CZ" b="0" i="0" u="none" strike="noStrike" baseline="0" dirty="0" smtClean="0">
                <a:latin typeface="MyriadPro-Regular"/>
              </a:rPr>
            </a:br>
            <a:r>
              <a:rPr lang="en-US" b="0" i="0" u="none" strike="noStrike" baseline="0" dirty="0" smtClean="0">
                <a:latin typeface="MyriadPro-Regular"/>
              </a:rPr>
              <a:t>What is the correct</a:t>
            </a:r>
            <a:r>
              <a:rPr lang="cs-CZ" b="0" i="0" u="none" strike="noStrike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treatment</a:t>
            </a:r>
            <a:r>
              <a:rPr lang="cs-CZ" b="0" i="0" u="none" strike="noStrike" baseline="0" dirty="0" smtClean="0">
                <a:latin typeface="MyriadPro-Regular"/>
              </a:rPr>
              <a:t>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</a:t>
            </a:r>
            <a:r>
              <a:rPr lang="en-US" b="0" i="0" u="none" strike="noStrike" baseline="0" dirty="0" smtClean="0">
                <a:latin typeface="MyriadPro-Regular"/>
              </a:rPr>
              <a:t>. Do nothing until you can confirm the nature of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     </a:t>
            </a:r>
            <a:r>
              <a:rPr lang="cs-CZ" b="0" i="0" u="none" strike="noStrike" baseline="0" dirty="0" err="1" smtClean="0">
                <a:latin typeface="MyriadPro-Regular"/>
              </a:rPr>
              <a:t>the</a:t>
            </a:r>
            <a:r>
              <a:rPr lang="cs-CZ" b="0" i="0" u="none" strike="noStrike" baseline="0" dirty="0" smtClean="0">
                <a:latin typeface="MyriadPro-Regular"/>
              </a:rPr>
              <a:t> nerve agent.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en-US" b="0" i="0" u="none" strike="noStrike" baseline="0" dirty="0" smtClean="0">
                <a:latin typeface="MyriadPro-Regular"/>
              </a:rPr>
              <a:t>. Administer atropine, and attempt to confirm the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     </a:t>
            </a:r>
            <a:r>
              <a:rPr lang="en-US" b="0" i="0" u="none" strike="noStrike" baseline="0" dirty="0" smtClean="0">
                <a:latin typeface="MyriadPro-Regular"/>
              </a:rPr>
              <a:t>nature of the nerve agent.</a:t>
            </a:r>
          </a:p>
          <a:p>
            <a:r>
              <a:rPr lang="pt-BR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</a:t>
            </a:r>
            <a:r>
              <a:rPr lang="pt-BR" b="0" i="0" u="none" strike="noStrike" baseline="0" dirty="0" smtClean="0">
                <a:latin typeface="MyriadPro-Regular"/>
              </a:rPr>
              <a:t>. Administer atropine and 2-PAM (pralidoxime).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Administer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pralidoxime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80534"/>
            <a:ext cx="1066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10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302957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49400" y="880534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soldier’s unit has come under attack with a nerve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agent. The symptoms exhibited are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skeletal muscle</a:t>
            </a:r>
          </a:p>
          <a:p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paralysis</a:t>
            </a:r>
            <a:r>
              <a:rPr lang="cs-CZ" b="0" i="0" u="none" strike="noStrike" baseline="0" dirty="0" smtClean="0">
                <a:latin typeface="MyriadPro-Regular"/>
              </a:rPr>
              <a:t>,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profuse</a:t>
            </a:r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bronchial</a:t>
            </a:r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secretions</a:t>
            </a:r>
            <a:r>
              <a:rPr lang="cs-CZ" b="0" i="0" u="none" strike="noStrike" baseline="0" dirty="0" smtClean="0">
                <a:latin typeface="MyriadPro-Regular"/>
              </a:rPr>
              <a:t>,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miosis</a:t>
            </a:r>
            <a:r>
              <a:rPr lang="cs-CZ" b="0" i="0" u="none" strike="noStrike" baseline="0" dirty="0" smtClean="0">
                <a:latin typeface="MyriadPro-Regular"/>
              </a:rPr>
              <a:t>,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bradycardia</a:t>
            </a:r>
            <a:r>
              <a:rPr lang="cs-CZ" b="0" i="0" u="none" strike="noStrike" baseline="0" dirty="0" smtClean="0">
                <a:latin typeface="MyriadPro-Regular"/>
              </a:rPr>
              <a:t>, </a:t>
            </a:r>
            <a:r>
              <a:rPr lang="en-US" b="0" i="0" u="none" strike="noStrike" baseline="0" dirty="0" smtClean="0">
                <a:latin typeface="MyriadPro-Regular"/>
              </a:rPr>
              <a:t>and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convulsions</a:t>
            </a:r>
            <a:r>
              <a:rPr lang="en-US" b="0" i="0" u="none" strike="noStrike" baseline="0" dirty="0" smtClean="0">
                <a:latin typeface="MyriadPro-Regular"/>
              </a:rPr>
              <a:t>. The alarm indicates exposure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to an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organophosphate</a:t>
            </a:r>
            <a:r>
              <a:rPr lang="en-US" b="0" i="0" u="none" strike="noStrike" baseline="0" dirty="0" smtClean="0">
                <a:latin typeface="MyriadPro-Regular"/>
              </a:rPr>
              <a:t>. What is the correct</a:t>
            </a:r>
          </a:p>
          <a:p>
            <a:r>
              <a:rPr lang="cs-CZ" b="0" i="0" u="none" strike="noStrike" baseline="0" dirty="0" err="1" smtClean="0">
                <a:latin typeface="MyriadPro-Regular"/>
              </a:rPr>
              <a:t>treatment</a:t>
            </a:r>
            <a:r>
              <a:rPr lang="cs-CZ" b="0" i="0" u="none" strike="noStrike" baseline="0" dirty="0" smtClean="0">
                <a:latin typeface="MyriadPro-Regular"/>
              </a:rPr>
              <a:t>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en-US" b="0" i="0" u="none" strike="noStrike" baseline="0" dirty="0" smtClean="0">
                <a:latin typeface="MyriadPro-Regular"/>
              </a:rPr>
              <a:t>A. Do nothing until you can confirm the nature of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    </a:t>
            </a:r>
            <a:r>
              <a:rPr lang="cs-CZ" b="0" i="0" u="none" strike="noStrike" baseline="0" dirty="0" err="1" smtClean="0">
                <a:latin typeface="MyriadPro-Regular"/>
              </a:rPr>
              <a:t>the</a:t>
            </a:r>
            <a:r>
              <a:rPr lang="cs-CZ" b="0" i="0" u="none" strike="noStrike" baseline="0" dirty="0" smtClean="0">
                <a:latin typeface="MyriadPro-Regular"/>
              </a:rPr>
              <a:t> nerve agent.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B. Administer atropine, and attempt to confirm the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    </a:t>
            </a:r>
            <a:r>
              <a:rPr lang="en-US" b="0" i="0" u="none" strike="noStrike" baseline="0" dirty="0" smtClean="0">
                <a:latin typeface="MyriadPro-Regular"/>
              </a:rPr>
              <a:t>nature of the nerve agent.</a:t>
            </a:r>
          </a:p>
          <a:p>
            <a:r>
              <a:rPr lang="pt-BR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C. Administer atropine and 2-PAM (pralidoxime)</a:t>
            </a:r>
            <a:r>
              <a:rPr lang="pt-BR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D. </a:t>
            </a:r>
            <a:r>
              <a:rPr lang="cs-CZ" b="0" i="0" u="none" strike="noStrike" baseline="0" dirty="0" err="1" smtClean="0">
                <a:latin typeface="MyriadPro-Regular"/>
              </a:rPr>
              <a:t>Administer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pralidoxime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80534"/>
            <a:ext cx="1066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10</a:t>
            </a:r>
            <a:endParaRPr lang="cs-CZ" sz="6000" dirty="0"/>
          </a:p>
        </p:txBody>
      </p:sp>
      <p:sp>
        <p:nvSpPr>
          <p:cNvPr id="4" name="Obdélník 3"/>
          <p:cNvSpPr/>
          <p:nvPr/>
        </p:nvSpPr>
        <p:spPr>
          <a:xfrm>
            <a:off x="6502400" y="3718679"/>
            <a:ext cx="5689600" cy="313932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Correct answer =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</a:t>
            </a:r>
            <a:r>
              <a:rPr lang="en-US" b="0" i="0" u="none" strike="noStrike" baseline="0" dirty="0" smtClean="0">
                <a:latin typeface="MyriadPro-Regular"/>
              </a:rPr>
              <a:t>. Organophosphates exert their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effect by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irreversibly binding to </a:t>
            </a:r>
            <a:r>
              <a:rPr lang="en-US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acetylcholinesterase</a:t>
            </a:r>
            <a:endParaRPr lang="en-US" b="0" i="0" u="none" strike="noStrike" baseline="0" dirty="0" smtClean="0">
              <a:solidFill>
                <a:srgbClr val="FF0000"/>
              </a:solidFill>
              <a:latin typeface="MyriadPro-Regular"/>
            </a:endParaRPr>
          </a:p>
          <a:p>
            <a:r>
              <a:rPr lang="en-US" b="0" i="0" u="none" strike="noStrike" baseline="0" dirty="0" smtClean="0">
                <a:latin typeface="MyriadPro-Regular"/>
              </a:rPr>
              <a:t>(</a:t>
            </a:r>
            <a:r>
              <a:rPr lang="en-US" b="0" i="0" u="none" strike="noStrike" baseline="0" dirty="0" err="1" smtClean="0">
                <a:latin typeface="MyriadPro-Regular"/>
              </a:rPr>
              <a:t>AChE</a:t>
            </a:r>
            <a:r>
              <a:rPr lang="en-US" b="0" i="0" u="none" strike="noStrike" baseline="0" dirty="0" smtClean="0">
                <a:latin typeface="MyriadPro-Regular"/>
              </a:rPr>
              <a:t>) and, thus, can cause a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cholinergic crisis</a:t>
            </a:r>
            <a:r>
              <a:rPr lang="en-US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Administration of </a:t>
            </a:r>
            <a:r>
              <a:rPr lang="en-US" u="none" strike="noStrike" baseline="0" dirty="0" smtClean="0">
                <a:solidFill>
                  <a:srgbClr val="FF0000"/>
                </a:solidFill>
                <a:latin typeface="MyriadPro-Regular"/>
              </a:rPr>
              <a:t>atropine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will block the muscarinic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sites, but it </a:t>
            </a:r>
            <a:r>
              <a:rPr lang="en-US" b="0" i="0" u="sng" strike="noStrike" baseline="0" dirty="0" smtClean="0">
                <a:latin typeface="MyriadPro-Regular"/>
              </a:rPr>
              <a:t>will not reactivate the enzyme</a:t>
            </a:r>
            <a:r>
              <a:rPr lang="en-US" b="0" i="0" u="none" strike="noStrike" baseline="0" dirty="0" smtClean="0">
                <a:latin typeface="MyriadPro-Regular"/>
              </a:rPr>
              <a:t>, which will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remain blocked for a long period of time. Therefore,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it is essential to also administer </a:t>
            </a:r>
            <a:r>
              <a:rPr lang="en-US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pralidoxime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as soon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as possible </a:t>
            </a:r>
            <a:r>
              <a:rPr lang="en-US" b="0" i="0" u="sng" strike="noStrike" baseline="0" dirty="0" smtClean="0">
                <a:latin typeface="MyriadPro-Regular"/>
              </a:rPr>
              <a:t>to reactivate the enzyme </a:t>
            </a:r>
            <a:r>
              <a:rPr lang="en-US" b="0" i="0" u="none" strike="noStrike" baseline="0" dirty="0" smtClean="0">
                <a:latin typeface="MyriadPro-Regular"/>
              </a:rPr>
              <a:t>before aging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occurs. Administering </a:t>
            </a:r>
            <a:r>
              <a:rPr lang="en-US" b="0" i="0" u="none" strike="noStrike" baseline="0" dirty="0" err="1" smtClean="0">
                <a:latin typeface="MyriadPro-Regular"/>
              </a:rPr>
              <a:t>pralidoxime</a:t>
            </a:r>
            <a:r>
              <a:rPr lang="en-US" b="0" i="0" u="none" strike="noStrike" baseline="0" dirty="0" smtClean="0">
                <a:latin typeface="MyriadPro-Regular"/>
              </a:rPr>
              <a:t> alone will not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protect the patient against the effects of acetylcholine</a:t>
            </a:r>
          </a:p>
          <a:p>
            <a:r>
              <a:rPr lang="cs-CZ" b="0" i="0" u="none" strike="noStrike" baseline="0" dirty="0" err="1" smtClean="0">
                <a:latin typeface="MyriadPro-Regular"/>
              </a:rPr>
              <a:t>resulting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from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AChE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inhibition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130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172084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50-year-old male farm worker is brought to the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emergency room. He was found confused in the orchard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and since then has lost consciousness. His heart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rate is 45, and his blood pressure is 80/40 mm Hg. He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is sweating and salivating profusely. Which of the following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treatments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is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indicated</a:t>
            </a:r>
            <a:r>
              <a:rPr lang="cs-CZ" b="0" i="0" u="none" strike="noStrike" baseline="0" dirty="0" smtClean="0">
                <a:latin typeface="MyriadPro-Regular"/>
              </a:rPr>
              <a:t>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Physostigmine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Norepinephrine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Trimethaphan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</a:t>
            </a:r>
            <a:r>
              <a:rPr lang="cs-CZ" b="0" i="0" u="none" strike="noStrike" baseline="0" dirty="0" smtClean="0">
                <a:latin typeface="MyriadPro-Regular"/>
              </a:rPr>
              <a:t>. Atropine.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E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Edrophonium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80534"/>
            <a:ext cx="10498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11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58451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85900" y="880534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50-year-old male farm worker is brought to the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emergency room. He was found confused in the orchard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and since then has lost consciousness. His heart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rate is 45, and his blood pressure is 80/40 mm Hg. He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is sweating and salivating profusely. Which of the following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treatments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is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indicated</a:t>
            </a:r>
            <a:r>
              <a:rPr lang="cs-CZ" b="0" i="0" u="none" strike="noStrike" baseline="0" dirty="0" smtClean="0">
                <a:latin typeface="MyriadPro-Regular"/>
              </a:rPr>
              <a:t>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latin typeface="MyriadPro-Regular"/>
              </a:rPr>
              <a:t>A. </a:t>
            </a:r>
            <a:r>
              <a:rPr lang="cs-CZ" b="0" i="0" u="none" strike="noStrike" baseline="0" dirty="0" err="1" smtClean="0">
                <a:latin typeface="MyriadPro-Regular"/>
              </a:rPr>
              <a:t>Physostigmine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B. </a:t>
            </a:r>
            <a:r>
              <a:rPr lang="cs-CZ" b="0" i="0" u="none" strike="noStrike" baseline="0" dirty="0" err="1" smtClean="0">
                <a:latin typeface="MyriadPro-Regular"/>
              </a:rPr>
              <a:t>Norepinephrine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C. </a:t>
            </a:r>
            <a:r>
              <a:rPr lang="cs-CZ" b="0" i="0" u="none" strike="noStrike" baseline="0" dirty="0" err="1" smtClean="0">
                <a:latin typeface="MyriadPro-Regular"/>
              </a:rPr>
              <a:t>Trimethaphan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D. Atropine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E. </a:t>
            </a:r>
            <a:r>
              <a:rPr lang="cs-CZ" b="0" i="0" u="none" strike="noStrike" baseline="0" dirty="0" err="1" smtClean="0">
                <a:latin typeface="MyriadPro-Regular"/>
              </a:rPr>
              <a:t>Edrophonium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80534"/>
            <a:ext cx="10498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11</a:t>
            </a:r>
            <a:endParaRPr lang="cs-CZ" sz="6000" dirty="0"/>
          </a:p>
        </p:txBody>
      </p:sp>
      <p:sp>
        <p:nvSpPr>
          <p:cNvPr id="4" name="Obdélník 3"/>
          <p:cNvSpPr/>
          <p:nvPr/>
        </p:nvSpPr>
        <p:spPr>
          <a:xfrm>
            <a:off x="5240866" y="2851140"/>
            <a:ext cx="6096000" cy="2862322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Correct answer =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</a:t>
            </a:r>
            <a:r>
              <a:rPr lang="en-US" b="0" i="0" u="none" strike="noStrike" baseline="0" dirty="0" smtClean="0">
                <a:latin typeface="MyriadPro-Regular"/>
              </a:rPr>
              <a:t>. The patient is exhibiting signs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of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cholinergic stimulation</a:t>
            </a:r>
            <a:r>
              <a:rPr lang="en-US" b="0" i="0" u="none" strike="noStrike" baseline="0" dirty="0" smtClean="0">
                <a:latin typeface="MyriadPro-Regular"/>
              </a:rPr>
              <a:t>. Because he is a farmer, insecticide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poisoning is a likely diagnosis. Thus, either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intravenous or intramuscular doses of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atropine</a:t>
            </a:r>
            <a:r>
              <a:rPr lang="en-US" b="0" i="0" u="none" strike="noStrike" baseline="0" dirty="0" smtClean="0">
                <a:latin typeface="MyriadPro-Regular"/>
              </a:rPr>
              <a:t> are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indicated to </a:t>
            </a:r>
            <a:r>
              <a:rPr lang="en-US" b="0" i="0" u="sng" strike="noStrike" baseline="0" dirty="0" smtClean="0">
                <a:latin typeface="MyriadPro-Regular"/>
              </a:rPr>
              <a:t>antagonize the muscarinic symptoms</a:t>
            </a:r>
            <a:r>
              <a:rPr lang="en-US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en-US" b="1" i="1" u="none" strike="noStrike" baseline="0" dirty="0" err="1" smtClean="0">
                <a:latin typeface="MyriadPro-Regular"/>
              </a:rPr>
              <a:t>Physostigmine</a:t>
            </a:r>
            <a:r>
              <a:rPr lang="en-US" b="0" i="0" u="none" strike="noStrike" baseline="0" dirty="0" smtClean="0">
                <a:latin typeface="MyriadPro-Regular"/>
              </a:rPr>
              <a:t> and </a:t>
            </a:r>
            <a:r>
              <a:rPr lang="en-US" b="1" i="1" u="none" strike="noStrike" baseline="0" dirty="0" err="1" smtClean="0">
                <a:latin typeface="MyriadPro-Regular"/>
              </a:rPr>
              <a:t>edrophonium</a:t>
            </a:r>
            <a:r>
              <a:rPr lang="en-US" b="0" i="0" u="none" strike="noStrike" baseline="0" dirty="0" smtClean="0">
                <a:latin typeface="MyriadPro-Regular"/>
              </a:rPr>
              <a:t> are cholinesterase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inhibitors and would </a:t>
            </a:r>
            <a:r>
              <a:rPr lang="en-US" b="0" i="0" u="sng" strike="noStrike" baseline="0" dirty="0" smtClean="0">
                <a:latin typeface="MyriadPro-Regular"/>
              </a:rPr>
              <a:t>exacerbate</a:t>
            </a:r>
            <a:r>
              <a:rPr lang="en-US" b="0" i="0" u="none" strike="noStrike" baseline="0" dirty="0" smtClean="0">
                <a:latin typeface="MyriadPro-Regular"/>
              </a:rPr>
              <a:t> the problem. </a:t>
            </a:r>
            <a:r>
              <a:rPr lang="en-US" b="1" i="1" u="none" strike="noStrike" baseline="0" dirty="0" smtClean="0">
                <a:latin typeface="MyriadPro-Regular"/>
              </a:rPr>
              <a:t>Norepinephrine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would not be effective in combating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the cholinergic stimulation. </a:t>
            </a:r>
            <a:r>
              <a:rPr lang="en-US" b="1" i="1" u="none" strike="noStrike" baseline="0" dirty="0" err="1" smtClean="0">
                <a:latin typeface="MyriadPro-Regular"/>
              </a:rPr>
              <a:t>Trimethaphan</a:t>
            </a:r>
            <a:r>
              <a:rPr lang="en-US" b="0" i="0" u="none" strike="noStrike" baseline="0" dirty="0" smtClean="0">
                <a:latin typeface="MyriadPro-Regular"/>
              </a:rPr>
              <a:t>, being a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ganglionic blocker, would also </a:t>
            </a:r>
            <a:r>
              <a:rPr lang="en-US" b="0" i="0" u="sng" strike="noStrike" baseline="0" dirty="0" smtClean="0">
                <a:latin typeface="MyriadPro-Regular"/>
              </a:rPr>
              <a:t>worsen</a:t>
            </a:r>
            <a:r>
              <a:rPr lang="en-US" b="0" i="0" u="none" strike="noStrike" baseline="0" dirty="0" smtClean="0">
                <a:latin typeface="MyriadPro-Regular"/>
              </a:rPr>
              <a:t> the condition.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40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1997839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patient with a gunshot wound to the abdomen,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which has resulted in spillage of intestinal contents,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is brought to the emergency room. Which antibiotic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would you select to effectively treat an infection due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to </a:t>
            </a:r>
            <a:r>
              <a:rPr lang="cs-CZ" b="0" i="0" u="none" strike="noStrike" baseline="0" dirty="0" err="1" smtClean="0">
                <a:latin typeface="MyriadPro-Regular"/>
              </a:rPr>
              <a:t>Bacteroides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fragilis</a:t>
            </a:r>
            <a:r>
              <a:rPr lang="cs-CZ" b="0" i="0" u="none" strike="noStrike" baseline="0" dirty="0" smtClean="0">
                <a:latin typeface="MyriadPro-Regular"/>
              </a:rPr>
              <a:t>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Aztreonam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Clindamycin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Gentamicin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Azithromycin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E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Doxycycline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80534"/>
            <a:ext cx="10498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12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89789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11300" y="880534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patient with a gunshot wound to the abdomen,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which has resulted in spillage of intestinal contents,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is brought to the emergency room. Which antibiotic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would you select to effectively treat an infection due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to </a:t>
            </a:r>
            <a:r>
              <a:rPr lang="cs-CZ" b="0" i="0" u="none" strike="noStrike" baseline="0" dirty="0" err="1" smtClean="0">
                <a:latin typeface="MyriadPro-Regular"/>
              </a:rPr>
              <a:t>Bacteroides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fragilis</a:t>
            </a:r>
            <a:r>
              <a:rPr lang="cs-CZ" b="0" i="0" u="none" strike="noStrike" baseline="0" dirty="0" smtClean="0">
                <a:latin typeface="MyriadPro-Regular"/>
              </a:rPr>
              <a:t>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latin typeface="MyriadPro-Regular"/>
              </a:rPr>
              <a:t>A. </a:t>
            </a:r>
            <a:r>
              <a:rPr lang="cs-CZ" b="0" i="0" u="none" strike="noStrike" baseline="0" dirty="0" err="1" smtClean="0">
                <a:latin typeface="MyriadPro-Regular"/>
              </a:rPr>
              <a:t>Aztreonam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B.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Clindamycin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C. </a:t>
            </a:r>
            <a:r>
              <a:rPr lang="cs-CZ" b="0" i="0" u="none" strike="noStrike" baseline="0" dirty="0" err="1" smtClean="0">
                <a:latin typeface="MyriadPro-Regular"/>
              </a:rPr>
              <a:t>Gentamicin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D. </a:t>
            </a:r>
            <a:r>
              <a:rPr lang="cs-CZ" b="0" i="0" u="none" strike="noStrike" baseline="0" dirty="0" err="1" smtClean="0">
                <a:latin typeface="MyriadPro-Regular"/>
              </a:rPr>
              <a:t>Azithromycin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E. </a:t>
            </a:r>
            <a:r>
              <a:rPr lang="cs-CZ" b="0" i="0" u="none" strike="noStrike" baseline="0" dirty="0" err="1" smtClean="0">
                <a:latin typeface="MyriadPro-Regular"/>
              </a:rPr>
              <a:t>Doxycycline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80534"/>
            <a:ext cx="10498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12</a:t>
            </a:r>
            <a:endParaRPr lang="cs-CZ" sz="6000" dirty="0"/>
          </a:p>
        </p:txBody>
      </p:sp>
      <p:sp>
        <p:nvSpPr>
          <p:cNvPr id="4" name="Obdélník 3"/>
          <p:cNvSpPr/>
          <p:nvPr/>
        </p:nvSpPr>
        <p:spPr>
          <a:xfrm>
            <a:off x="5029200" y="2849940"/>
            <a:ext cx="6096000" cy="3139321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cs-CZ" b="0" i="0" u="none" strike="noStrike" baseline="0" dirty="0" err="1" smtClean="0">
                <a:latin typeface="MyriadPro-Regular"/>
              </a:rPr>
              <a:t>Correct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answer</a:t>
            </a:r>
            <a:r>
              <a:rPr lang="cs-CZ" b="0" i="0" u="none" strike="noStrike" baseline="0" dirty="0" smtClean="0">
                <a:latin typeface="MyriadPro-Regular"/>
              </a:rPr>
              <a:t> =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en-US" b="0" i="0" u="none" strike="noStrike" baseline="0" dirty="0" smtClean="0">
                <a:latin typeface="MyriadPro-Regular"/>
              </a:rPr>
              <a:t>. </a:t>
            </a:r>
            <a:r>
              <a:rPr lang="en-US" b="0" i="0" u="none" strike="noStrike" baseline="0" dirty="0" err="1" smtClean="0">
                <a:latin typeface="MyriadPro-Regular"/>
              </a:rPr>
              <a:t>Bacteroides</a:t>
            </a:r>
            <a:r>
              <a:rPr lang="en-US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err="1" smtClean="0">
                <a:latin typeface="MyriadPro-Regular"/>
              </a:rPr>
              <a:t>fragilis</a:t>
            </a:r>
            <a:r>
              <a:rPr lang="en-US" b="0" i="0" u="none" strike="noStrike" baseline="0" dirty="0" smtClean="0">
                <a:latin typeface="MyriadPro-Regular"/>
              </a:rPr>
              <a:t> is an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anaerobic</a:t>
            </a:r>
            <a:r>
              <a:rPr lang="en-US" b="0" i="0" u="none" strike="noStrike" baseline="0" dirty="0" smtClean="0">
                <a:latin typeface="MyriadPro-Regular"/>
              </a:rPr>
              <a:t> organism. The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only drug on the list that is effective against it is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clindamycin</a:t>
            </a:r>
            <a:r>
              <a:rPr lang="en-US" b="0" i="0" u="none" strike="noStrike" baseline="0" dirty="0" smtClean="0">
                <a:latin typeface="MyriadPro-Regular"/>
              </a:rPr>
              <a:t>. </a:t>
            </a:r>
            <a:r>
              <a:rPr lang="en-US" b="1" i="1" u="none" strike="noStrike" baseline="0" dirty="0" err="1" smtClean="0">
                <a:latin typeface="MyriadPro-Regular"/>
              </a:rPr>
              <a:t>Aztreonam</a:t>
            </a:r>
            <a:r>
              <a:rPr lang="en-US" b="0" i="0" u="none" strike="noStrike" baseline="0" dirty="0" smtClean="0">
                <a:latin typeface="MyriadPro-Regular"/>
              </a:rPr>
              <a:t> is effective against </a:t>
            </a:r>
            <a:r>
              <a:rPr lang="en-US" b="0" i="0" u="sng" strike="noStrike" baseline="0" dirty="0" smtClean="0">
                <a:latin typeface="MyriadPro-Regular"/>
              </a:rPr>
              <a:t>aerobic</a:t>
            </a:r>
            <a:r>
              <a:rPr lang="en-US" b="0" i="0" u="none" strike="noStrike" baseline="0" dirty="0" smtClean="0">
                <a:latin typeface="MyriadPro-Regular"/>
              </a:rPr>
              <a:t>,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not anaerobic organisms. </a:t>
            </a:r>
            <a:r>
              <a:rPr lang="en-US" b="1" i="1" u="none" strike="noStrike" baseline="0" dirty="0" smtClean="0">
                <a:latin typeface="MyriadPro-Regular"/>
              </a:rPr>
              <a:t>Gentamicin</a:t>
            </a:r>
            <a:r>
              <a:rPr lang="en-US" b="0" i="0" u="none" strike="noStrike" baseline="0" dirty="0" smtClean="0">
                <a:latin typeface="MyriadPro-Regular"/>
              </a:rPr>
              <a:t> works against</a:t>
            </a:r>
          </a:p>
          <a:p>
            <a:r>
              <a:rPr lang="cs-CZ" b="0" i="0" u="sng" strike="noStrike" baseline="0" dirty="0" err="1" smtClean="0">
                <a:latin typeface="MyriadPro-Regular"/>
              </a:rPr>
              <a:t>Francisella</a:t>
            </a:r>
            <a:r>
              <a:rPr lang="cs-CZ" b="0" i="0" u="sng" strike="noStrike" baseline="0" dirty="0" smtClean="0">
                <a:latin typeface="MyriadPro-Regular"/>
              </a:rPr>
              <a:t> </a:t>
            </a:r>
            <a:r>
              <a:rPr lang="cs-CZ" b="0" i="0" u="sng" strike="noStrike" baseline="0" dirty="0" err="1" smtClean="0">
                <a:latin typeface="MyriadPro-Regular"/>
              </a:rPr>
              <a:t>tularensis</a:t>
            </a:r>
            <a:r>
              <a:rPr lang="cs-CZ" b="0" i="0" u="none" strike="noStrike" baseline="0" dirty="0" smtClean="0">
                <a:latin typeface="MyriadPro-Regular"/>
              </a:rPr>
              <a:t>, a gram-negative </a:t>
            </a:r>
            <a:r>
              <a:rPr lang="cs-CZ" b="0" i="0" u="none" strike="noStrike" baseline="0" dirty="0" err="1" smtClean="0">
                <a:latin typeface="MyriadPro-Regular"/>
              </a:rPr>
              <a:t>organism</a:t>
            </a:r>
            <a:endParaRPr lang="cs-CZ" b="0" i="0" u="none" strike="noStrike" baseline="0" dirty="0" smtClean="0">
              <a:latin typeface="MyriadPro-Regular"/>
            </a:endParaRPr>
          </a:p>
          <a:p>
            <a:r>
              <a:rPr lang="en-US" b="0" i="0" u="none" strike="noStrike" baseline="0" dirty="0" smtClean="0">
                <a:latin typeface="MyriadPro-Regular"/>
              </a:rPr>
              <a:t>rarely causing infection, and in combination with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penicillin G against </a:t>
            </a:r>
            <a:r>
              <a:rPr lang="en-US" b="0" i="0" u="sng" strike="noStrike" baseline="0" dirty="0" smtClean="0">
                <a:latin typeface="MyriadPro-Regular"/>
              </a:rPr>
              <a:t>Enterococci</a:t>
            </a:r>
            <a:r>
              <a:rPr lang="en-US" b="0" i="0" u="none" strike="noStrike" baseline="0" dirty="0" smtClean="0">
                <a:latin typeface="MyriadPro-Regular"/>
              </a:rPr>
              <a:t>. </a:t>
            </a:r>
            <a:r>
              <a:rPr lang="en-US" b="1" i="1" u="none" strike="noStrike" baseline="0" dirty="0" smtClean="0">
                <a:latin typeface="MyriadPro-Regular"/>
              </a:rPr>
              <a:t>Azithromycin</a:t>
            </a:r>
            <a:r>
              <a:rPr lang="en-US" b="0" i="0" u="none" strike="noStrike" baseline="0" dirty="0" smtClean="0">
                <a:latin typeface="MyriadPro-Regular"/>
              </a:rPr>
              <a:t> is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used for </a:t>
            </a:r>
            <a:r>
              <a:rPr lang="en-US" b="0" i="0" u="sng" strike="noStrike" baseline="0" dirty="0" smtClean="0">
                <a:latin typeface="MyriadPro-Regular"/>
              </a:rPr>
              <a:t>respiratory</a:t>
            </a:r>
            <a:r>
              <a:rPr lang="en-US" b="0" i="0" u="none" strike="noStrike" baseline="0" dirty="0" smtClean="0">
                <a:latin typeface="MyriadPro-Regular"/>
              </a:rPr>
              <a:t> infections. The only anaerobic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organisms that </a:t>
            </a:r>
            <a:r>
              <a:rPr lang="en-US" b="1" i="1" u="none" strike="noStrike" baseline="0" dirty="0" err="1" smtClean="0">
                <a:latin typeface="MyriadPro-Regular"/>
              </a:rPr>
              <a:t>tetracyclines</a:t>
            </a:r>
            <a:r>
              <a:rPr lang="en-US" b="1" i="1" u="none" strike="noStrike" baseline="0" dirty="0" smtClean="0">
                <a:latin typeface="MyriadPro-Regular"/>
              </a:rPr>
              <a:t> (</a:t>
            </a:r>
            <a:r>
              <a:rPr lang="en-US" b="1" i="1" u="none" strike="noStrike" baseline="0" dirty="0" err="1" smtClean="0">
                <a:latin typeface="MyriadPro-Regular"/>
              </a:rPr>
              <a:t>doxyxycline</a:t>
            </a:r>
            <a:r>
              <a:rPr lang="en-US" b="1" i="1" u="none" strike="noStrike" baseline="0" dirty="0" smtClean="0">
                <a:latin typeface="MyriadPro-Regular"/>
              </a:rPr>
              <a:t>) </a:t>
            </a:r>
            <a:r>
              <a:rPr lang="en-US" b="0" i="0" u="none" strike="noStrike" baseline="0" dirty="0" smtClean="0">
                <a:latin typeface="MyriadPro-Regular"/>
              </a:rPr>
              <a:t>are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effective against are </a:t>
            </a:r>
            <a:r>
              <a:rPr lang="en-US" b="0" i="0" u="sng" strike="noStrike" baseline="0" dirty="0" smtClean="0">
                <a:latin typeface="MyriadPro-Regular"/>
              </a:rPr>
              <a:t>Clostridium </a:t>
            </a:r>
            <a:r>
              <a:rPr lang="en-US" b="0" i="0" u="sng" strike="noStrike" baseline="0" dirty="0" err="1" smtClean="0">
                <a:latin typeface="MyriadPro-Regular"/>
              </a:rPr>
              <a:t>perfringens</a:t>
            </a:r>
            <a:r>
              <a:rPr lang="en-US" b="0" i="0" u="sng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and</a:t>
            </a:r>
          </a:p>
          <a:p>
            <a:r>
              <a:rPr lang="cs-CZ" b="0" i="0" u="sng" strike="noStrike" baseline="0" dirty="0" smtClean="0">
                <a:latin typeface="MyriadPro-Regular"/>
              </a:rPr>
              <a:t>Clostridium </a:t>
            </a:r>
            <a:r>
              <a:rPr lang="cs-CZ" b="0" i="0" u="sng" strike="noStrike" baseline="0" dirty="0" err="1" smtClean="0">
                <a:latin typeface="MyriadPro-Regular"/>
              </a:rPr>
              <a:t>tetani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43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1582341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very agitated young male was brought to the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emergency room by the police. Psychiatric examination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revealed that he had snorted cocaine several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times in the past few days, the last time being 10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hours previously. He was given a drug that sedated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him, and he fell asleep. The drug that was used to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counter this patient’s apparent cocaine withdrawal</a:t>
            </a:r>
          </a:p>
          <a:p>
            <a:r>
              <a:rPr lang="cs-CZ" b="0" i="0" u="none" strike="noStrike" baseline="0" dirty="0" err="1" smtClean="0">
                <a:latin typeface="MyriadPro-Regular"/>
              </a:rPr>
              <a:t>was</a:t>
            </a:r>
            <a:r>
              <a:rPr lang="cs-CZ" b="0" i="0" u="none" strike="noStrike" baseline="0" dirty="0" smtClean="0">
                <a:latin typeface="MyriadPro-Regular"/>
              </a:rPr>
              <a:t> very </a:t>
            </a:r>
            <a:r>
              <a:rPr lang="cs-CZ" b="0" i="0" u="none" strike="noStrike" baseline="0" dirty="0" err="1" smtClean="0">
                <a:latin typeface="MyriadPro-Regular"/>
              </a:rPr>
              <a:t>likely</a:t>
            </a:r>
            <a:r>
              <a:rPr lang="cs-CZ" b="0" i="0" u="none" strike="noStrike" baseline="0" dirty="0" smtClean="0">
                <a:latin typeface="MyriadPro-Regular"/>
              </a:rPr>
              <a:t>: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A. </a:t>
            </a:r>
            <a:r>
              <a:rPr lang="cs-CZ" b="0" i="0" u="none" strike="noStrike" baseline="0" dirty="0" err="1" smtClean="0">
                <a:latin typeface="MyriadPro-Regular"/>
              </a:rPr>
              <a:t>Phenobarbital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B. Lorazepam.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C. </a:t>
            </a:r>
            <a:r>
              <a:rPr lang="cs-CZ" b="0" i="0" u="none" strike="noStrike" baseline="0" dirty="0" err="1" smtClean="0">
                <a:latin typeface="MyriadPro-Regular"/>
              </a:rPr>
              <a:t>Cocaine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D. </a:t>
            </a:r>
            <a:r>
              <a:rPr lang="cs-CZ" b="0" i="0" u="none" strike="noStrike" baseline="0" dirty="0" err="1" smtClean="0">
                <a:latin typeface="MyriadPro-Regular"/>
              </a:rPr>
              <a:t>Hydroxyzine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E. Fluoxetine.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048000" y="1582341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 very agitated young male was brought to the</a:t>
            </a:r>
          </a:p>
          <a:p>
            <a:r>
              <a:rPr lang="en-US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emergency room by the police. Psychiatric examination</a:t>
            </a:r>
          </a:p>
          <a:p>
            <a:r>
              <a:rPr lang="en-US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revealed that he had snorted cocaine several</a:t>
            </a:r>
          </a:p>
          <a:p>
            <a:r>
              <a:rPr lang="en-US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times in the past few days, the last time being 10</a:t>
            </a:r>
          </a:p>
          <a:p>
            <a:r>
              <a:rPr lang="en-US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hours previously. He was given a drug that sedated</a:t>
            </a:r>
          </a:p>
          <a:p>
            <a:r>
              <a:rPr lang="en-US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him, and he fell asleep. The drug that was used to</a:t>
            </a:r>
          </a:p>
          <a:p>
            <a:r>
              <a:rPr lang="en-US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counter this patient’s apparent cocaine withdrawal</a:t>
            </a:r>
          </a:p>
          <a:p>
            <a:r>
              <a:rPr lang="cs-CZ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cs-CZ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very </a:t>
            </a:r>
            <a:r>
              <a:rPr lang="cs-CZ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likely</a:t>
            </a:r>
            <a:r>
              <a:rPr lang="cs-CZ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cs-CZ" i="0" u="none" strike="noStrike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Phenobarbital</a:t>
            </a:r>
            <a:r>
              <a:rPr lang="cs-CZ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i="0" u="none" strike="noStrike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cs-CZ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 Lorazepam.</a:t>
            </a:r>
          </a:p>
          <a:p>
            <a:r>
              <a:rPr lang="cs-CZ" i="0" u="none" strike="noStrike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Cocaine</a:t>
            </a:r>
            <a:r>
              <a:rPr lang="cs-CZ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i="0" u="none" strike="noStrike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i="0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Hydroxyzine</a:t>
            </a:r>
            <a:r>
              <a:rPr lang="cs-CZ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i="0" u="none" strike="noStrike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 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78934" y="843677"/>
            <a:ext cx="9990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13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292523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1582341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very agitated young male was brought to the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emergency room by the police. Psychiatric examination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revealed that he had snorted cocaine several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times in the past few days, the last time being 10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hours previously. He was given a drug that sedated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him, and he fell asleep. The drug that was used to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counter this patient’s apparent cocaine withdrawal</a:t>
            </a:r>
          </a:p>
          <a:p>
            <a:r>
              <a:rPr lang="cs-CZ" b="0" i="0" u="none" strike="noStrike" baseline="0" dirty="0" err="1" smtClean="0">
                <a:latin typeface="MyriadPro-Regular"/>
              </a:rPr>
              <a:t>was</a:t>
            </a:r>
            <a:r>
              <a:rPr lang="cs-CZ" b="0" i="0" u="none" strike="noStrike" baseline="0" dirty="0" smtClean="0">
                <a:latin typeface="MyriadPro-Regular"/>
              </a:rPr>
              <a:t> very </a:t>
            </a:r>
            <a:r>
              <a:rPr lang="cs-CZ" b="0" i="0" u="none" strike="noStrike" baseline="0" dirty="0" err="1" smtClean="0">
                <a:latin typeface="MyriadPro-Regular"/>
              </a:rPr>
              <a:t>likely</a:t>
            </a:r>
            <a:r>
              <a:rPr lang="cs-CZ" b="0" i="0" u="none" strike="noStrike" baseline="0" dirty="0" smtClean="0">
                <a:latin typeface="MyriadPro-Regular"/>
              </a:rPr>
              <a:t>: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A. </a:t>
            </a:r>
            <a:r>
              <a:rPr lang="cs-CZ" b="0" i="0" u="none" strike="noStrike" baseline="0" dirty="0" err="1" smtClean="0">
                <a:latin typeface="MyriadPro-Regular"/>
              </a:rPr>
              <a:t>Phenobarbital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B. Lorazepam.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C. </a:t>
            </a:r>
            <a:r>
              <a:rPr lang="cs-CZ" b="0" i="0" u="none" strike="noStrike" baseline="0" dirty="0" err="1" smtClean="0">
                <a:latin typeface="MyriadPro-Regular"/>
              </a:rPr>
              <a:t>Cocaine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D. </a:t>
            </a:r>
            <a:r>
              <a:rPr lang="cs-CZ" b="0" i="0" u="none" strike="noStrike" baseline="0" dirty="0" err="1" smtClean="0">
                <a:latin typeface="MyriadPro-Regular"/>
              </a:rPr>
              <a:t>Hydroxyzine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E. Fluoxetine.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048000" y="1575118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very agitated young male was brought to the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emergency room by the police. Psychiatric examination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revealed that he had snorted cocaine several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times in the past few days, the last time being 10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hours previously. He was given a drug that sedated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him, and he fell asleep. The drug that was used to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counter this patient’s apparent cocaine withdrawal</a:t>
            </a:r>
          </a:p>
          <a:p>
            <a:r>
              <a:rPr lang="cs-CZ" b="0" i="0" u="none" strike="noStrike" baseline="0" dirty="0" err="1" smtClean="0">
                <a:latin typeface="MyriadPro-Regular"/>
              </a:rPr>
              <a:t>was</a:t>
            </a:r>
            <a:r>
              <a:rPr lang="cs-CZ" b="0" i="0" u="none" strike="noStrike" baseline="0" dirty="0" smtClean="0">
                <a:latin typeface="MyriadPro-Regular"/>
              </a:rPr>
              <a:t> very </a:t>
            </a:r>
            <a:r>
              <a:rPr lang="cs-CZ" b="0" i="0" u="none" strike="noStrike" baseline="0" dirty="0" err="1" smtClean="0">
                <a:latin typeface="MyriadPro-Regular"/>
              </a:rPr>
              <a:t>likely</a:t>
            </a:r>
            <a:r>
              <a:rPr lang="cs-CZ" b="0" i="0" u="none" strike="noStrike" baseline="0" dirty="0" smtClean="0">
                <a:latin typeface="MyriadPro-Regular"/>
              </a:rPr>
              <a:t>: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A. </a:t>
            </a:r>
            <a:r>
              <a:rPr lang="cs-CZ" b="0" i="0" u="none" strike="noStrike" baseline="0" dirty="0" err="1" smtClean="0">
                <a:latin typeface="MyriadPro-Regular"/>
              </a:rPr>
              <a:t>Phenobarbital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B. Lorazepam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C. </a:t>
            </a:r>
            <a:r>
              <a:rPr lang="cs-CZ" b="0" i="0" u="none" strike="noStrike" baseline="0" dirty="0" err="1" smtClean="0">
                <a:latin typeface="MyriadPro-Regular"/>
              </a:rPr>
              <a:t>Cocaine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D. </a:t>
            </a:r>
            <a:r>
              <a:rPr lang="cs-CZ" b="0" i="0" u="none" strike="noStrike" baseline="0" dirty="0" err="1" smtClean="0">
                <a:latin typeface="MyriadPro-Regular"/>
              </a:rPr>
              <a:t>Hydroxyzine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E. Fluoxetine.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78934" y="843677"/>
            <a:ext cx="9990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13</a:t>
            </a:r>
            <a:endParaRPr lang="cs-CZ" sz="6000" dirty="0"/>
          </a:p>
        </p:txBody>
      </p:sp>
      <p:sp>
        <p:nvSpPr>
          <p:cNvPr id="5" name="Obdélník 4"/>
          <p:cNvSpPr/>
          <p:nvPr/>
        </p:nvSpPr>
        <p:spPr>
          <a:xfrm>
            <a:off x="5600700" y="3551189"/>
            <a:ext cx="6591300" cy="34163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Correct answer =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en-US" b="0" i="0" u="none" strike="noStrike" baseline="0" dirty="0" smtClean="0">
                <a:latin typeface="MyriadPro-Regular"/>
              </a:rPr>
              <a:t>. The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anxiolytic properties </a:t>
            </a:r>
            <a:r>
              <a:rPr lang="en-US" b="0" i="0" u="none" strike="noStrike" baseline="0" dirty="0" smtClean="0">
                <a:latin typeface="MyriadPro-Regular"/>
              </a:rPr>
              <a:t>of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benzodiazepines, such as </a:t>
            </a:r>
            <a:r>
              <a:rPr lang="en-US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lorazepam</a:t>
            </a:r>
            <a:r>
              <a:rPr lang="en-US" b="0" i="0" u="none" strike="noStrike" baseline="0" dirty="0" smtClean="0">
                <a:latin typeface="MyriadPro-Regular"/>
              </a:rPr>
              <a:t>, make them the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drugs of choice </a:t>
            </a:r>
            <a:r>
              <a:rPr lang="en-US" b="0" i="0" u="none" strike="noStrike" baseline="0" dirty="0" smtClean="0">
                <a:latin typeface="MyriadPro-Regular"/>
              </a:rPr>
              <a:t>in treating the anxiety and agitation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of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cocaine withdrawal</a:t>
            </a:r>
            <a:r>
              <a:rPr lang="en-US" b="0" i="0" u="none" strike="noStrike" baseline="0" dirty="0" smtClean="0">
                <a:latin typeface="MyriadPro-Regular"/>
              </a:rPr>
              <a:t>. </a:t>
            </a:r>
            <a:r>
              <a:rPr lang="en-US" b="0" i="0" u="none" strike="noStrike" baseline="0" dirty="0" err="1" smtClean="0">
                <a:latin typeface="MyriadPro-Regular"/>
              </a:rPr>
              <a:t>Lorazepam</a:t>
            </a:r>
            <a:r>
              <a:rPr lang="en-US" b="0" i="0" u="none" strike="noStrike" baseline="0" dirty="0" smtClean="0">
                <a:latin typeface="MyriadPro-Regular"/>
              </a:rPr>
              <a:t> also has hypnotic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properties. </a:t>
            </a:r>
            <a:r>
              <a:rPr lang="en-US" b="1" i="1" u="none" strike="noStrike" baseline="0" dirty="0" smtClean="0">
                <a:latin typeface="MyriadPro-Regular"/>
              </a:rPr>
              <a:t>Phenobarbital</a:t>
            </a:r>
            <a:r>
              <a:rPr lang="en-US" b="0" i="0" u="none" strike="noStrike" baseline="0" dirty="0" smtClean="0">
                <a:latin typeface="MyriadPro-Regular"/>
              </a:rPr>
              <a:t> has hypnotic properties,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but its anxiolytic properties are </a:t>
            </a:r>
            <a:r>
              <a:rPr lang="en-US" b="0" i="0" u="sng" strike="noStrike" baseline="0" dirty="0" smtClean="0">
                <a:latin typeface="MyriadPro-Regular"/>
              </a:rPr>
              <a:t>inferior</a:t>
            </a:r>
            <a:r>
              <a:rPr lang="en-US" b="0" i="0" u="none" strike="noStrike" baseline="0" dirty="0" smtClean="0">
                <a:latin typeface="MyriadPro-Regular"/>
              </a:rPr>
              <a:t> to those of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the benzodiazepines. </a:t>
            </a:r>
            <a:r>
              <a:rPr lang="en-US" b="1" i="1" u="none" strike="noStrike" baseline="0" dirty="0" smtClean="0">
                <a:latin typeface="MyriadPro-Regular"/>
              </a:rPr>
              <a:t>Cocaine</a:t>
            </a:r>
            <a:r>
              <a:rPr lang="en-US" b="0" i="0" u="none" strike="noStrike" baseline="0" dirty="0" smtClean="0">
                <a:latin typeface="MyriadPro-Regular"/>
              </a:rPr>
              <a:t> itself could counteract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the agitation of withdrawal, but its use would </a:t>
            </a:r>
            <a:r>
              <a:rPr lang="en-US" b="0" i="0" u="sng" strike="noStrike" baseline="0" dirty="0" smtClean="0">
                <a:latin typeface="MyriadPro-Regular"/>
              </a:rPr>
              <a:t>not</a:t>
            </a:r>
            <a:r>
              <a:rPr lang="cs-CZ" b="0" i="0" u="sng" strike="noStrike" baseline="0" dirty="0" smtClean="0">
                <a:latin typeface="MyriadPro-Regular"/>
              </a:rPr>
              <a:t> </a:t>
            </a:r>
            <a:r>
              <a:rPr lang="en-US" b="0" i="0" u="sng" strike="noStrike" baseline="0" dirty="0" smtClean="0">
                <a:latin typeface="MyriadPro-Regular"/>
              </a:rPr>
              <a:t>be proper </a:t>
            </a:r>
            <a:r>
              <a:rPr lang="en-US" b="0" i="0" u="none" strike="noStrike" baseline="0" dirty="0" smtClean="0">
                <a:latin typeface="MyriadPro-Regular"/>
              </a:rPr>
              <a:t>therapy. </a:t>
            </a:r>
            <a:r>
              <a:rPr lang="en-US" b="1" i="1" u="none" strike="noStrike" baseline="0" dirty="0" smtClean="0">
                <a:latin typeface="MyriadPro-Regular"/>
              </a:rPr>
              <a:t>Hydroxyzine</a:t>
            </a:r>
            <a:r>
              <a:rPr lang="en-US" b="0" i="0" u="none" strike="noStrike" baseline="0" dirty="0" smtClean="0">
                <a:latin typeface="MyriadPro-Regular"/>
              </a:rPr>
              <a:t>, an antihistamine, is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effective as a hypnotic, and it is sometimes used to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deal with anxiety, </a:t>
            </a:r>
            <a:r>
              <a:rPr lang="en-US" b="0" i="0" u="sng" strike="noStrike" baseline="0" dirty="0" smtClean="0">
                <a:latin typeface="MyriadPro-Regular"/>
              </a:rPr>
              <a:t>especially if emesis </a:t>
            </a:r>
            <a:r>
              <a:rPr lang="en-US" b="0" i="0" u="none" strike="noStrike" baseline="0" dirty="0" smtClean="0">
                <a:latin typeface="MyriadPro-Regular"/>
              </a:rPr>
              <a:t>is a problem.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1" i="1" u="none" strike="noStrike" baseline="0" dirty="0" smtClean="0">
                <a:latin typeface="MyriadPro-Regular"/>
              </a:rPr>
              <a:t>Fluoxetine</a:t>
            </a:r>
            <a:r>
              <a:rPr lang="en-US" b="0" i="0" u="none" strike="noStrike" baseline="0" dirty="0" smtClean="0">
                <a:latin typeface="MyriadPro-Regular"/>
              </a:rPr>
              <a:t> is an </a:t>
            </a:r>
            <a:r>
              <a:rPr lang="en-US" b="0" i="0" u="sng" strike="noStrike" baseline="0" dirty="0" smtClean="0">
                <a:latin typeface="MyriadPro-Regular"/>
              </a:rPr>
              <a:t>antidepressant</a:t>
            </a:r>
            <a:r>
              <a:rPr lang="en-US" b="0" i="0" u="none" strike="noStrike" baseline="0" dirty="0" smtClean="0">
                <a:latin typeface="MyriadPro-Regular"/>
              </a:rPr>
              <a:t> with no immediate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effects</a:t>
            </a:r>
            <a:r>
              <a:rPr lang="cs-CZ" b="0" i="0" u="none" strike="noStrike" baseline="0" dirty="0" smtClean="0">
                <a:latin typeface="MyriadPro-Regular"/>
              </a:rPr>
              <a:t> on </a:t>
            </a:r>
            <a:r>
              <a:rPr lang="cs-CZ" b="0" i="0" u="none" strike="noStrike" baseline="0" dirty="0" err="1" smtClean="0">
                <a:latin typeface="MyriadPro-Regular"/>
              </a:rPr>
              <a:t>anxiety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116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185934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58-year-old male has been effectively treated for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Paget disease for approximately 6 months. He is now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beginning to experience renewed bone pain and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radiologic evidence of advancing disease. Which of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the following drugs is most likely to have resulted in</a:t>
            </a:r>
          </a:p>
          <a:p>
            <a:r>
              <a:rPr lang="cs-CZ" b="0" i="0" u="none" strike="noStrike" baseline="0" dirty="0" err="1" smtClean="0">
                <a:latin typeface="MyriadPro-Regular"/>
              </a:rPr>
              <a:t>this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failure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of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therapy</a:t>
            </a:r>
            <a:r>
              <a:rPr lang="cs-CZ" b="0" i="0" u="none" strike="noStrike" baseline="0" dirty="0" smtClean="0">
                <a:latin typeface="MyriadPro-Regular"/>
              </a:rPr>
              <a:t>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Alendronate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Calcitonin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Dihydrotachysterol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Ergocalciferol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E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Raloxifene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80534"/>
            <a:ext cx="10146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14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3327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68400" y="880534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58-year-old male has been effectively treated for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Paget disease for approximately 6 months. He is now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beginning to experience renewed bone pain and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radiologic evidence of advancing disease. Which of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the following drugs is most likely to have resulted in</a:t>
            </a:r>
          </a:p>
          <a:p>
            <a:r>
              <a:rPr lang="cs-CZ" b="0" i="0" u="none" strike="noStrike" baseline="0" dirty="0" err="1" smtClean="0">
                <a:latin typeface="MyriadPro-Regular"/>
              </a:rPr>
              <a:t>this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failure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of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therapy</a:t>
            </a:r>
            <a:r>
              <a:rPr lang="cs-CZ" b="0" i="0" u="none" strike="noStrike" baseline="0" dirty="0" smtClean="0">
                <a:latin typeface="MyriadPro-Regular"/>
              </a:rPr>
              <a:t>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latin typeface="MyriadPro-Regular"/>
              </a:rPr>
              <a:t>A. </a:t>
            </a:r>
            <a:r>
              <a:rPr lang="cs-CZ" b="0" i="0" u="none" strike="noStrike" baseline="0" dirty="0" err="1" smtClean="0">
                <a:latin typeface="MyriadPro-Regular"/>
              </a:rPr>
              <a:t>Alendronate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B.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Calcitonin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C. </a:t>
            </a:r>
            <a:r>
              <a:rPr lang="cs-CZ" b="0" i="0" u="none" strike="noStrike" baseline="0" dirty="0" err="1" smtClean="0">
                <a:latin typeface="MyriadPro-Regular"/>
              </a:rPr>
              <a:t>Dihydrotachysterol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D. </a:t>
            </a:r>
            <a:r>
              <a:rPr lang="cs-CZ" b="0" i="0" u="none" strike="noStrike" baseline="0" dirty="0" err="1" smtClean="0">
                <a:latin typeface="MyriadPro-Regular"/>
              </a:rPr>
              <a:t>Ergocalciferol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E. </a:t>
            </a:r>
            <a:r>
              <a:rPr lang="cs-CZ" b="0" i="0" u="none" strike="noStrike" baseline="0" dirty="0" err="1" smtClean="0">
                <a:latin typeface="MyriadPro-Regular"/>
              </a:rPr>
              <a:t>Raloxifene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622" y="775025"/>
            <a:ext cx="10615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14</a:t>
            </a:r>
            <a:endParaRPr lang="cs-CZ" sz="6000" dirty="0"/>
          </a:p>
        </p:txBody>
      </p:sp>
      <p:sp>
        <p:nvSpPr>
          <p:cNvPr id="4" name="Obdélník 3"/>
          <p:cNvSpPr/>
          <p:nvPr/>
        </p:nvSpPr>
        <p:spPr>
          <a:xfrm>
            <a:off x="5448300" y="3142692"/>
            <a:ext cx="6096000" cy="2031325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Correct answer =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en-US" b="0" i="0" u="none" strike="noStrike" baseline="0" dirty="0" smtClean="0">
                <a:latin typeface="MyriadPro-Regular"/>
              </a:rPr>
              <a:t>.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Paget disease can be treated </a:t>
            </a:r>
            <a:r>
              <a:rPr lang="en-US" b="0" i="0" u="none" strike="noStrike" baseline="0" dirty="0" smtClean="0">
                <a:latin typeface="MyriadPro-Regular"/>
              </a:rPr>
              <a:t>effectively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with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either a bisphosphonate or calcitonin</a:t>
            </a:r>
            <a:r>
              <a:rPr lang="en-US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Calcitonin therapy is complicated by the fact that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tolerance develops </a:t>
            </a:r>
            <a:r>
              <a:rPr lang="en-US" b="0" i="0" u="none" strike="noStrike" baseline="0" dirty="0" smtClean="0">
                <a:latin typeface="MyriadPro-Regular"/>
              </a:rPr>
              <a:t>to the action of the hormone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when administration is continuous over a long period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of time. The </a:t>
            </a:r>
            <a:r>
              <a:rPr lang="en-US" b="1" i="1" u="none" strike="noStrike" baseline="0" dirty="0" smtClean="0">
                <a:latin typeface="MyriadPro-Regular"/>
              </a:rPr>
              <a:t>other drugs </a:t>
            </a:r>
            <a:r>
              <a:rPr lang="en-US" b="0" i="0" u="none" strike="noStrike" baseline="0" dirty="0" smtClean="0">
                <a:latin typeface="MyriadPro-Regular"/>
              </a:rPr>
              <a:t>are </a:t>
            </a:r>
            <a:r>
              <a:rPr lang="en-US" b="0" i="0" u="sng" strike="noStrike" baseline="0" dirty="0" smtClean="0">
                <a:latin typeface="MyriadPro-Regular"/>
              </a:rPr>
              <a:t>not effective </a:t>
            </a:r>
            <a:r>
              <a:rPr lang="en-US" b="0" i="0" u="none" strike="noStrike" baseline="0" dirty="0" smtClean="0">
                <a:latin typeface="MyriadPro-Regular"/>
              </a:rPr>
              <a:t>in the</a:t>
            </a:r>
          </a:p>
          <a:p>
            <a:r>
              <a:rPr lang="cs-CZ" b="0" i="0" u="none" strike="noStrike" baseline="0" dirty="0" err="1" smtClean="0">
                <a:latin typeface="MyriadPro-Regular"/>
              </a:rPr>
              <a:t>treatment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of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Paget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disease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1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68400" y="880534"/>
            <a:ext cx="59266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20-year-old woman presents to the Emergency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Department after being dumped in the ambulance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bay with a note that said only that “she was doing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Ecstasy at a party when she became unconscious.” </a:t>
            </a:r>
            <a:r>
              <a:rPr lang="cs-CZ" b="0" i="0" u="none" strike="noStrike" baseline="0" dirty="0" smtClean="0">
                <a:latin typeface="MyriadPro-Regular"/>
              </a:rPr>
              <a:t/>
            </a:r>
            <a:br>
              <a:rPr lang="cs-CZ" b="0" i="0" u="none" strike="noStrike" baseline="0" dirty="0" smtClean="0">
                <a:latin typeface="MyriadPro-Regular"/>
              </a:rPr>
            </a:br>
            <a:r>
              <a:rPr lang="en-US" b="0" i="0" u="none" strike="noStrike" baseline="0" dirty="0" smtClean="0">
                <a:latin typeface="MyriadPro-Regular"/>
              </a:rPr>
              <a:t>This</a:t>
            </a:r>
            <a:r>
              <a:rPr lang="cs-CZ" dirty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patient currently remains unconscious, with a heart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rate of 140 bpm, temperature of 103.5°F, pinpoint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pupils, absent bowel sounds, blood pressure of 85/40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mm Hg, profuse sweating, and oxygen saturation of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86 percent on room air. Which of the following would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not</a:t>
            </a:r>
            <a:r>
              <a:rPr lang="en-US" b="0" i="0" u="none" strike="noStrike" baseline="0" dirty="0" smtClean="0">
                <a:latin typeface="MyriadPro-Regular"/>
              </a:rPr>
              <a:t> be a clinical manifestation of an Ecstasy patient?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latin typeface="MyriadPro-Regular"/>
              </a:rPr>
              <a:t>A. </a:t>
            </a:r>
            <a:r>
              <a:rPr lang="cs-CZ" b="0" i="0" u="none" strike="noStrike" baseline="0" dirty="0" err="1" smtClean="0">
                <a:latin typeface="MyriadPro-Regular"/>
              </a:rPr>
              <a:t>Tachycardia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B. </a:t>
            </a:r>
            <a:r>
              <a:rPr lang="cs-CZ" b="0" i="0" u="none" strike="noStrike" baseline="0" dirty="0" err="1" smtClean="0">
                <a:latin typeface="MyriadPro-Regular"/>
              </a:rPr>
              <a:t>Hyperthermia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C.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Pinpoint</a:t>
            </a:r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pupils</a:t>
            </a:r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D. </a:t>
            </a:r>
            <a:r>
              <a:rPr lang="cs-CZ" b="0" i="0" u="none" strike="noStrike" baseline="0" dirty="0" err="1" smtClean="0">
                <a:latin typeface="MyriadPro-Regular"/>
              </a:rPr>
              <a:t>Diaphoresis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E. </a:t>
            </a:r>
            <a:r>
              <a:rPr lang="cs-CZ" b="0" i="0" u="none" strike="noStrike" baseline="0" dirty="0" err="1" smtClean="0">
                <a:latin typeface="MyriadPro-Regular"/>
              </a:rPr>
              <a:t>Respiratory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depression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80534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1</a:t>
            </a:r>
            <a:endParaRPr lang="cs-CZ" sz="6000" dirty="0"/>
          </a:p>
        </p:txBody>
      </p:sp>
      <p:sp>
        <p:nvSpPr>
          <p:cNvPr id="4" name="Obdélník 3"/>
          <p:cNvSpPr/>
          <p:nvPr/>
        </p:nvSpPr>
        <p:spPr>
          <a:xfrm>
            <a:off x="5245100" y="4040138"/>
            <a:ext cx="6096000" cy="2031325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Correct answer =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</a:t>
            </a:r>
            <a:r>
              <a:rPr lang="en-US" b="0" i="0" u="none" strike="noStrike" baseline="0" dirty="0" smtClean="0">
                <a:latin typeface="MyriadPro-Regular"/>
              </a:rPr>
              <a:t>. </a:t>
            </a:r>
            <a:r>
              <a:rPr lang="en-US" b="0" i="0" u="sng" strike="noStrike" baseline="0" dirty="0" smtClean="0">
                <a:latin typeface="MyriadPro-Regular"/>
              </a:rPr>
              <a:t>Tachycardia, hyperthermia, diaphoresis,</a:t>
            </a:r>
            <a:r>
              <a:rPr lang="cs-CZ" b="0" i="0" u="sng" strike="noStrike" baseline="0" dirty="0" smtClean="0">
                <a:latin typeface="MyriadPro-Regular"/>
              </a:rPr>
              <a:t> </a:t>
            </a:r>
            <a:r>
              <a:rPr lang="en-US" b="0" i="0" u="sng" strike="noStrike" baseline="0" dirty="0" smtClean="0">
                <a:latin typeface="MyriadPro-Regular"/>
              </a:rPr>
              <a:t>and unconsciousness </a:t>
            </a:r>
            <a:r>
              <a:rPr lang="en-US" b="0" i="0" u="none" strike="noStrike" baseline="0" dirty="0" smtClean="0">
                <a:latin typeface="MyriadPro-Regular"/>
              </a:rPr>
              <a:t>are typical signs and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symptoms of </a:t>
            </a:r>
            <a:r>
              <a:rPr lang="en-US" b="1" i="1" u="none" strike="noStrike" baseline="0" dirty="0" smtClean="0">
                <a:latin typeface="MyriadPro-Regular"/>
              </a:rPr>
              <a:t>ecstasy overdose</a:t>
            </a:r>
            <a:r>
              <a:rPr lang="en-US" b="0" i="0" u="none" strike="noStrike" baseline="0" dirty="0" smtClean="0">
                <a:latin typeface="MyriadPro-Regular"/>
              </a:rPr>
              <a:t>.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Pinpoint pupils </a:t>
            </a:r>
            <a:r>
              <a:rPr lang="en-US" b="0" i="0" u="none" strike="noStrike" baseline="0" dirty="0" smtClean="0">
                <a:latin typeface="MyriadPro-Regular"/>
              </a:rPr>
              <a:t>as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well as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absent bowel sounds</a:t>
            </a:r>
            <a:r>
              <a:rPr lang="en-US" b="0" i="0" u="none" strike="noStrike" baseline="0" dirty="0" smtClean="0">
                <a:latin typeface="MyriadPro-Regular"/>
              </a:rPr>
              <a:t>,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low oxygen saturation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(respiratory depression), and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hypotension</a:t>
            </a:r>
            <a:r>
              <a:rPr lang="en-US" b="0" i="0" u="none" strike="noStrike" baseline="0" dirty="0" smtClean="0">
                <a:latin typeface="MyriadPro-Regular"/>
              </a:rPr>
              <a:t> are good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indicators of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opioid overdose</a:t>
            </a:r>
            <a:r>
              <a:rPr lang="en-US" b="0" i="0" u="none" strike="noStrike" baseline="0" dirty="0" smtClean="0">
                <a:latin typeface="MyriadPro-Regular"/>
              </a:rPr>
              <a:t>. This is likely a multidrug</a:t>
            </a:r>
          </a:p>
          <a:p>
            <a:r>
              <a:rPr lang="cs-CZ" b="0" i="0" u="none" strike="noStrike" baseline="0" dirty="0" err="1" smtClean="0">
                <a:latin typeface="MyriadPro-Regular"/>
              </a:rPr>
              <a:t>overdose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33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274838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Patient presents with salivation, lacrimation, urination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and defecation as side effects of a medication. Which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one of the following receptors mediates the actions</a:t>
            </a:r>
          </a:p>
          <a:p>
            <a:r>
              <a:rPr lang="cs-CZ" b="0" i="0" u="none" strike="noStrike" baseline="0" dirty="0" err="1" smtClean="0">
                <a:latin typeface="MyriadPro-Regular"/>
              </a:rPr>
              <a:t>of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this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drug</a:t>
            </a:r>
            <a:r>
              <a:rPr lang="cs-CZ" b="0" i="0" u="none" strike="noStrike" baseline="0" dirty="0" smtClean="0">
                <a:latin typeface="MyriadPro-Regular"/>
              </a:rPr>
              <a:t>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Nicotinic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receptors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dirty="0">
                <a:latin typeface="Symbol" panose="05050102010706020507" pitchFamily="18" charset="2"/>
              </a:rPr>
              <a:t>a</a:t>
            </a:r>
            <a:r>
              <a:rPr lang="el-GR" b="0" i="0" u="none" strike="noStrike" baseline="0" dirty="0" smtClean="0">
                <a:latin typeface="Symbol" panose="05050102010706020507" pitchFamily="18" charset="2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Receptors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Muscarinic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receptors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dirty="0">
                <a:latin typeface="Symbol" panose="05050102010706020507" pitchFamily="18" charset="2"/>
              </a:rPr>
              <a:t>b</a:t>
            </a:r>
            <a:r>
              <a:rPr lang="el-GR" b="0" i="0" u="none" strike="noStrike" baseline="0" dirty="0" smtClean="0">
                <a:latin typeface="Symbol" panose="05050102010706020507" pitchFamily="18" charset="2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Receptors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80534"/>
            <a:ext cx="10967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15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370837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68400" y="880534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Patient presents with salivation, lacrimation, urination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and defecation as side effects of a medication. Which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one of the following receptors mediates the actions</a:t>
            </a:r>
          </a:p>
          <a:p>
            <a:r>
              <a:rPr lang="cs-CZ" b="0" i="0" u="none" strike="noStrike" baseline="0" dirty="0" err="1" smtClean="0">
                <a:latin typeface="MyriadPro-Regular"/>
              </a:rPr>
              <a:t>of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this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drug</a:t>
            </a:r>
            <a:r>
              <a:rPr lang="cs-CZ" b="0" i="0" u="none" strike="noStrike" baseline="0" dirty="0" smtClean="0">
                <a:latin typeface="MyriadPro-Regular"/>
              </a:rPr>
              <a:t>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latin typeface="MyriadPro-Regular"/>
              </a:rPr>
              <a:t>A. </a:t>
            </a:r>
            <a:r>
              <a:rPr lang="cs-CZ" b="0" i="0" u="none" strike="noStrike" baseline="0" dirty="0" err="1" smtClean="0">
                <a:latin typeface="MyriadPro-Regular"/>
              </a:rPr>
              <a:t>Nicotinic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receptors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B. </a:t>
            </a:r>
            <a:r>
              <a:rPr lang="cs-CZ" dirty="0">
                <a:latin typeface="Symbol" panose="05050102010706020507" pitchFamily="18" charset="2"/>
              </a:rPr>
              <a:t>a</a:t>
            </a:r>
            <a:r>
              <a:rPr lang="el-GR" b="0" i="0" u="none" strike="noStrike" baseline="0" dirty="0" smtClean="0">
                <a:latin typeface="Symbol" panose="05050102010706020507" pitchFamily="18" charset="2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Receptors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C.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Muscarinic</a:t>
            </a:r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receptors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D. </a:t>
            </a:r>
            <a:r>
              <a:rPr lang="cs-CZ" dirty="0">
                <a:latin typeface="Symbol" panose="05050102010706020507" pitchFamily="18" charset="2"/>
              </a:rPr>
              <a:t>b</a:t>
            </a:r>
            <a:r>
              <a:rPr lang="el-GR" b="0" i="0" u="none" strike="noStrike" baseline="0" dirty="0" smtClean="0">
                <a:latin typeface="Symbol" panose="05050102010706020507" pitchFamily="18" charset="2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Receptors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80646" y="880534"/>
            <a:ext cx="10772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15</a:t>
            </a:r>
            <a:endParaRPr lang="cs-CZ" sz="6000" dirty="0"/>
          </a:p>
        </p:txBody>
      </p:sp>
      <p:sp>
        <p:nvSpPr>
          <p:cNvPr id="4" name="Obdélník 3"/>
          <p:cNvSpPr/>
          <p:nvPr/>
        </p:nvSpPr>
        <p:spPr>
          <a:xfrm>
            <a:off x="5473700" y="2885639"/>
            <a:ext cx="6096000" cy="2585323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Correct answer =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</a:t>
            </a:r>
            <a:r>
              <a:rPr lang="en-US" b="0" i="0" u="none" strike="noStrike" baseline="0" dirty="0" smtClean="0">
                <a:latin typeface="MyriadPro-Regular"/>
              </a:rPr>
              <a:t>. The muscarinic receptors of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the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parasympathetic</a:t>
            </a:r>
            <a:r>
              <a:rPr lang="en-US" b="0" i="0" u="none" strike="noStrike" baseline="0" dirty="0" smtClean="0">
                <a:latin typeface="MyriadPro-Regular"/>
              </a:rPr>
              <a:t> nervous system maintain essential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body functions such as digestion and waste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elimination</a:t>
            </a:r>
            <a:r>
              <a:rPr lang="en-US" b="0" i="0" u="none" strike="noStrike" baseline="0" dirty="0" smtClean="0">
                <a:latin typeface="MyriadPro-Regular"/>
              </a:rPr>
              <a:t>. The </a:t>
            </a:r>
            <a:r>
              <a:rPr lang="en-US" b="1" i="1" u="none" strike="noStrike" baseline="0" dirty="0" smtClean="0">
                <a:latin typeface="MyriadPro-Regular"/>
              </a:rPr>
              <a:t>nicotinic receptors </a:t>
            </a:r>
            <a:r>
              <a:rPr lang="en-US" b="0" i="0" u="none" strike="noStrike" baseline="0" dirty="0" smtClean="0">
                <a:latin typeface="MyriadPro-Regular"/>
              </a:rPr>
              <a:t>are a receptor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for </a:t>
            </a:r>
            <a:r>
              <a:rPr lang="en-US" b="0" i="0" strike="noStrike" baseline="0" dirty="0" smtClean="0">
                <a:latin typeface="MyriadPro-Regular"/>
              </a:rPr>
              <a:t>acetylcholine</a:t>
            </a:r>
            <a:r>
              <a:rPr lang="en-US" b="0" i="0" u="none" strike="noStrike" baseline="0" dirty="0" smtClean="0">
                <a:latin typeface="MyriadPro-Regular"/>
              </a:rPr>
              <a:t>. It plays a major role in </a:t>
            </a:r>
            <a:r>
              <a:rPr lang="en-US" b="0" i="0" u="sng" strike="noStrike" baseline="0" dirty="0" smtClean="0">
                <a:latin typeface="MyriadPro-Regular"/>
              </a:rPr>
              <a:t>skeletal</a:t>
            </a:r>
          </a:p>
          <a:p>
            <a:r>
              <a:rPr lang="en-US" b="0" i="0" u="sng" strike="noStrike" baseline="0" dirty="0" smtClean="0">
                <a:latin typeface="MyriadPro-Regular"/>
              </a:rPr>
              <a:t>muscles, ganglia and synthesis of </a:t>
            </a:r>
            <a:r>
              <a:rPr lang="en-US" b="0" i="0" u="sng" strike="noStrike" baseline="0" dirty="0" err="1" smtClean="0">
                <a:latin typeface="MyriadPro-Regular"/>
              </a:rPr>
              <a:t>catecholamines</a:t>
            </a:r>
            <a:r>
              <a:rPr lang="en-US" b="0" i="0" u="sng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in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the adrenal medulla. </a:t>
            </a:r>
            <a:r>
              <a:rPr lang="cs-CZ" b="1" i="1" dirty="0">
                <a:latin typeface="Symbol" panose="05050102010706020507" pitchFamily="18" charset="2"/>
              </a:rPr>
              <a:t>a</a:t>
            </a:r>
            <a:r>
              <a:rPr lang="en-US" b="1" i="1" u="none" strike="noStrike" baseline="0" dirty="0" smtClean="0">
                <a:latin typeface="Symbol" panose="05050102010706020507" pitchFamily="18" charset="2"/>
              </a:rPr>
              <a:t> </a:t>
            </a:r>
            <a:r>
              <a:rPr lang="en-US" b="1" i="1" u="none" strike="noStrike" baseline="0" dirty="0" smtClean="0">
                <a:latin typeface="MyriadPro-Regular"/>
              </a:rPr>
              <a:t>and </a:t>
            </a:r>
            <a:r>
              <a:rPr lang="cs-CZ" b="1" i="1" dirty="0">
                <a:latin typeface="Symbol" panose="05050102010706020507" pitchFamily="18" charset="2"/>
              </a:rPr>
              <a:t>b</a:t>
            </a:r>
            <a:r>
              <a:rPr lang="en-US" b="1" i="1" u="none" strike="noStrike" baseline="0" dirty="0" smtClean="0">
                <a:latin typeface="Symbol" panose="05050102010706020507" pitchFamily="18" charset="2"/>
              </a:rPr>
              <a:t> </a:t>
            </a:r>
            <a:r>
              <a:rPr lang="en-US" b="1" i="1" u="none" strike="noStrike" baseline="0" dirty="0" smtClean="0">
                <a:latin typeface="MyriadPro-Regular"/>
              </a:rPr>
              <a:t>receptors </a:t>
            </a:r>
            <a:r>
              <a:rPr lang="en-US" b="0" i="0" u="none" strike="noStrike" baseline="0" dirty="0" smtClean="0">
                <a:latin typeface="MyriadPro-Regular"/>
              </a:rPr>
              <a:t>are receptors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for </a:t>
            </a:r>
            <a:r>
              <a:rPr lang="en-US" b="0" i="0" u="sng" strike="noStrike" baseline="0" dirty="0" smtClean="0">
                <a:latin typeface="MyriadPro-Regular"/>
              </a:rPr>
              <a:t>norepinephrine and epinephrine </a:t>
            </a:r>
            <a:r>
              <a:rPr lang="en-US" b="0" i="0" u="none" strike="noStrike" baseline="0" dirty="0" smtClean="0">
                <a:latin typeface="MyriadPro-Regular"/>
              </a:rPr>
              <a:t>and activation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of these receptors does not produce these effects.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99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Clark-Lippincott's</a:t>
            </a:r>
            <a:r>
              <a:rPr lang="cs-CZ" dirty="0" smtClean="0"/>
              <a:t>, </a:t>
            </a:r>
            <a:r>
              <a:rPr lang="cs-CZ" dirty="0" err="1" smtClean="0"/>
              <a:t>Illustrated</a:t>
            </a:r>
            <a:r>
              <a:rPr lang="cs-CZ" dirty="0" smtClean="0"/>
              <a:t> </a:t>
            </a:r>
            <a:r>
              <a:rPr lang="cs-CZ" dirty="0" err="1" smtClean="0"/>
              <a:t>Reviews</a:t>
            </a:r>
            <a:r>
              <a:rPr lang="cs-CZ" dirty="0" smtClean="0"/>
              <a:t> – </a:t>
            </a:r>
            <a:r>
              <a:rPr lang="cs-CZ" dirty="0" err="1" smtClean="0"/>
              <a:t>Pharmacology</a:t>
            </a:r>
            <a:r>
              <a:rPr lang="cs-CZ" dirty="0" smtClean="0"/>
              <a:t>, 5th, 2012</a:t>
            </a:r>
            <a:endParaRPr lang="cs-CZ" dirty="0"/>
          </a:p>
          <a:p>
            <a:r>
              <a:rPr lang="cs-CZ" dirty="0" smtClean="0"/>
              <a:t>www.wikipedia.com</a:t>
            </a:r>
          </a:p>
        </p:txBody>
      </p:sp>
    </p:spTree>
    <p:extLst>
      <p:ext uri="{BB962C8B-B14F-4D97-AF65-F5344CB8AC3E}">
        <p14:creationId xmlns:p14="http://schemas.microsoft.com/office/powerpoint/2010/main" val="1016208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1166843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b="0" i="0" u="none" strike="noStrike" baseline="0" dirty="0" smtClean="0">
                <a:latin typeface="MyriadPro-Regular"/>
              </a:rPr>
              <a:t>A 41-year-old male </a:t>
            </a:r>
            <a:r>
              <a:rPr lang="en-US" b="0" i="0" u="none" strike="noStrike" baseline="0" dirty="0" err="1" smtClean="0">
                <a:latin typeface="MyriadPro-Regular"/>
              </a:rPr>
              <a:t>pocketwatch</a:t>
            </a:r>
            <a:r>
              <a:rPr lang="en-US" b="0" i="0" u="none" strike="noStrike" baseline="0" dirty="0" smtClean="0">
                <a:latin typeface="MyriadPro-Regular"/>
              </a:rPr>
              <a:t> maker reports</a:t>
            </a:r>
          </a:p>
          <a:p>
            <a:pPr algn="just"/>
            <a:r>
              <a:rPr lang="en-US" b="0" i="0" u="none" strike="noStrike" baseline="0" dirty="0" smtClean="0">
                <a:latin typeface="MyriadPro-Regular"/>
              </a:rPr>
              <a:t>to the Emergency Department after he was found</a:t>
            </a:r>
          </a:p>
          <a:p>
            <a:pPr algn="just"/>
            <a:r>
              <a:rPr lang="en-US" b="0" i="0" u="none" strike="noStrike" baseline="0" dirty="0" smtClean="0">
                <a:latin typeface="MyriadPro-Regular"/>
              </a:rPr>
              <a:t>unconscious on the floor of the shop by a coworker.</a:t>
            </a:r>
          </a:p>
          <a:p>
            <a:pPr algn="just"/>
            <a:r>
              <a:rPr lang="en-US" b="0" i="0" u="none" strike="noStrike" baseline="0" dirty="0" smtClean="0">
                <a:latin typeface="MyriadPro-Regular"/>
              </a:rPr>
              <a:t>The coworker states that the patient complained of</a:t>
            </a:r>
          </a:p>
          <a:p>
            <a:pPr algn="just"/>
            <a:r>
              <a:rPr lang="en-US" b="0" i="0" u="none" strike="noStrike" baseline="0" dirty="0" smtClean="0">
                <a:latin typeface="MyriadPro-Regular"/>
              </a:rPr>
              <a:t>being cold this morning around 8 a.m. (the central</a:t>
            </a:r>
          </a:p>
          <a:p>
            <a:pPr algn="just"/>
            <a:r>
              <a:rPr lang="en-US" b="0" i="0" u="none" strike="noStrike" baseline="0" dirty="0" smtClean="0">
                <a:latin typeface="MyriadPro-Regular"/>
              </a:rPr>
              <a:t>heat was broken, and the outdoor temperature was</a:t>
            </a:r>
          </a:p>
          <a:p>
            <a:pPr algn="just"/>
            <a:r>
              <a:rPr lang="en-US" b="0" i="0" u="none" strike="noStrike" baseline="0" dirty="0" smtClean="0">
                <a:latin typeface="MyriadPro-Regular"/>
              </a:rPr>
              <a:t>34°F) and that since noon, he had been complaining</a:t>
            </a:r>
          </a:p>
          <a:p>
            <a:pPr algn="just"/>
            <a:r>
              <a:rPr lang="en-US" b="0" i="0" u="none" strike="noStrike" baseline="0" dirty="0" smtClean="0">
                <a:latin typeface="MyriadPro-Regular"/>
              </a:rPr>
              <a:t>of headache, drowsiness, confusion, and nausea.</a:t>
            </a:r>
          </a:p>
          <a:p>
            <a:pPr algn="just"/>
            <a:r>
              <a:rPr lang="en-US" b="0" i="0" u="none" strike="noStrike" baseline="0" dirty="0" smtClean="0">
                <a:latin typeface="MyriadPro-Regular"/>
              </a:rPr>
              <a:t>The clinician notices that he has cherry red lips and</a:t>
            </a:r>
          </a:p>
          <a:p>
            <a:pPr algn="just"/>
            <a:r>
              <a:rPr lang="en-US" b="0" i="0" u="none" strike="noStrike" baseline="0" dirty="0" smtClean="0">
                <a:latin typeface="MyriadPro-Regular"/>
              </a:rPr>
              <a:t>nail beds. What is the most likely toxin causing his</a:t>
            </a:r>
          </a:p>
          <a:p>
            <a:pPr algn="just"/>
            <a:r>
              <a:rPr lang="cs-CZ" b="0" i="0" u="none" strike="noStrike" baseline="0" dirty="0" err="1" smtClean="0">
                <a:latin typeface="MyriadPro-Regular"/>
              </a:rPr>
              <a:t>signs</a:t>
            </a:r>
            <a:r>
              <a:rPr lang="cs-CZ" b="0" i="0" u="none" strike="noStrike" baseline="0" dirty="0" smtClean="0">
                <a:latin typeface="MyriadPro-Regular"/>
              </a:rPr>
              <a:t> and </a:t>
            </a:r>
            <a:r>
              <a:rPr lang="cs-CZ" b="0" i="0" u="none" strike="noStrike" baseline="0" dirty="0" err="1" smtClean="0">
                <a:latin typeface="MyriadPro-Regular"/>
              </a:rPr>
              <a:t>symptoms</a:t>
            </a:r>
            <a:r>
              <a:rPr lang="cs-CZ" b="0" i="0" u="none" strike="noStrike" baseline="0" dirty="0" smtClean="0">
                <a:latin typeface="MyriadPro-Regular"/>
              </a:rPr>
              <a:t>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Asbestos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Cyanide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</a:t>
            </a:r>
            <a:r>
              <a:rPr lang="cs-CZ" b="0" i="0" u="none" strike="noStrike" baseline="0" dirty="0" smtClean="0">
                <a:latin typeface="MyriadPro-Regular"/>
              </a:rPr>
              <a:t>. Chloroform.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Carbon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monoxide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E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Ecstasy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63601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2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280481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68400" y="863601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41-year-old male </a:t>
            </a:r>
            <a:r>
              <a:rPr lang="en-US" b="0" i="0" u="none" strike="noStrike" baseline="0" dirty="0" err="1" smtClean="0">
                <a:latin typeface="MyriadPro-Regular"/>
              </a:rPr>
              <a:t>pocketwatch</a:t>
            </a:r>
            <a:r>
              <a:rPr lang="en-US" b="0" i="0" u="none" strike="noStrike" baseline="0" dirty="0" smtClean="0">
                <a:latin typeface="MyriadPro-Regular"/>
              </a:rPr>
              <a:t> maker reports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to the Emergency Department after he was found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unconscious on the floor of the shop by a coworker.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The coworker states that the patient complained of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being cold this morning </a:t>
            </a:r>
            <a:r>
              <a:rPr lang="en-US" b="0" i="0" u="none" strike="noStrike" baseline="0" dirty="0" smtClean="0">
                <a:latin typeface="MyriadPro-Regular"/>
              </a:rPr>
              <a:t>around 8 a.m. (the central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heat was broken, and the outdoor temperature was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34°F) and that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since noon</a:t>
            </a:r>
            <a:r>
              <a:rPr lang="en-US" b="0" i="0" u="none" strike="noStrike" baseline="0" dirty="0" smtClean="0">
                <a:latin typeface="MyriadPro-Regular"/>
              </a:rPr>
              <a:t>, he had been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complaining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of headache, drowsiness, confusion, and nausea</a:t>
            </a:r>
            <a:r>
              <a:rPr lang="en-US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The clinician notices that he has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cherry red lips and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nail beds</a:t>
            </a:r>
            <a:r>
              <a:rPr lang="en-US" b="0" i="0" u="none" strike="noStrike" baseline="0" dirty="0" smtClean="0">
                <a:latin typeface="MyriadPro-Regular"/>
              </a:rPr>
              <a:t>. What is the most likely toxin causing his</a:t>
            </a:r>
          </a:p>
          <a:p>
            <a:r>
              <a:rPr lang="cs-CZ" b="0" i="0" u="none" strike="noStrike" baseline="0" dirty="0" err="1" smtClean="0">
                <a:latin typeface="MyriadPro-Regular"/>
              </a:rPr>
              <a:t>signs</a:t>
            </a:r>
            <a:r>
              <a:rPr lang="cs-CZ" b="0" i="0" u="none" strike="noStrike" baseline="0" dirty="0" smtClean="0">
                <a:latin typeface="MyriadPro-Regular"/>
              </a:rPr>
              <a:t> and </a:t>
            </a:r>
            <a:r>
              <a:rPr lang="cs-CZ" b="0" i="0" u="none" strike="noStrike" baseline="0" dirty="0" err="1" smtClean="0">
                <a:latin typeface="MyriadPro-Regular"/>
              </a:rPr>
              <a:t>symptoms</a:t>
            </a:r>
            <a:r>
              <a:rPr lang="cs-CZ" b="0" i="0" u="none" strike="noStrike" baseline="0" dirty="0" smtClean="0">
                <a:latin typeface="MyriadPro-Regular"/>
              </a:rPr>
              <a:t>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latin typeface="MyriadPro-Regular"/>
              </a:rPr>
              <a:t>A. </a:t>
            </a:r>
            <a:r>
              <a:rPr lang="cs-CZ" b="0" i="0" u="none" strike="noStrike" baseline="0" dirty="0" err="1" smtClean="0">
                <a:latin typeface="MyriadPro-Regular"/>
              </a:rPr>
              <a:t>Asbestos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B. </a:t>
            </a:r>
            <a:r>
              <a:rPr lang="cs-CZ" b="0" i="0" u="none" strike="noStrike" baseline="0" dirty="0" err="1" smtClean="0">
                <a:latin typeface="MyriadPro-Regular"/>
              </a:rPr>
              <a:t>Cyanide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C. Chloroform.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D.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Carbon</a:t>
            </a:r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monoxide</a:t>
            </a:r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E. </a:t>
            </a:r>
            <a:r>
              <a:rPr lang="cs-CZ" b="0" i="0" u="none" strike="noStrike" baseline="0" dirty="0" err="1" smtClean="0">
                <a:latin typeface="MyriadPro-Regular"/>
              </a:rPr>
              <a:t>Ecstasy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63601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2</a:t>
            </a:r>
            <a:endParaRPr lang="cs-CZ" sz="6000" dirty="0"/>
          </a:p>
        </p:txBody>
      </p:sp>
      <p:sp>
        <p:nvSpPr>
          <p:cNvPr id="4" name="Obdélník 3"/>
          <p:cNvSpPr/>
          <p:nvPr/>
        </p:nvSpPr>
        <p:spPr>
          <a:xfrm>
            <a:off x="6540500" y="293077"/>
            <a:ext cx="5651500" cy="618630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Correct answer =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</a:t>
            </a:r>
            <a:r>
              <a:rPr lang="en-US" b="0" i="0" u="none" strike="noStrike" baseline="0" dirty="0" smtClean="0">
                <a:latin typeface="MyriadPro-Regular"/>
              </a:rPr>
              <a:t>. Although watch makers and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other professionals who use electroplating may be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at higher risk for cyanide exposure because many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plating baths use cyanide-containing ingredients</a:t>
            </a:r>
            <a:r>
              <a:rPr lang="cs-CZ" b="0" i="0" u="none" strike="noStrike" baseline="0" dirty="0" smtClean="0">
                <a:latin typeface="MyriadPro-Regular"/>
              </a:rPr>
              <a:t>,</a:t>
            </a:r>
            <a:r>
              <a:rPr lang="cs-CZ" b="0" i="0" u="none" strike="noStrike" dirty="0" smtClean="0">
                <a:latin typeface="MyriadPro-Regular"/>
              </a:rPr>
              <a:t> </a:t>
            </a:r>
            <a:br>
              <a:rPr lang="cs-CZ" b="0" i="0" u="none" strike="noStrike" dirty="0" smtClean="0">
                <a:latin typeface="MyriadPro-Regular"/>
              </a:rPr>
            </a:br>
            <a:r>
              <a:rPr lang="en-US" b="0" i="0" u="none" strike="noStrike" baseline="0" dirty="0" smtClean="0">
                <a:latin typeface="MyriadPro-Regular"/>
              </a:rPr>
              <a:t>this patient shows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classic signs of carbon monoxide poisoning</a:t>
            </a:r>
            <a:r>
              <a:rPr lang="en-US" b="0" i="0" u="none" strike="noStrike" baseline="0" dirty="0" smtClean="0">
                <a:latin typeface="MyriadPro-Regular"/>
              </a:rPr>
              <a:t>, such as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cherry red lips and nail beds, headache, confusion,</a:t>
            </a:r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nausea, and drowsiness</a:t>
            </a:r>
            <a:r>
              <a:rPr lang="en-US" b="0" i="0" u="none" strike="noStrike" baseline="0" dirty="0" smtClean="0">
                <a:latin typeface="MyriadPro-Regular"/>
              </a:rPr>
              <a:t> leading to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unconsciousness</a:t>
            </a:r>
            <a:r>
              <a:rPr lang="en-US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The history also leads us to believe that this person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may have been using a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stove or space heater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to stay warm</a:t>
            </a:r>
            <a:r>
              <a:rPr lang="cs-CZ" dirty="0">
                <a:latin typeface="MyriadPro-Regular"/>
              </a:rPr>
              <a:t>.</a:t>
            </a:r>
            <a:r>
              <a:rPr lang="en-US" b="0" i="0" u="none" strike="noStrike" baseline="0" dirty="0" smtClean="0">
                <a:latin typeface="MyriadPro-Regular"/>
              </a:rPr>
              <a:t> </a:t>
            </a:r>
            <a:r>
              <a:rPr lang="en-US" b="1" i="1" u="none" strike="noStrike" baseline="0" dirty="0" smtClean="0">
                <a:latin typeface="MyriadPro-Regular"/>
              </a:rPr>
              <a:t>Asbestos</a:t>
            </a:r>
            <a:r>
              <a:rPr lang="en-US" b="0" i="0" u="none" strike="noStrike" baseline="0" dirty="0" smtClean="0">
                <a:latin typeface="MyriadPro-Regular"/>
              </a:rPr>
              <a:t> poisoning commonly first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presents as </a:t>
            </a:r>
            <a:r>
              <a:rPr lang="en-US" b="0" i="0" u="sng" strike="noStrike" baseline="0" dirty="0" smtClean="0">
                <a:latin typeface="MyriadPro-Regular"/>
              </a:rPr>
              <a:t>lung cancer or mesothelioma</a:t>
            </a:r>
            <a:r>
              <a:rPr lang="en-US" b="0" i="0" u="none" strike="noStrike" baseline="0" dirty="0" smtClean="0">
                <a:latin typeface="MyriadPro-Regular"/>
              </a:rPr>
              <a:t>. </a:t>
            </a:r>
            <a:r>
              <a:rPr lang="en-US" b="1" i="1" u="none" strike="noStrike" baseline="0" dirty="0" smtClean="0">
                <a:latin typeface="MyriadPro-Regular"/>
              </a:rPr>
              <a:t>Cyanide</a:t>
            </a:r>
            <a:r>
              <a:rPr lang="en-US" b="0" i="0" u="none" strike="noStrike" baseline="0" dirty="0" smtClean="0">
                <a:latin typeface="MyriadPro-Regular"/>
              </a:rPr>
              <a:t> in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low doses can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present with loss of consciousness, headache, and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confusion</a:t>
            </a:r>
            <a:r>
              <a:rPr lang="cs-CZ" b="0" i="0" u="none" strike="noStrike" dirty="0" smtClean="0">
                <a:latin typeface="MyriadPro-Regular"/>
              </a:rPr>
              <a:t> and </a:t>
            </a:r>
            <a:r>
              <a:rPr lang="cs-CZ" b="0" i="0" u="none" strike="noStrike" dirty="0" err="1" smtClean="0">
                <a:latin typeface="MyriadPro-Regular"/>
              </a:rPr>
              <a:t>ther</a:t>
            </a:r>
            <a:r>
              <a:rPr lang="cs-CZ" dirty="0" err="1" smtClean="0">
                <a:latin typeface="MyriadPro-Regular"/>
              </a:rPr>
              <a:t>e</a:t>
            </a:r>
            <a:r>
              <a:rPr lang="cs-CZ" dirty="0" smtClean="0">
                <a:latin typeface="MyriadPro-Regular"/>
              </a:rPr>
              <a:t> </a:t>
            </a:r>
            <a:r>
              <a:rPr lang="cs-CZ" dirty="0" err="1" smtClean="0">
                <a:latin typeface="MyriadPro-Regular"/>
              </a:rPr>
              <a:t>is</a:t>
            </a:r>
            <a:r>
              <a:rPr lang="cs-CZ" dirty="0" smtClean="0">
                <a:latin typeface="MyriadPro-Regular"/>
              </a:rPr>
              <a:t> </a:t>
            </a:r>
            <a:r>
              <a:rPr lang="en-US" b="0" i="0" u="sng" strike="noStrike" baseline="0" dirty="0" smtClean="0">
                <a:latin typeface="MyriadPro-Regular"/>
              </a:rPr>
              <a:t>typically giddiness in the early stages,</a:t>
            </a:r>
            <a:r>
              <a:rPr lang="cs-CZ" b="0" i="0" u="sng" strike="noStrike" baseline="0" dirty="0" smtClean="0">
                <a:latin typeface="MyriadPro-Regular"/>
              </a:rPr>
              <a:t> </a:t>
            </a:r>
            <a:r>
              <a:rPr lang="en-US" u="sng" dirty="0" smtClean="0">
                <a:latin typeface="MyriadPro-Regular"/>
              </a:rPr>
              <a:t>breathing</a:t>
            </a:r>
            <a:r>
              <a:rPr lang="cs-CZ" u="sng" dirty="0" smtClean="0">
                <a:latin typeface="MyriadPro-Regular"/>
              </a:rPr>
              <a:t> </a:t>
            </a:r>
            <a:r>
              <a:rPr lang="cs-CZ" u="sng" dirty="0" err="1" smtClean="0">
                <a:latin typeface="MyriadPro-Regular"/>
              </a:rPr>
              <a:t>with</a:t>
            </a:r>
            <a:r>
              <a:rPr lang="cs-CZ" u="sng" dirty="0" smtClean="0">
                <a:latin typeface="MyriadPro-Regular"/>
              </a:rPr>
              <a:t> </a:t>
            </a:r>
            <a:r>
              <a:rPr lang="en-US" u="sng" dirty="0" smtClean="0">
                <a:latin typeface="MyriadPro-Regular"/>
              </a:rPr>
              <a:t>difficulty, </a:t>
            </a:r>
            <a:r>
              <a:rPr lang="en-US" b="0" i="0" u="sng" strike="noStrike" baseline="0" dirty="0" smtClean="0">
                <a:latin typeface="MyriadPro-Regular"/>
              </a:rPr>
              <a:t>and pink skin </a:t>
            </a:r>
            <a:r>
              <a:rPr lang="en-US" b="0" i="0" u="none" strike="noStrike" baseline="0" dirty="0" smtClean="0">
                <a:latin typeface="MyriadPro-Regular"/>
              </a:rPr>
              <a:t>(not just lips and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nails), and then later rapidly </a:t>
            </a:r>
            <a:r>
              <a:rPr lang="en-US" b="0" i="0" u="sng" strike="noStrike" baseline="0" dirty="0" smtClean="0">
                <a:latin typeface="MyriadPro-Regular"/>
              </a:rPr>
              <a:t>progresses to deep</a:t>
            </a:r>
            <a:r>
              <a:rPr lang="cs-CZ" b="0" i="0" u="sng" strike="noStrike" baseline="0" dirty="0" smtClean="0">
                <a:latin typeface="MyriadPro-Regular"/>
              </a:rPr>
              <a:t> </a:t>
            </a:r>
            <a:r>
              <a:rPr lang="en-US" b="0" i="0" u="sng" strike="noStrike" baseline="0" dirty="0" smtClean="0">
                <a:latin typeface="MyriadPro-Regular"/>
              </a:rPr>
              <a:t>coma and death</a:t>
            </a:r>
            <a:r>
              <a:rPr lang="en-US" b="0" i="0" u="none" strike="noStrike" baseline="0" dirty="0" smtClean="0">
                <a:latin typeface="MyriadPro-Regular"/>
              </a:rPr>
              <a:t>. </a:t>
            </a:r>
            <a:r>
              <a:rPr lang="en-US" b="1" i="1" u="none" strike="noStrike" baseline="0" dirty="0" smtClean="0">
                <a:latin typeface="MyriadPro-Regular"/>
              </a:rPr>
              <a:t>Chloroform</a:t>
            </a:r>
            <a:r>
              <a:rPr lang="en-US" b="0" i="0" u="none" strike="noStrike" baseline="0" dirty="0" smtClean="0">
                <a:latin typeface="MyriadPro-Regular"/>
              </a:rPr>
              <a:t> can cause dizziness,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fatigue, and unconsciousness, but these patients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do </a:t>
            </a:r>
            <a:r>
              <a:rPr lang="en-US" b="0" i="0" u="sng" strike="noStrike" baseline="0" dirty="0" smtClean="0">
                <a:latin typeface="MyriadPro-Regular"/>
              </a:rPr>
              <a:t>not present with cherry red lips and nails</a:t>
            </a:r>
            <a:r>
              <a:rPr lang="en-US" b="0" i="0" u="none" strike="noStrike" baseline="0" dirty="0" smtClean="0">
                <a:latin typeface="MyriadPro-Regular"/>
              </a:rPr>
              <a:t>. These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symptoms are </a:t>
            </a:r>
            <a:r>
              <a:rPr lang="en-US" b="0" i="0" u="sng" strike="noStrike" baseline="0" dirty="0" smtClean="0">
                <a:latin typeface="MyriadPro-Regular"/>
              </a:rPr>
              <a:t>not</a:t>
            </a:r>
            <a:r>
              <a:rPr lang="en-US" b="0" i="0" u="none" strike="noStrike" baseline="0" dirty="0" smtClean="0">
                <a:latin typeface="MyriadPro-Regular"/>
              </a:rPr>
              <a:t> consistent with </a:t>
            </a:r>
            <a:r>
              <a:rPr lang="en-US" b="1" i="1" u="none" strike="noStrike" baseline="0" dirty="0" smtClean="0">
                <a:latin typeface="MyriadPro-Regular"/>
              </a:rPr>
              <a:t>Ecstasy </a:t>
            </a:r>
            <a:r>
              <a:rPr lang="en-US" b="0" i="0" u="none" strike="noStrike" baseline="0" dirty="0" smtClean="0">
                <a:latin typeface="MyriadPro-Regular"/>
              </a:rPr>
              <a:t>overdose,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in which </a:t>
            </a:r>
            <a:r>
              <a:rPr lang="en-US" b="0" i="0" u="sng" strike="noStrike" baseline="0" dirty="0" smtClean="0">
                <a:latin typeface="MyriadPro-Regular"/>
              </a:rPr>
              <a:t>hyperthermia</a:t>
            </a:r>
            <a:r>
              <a:rPr lang="en-US" b="0" i="0" u="none" strike="noStrike" baseline="0" dirty="0" smtClean="0">
                <a:latin typeface="MyriadPro-Regular"/>
              </a:rPr>
              <a:t>, not “feeling cold” is typically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cs-CZ" b="0" i="0" u="none" strike="noStrike" baseline="0" dirty="0" err="1" smtClean="0">
                <a:latin typeface="MyriadPro-Regular"/>
              </a:rPr>
              <a:t>seen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88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185934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An elderly diabetic patient is admitted to the hospital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with pneumonia. The sputum culture stains for a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gram-negative rod. The patient is started on IV ampicillin.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Two days later, the patient is not improving,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and the microbiology laboratory reports the organism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to be a </a:t>
            </a:r>
            <a:r>
              <a:rPr lang="cs-CZ" dirty="0">
                <a:latin typeface="Symbol" panose="05050102010706020507" pitchFamily="18" charset="2"/>
              </a:rPr>
              <a:t>b</a:t>
            </a:r>
            <a:r>
              <a:rPr lang="en-US" b="0" i="0" u="none" strike="noStrike" baseline="0" dirty="0" smtClean="0">
                <a:latin typeface="MyriadPro-Regular"/>
              </a:rPr>
              <a:t>-lactamase producing H. </a:t>
            </a:r>
            <a:r>
              <a:rPr lang="en-US" b="0" i="0" u="none" strike="noStrike" baseline="0" dirty="0" err="1" smtClean="0">
                <a:latin typeface="MyriadPro-Regular"/>
              </a:rPr>
              <a:t>influenzae</a:t>
            </a:r>
            <a:r>
              <a:rPr lang="en-US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What course of treatment is indicated?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</a:t>
            </a:r>
            <a:r>
              <a:rPr lang="en-US" b="0" i="0" u="none" strike="noStrike" baseline="0" dirty="0" smtClean="0">
                <a:latin typeface="MyriadPro-Regular"/>
              </a:rPr>
              <a:t>. Continue with the IV ampicillin.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en-US" b="0" i="0" u="none" strike="noStrike" baseline="0" dirty="0" smtClean="0">
                <a:latin typeface="MyriadPro-Regular"/>
              </a:rPr>
              <a:t>. Switch to IV </a:t>
            </a:r>
            <a:r>
              <a:rPr lang="en-US" b="0" i="0" u="none" strike="noStrike" baseline="0" dirty="0" err="1" smtClean="0">
                <a:latin typeface="MyriadPro-Regular"/>
              </a:rPr>
              <a:t>cefotaxime</a:t>
            </a:r>
            <a:r>
              <a:rPr lang="en-US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</a:t>
            </a:r>
            <a:r>
              <a:rPr lang="en-US" b="0" i="0" u="none" strike="noStrike" baseline="0" dirty="0" smtClean="0">
                <a:latin typeface="MyriadPro-Regular"/>
              </a:rPr>
              <a:t>. Switch to oral </a:t>
            </a:r>
            <a:r>
              <a:rPr lang="en-US" b="0" i="0" u="none" strike="noStrike" baseline="0" dirty="0" err="1" smtClean="0">
                <a:latin typeface="MyriadPro-Regular"/>
              </a:rPr>
              <a:t>vancomycin</a:t>
            </a:r>
            <a:r>
              <a:rPr lang="en-US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</a:t>
            </a:r>
            <a:r>
              <a:rPr lang="en-US" b="0" i="0" u="none" strike="noStrike" baseline="0" dirty="0" smtClean="0">
                <a:latin typeface="MyriadPro-Regular"/>
              </a:rPr>
              <a:t>. Add gentamicin to the ampicillin therapy.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80534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84097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68400" y="880534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An elderly diabetic patient is admitted to the hospital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with pneumonia. The sputum culture stains for a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gram-negative rod</a:t>
            </a:r>
            <a:r>
              <a:rPr lang="en-US" b="0" i="0" u="none" strike="noStrike" baseline="0" dirty="0" smtClean="0">
                <a:latin typeface="MyriadPro-Regular"/>
              </a:rPr>
              <a:t>. The patient is started on IV ampicillin.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Two days later, the patient is not improving,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and the microbiology laboratory reports the organism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to be a </a:t>
            </a:r>
            <a:r>
              <a:rPr lang="cs-CZ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-lactamase producing H. </a:t>
            </a:r>
            <a:r>
              <a:rPr lang="en-US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influenzae</a:t>
            </a:r>
            <a:r>
              <a:rPr lang="en-US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What course of treatment is indicated?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en-US" b="0" i="0" u="none" strike="noStrike" baseline="0" dirty="0" smtClean="0">
                <a:latin typeface="MyriadPro-Regular"/>
              </a:rPr>
              <a:t>A. Continue with the IV ampicillin.</a:t>
            </a:r>
          </a:p>
          <a:p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B. Switch to IV </a:t>
            </a:r>
            <a:r>
              <a:rPr lang="en-US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cefotaxime</a:t>
            </a:r>
            <a:r>
              <a:rPr lang="en-US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C. Switch to oral </a:t>
            </a:r>
            <a:r>
              <a:rPr lang="en-US" b="0" i="0" u="none" strike="noStrike" baseline="0" dirty="0" err="1" smtClean="0">
                <a:latin typeface="MyriadPro-Regular"/>
              </a:rPr>
              <a:t>vancomycin</a:t>
            </a:r>
            <a:r>
              <a:rPr lang="en-US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D. Add gentamicin to the ampicillin therapy.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3" y="880534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/>
              <a:t>3</a:t>
            </a:r>
          </a:p>
        </p:txBody>
      </p:sp>
      <p:sp>
        <p:nvSpPr>
          <p:cNvPr id="4" name="Obdélník 3"/>
          <p:cNvSpPr/>
          <p:nvPr/>
        </p:nvSpPr>
        <p:spPr>
          <a:xfrm>
            <a:off x="6096000" y="2862640"/>
            <a:ext cx="6096000" cy="3139321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Correct answer =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en-US" b="0" i="0" u="none" strike="noStrike" baseline="0" dirty="0" smtClean="0">
                <a:latin typeface="MyriadPro-Regular"/>
              </a:rPr>
              <a:t>. </a:t>
            </a:r>
            <a:r>
              <a:rPr lang="en-US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Cefotaxime</a:t>
            </a:r>
            <a:r>
              <a:rPr lang="en-US" b="0" i="0" u="none" strike="noStrike" baseline="0" dirty="0" smtClean="0">
                <a:latin typeface="MyriadPro-Regular"/>
              </a:rPr>
              <a:t>, a third-generation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cephalosporin, is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not susceptible to hydrolysis by</a:t>
            </a:r>
          </a:p>
          <a:p>
            <a:r>
              <a:rPr lang="cs-CZ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-lactamase</a:t>
            </a:r>
            <a:r>
              <a:rPr lang="en-US" b="0" i="0" u="none" strike="noStrike" baseline="0" dirty="0" smtClean="0">
                <a:latin typeface="MyriadPro-Regular"/>
              </a:rPr>
              <a:t>, is bactericidal, and has few adverse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effects. To continue the </a:t>
            </a:r>
            <a:r>
              <a:rPr lang="en-US" b="1" i="1" u="none" strike="noStrike" baseline="0" dirty="0" smtClean="0">
                <a:latin typeface="MyriadPro-Regular"/>
              </a:rPr>
              <a:t>ampicillin</a:t>
            </a:r>
            <a:r>
              <a:rPr lang="en-US" b="0" i="0" u="none" strike="noStrike" baseline="0" dirty="0" smtClean="0">
                <a:latin typeface="MyriadPro-Regular"/>
              </a:rPr>
              <a:t> is not appropriate,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because </a:t>
            </a:r>
            <a:r>
              <a:rPr lang="en-US" b="0" i="0" u="sng" strike="noStrike" baseline="0" dirty="0" smtClean="0">
                <a:latin typeface="MyriadPro-Regular"/>
              </a:rPr>
              <a:t>the organism is resistant </a:t>
            </a:r>
            <a:r>
              <a:rPr lang="en-US" b="0" i="0" u="none" strike="noStrike" baseline="0" dirty="0" smtClean="0">
                <a:latin typeface="MyriadPro-Regular"/>
              </a:rPr>
              <a:t>to it. </a:t>
            </a:r>
            <a:r>
              <a:rPr lang="en-US" b="1" i="1" u="none" strike="noStrike" baseline="0" dirty="0" err="1" smtClean="0">
                <a:latin typeface="MyriadPro-Regular"/>
              </a:rPr>
              <a:t>Vancomycin</a:t>
            </a:r>
            <a:endParaRPr lang="en-US" b="1" i="1" u="none" strike="noStrike" baseline="0" dirty="0" smtClean="0">
              <a:latin typeface="MyriadPro-Regular"/>
            </a:endParaRPr>
          </a:p>
          <a:p>
            <a:r>
              <a:rPr lang="en-US" b="0" i="0" u="none" strike="noStrike" baseline="0" dirty="0" smtClean="0">
                <a:latin typeface="MyriadPro-Regular"/>
              </a:rPr>
              <a:t>is used in the treatment of </a:t>
            </a:r>
            <a:r>
              <a:rPr lang="en-US" b="0" i="0" u="sng" strike="noStrike" baseline="0" dirty="0" smtClean="0">
                <a:latin typeface="MyriadPro-Regular"/>
              </a:rPr>
              <a:t>serious infections </a:t>
            </a:r>
            <a:r>
              <a:rPr lang="en-US" b="0" i="0" u="none" strike="noStrike" baseline="0" dirty="0" smtClean="0">
                <a:latin typeface="MyriadPro-Regular"/>
              </a:rPr>
              <a:t>caused</a:t>
            </a:r>
          </a:p>
          <a:p>
            <a:r>
              <a:rPr lang="pt-BR" b="0" i="0" u="none" strike="noStrike" baseline="0" dirty="0" smtClean="0">
                <a:latin typeface="MyriadPro-Regular"/>
              </a:rPr>
              <a:t>by </a:t>
            </a:r>
            <a:r>
              <a:rPr lang="cs-CZ" dirty="0">
                <a:latin typeface="Symbol" panose="05050102010706020507" pitchFamily="18" charset="2"/>
              </a:rPr>
              <a:t>b</a:t>
            </a:r>
            <a:r>
              <a:rPr lang="pt-BR" b="0" i="0" u="none" strike="noStrike" baseline="0" dirty="0" smtClean="0">
                <a:latin typeface="MyriadPro-Regular"/>
              </a:rPr>
              <a:t>-lactamase resistant, </a:t>
            </a:r>
            <a:r>
              <a:rPr lang="pt-BR" b="0" i="0" u="sng" strike="noStrike" baseline="0" dirty="0" smtClean="0">
                <a:latin typeface="MyriadPro-Regular"/>
              </a:rPr>
              <a:t>gram-positive</a:t>
            </a:r>
            <a:r>
              <a:rPr lang="pt-BR" b="0" i="0" u="none" strike="noStrike" baseline="0" dirty="0" smtClean="0">
                <a:latin typeface="MyriadPro-Regular"/>
              </a:rPr>
              <a:t> microorganisms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(H. </a:t>
            </a:r>
            <a:r>
              <a:rPr lang="en-US" b="0" i="0" u="none" strike="noStrike" baseline="0" dirty="0" err="1" smtClean="0">
                <a:latin typeface="MyriadPro-Regular"/>
              </a:rPr>
              <a:t>influenzae</a:t>
            </a:r>
            <a:r>
              <a:rPr lang="en-US" b="0" i="0" u="none" strike="noStrike" baseline="0" dirty="0" smtClean="0">
                <a:latin typeface="MyriadPro-Regular"/>
              </a:rPr>
              <a:t> is gram-negative). Although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1" i="1" u="none" strike="noStrike" baseline="0" dirty="0" smtClean="0">
                <a:latin typeface="MyriadPro-Regular"/>
              </a:rPr>
              <a:t>gentamicin</a:t>
            </a:r>
            <a:r>
              <a:rPr lang="en-US" b="0" i="0" u="none" strike="noStrike" baseline="0" dirty="0" smtClean="0">
                <a:latin typeface="MyriadPro-Regular"/>
              </a:rPr>
              <a:t> has some activity against H. </a:t>
            </a:r>
            <a:r>
              <a:rPr lang="en-US" b="0" i="0" u="none" strike="noStrike" baseline="0" dirty="0" err="1" smtClean="0">
                <a:latin typeface="MyriadPro-Regular"/>
              </a:rPr>
              <a:t>influenzae</a:t>
            </a:r>
            <a:r>
              <a:rPr lang="en-US" b="0" i="0" u="none" strike="noStrike" baseline="0" dirty="0" smtClean="0">
                <a:latin typeface="MyriadPro-Regular"/>
              </a:rPr>
              <a:t>,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it also causes </a:t>
            </a:r>
            <a:r>
              <a:rPr lang="en-US" b="0" i="0" u="sng" strike="noStrike" baseline="0" dirty="0" smtClean="0">
                <a:latin typeface="MyriadPro-Regular"/>
              </a:rPr>
              <a:t>adverse effects</a:t>
            </a:r>
            <a:r>
              <a:rPr lang="en-US" b="0" i="0" u="none" strike="noStrike" baseline="0" dirty="0" smtClean="0">
                <a:latin typeface="MyriadPro-Regular"/>
              </a:rPr>
              <a:t>, such as nephrotoxicity,</a:t>
            </a:r>
            <a:r>
              <a:rPr lang="cs-CZ" b="0" i="0" u="none" strike="noStrike" baseline="0" dirty="0" smtClean="0">
                <a:latin typeface="MyriadPro-Regular"/>
              </a:rPr>
              <a:t> </a:t>
            </a:r>
            <a:r>
              <a:rPr lang="en-US" b="0" i="0" u="none" strike="noStrike" baseline="0" dirty="0" smtClean="0">
                <a:latin typeface="MyriadPro-Regular"/>
              </a:rPr>
              <a:t>which may harm the patient.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777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1859340"/>
            <a:ext cx="57531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patient with degenerative joint disease is to undergo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insertion of a hip prosthesis. To avoid complications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due to postoperative infection, the surgeon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will pretreat this patient with an antibiotic. This hospital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has a significant problem with MRSA. Which of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the following antibiotics should the surgeon select?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A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Ampicillin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B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Imipenem</a:t>
            </a:r>
            <a:r>
              <a:rPr lang="cs-CZ" b="0" i="0" u="none" strike="noStrike" baseline="0" dirty="0" smtClean="0">
                <a:latin typeface="MyriadPro-Regular"/>
              </a:rPr>
              <a:t>/</a:t>
            </a:r>
            <a:r>
              <a:rPr lang="cs-CZ" b="0" i="0" u="none" strike="noStrike" baseline="0" dirty="0" err="1" smtClean="0">
                <a:latin typeface="MyriadPro-Regular"/>
              </a:rPr>
              <a:t>cilastatin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C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Gentamicin</a:t>
            </a:r>
            <a:r>
              <a:rPr lang="cs-CZ" b="0" i="0" u="none" strike="noStrike" baseline="0" dirty="0" smtClean="0">
                <a:latin typeface="MyriadPro-Regular"/>
              </a:rPr>
              <a:t>/</a:t>
            </a:r>
            <a:r>
              <a:rPr lang="cs-CZ" b="0" i="0" u="none" strike="noStrike" baseline="0" dirty="0" err="1" smtClean="0">
                <a:latin typeface="MyriadPro-Regular"/>
              </a:rPr>
              <a:t>piperacillin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Vancomycin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E</a:t>
            </a:r>
            <a:r>
              <a:rPr lang="cs-CZ" b="0" i="0" u="none" strike="noStrike" baseline="0" dirty="0" smtClean="0">
                <a:latin typeface="MyriadPro-Regular"/>
              </a:rPr>
              <a:t>. </a:t>
            </a:r>
            <a:r>
              <a:rPr lang="cs-CZ" b="0" i="0" u="none" strike="noStrike" baseline="0" dirty="0" err="1" smtClean="0">
                <a:latin typeface="MyriadPro-Regular"/>
              </a:rPr>
              <a:t>Cefazolin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80534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2060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68400" y="880534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A patient with degenerative joint disease is to undergo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insertion of a hip prosthesis. To avoid complications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due to postoperative infection, the surgeon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will pretreat this patient with an antibiotic. This hospital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has a significant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problem with MRSA</a:t>
            </a:r>
            <a:r>
              <a:rPr lang="en-US" b="0" i="0" u="none" strike="noStrike" baseline="0" dirty="0" smtClean="0">
                <a:latin typeface="MyriadPro-Regular"/>
              </a:rPr>
              <a:t>. Which of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the following antibiotics should the surgeon select?</a:t>
            </a:r>
          </a:p>
          <a:p>
            <a:endParaRPr lang="cs-CZ" b="0" i="0" u="none" strike="noStrike" baseline="0" dirty="0" smtClean="0">
              <a:latin typeface="MyriadPro-Regular"/>
            </a:endParaRPr>
          </a:p>
          <a:p>
            <a:r>
              <a:rPr lang="cs-CZ" b="0" i="0" u="none" strike="noStrike" baseline="0" dirty="0" smtClean="0">
                <a:latin typeface="MyriadPro-Regular"/>
              </a:rPr>
              <a:t>A. </a:t>
            </a:r>
            <a:r>
              <a:rPr lang="cs-CZ" b="0" i="0" u="none" strike="noStrike" baseline="0" dirty="0" err="1" smtClean="0">
                <a:latin typeface="MyriadPro-Regular"/>
              </a:rPr>
              <a:t>Ampicillin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B. </a:t>
            </a:r>
            <a:r>
              <a:rPr lang="cs-CZ" b="0" i="0" u="none" strike="noStrike" baseline="0" dirty="0" err="1" smtClean="0">
                <a:latin typeface="MyriadPro-Regular"/>
              </a:rPr>
              <a:t>Imipenem</a:t>
            </a:r>
            <a:r>
              <a:rPr lang="cs-CZ" b="0" i="0" u="none" strike="noStrike" baseline="0" dirty="0" smtClean="0">
                <a:latin typeface="MyriadPro-Regular"/>
              </a:rPr>
              <a:t>/</a:t>
            </a:r>
            <a:r>
              <a:rPr lang="cs-CZ" b="0" i="0" u="none" strike="noStrike" baseline="0" dirty="0" err="1" smtClean="0">
                <a:latin typeface="MyriadPro-Regular"/>
              </a:rPr>
              <a:t>cilastatin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C. </a:t>
            </a:r>
            <a:r>
              <a:rPr lang="cs-CZ" b="0" i="0" u="none" strike="noStrike" baseline="0" dirty="0" err="1" smtClean="0">
                <a:latin typeface="MyriadPro-Regular"/>
              </a:rPr>
              <a:t>Gentamicin</a:t>
            </a:r>
            <a:r>
              <a:rPr lang="cs-CZ" b="0" i="0" u="none" strike="noStrike" baseline="0" dirty="0" smtClean="0">
                <a:latin typeface="MyriadPro-Regular"/>
              </a:rPr>
              <a:t>/</a:t>
            </a:r>
            <a:r>
              <a:rPr lang="cs-CZ" b="0" i="0" u="none" strike="noStrike" baseline="0" dirty="0" err="1" smtClean="0">
                <a:latin typeface="MyriadPro-Regular"/>
              </a:rPr>
              <a:t>piperacillin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D. </a:t>
            </a:r>
            <a:r>
              <a:rPr lang="cs-CZ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Vancomycin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</a:p>
          <a:p>
            <a:r>
              <a:rPr lang="cs-CZ" b="0" i="0" u="none" strike="noStrike" baseline="0" dirty="0" smtClean="0">
                <a:latin typeface="MyriadPro-Regular"/>
              </a:rPr>
              <a:t>E. </a:t>
            </a:r>
            <a:r>
              <a:rPr lang="cs-CZ" b="0" i="0" u="none" strike="noStrike" baseline="0" dirty="0" err="1" smtClean="0">
                <a:latin typeface="MyriadPro-Regular"/>
              </a:rPr>
              <a:t>Cefazolin</a:t>
            </a:r>
            <a:r>
              <a:rPr lang="cs-CZ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78934" y="880534"/>
            <a:ext cx="7789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/>
              <a:t>4</a:t>
            </a:r>
          </a:p>
        </p:txBody>
      </p:sp>
      <p:sp>
        <p:nvSpPr>
          <p:cNvPr id="4" name="Obdélník 3"/>
          <p:cNvSpPr/>
          <p:nvPr/>
        </p:nvSpPr>
        <p:spPr>
          <a:xfrm>
            <a:off x="5179646" y="4656212"/>
            <a:ext cx="6096000" cy="646331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MyriadPro-Regular"/>
              </a:rPr>
              <a:t>Correct answer =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D</a:t>
            </a:r>
            <a:r>
              <a:rPr lang="en-US" b="0" i="0" u="none" strike="noStrike" baseline="0" dirty="0" smtClean="0">
                <a:latin typeface="MyriadPro-Regular"/>
              </a:rPr>
              <a:t>. The only antibiotic on the list</a:t>
            </a:r>
          </a:p>
          <a:p>
            <a:r>
              <a:rPr lang="en-US" b="0" i="0" u="none" strike="noStrike" baseline="0" dirty="0" smtClean="0">
                <a:latin typeface="MyriadPro-Regular"/>
              </a:rPr>
              <a:t>that is </a:t>
            </a:r>
            <a:r>
              <a:rPr lang="en-US" b="0" i="0" u="none" strike="noStrike" baseline="0" dirty="0" smtClean="0">
                <a:solidFill>
                  <a:srgbClr val="FF0000"/>
                </a:solidFill>
                <a:latin typeface="MyriadPro-Regular"/>
              </a:rPr>
              <a:t>effective against MRSA</a:t>
            </a:r>
            <a:r>
              <a:rPr lang="en-US" b="0" i="0" u="none" strike="noStrike" baseline="0" dirty="0" smtClean="0">
                <a:latin typeface="MyriadPro-Regular"/>
              </a:rPr>
              <a:t> is </a:t>
            </a:r>
            <a:r>
              <a:rPr lang="en-US" b="0" i="0" u="none" strike="noStrike" baseline="0" dirty="0" err="1" smtClean="0">
                <a:solidFill>
                  <a:srgbClr val="FF0000"/>
                </a:solidFill>
                <a:latin typeface="MyriadPro-Regular"/>
              </a:rPr>
              <a:t>vancomycin</a:t>
            </a:r>
            <a:r>
              <a:rPr lang="en-US" b="0" i="0" u="none" strike="noStrike" baseline="0" dirty="0" smtClean="0">
                <a:latin typeface="MyriadPro-Regular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77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3396</Words>
  <Application>Microsoft Office PowerPoint</Application>
  <PresentationFormat>Vlastní</PresentationFormat>
  <Paragraphs>531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Motiv Office</vt:lpstr>
      <vt:lpstr>Usmle Club Session No. 3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Usmle Club Session</dc:title>
  <dc:creator>Petr Vaněk</dc:creator>
  <cp:lastModifiedBy>Petik</cp:lastModifiedBy>
  <cp:revision>30</cp:revision>
  <dcterms:created xsi:type="dcterms:W3CDTF">2013-11-20T11:51:11Z</dcterms:created>
  <dcterms:modified xsi:type="dcterms:W3CDTF">2013-12-09T21:38:57Z</dcterms:modified>
</cp:coreProperties>
</file>