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6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2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0242" name="Shape 2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8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8674" name="Shape 8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9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0722" name="Shape 9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9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2770" name="Shape 10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0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4818" name="Shape 11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16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6866" name="Shape 11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23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38914" name="Shape 12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2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40962" name="Shape 13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3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2290" name="Shape 3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38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4338" name="Shape 3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44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6386" name="Shape 4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50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18434" name="Shape 5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58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0482" name="Shape 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65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2530" name="Shape 6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72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4578" name="Shape 7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79"/>
          <p:cNvSpPr>
            <a:spLocks noGrp="1" noRot="1"/>
          </p:cNvSpPr>
          <p:nvPr>
            <p:ph type="sldImg" idx="2"/>
          </p:nvPr>
        </p:nvSpPr>
        <p:spPr>
          <a:noFill/>
          <a:ln/>
        </p:spPr>
      </p:sp>
      <p:sp>
        <p:nvSpPr>
          <p:cNvPr id="26626" name="Shape 8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vorozeneckyscreening.cz/ov-co-je-novorozenecky-screening" TargetMode="External"/><Relationship Id="rId3" Type="http://schemas.openxmlformats.org/officeDocument/2006/relationships/hyperlink" Target="http://zdravi.e15.cz/clanek/postgradualni-medicina/cysticka-fibroza-2013-473575" TargetMode="External"/><Relationship Id="rId7" Type="http://schemas.openxmlformats.org/officeDocument/2006/relationships/hyperlink" Target="http://www.genetikakv.cz/cysticka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og.org/Patients/FAQs/Cystic-Fibrosis-Prenatal-Screening-and-Diagnosis" TargetMode="External"/><Relationship Id="rId5" Type="http://schemas.openxmlformats.org/officeDocument/2006/relationships/hyperlink" Target="http://www.cystickafibroza.cz/" TargetMode="External"/><Relationship Id="rId10" Type="http://schemas.openxmlformats.org/officeDocument/2006/relationships/hyperlink" Target="http://atlasgeneticsoncology.org/Educ/CistFibID30032ES.html" TargetMode="External"/><Relationship Id="rId4" Type="http://schemas.openxmlformats.org/officeDocument/2006/relationships/hyperlink" Target="http://www.nhlbi.nih.gov/health/health-topics/topics/cf/causes.html" TargetMode="External"/><Relationship Id="rId9" Type="http://schemas.openxmlformats.org/officeDocument/2006/relationships/hyperlink" Target="https://figures.boundless.com/14156/full/cftrdel4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23"/>
          <p:cNvSpPr txBox="1">
            <a:spLocks noGrp="1"/>
          </p:cNvSpPr>
          <p:nvPr>
            <p:ph type="ctrTitle"/>
          </p:nvPr>
        </p:nvSpPr>
        <p:spPr>
          <a:xfrm>
            <a:off x="685800" y="1582738"/>
            <a:ext cx="7772400" cy="1160462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cs-CZ" b="1" smtClean="0">
                <a:solidFill>
                  <a:srgbClr val="E69138"/>
                </a:solidFill>
                <a:latin typeface="Arial" charset="0"/>
                <a:cs typeface="Arial" charset="0"/>
              </a:rPr>
              <a:t>Cystická fibróza</a:t>
            </a:r>
          </a:p>
        </p:txBody>
      </p:sp>
      <p:sp>
        <p:nvSpPr>
          <p:cNvPr id="9218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38"/>
            <a:ext cx="7772400" cy="7842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666666"/>
              </a:buClr>
            </a:pPr>
            <a:endParaRPr lang="cs-CZ" sz="2400" smtClean="0">
              <a:solidFill>
                <a:srgbClr val="666666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666666"/>
              </a:buClr>
            </a:pPr>
            <a:endParaRPr lang="cs-CZ" sz="2400" smtClean="0">
              <a:solidFill>
                <a:srgbClr val="666666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666666"/>
              </a:buClr>
            </a:pPr>
            <a:endParaRPr lang="cs-CZ" sz="2400" smtClean="0">
              <a:solidFill>
                <a:srgbClr val="666666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666666"/>
              </a:buClr>
            </a:pPr>
            <a:r>
              <a:rPr lang="cs-CZ" sz="2400" smtClean="0">
                <a:solidFill>
                  <a:srgbClr val="666666"/>
                </a:solidFill>
                <a:latin typeface="Arial" charset="0"/>
                <a:cs typeface="Arial" charset="0"/>
              </a:rPr>
              <a:t>Soňa Kundová, Lucie Lžičařová, Lenka Tomanová, Anna Kutíková, Lucia Macková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8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Diagnostika a monitoring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6545263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Klinické podezření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Potní test: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latin typeface="Arial" charset="0"/>
                <a:cs typeface="Arial" charset="0"/>
              </a:rPr>
              <a:t>stimulace pilokarpinovou iontoforézou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latin typeface="Arial" charset="0"/>
                <a:cs typeface="Arial" charset="0"/>
              </a:rPr>
              <a:t>sběr potu a kvantitativní stanovení Cl v potu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Genetické vyšetření </a:t>
            </a:r>
            <a:r>
              <a:rPr lang="cs-CZ" sz="2400" smtClean="0">
                <a:latin typeface="Arial" charset="0"/>
                <a:cs typeface="Arial" charset="0"/>
              </a:rPr>
              <a:t>v případě pozitivity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  <p:pic>
        <p:nvPicPr>
          <p:cNvPr id="27651" name="Shape 8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2463" y="849313"/>
            <a:ext cx="18954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8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Genetické vyšetření</a:t>
            </a:r>
          </a:p>
        </p:txBody>
      </p:sp>
      <p:sp>
        <p:nvSpPr>
          <p:cNvPr id="29698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u pacienta s příznaky cystické fibrózy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u příbuzných pacienta s cystickou fibrózou a detekovanými mutacemi v CFTR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u partnera nosiče mutace před plánovaným těhotenstvím, případně v průběhu těhotenství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u dospělých mužů s poruchou plodnosti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prenatální diagnostika v případě partnerů heterozygotů pro mutaci v CFTR genu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000" smtClean="0">
                <a:latin typeface="Arial" charset="0"/>
                <a:cs typeface="Arial" charset="0"/>
              </a:rPr>
              <a:t>screeningové vyšetření dárců oocytů a spermii </a:t>
            </a:r>
          </a:p>
        </p:txBody>
      </p:sp>
      <p:pic>
        <p:nvPicPr>
          <p:cNvPr id="29699" name="Shape 9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109538"/>
            <a:ext cx="15240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9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Genetické vyšetření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materiál: žilní krev, plodová voda, slizniční stěr z dutiny ústní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analýza CFTR genu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deleční mutace dF508 - cca 70% pacientů v ČR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CFTRdele 2,3 (21 kb)- cca 5% v ČR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0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Novorozenecký screening</a:t>
            </a:r>
          </a:p>
        </p:txBody>
      </p:sp>
      <p:sp>
        <p:nvSpPr>
          <p:cNvPr id="33794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  <p:pic>
        <p:nvPicPr>
          <p:cNvPr id="33795" name="Shape 10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8350" y="382588"/>
            <a:ext cx="17145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Shape 105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3675" y="3306763"/>
            <a:ext cx="36179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Shape 106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3038" y="1200150"/>
            <a:ext cx="6945312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Shape 107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73675" y="3306763"/>
            <a:ext cx="36179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1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Léčba - prevence</a:t>
            </a:r>
          </a:p>
        </p:txBody>
      </p:sp>
      <p:sp>
        <p:nvSpPr>
          <p:cNvPr id="35842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respirační systém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Arial" charset="0"/>
              <a:buChar char="○"/>
            </a:pPr>
            <a:r>
              <a:rPr lang="cs-CZ" sz="2400" smtClean="0">
                <a:latin typeface="Arial" charset="0"/>
                <a:cs typeface="Arial" charset="0"/>
              </a:rPr>
              <a:t>dodržování hygienických pravidel!!!	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Arial" charset="0"/>
              <a:buChar char="○"/>
            </a:pPr>
            <a:r>
              <a:rPr lang="cs-CZ" sz="2400" smtClean="0">
                <a:latin typeface="Arial" charset="0"/>
                <a:cs typeface="Arial" charset="0"/>
              </a:rPr>
              <a:t>očkování, pravidelná inhalace (mukolytika), </a:t>
            </a:r>
            <a:br>
              <a:rPr lang="cs-CZ" sz="2400" smtClean="0">
                <a:latin typeface="Arial" charset="0"/>
                <a:cs typeface="Arial" charset="0"/>
              </a:rPr>
            </a:br>
            <a:r>
              <a:rPr lang="cs-CZ" sz="2400" smtClean="0">
                <a:latin typeface="Arial" charset="0"/>
                <a:cs typeface="Arial" charset="0"/>
              </a:rPr>
              <a:t>dechová rehabilitace		  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Arial" charset="0"/>
              <a:buChar char="○"/>
            </a:pPr>
            <a:r>
              <a:rPr lang="cs-CZ" sz="2400" smtClean="0">
                <a:latin typeface="Arial" charset="0"/>
                <a:cs typeface="Arial" charset="0"/>
              </a:rPr>
              <a:t>v případě infekce intenzivní ATB terapie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trávicí systém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Arial" charset="0"/>
              <a:buChar char="○"/>
            </a:pPr>
            <a:r>
              <a:rPr lang="cs-CZ" sz="2400" smtClean="0">
                <a:latin typeface="Arial" charset="0"/>
                <a:cs typeface="Arial" charset="0"/>
              </a:rPr>
              <a:t>zvýšený příjem živin, tekutin, vitaminů 				 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Arial" charset="0"/>
              <a:buChar char="○"/>
            </a:pPr>
            <a:r>
              <a:rPr lang="cs-CZ" sz="2400" smtClean="0">
                <a:latin typeface="Arial" charset="0"/>
                <a:cs typeface="Arial" charset="0"/>
              </a:rPr>
              <a:t>pankreatická substituce - trávicí enzymy, inzulín</a:t>
            </a:r>
            <a:br>
              <a:rPr lang="cs-CZ" sz="2400" smtClean="0">
                <a:latin typeface="Arial" charset="0"/>
                <a:cs typeface="Arial" charset="0"/>
              </a:rPr>
            </a:br>
            <a:endParaRPr lang="cs-CZ" sz="2400" smtClean="0">
              <a:latin typeface="Arial" charset="0"/>
              <a:cs typeface="Arial" charset="0"/>
            </a:endParaRPr>
          </a:p>
        </p:txBody>
      </p:sp>
      <p:pic>
        <p:nvPicPr>
          <p:cNvPr id="35843" name="Shape 11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2813" y="165100"/>
            <a:ext cx="231616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1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Další preventivní opatření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genetické vyšetření před otěhotněním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prenatální diagnostika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latin typeface="Arial" charset="0"/>
                <a:cs typeface="Arial" charset="0"/>
              </a:rPr>
              <a:t>odběr choriových klků obvykle 12. - 14. t.g.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latin typeface="Arial" charset="0"/>
                <a:cs typeface="Arial" charset="0"/>
              </a:rPr>
              <a:t>amniocentéza – obvykle 16. - 18. t.g. 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cs-CZ" sz="3000" smtClean="0">
                <a:latin typeface="Arial" charset="0"/>
                <a:cs typeface="Arial" charset="0"/>
              </a:rPr>
              <a:t>Preimplantační genetická</a:t>
            </a:r>
            <a:br>
              <a:rPr lang="cs-CZ" sz="3000" smtClean="0">
                <a:latin typeface="Arial" charset="0"/>
                <a:cs typeface="Arial" charset="0"/>
              </a:rPr>
            </a:br>
            <a:r>
              <a:rPr lang="cs-CZ" sz="3000" smtClean="0">
                <a:latin typeface="Arial" charset="0"/>
                <a:cs typeface="Arial" charset="0"/>
              </a:rPr>
              <a:t>dg.</a:t>
            </a:r>
          </a:p>
        </p:txBody>
      </p:sp>
      <p:pic>
        <p:nvPicPr>
          <p:cNvPr id="37891" name="Shape 12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3063" y="2754313"/>
            <a:ext cx="2352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2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Zdroje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04813" y="1025525"/>
            <a:ext cx="8229600" cy="3725863"/>
          </a:xfrm>
        </p:spPr>
        <p:txBody>
          <a:bodyPr>
            <a:noAutofit/>
          </a:bodyPr>
          <a:lstStyle/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3"/>
              </a:rPr>
              <a:t>http://zdravi.e15.cz/clanek/postgradualni-medicina/cysticka-fibroza-2013-473575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4"/>
              </a:rPr>
              <a:t>http://www.nhlbi.nih.gov/health/health-topics/topics/cf/causes.html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5"/>
              </a:rPr>
              <a:t>http://www.cystickafibroza.cz/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6"/>
              </a:rPr>
              <a:t>http://www.acog.org/Patients/FAQs/Cystic-Fibrosis-Prenatal-Screening-and-Diagnosis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7"/>
              </a:rPr>
              <a:t>http://www.genetikakv.cz/cysticka.html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8"/>
              </a:rPr>
              <a:t>http://www.novorozeneckyscreening.cz/ov-co-je-novorozenecky-screening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9"/>
              </a:rPr>
              <a:t>https://figures.boundless.com/14156/full/cftrdel4.gif</a:t>
            </a:r>
          </a:p>
          <a:p>
            <a:pPr marL="45720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/>
            </a:pPr>
            <a:r>
              <a:rPr lang="sk" sz="1800" u="sng">
                <a:solidFill>
                  <a:schemeClr val="hlink"/>
                </a:solidFill>
                <a:sym typeface="Arial"/>
                <a:hlinkClick r:id="rId10"/>
              </a:rPr>
              <a:t>http://atlasgeneticsoncology.org/Educ/CistFibID30032ES.html</a:t>
            </a:r>
            <a:r>
              <a:rPr lang="sk" sz="1800">
                <a:solidFill>
                  <a:schemeClr val="dk1"/>
                </a:solidFill>
                <a:sym typeface="Arial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defRPr/>
            </a:pPr>
            <a:endParaRPr sz="1800">
              <a:solidFill>
                <a:schemeClr val="dk1"/>
              </a:solidFill>
              <a:sym typeface="Arial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dk1"/>
              </a:buClr>
              <a:buSzPct val="100000"/>
              <a:defRPr/>
            </a:pPr>
            <a:endParaRPr sz="2400">
              <a:solidFill>
                <a:schemeClr val="dk1"/>
              </a:solidFill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2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Projevy CF</a:t>
            </a:r>
          </a:p>
        </p:txBody>
      </p:sp>
      <p:sp>
        <p:nvSpPr>
          <p:cNvPr id="11266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b="1" smtClean="0">
                <a:latin typeface="Arial" charset="0"/>
                <a:cs typeface="Arial" charset="0"/>
              </a:rPr>
              <a:t>novorozenci</a:t>
            </a:r>
            <a:r>
              <a:rPr lang="cs-CZ" sz="3000" smtClean="0">
                <a:latin typeface="Arial" charset="0"/>
                <a:cs typeface="Arial" charset="0"/>
              </a:rPr>
              <a:t>-mekoniový ileus, nedostatečná hmotnost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b="1" smtClean="0">
                <a:latin typeface="Arial" charset="0"/>
                <a:cs typeface="Arial" charset="0"/>
              </a:rPr>
              <a:t>kojenci</a:t>
            </a:r>
            <a:r>
              <a:rPr lang="cs-CZ" sz="3000" smtClean="0">
                <a:latin typeface="Arial" charset="0"/>
                <a:cs typeface="Arial" charset="0"/>
              </a:rPr>
              <a:t>-neprospívají při velké chuti k jídlu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b="1" smtClean="0">
                <a:latin typeface="Arial" charset="0"/>
                <a:cs typeface="Arial" charset="0"/>
              </a:rPr>
              <a:t>větší děti</a:t>
            </a:r>
            <a:r>
              <a:rPr lang="cs-CZ" sz="3000" smtClean="0">
                <a:latin typeface="Arial" charset="0"/>
                <a:cs typeface="Arial" charset="0"/>
              </a:rPr>
              <a:t>-poruchy růstu, sinusitidy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b="1" smtClean="0">
                <a:latin typeface="Arial" charset="0"/>
                <a:cs typeface="Arial" charset="0"/>
              </a:rPr>
              <a:t>dospělý věk</a:t>
            </a:r>
            <a:r>
              <a:rPr lang="cs-CZ" sz="3000" smtClean="0">
                <a:latin typeface="Arial" charset="0"/>
                <a:cs typeface="Arial" charset="0"/>
              </a:rPr>
              <a:t>-azoospermie,chronický kašel, nosní polypy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3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Respirační projevy</a:t>
            </a:r>
          </a:p>
        </p:txBody>
      </p:sp>
      <p:sp>
        <p:nvSpPr>
          <p:cNvPr id="13314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velmi časté komplikované infekce dýchacích cest (typickými patogeny pro nemocné s CF)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postupné poškozování plic (pneumotorax)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respirační insuficience (hyperkapnie již varovným příznakem)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paličkovité prsty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4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GIT projevy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neprospívání-vliv na infekci v DS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nedostatečná funkce slinivky (steatorea)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intestinální obstrukce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obstrukce žlučových kanálků (cirhóza, portální hypertenze)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47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CFTR gen</a:t>
            </a:r>
          </a:p>
        </p:txBody>
      </p:sp>
      <p:sp>
        <p:nvSpPr>
          <p:cNvPr id="17410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/>
          <a:lstStyle/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cystic fibrosis transmembrane conductor regulator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na q raménku 7.chromozomu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27 exonů, 250 kb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vysoce evolučně zakonzervovaný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kóduje CFTR protein - složka Cl</a:t>
            </a:r>
            <a:r>
              <a:rPr lang="cs-CZ" sz="2800" baseline="30000" smtClean="0">
                <a:latin typeface="Arial" charset="0"/>
                <a:cs typeface="Arial" charset="0"/>
              </a:rPr>
              <a:t>-</a:t>
            </a:r>
            <a:r>
              <a:rPr lang="cs-CZ" sz="2800" smtClean="0">
                <a:latin typeface="Arial" charset="0"/>
                <a:cs typeface="Arial" charset="0"/>
              </a:rPr>
              <a:t> kanálu na apikální membráně bb. exokrinních žláz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5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CFTR mutace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863"/>
          </a:xfrm>
        </p:spPr>
        <p:txBody>
          <a:bodyPr>
            <a:noAutofit/>
          </a:bodyPr>
          <a:lstStyle/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známo 1949 mutací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delF508 (68%), CFTRdele2,3 (6,4%), G542X, G551D,...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800" smtClean="0">
                <a:latin typeface="Arial" charset="0"/>
                <a:cs typeface="Arial" charset="0"/>
              </a:rPr>
              <a:t>narušení tvorby, stability či funkce CFTR</a:t>
            </a:r>
          </a:p>
          <a:p>
            <a:pPr marL="457200" indent="-40640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  <p:pic>
        <p:nvPicPr>
          <p:cNvPr id="19459" name="Shape 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0" y="3100388"/>
            <a:ext cx="2320925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Shape 56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5850" y="3100388"/>
            <a:ext cx="3863975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6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</a:pPr>
            <a:r>
              <a:rPr lang="cs-CZ" sz="3600" b="1" smtClean="0">
                <a:latin typeface="Arial" charset="0"/>
                <a:cs typeface="Arial" charset="0"/>
              </a:rPr>
              <a:t>Dědičnost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308600" cy="372586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autozomálně recesivní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patologická alela od M i O - dítě recesivní homozygot nebo zkřížený heterozygot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3000" smtClean="0">
                <a:latin typeface="Arial" charset="0"/>
                <a:cs typeface="Arial" charset="0"/>
              </a:rPr>
              <a:t>rovnoměrné zastoupení mezi </a:t>
            </a:r>
            <a:r>
              <a:rPr lang="cs-CZ" sz="3000" b="1" smtClean="0">
                <a:solidFill>
                  <a:srgbClr val="252525"/>
                </a:solidFill>
                <a:latin typeface="Arial" charset="0"/>
                <a:cs typeface="Arial" charset="0"/>
              </a:rPr>
              <a:t>♂</a:t>
            </a:r>
            <a:r>
              <a:rPr lang="cs-CZ" sz="3000" smtClean="0">
                <a:solidFill>
                  <a:srgbClr val="252525"/>
                </a:solidFill>
                <a:latin typeface="Arial" charset="0"/>
                <a:cs typeface="Arial" charset="0"/>
              </a:rPr>
              <a:t> a </a:t>
            </a:r>
            <a:r>
              <a:rPr lang="cs-CZ" sz="3000" b="1" smtClean="0">
                <a:solidFill>
                  <a:srgbClr val="252525"/>
                </a:solidFill>
                <a:latin typeface="Arial" charset="0"/>
                <a:cs typeface="Arial" charset="0"/>
              </a:rPr>
              <a:t>♀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000000"/>
              </a:buClr>
            </a:pPr>
            <a:endParaRPr lang="cs-CZ" sz="3000" smtClean="0">
              <a:latin typeface="Arial" charset="0"/>
              <a:cs typeface="Arial" charset="0"/>
            </a:endParaRPr>
          </a:p>
        </p:txBody>
      </p:sp>
      <p:pic>
        <p:nvPicPr>
          <p:cNvPr id="21507" name="Shape 63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9913" y="1408113"/>
            <a:ext cx="3178175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68"/>
          <p:cNvSpPr txBox="1">
            <a:spLocks noGrp="1"/>
          </p:cNvSpPr>
          <p:nvPr>
            <p:ph type="ctrTitle"/>
          </p:nvPr>
        </p:nvSpPr>
        <p:spPr>
          <a:xfrm>
            <a:off x="685800" y="603250"/>
            <a:ext cx="6618288" cy="265113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cs-CZ" sz="3600" b="1" smtClean="0">
                <a:latin typeface="Arial" charset="0"/>
                <a:cs typeface="Arial" charset="0"/>
              </a:rPr>
              <a:t>Prevalence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685800" y="989013"/>
            <a:ext cx="8085138" cy="2832100"/>
          </a:xfrm>
        </p:spPr>
        <p:txBody>
          <a:bodyPr>
            <a:noAutofit/>
          </a:bodyPr>
          <a:lstStyle/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nejčastější závažné autozomálně                                    recesivní onemocnění kavkazské 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666666"/>
              </a:buClr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      rasy</a:t>
            </a:r>
          </a:p>
          <a:p>
            <a:pPr marL="457200" indent="-361950" algn="l" eaLnBrk="1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charset="0"/>
              <a:buChar char="●"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60 - 80% mutace</a:t>
            </a:r>
            <a:r>
              <a:rPr lang="cs-CZ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cs-CZ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ΔF508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v ČR 1 : cca 6000 živě narozených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     dětí del výsledků novor. screeningu 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     2010-2013etí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2100" smtClean="0">
                <a:solidFill>
                  <a:srgbClr val="000000"/>
                </a:solidFill>
                <a:latin typeface="Arial" charset="0"/>
                <a:cs typeface="Arial" charset="0"/>
              </a:rPr>
              <a:t>každý cca 30. Čech je přenašeč                                             </a:t>
            </a:r>
          </a:p>
          <a:p>
            <a:pPr marL="457200" indent="-36195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None/>
            </a:pPr>
            <a:endParaRPr lang="cs-CZ" sz="210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3555" name="Shape 7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5450" y="449263"/>
            <a:ext cx="3535363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75"/>
          <p:cNvSpPr txBox="1">
            <a:spLocks noGrp="1"/>
          </p:cNvSpPr>
          <p:nvPr>
            <p:ph type="ctrTitle"/>
          </p:nvPr>
        </p:nvSpPr>
        <p:spPr>
          <a:xfrm>
            <a:off x="414338" y="395288"/>
            <a:ext cx="7099300" cy="388937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cs-CZ" sz="3600" b="1" smtClean="0">
                <a:latin typeface="Arial" charset="0"/>
                <a:cs typeface="Arial" charset="0"/>
              </a:rPr>
              <a:t>Riziko onemocnění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414338" y="833438"/>
            <a:ext cx="8289925" cy="3849687"/>
          </a:xfrm>
        </p:spPr>
        <p:txBody>
          <a:bodyPr>
            <a:noAutofit/>
          </a:bodyPr>
          <a:lstStyle/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  <a:buSzPct val="113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V každém těhotenství pro pár, kde jsou oba rodiče nosiči mutace v CFTR genu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666666"/>
              </a:buClr>
              <a:buSzPct val="113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                                        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  25 % onemocní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  50 % zdraví nosiči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  25 % nezdědí ani jeden mutovaný gen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Pravděpodobnosti být nosičem mutace CFTR genu 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SzPct val="69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pro pokrevního příbuzného pacienta s CF: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SzPct val="69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Bratr nebo sestra                          2:3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000000"/>
              </a:buClr>
              <a:buSzPct val="69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Teta nebo strýc                             1:2</a:t>
            </a:r>
          </a:p>
          <a:p>
            <a:pPr marL="0" indent="0" algn="just" eaLnBrk="1" hangingPunct="1">
              <a:spcBef>
                <a:spcPct val="0"/>
              </a:spcBef>
              <a:buClr>
                <a:srgbClr val="000000"/>
              </a:buClr>
              <a:buSzPct val="69000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Bratranec nebo sestřenice            1:4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</a:pPr>
            <a:endParaRPr lang="cs-CZ" sz="16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 algn="l" eaLnBrk="1" hangingPunct="1">
              <a:spcBef>
                <a:spcPct val="0"/>
              </a:spcBef>
              <a:buClr>
                <a:srgbClr val="666666"/>
              </a:buClr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Pro každé těhotenství přenašeče a zdravého jedince: 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50% zdravý přenašeč</a:t>
            </a:r>
          </a:p>
          <a:p>
            <a:pPr marL="0" indent="0" algn="l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50% zdravý </a:t>
            </a:r>
          </a:p>
        </p:txBody>
      </p:sp>
      <p:pic>
        <p:nvPicPr>
          <p:cNvPr id="25603" name="Shape 77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2650" y="1514475"/>
            <a:ext cx="274161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PresentationFormat>On-screen Show (16:9)</PresentationFormat>
  <Paragraphs>101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Courier New</vt:lpstr>
      <vt:lpstr>simple-light</vt:lpstr>
      <vt:lpstr>Cystická fibróza</vt:lpstr>
      <vt:lpstr>Projevy CF</vt:lpstr>
      <vt:lpstr>Respirační projevy</vt:lpstr>
      <vt:lpstr>GIT projevy</vt:lpstr>
      <vt:lpstr>CFTR gen</vt:lpstr>
      <vt:lpstr>CFTR mutace</vt:lpstr>
      <vt:lpstr>Dědičnost</vt:lpstr>
      <vt:lpstr>Prevalence</vt:lpstr>
      <vt:lpstr>Riziko onemocnění</vt:lpstr>
      <vt:lpstr>Diagnostika a monitoring</vt:lpstr>
      <vt:lpstr>Genetické vyšetření</vt:lpstr>
      <vt:lpstr>Genetické vyšetření</vt:lpstr>
      <vt:lpstr>Novorozenecký screening</vt:lpstr>
      <vt:lpstr>Léčba - prevence</vt:lpstr>
      <vt:lpstr>Další preventivní opatření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Cystická fibróza</dc:title>
  <cp:lastModifiedBy>gaillyovar</cp:lastModifiedBy>
  <cp:revision>1</cp:revision>
  <dcterms:modified xsi:type="dcterms:W3CDTF">2014-11-06T14:38:06Z</dcterms:modified>
</cp:coreProperties>
</file>