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4" r:id="rId8"/>
    <p:sldId id="263" r:id="rId9"/>
    <p:sldId id="265" r:id="rId10"/>
    <p:sldId id="262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66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DFD4E-1D62-4E39-B006-207C95502A53}" type="datetimeFigureOut">
              <a:rPr lang="cs-CZ" smtClean="0"/>
              <a:pPr/>
              <a:t>14.1.2015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41A0-D898-45C3-979C-E36A46E3AA3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95983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DFD4E-1D62-4E39-B006-207C95502A53}" type="datetimeFigureOut">
              <a:rPr lang="cs-CZ" smtClean="0"/>
              <a:pPr/>
              <a:t>14.1.2015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41A0-D898-45C3-979C-E36A46E3AA3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546166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DFD4E-1D62-4E39-B006-207C95502A53}" type="datetimeFigureOut">
              <a:rPr lang="cs-CZ" smtClean="0"/>
              <a:pPr/>
              <a:t>14.1.2015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41A0-D898-45C3-979C-E36A46E3AA3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55637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DFD4E-1D62-4E39-B006-207C95502A53}" type="datetimeFigureOut">
              <a:rPr lang="cs-CZ" smtClean="0"/>
              <a:pPr/>
              <a:t>14.1.2015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41A0-D898-45C3-979C-E36A46E3AA3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38468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DFD4E-1D62-4E39-B006-207C95502A53}" type="datetimeFigureOut">
              <a:rPr lang="cs-CZ" smtClean="0"/>
              <a:pPr/>
              <a:t>14.1.2015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41A0-D898-45C3-979C-E36A46E3AA3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91638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DFD4E-1D62-4E39-B006-207C95502A53}" type="datetimeFigureOut">
              <a:rPr lang="cs-CZ" smtClean="0"/>
              <a:pPr/>
              <a:t>14.1.2015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41A0-D898-45C3-979C-E36A46E3AA3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72089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DFD4E-1D62-4E39-B006-207C95502A53}" type="datetimeFigureOut">
              <a:rPr lang="cs-CZ" smtClean="0"/>
              <a:pPr/>
              <a:t>14.1.2015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41A0-D898-45C3-979C-E36A46E3AA3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19335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DFD4E-1D62-4E39-B006-207C95502A53}" type="datetimeFigureOut">
              <a:rPr lang="cs-CZ" smtClean="0"/>
              <a:pPr/>
              <a:t>14.1.2015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41A0-D898-45C3-979C-E36A46E3AA3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152504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DFD4E-1D62-4E39-B006-207C95502A53}" type="datetimeFigureOut">
              <a:rPr lang="cs-CZ" smtClean="0"/>
              <a:pPr/>
              <a:t>14.1.2015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41A0-D898-45C3-979C-E36A46E3AA3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848141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DFD4E-1D62-4E39-B006-207C95502A53}" type="datetimeFigureOut">
              <a:rPr lang="cs-CZ" smtClean="0"/>
              <a:pPr/>
              <a:t>14.1.2015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41A0-D898-45C3-979C-E36A46E3AA3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17740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DFD4E-1D62-4E39-B006-207C95502A53}" type="datetimeFigureOut">
              <a:rPr lang="cs-CZ" smtClean="0"/>
              <a:pPr/>
              <a:t>14.1.2015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41A0-D898-45C3-979C-E36A46E3AA3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21974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DFD4E-1D62-4E39-B006-207C95502A53}" type="datetimeFigureOut">
              <a:rPr lang="cs-CZ" smtClean="0"/>
              <a:pPr/>
              <a:t>14.1.2015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841A0-D898-45C3-979C-E36A46E3AA3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14827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gugenetics.pbworks.com/w/page/70895574/Genetic%20aspect%20of%20Huntington's%20disease" TargetMode="External"/><Relationship Id="rId7" Type="http://schemas.openxmlformats.org/officeDocument/2006/relationships/hyperlink" Target="http://www.huntington.cz/" TargetMode="External"/><Relationship Id="rId2" Type="http://schemas.openxmlformats.org/officeDocument/2006/relationships/hyperlink" Target="http://web.stanford.edu/group/hopes/cgi-bin/wordpress/2010/06/the-basic-neurobiology-of-huntingtons-disease-text-and-audio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adiopaedia.org/articles/huntington-disease" TargetMode="External"/><Relationship Id="rId5" Type="http://schemas.openxmlformats.org/officeDocument/2006/relationships/hyperlink" Target="http://www.topclanky.cz/Parkinsonova-choroba-23756" TargetMode="External"/><Relationship Id="rId4" Type="http://schemas.openxmlformats.org/officeDocument/2006/relationships/hyperlink" Target="https://fuzzyscience.wikispaces.com/Huntington's+Diseas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Huntingtonova choroba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Klára Valešová, Julie Uhlířová,</a:t>
            </a:r>
            <a:br>
              <a:rPr lang="cs-CZ" dirty="0" smtClean="0"/>
            </a:br>
            <a:r>
              <a:rPr lang="cs-CZ" dirty="0" smtClean="0"/>
              <a:t>Kateřina Uličná, Martin Jedlička,</a:t>
            </a:r>
            <a:br>
              <a:rPr lang="cs-CZ" dirty="0" smtClean="0"/>
            </a:br>
            <a:r>
              <a:rPr lang="cs-CZ" dirty="0" smtClean="0"/>
              <a:t>Eva Klabusayová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847513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droje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GOLJAN, Edward F. </a:t>
            </a:r>
            <a:r>
              <a:rPr lang="en-US" i="1" dirty="0"/>
              <a:t>Rapid Review Pathology</a:t>
            </a:r>
            <a:r>
              <a:rPr lang="en-US" dirty="0"/>
              <a:t>. Fourth Edition. Philadelphia: Elsevier Saunders, 2013. ISBN 978-0-323-08787-2.</a:t>
            </a:r>
          </a:p>
          <a:p>
            <a:r>
              <a:rPr lang="cs-CZ" dirty="0"/>
              <a:t>http://www.huntington.cz/o-nemoci/geneticke-testovani-hch/preimplantacni-geneticka-diagnostika.html </a:t>
            </a:r>
          </a:p>
          <a:p>
            <a:r>
              <a:rPr lang="cs-CZ" dirty="0"/>
              <a:t>http://zdravi.e15.cz/clanek/postgradualni-medicina/huntingtonova-nemoc-271474 </a:t>
            </a:r>
          </a:p>
          <a:p>
            <a:r>
              <a:rPr lang="cs-CZ" dirty="0" smtClean="0">
                <a:hlinkClick r:id="rId2"/>
              </a:rPr>
              <a:t>http://web.stanford.edu/group/hopes/cgi-bin/wordpress/2010/06/the-basic-neurobiology-of-huntingtons-disease-text-and-audio</a:t>
            </a:r>
            <a:r>
              <a:rPr lang="cs-CZ" u="sng" dirty="0" smtClean="0">
                <a:hlinkClick r:id="rId2"/>
              </a:rPr>
              <a:t>/</a:t>
            </a:r>
            <a:endParaRPr lang="cs-CZ" u="sng" dirty="0" smtClean="0"/>
          </a:p>
          <a:p>
            <a:r>
              <a:rPr lang="cs-CZ" u="sng" dirty="0" smtClean="0">
                <a:hlinkClick r:id="rId3"/>
              </a:rPr>
              <a:t>http://sgugenetics.pbworks.com/w/page/70895574/Genetic%20aspect%20of%20Huntington's%20disease</a:t>
            </a:r>
            <a:endParaRPr lang="cs-CZ" u="sng" dirty="0" smtClean="0"/>
          </a:p>
          <a:p>
            <a:r>
              <a:rPr lang="cs-CZ" u="sng" dirty="0" smtClean="0">
                <a:hlinkClick r:id="rId4"/>
              </a:rPr>
              <a:t>https://fuzzyscience.wikispaces.com/Huntington's+Disease</a:t>
            </a:r>
            <a:endParaRPr lang="cs-CZ" u="sng" dirty="0" smtClean="0"/>
          </a:p>
          <a:p>
            <a:r>
              <a:rPr lang="cs-CZ" u="sng" dirty="0" smtClean="0">
                <a:hlinkClick r:id="rId5"/>
              </a:rPr>
              <a:t>http://www.topclanky.cz/Parkinsonova-choroba-23756</a:t>
            </a:r>
            <a:endParaRPr lang="cs-CZ" u="sng" dirty="0" smtClean="0"/>
          </a:p>
          <a:p>
            <a:r>
              <a:rPr lang="cs-CZ" u="sng" dirty="0">
                <a:hlinkClick r:id="rId6"/>
              </a:rPr>
              <a:t>http://</a:t>
            </a:r>
            <a:r>
              <a:rPr lang="cs-CZ" u="sng" dirty="0" smtClean="0">
                <a:hlinkClick r:id="rId6"/>
              </a:rPr>
              <a:t>radiopaedia.org/articles/huntington-disease</a:t>
            </a:r>
            <a:endParaRPr lang="cs-CZ" u="sng" dirty="0" smtClean="0"/>
          </a:p>
          <a:p>
            <a:endParaRPr lang="cs-CZ" dirty="0" smtClean="0"/>
          </a:p>
          <a:p>
            <a:r>
              <a:rPr lang="cs-CZ" dirty="0" smtClean="0">
                <a:solidFill>
                  <a:srgbClr val="0000CC"/>
                </a:solidFill>
              </a:rPr>
              <a:t>Společnost pro pomoc při </a:t>
            </a:r>
            <a:r>
              <a:rPr lang="cs-CZ" dirty="0" err="1" smtClean="0">
                <a:solidFill>
                  <a:srgbClr val="0000CC"/>
                </a:solidFill>
              </a:rPr>
              <a:t>Huntingtonově</a:t>
            </a:r>
            <a:r>
              <a:rPr lang="cs-CZ" dirty="0" smtClean="0">
                <a:solidFill>
                  <a:srgbClr val="0000CC"/>
                </a:solidFill>
              </a:rPr>
              <a:t> chorobě - </a:t>
            </a:r>
            <a:r>
              <a:rPr lang="cs-CZ" dirty="0" smtClean="0">
                <a:solidFill>
                  <a:srgbClr val="0000CC"/>
                </a:solidFill>
                <a:hlinkClick r:id="rId7"/>
              </a:rPr>
              <a:t>http</a:t>
            </a:r>
            <a:r>
              <a:rPr lang="cs-CZ" dirty="0" smtClean="0">
                <a:solidFill>
                  <a:srgbClr val="0000CC"/>
                </a:solidFill>
                <a:hlinkClick r:id="rId7"/>
              </a:rPr>
              <a:t>://www.</a:t>
            </a:r>
            <a:r>
              <a:rPr lang="cs-CZ" dirty="0" err="1" smtClean="0">
                <a:solidFill>
                  <a:srgbClr val="0000CC"/>
                </a:solidFill>
                <a:hlinkClick r:id="rId7"/>
              </a:rPr>
              <a:t>huntington.cz</a:t>
            </a:r>
            <a:r>
              <a:rPr lang="cs-CZ" dirty="0" smtClean="0">
                <a:solidFill>
                  <a:srgbClr val="0000CC"/>
                </a:solidFill>
                <a:hlinkClick r:id="rId7"/>
              </a:rPr>
              <a:t>/</a:t>
            </a:r>
            <a:endParaRPr lang="cs-CZ" dirty="0" smtClean="0">
              <a:solidFill>
                <a:srgbClr val="0000CC"/>
              </a:solidFill>
            </a:endParaRPr>
          </a:p>
          <a:p>
            <a:r>
              <a:rPr lang="cs-CZ" smtClean="0">
                <a:solidFill>
                  <a:srgbClr val="0000CC"/>
                </a:solidFill>
              </a:rPr>
              <a:t>Doplnění RG</a:t>
            </a:r>
            <a:endParaRPr lang="cs-CZ" dirty="0" smtClean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18929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Huntingtonova choroba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Dědičné neurodegenerativní onemocnění</a:t>
            </a:r>
          </a:p>
          <a:p>
            <a:r>
              <a:rPr lang="cs-CZ" sz="2400" dirty="0" smtClean="0"/>
              <a:t>Postižení motorické i mentální složky</a:t>
            </a:r>
          </a:p>
          <a:p>
            <a:r>
              <a:rPr lang="cs-CZ" sz="2400" dirty="0" smtClean="0"/>
              <a:t>Degenerace GABAergních neuronů v ncl. caudatus bazálních ganglií v důsledku akumulace patologického proteinu </a:t>
            </a:r>
            <a:r>
              <a:rPr lang="cs-CZ" sz="2400" dirty="0" err="1" smtClean="0"/>
              <a:t>Huntingtinu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Ovlivnění přímé a nepřímé dráhy v okruhu bazálních ganglií a thalamu.</a:t>
            </a:r>
          </a:p>
        </p:txBody>
      </p:sp>
    </p:spTree>
    <p:extLst>
      <p:ext uri="{BB962C8B-B14F-4D97-AF65-F5344CB8AC3E}">
        <p14:creationId xmlns="" xmlns:p14="http://schemas.microsoft.com/office/powerpoint/2010/main" val="974665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Genetická příčina potíží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AD dědičnost</a:t>
            </a:r>
          </a:p>
          <a:p>
            <a:r>
              <a:rPr lang="cs-CZ" dirty="0" smtClean="0"/>
              <a:t>4 – 7 na 100 000</a:t>
            </a:r>
          </a:p>
          <a:p>
            <a:r>
              <a:rPr lang="cs-CZ" dirty="0" smtClean="0"/>
              <a:t>Expanze trinukleotidové CAG repetice (glutamin) na 4p (4p16.3), gen pro protein Huntingtin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Expanzivní mutace:  </a:t>
            </a:r>
          </a:p>
          <a:p>
            <a:r>
              <a:rPr lang="cs-CZ" sz="2200" dirty="0" smtClean="0">
                <a:solidFill>
                  <a:srgbClr val="00B050"/>
                </a:solidFill>
              </a:rPr>
              <a:t>Normálně: 6 – 34 repetic CAG v HN</a:t>
            </a:r>
          </a:p>
          <a:p>
            <a:r>
              <a:rPr lang="cs-CZ" sz="2200" dirty="0" smtClean="0"/>
              <a:t>Horní hranice normy: 27 – 34 repetic</a:t>
            </a:r>
          </a:p>
          <a:p>
            <a:r>
              <a:rPr lang="cs-CZ" sz="2200" dirty="0" smtClean="0">
                <a:solidFill>
                  <a:srgbClr val="FF0000"/>
                </a:solidFill>
              </a:rPr>
              <a:t>Neúplná penetrace: 36 – 39   </a:t>
            </a:r>
            <a:r>
              <a:rPr lang="cs-CZ" sz="2200" dirty="0" smtClean="0">
                <a:solidFill>
                  <a:srgbClr val="002060"/>
                </a:solidFill>
              </a:rPr>
              <a:t>„šedá zóna“</a:t>
            </a:r>
            <a:r>
              <a:rPr lang="cs-CZ" sz="2200" dirty="0" smtClean="0">
                <a:solidFill>
                  <a:srgbClr val="FF0000"/>
                </a:solidFill>
              </a:rPr>
              <a:t>     </a:t>
            </a:r>
            <a:r>
              <a:rPr lang="cs-CZ" sz="2200" dirty="0" smtClean="0">
                <a:solidFill>
                  <a:srgbClr val="FF0000"/>
                </a:solidFill>
              </a:rPr>
              <a:t>riziko pro </a:t>
            </a:r>
            <a:r>
              <a:rPr lang="cs-CZ" sz="2200" dirty="0" smtClean="0">
                <a:solidFill>
                  <a:srgbClr val="FF0000"/>
                </a:solidFill>
              </a:rPr>
              <a:t>  </a:t>
            </a:r>
            <a:r>
              <a:rPr lang="cs-CZ" sz="2200" dirty="0" smtClean="0">
                <a:solidFill>
                  <a:srgbClr val="FF0000"/>
                </a:solidFill>
              </a:rPr>
              <a:t/>
            </a:r>
            <a:br>
              <a:rPr lang="cs-CZ" sz="2200" dirty="0" smtClean="0">
                <a:solidFill>
                  <a:srgbClr val="FF0000"/>
                </a:solidFill>
              </a:rPr>
            </a:br>
            <a:r>
              <a:rPr lang="cs-CZ" sz="2200" dirty="0" smtClean="0">
                <a:solidFill>
                  <a:srgbClr val="FF0000"/>
                </a:solidFill>
              </a:rPr>
              <a:t>Úplná penetrace: </a:t>
            </a:r>
            <a:r>
              <a:rPr lang="en-US" sz="2200" dirty="0" smtClean="0">
                <a:solidFill>
                  <a:srgbClr val="FF0000"/>
                </a:solidFill>
              </a:rPr>
              <a:t>&gt; </a:t>
            </a:r>
            <a:r>
              <a:rPr lang="cs-CZ" sz="2200" dirty="0" smtClean="0">
                <a:solidFill>
                  <a:srgbClr val="FF0000"/>
                </a:solidFill>
              </a:rPr>
              <a:t>40                  </a:t>
            </a:r>
            <a:r>
              <a:rPr lang="cs-CZ" sz="2200" dirty="0" smtClean="0">
                <a:solidFill>
                  <a:srgbClr val="FF0000"/>
                </a:solidFill>
              </a:rPr>
              <a:t>                      potomky</a:t>
            </a:r>
            <a:r>
              <a:rPr lang="cs-CZ" sz="2200" dirty="0" smtClean="0">
                <a:solidFill>
                  <a:srgbClr val="FF0000"/>
                </a:solidFill>
              </a:rPr>
              <a:t/>
            </a:r>
            <a:br>
              <a:rPr lang="cs-CZ" sz="2200" dirty="0" smtClean="0">
                <a:solidFill>
                  <a:srgbClr val="FF0000"/>
                </a:solidFill>
              </a:rPr>
            </a:br>
            <a:endParaRPr lang="cs-CZ" sz="22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2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47668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Dědičnost a výskyt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AD, </a:t>
            </a:r>
            <a:r>
              <a:rPr lang="cs-CZ" dirty="0"/>
              <a:t>v</a:t>
            </a:r>
            <a:r>
              <a:rPr lang="cs-CZ" dirty="0" smtClean="0"/>
              <a:t>ýskyt ve stejné míře u obou pohlaví</a:t>
            </a:r>
          </a:p>
          <a:p>
            <a:r>
              <a:rPr lang="cs-CZ" dirty="0" smtClean="0"/>
              <a:t>Nejvíce Evropa, USA, méně Asie, Afrika.</a:t>
            </a:r>
          </a:p>
          <a:p>
            <a:r>
              <a:rPr lang="cs-CZ" dirty="0" smtClean="0"/>
              <a:t>Penetrace závisí na počtu kopií CAG</a:t>
            </a:r>
          </a:p>
          <a:p>
            <a:pPr marL="0" indent="0">
              <a:buNone/>
            </a:pPr>
            <a:r>
              <a:rPr lang="cs-CZ" sz="2400" dirty="0" smtClean="0"/>
              <a:t>     (40 a víc = úplná penetrace – riziko pro potomky 50 %)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b="1" dirty="0" smtClean="0"/>
              <a:t>Anticipace</a:t>
            </a:r>
            <a:r>
              <a:rPr lang="cs-CZ" dirty="0" smtClean="0"/>
              <a:t>: během spermatogneze dochází k dalšímu zvýšení počtu repetic CAG</a:t>
            </a:r>
            <a:br>
              <a:rPr lang="cs-CZ" dirty="0" smtClean="0"/>
            </a:br>
            <a:r>
              <a:rPr lang="cs-CZ" dirty="0" smtClean="0"/>
              <a:t>(v dalších generacích nastupuje onemocnění dříve, větší počet repetic) 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961410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Dědičnost a výskyt</a:t>
            </a:r>
            <a:endParaRPr lang="cs-CZ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4055" y="1628800"/>
            <a:ext cx="2804522" cy="4320480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628800"/>
            <a:ext cx="5400600" cy="4320480"/>
          </a:xfrm>
          <a:prstGeom prst="rect">
            <a:avLst/>
          </a:prstGeom>
          <a:ln w="12700" cmpd="sng">
            <a:solidFill>
              <a:schemeClr val="tx1"/>
            </a:solidFill>
          </a:ln>
        </p:spPr>
      </p:pic>
    </p:spTree>
    <p:extLst>
      <p:ext uri="{BB962C8B-B14F-4D97-AF65-F5344CB8AC3E}">
        <p14:creationId xmlns="" xmlns:p14="http://schemas.microsoft.com/office/powerpoint/2010/main" val="4149507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Klinické projevy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r>
              <a:rPr lang="cs-CZ" sz="2500" dirty="0" smtClean="0"/>
              <a:t>Nástup mezi 30. a </a:t>
            </a:r>
            <a:r>
              <a:rPr lang="cs-CZ" sz="2500" b="1" dirty="0" smtClean="0"/>
              <a:t>40</a:t>
            </a:r>
            <a:r>
              <a:rPr lang="cs-CZ" sz="2500" dirty="0" smtClean="0"/>
              <a:t>. rokem života</a:t>
            </a:r>
          </a:p>
          <a:p>
            <a:r>
              <a:rPr lang="cs-CZ" sz="2500" dirty="0" smtClean="0"/>
              <a:t>Triáda:</a:t>
            </a:r>
            <a:br>
              <a:rPr lang="cs-CZ" sz="2500" dirty="0" smtClean="0"/>
            </a:br>
            <a:r>
              <a:rPr lang="cs-CZ" sz="2500" dirty="0" smtClean="0"/>
              <a:t>- </a:t>
            </a:r>
            <a:r>
              <a:rPr lang="cs-CZ" sz="2500" b="1" dirty="0" smtClean="0"/>
              <a:t>chorea</a:t>
            </a:r>
            <a:r>
              <a:rPr lang="cs-CZ" sz="2500" dirty="0" smtClean="0"/>
              <a:t/>
            </a:r>
            <a:br>
              <a:rPr lang="cs-CZ" sz="2500" dirty="0" smtClean="0"/>
            </a:br>
            <a:r>
              <a:rPr lang="cs-CZ" sz="2500" dirty="0" smtClean="0"/>
              <a:t>- s progresí do </a:t>
            </a:r>
            <a:r>
              <a:rPr lang="cs-CZ" sz="2500" b="1" dirty="0" smtClean="0"/>
              <a:t>demence</a:t>
            </a:r>
            <a:r>
              <a:rPr lang="cs-CZ" sz="2500" dirty="0" smtClean="0"/>
              <a:t> </a:t>
            </a:r>
            <a:br>
              <a:rPr lang="cs-CZ" sz="2500" dirty="0" smtClean="0"/>
            </a:br>
            <a:r>
              <a:rPr lang="cs-CZ" sz="2500" dirty="0" smtClean="0"/>
              <a:t>                       a </a:t>
            </a:r>
            <a:r>
              <a:rPr lang="cs-CZ" sz="2500" b="1" dirty="0" smtClean="0"/>
              <a:t>deprese</a:t>
            </a:r>
            <a:br>
              <a:rPr lang="cs-CZ" sz="2500" b="1" dirty="0" smtClean="0"/>
            </a:br>
            <a:r>
              <a:rPr lang="cs-CZ" sz="2500" dirty="0" smtClean="0"/>
              <a:t>- </a:t>
            </a:r>
            <a:r>
              <a:rPr lang="cs-CZ" sz="2500" b="1" dirty="0" smtClean="0"/>
              <a:t>dědičnost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2200599"/>
            <a:ext cx="4785320" cy="439053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641" y="4206770"/>
            <a:ext cx="1914525" cy="187220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64641" y="6093296"/>
            <a:ext cx="23392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MRI: výrazná dilatace postranních komor</a:t>
            </a:r>
            <a:endParaRPr lang="cs-CZ" sz="1000" dirty="0"/>
          </a:p>
        </p:txBody>
      </p:sp>
    </p:spTree>
    <p:extLst>
      <p:ext uri="{BB962C8B-B14F-4D97-AF65-F5344CB8AC3E}">
        <p14:creationId xmlns="" xmlns:p14="http://schemas.microsoft.com/office/powerpoint/2010/main" val="2004853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Diagnostika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Diagnostický test – osobá má symptomy</a:t>
            </a:r>
          </a:p>
          <a:p>
            <a:pPr marL="0" indent="0">
              <a:buNone/>
            </a:pPr>
            <a:r>
              <a:rPr lang="cs-CZ" dirty="0" smtClean="0"/>
              <a:t>                                    </a:t>
            </a:r>
            <a:r>
              <a:rPr lang="cs-CZ" dirty="0" smtClean="0"/>
              <a:t>  – </a:t>
            </a:r>
            <a:r>
              <a:rPr lang="cs-CZ" dirty="0" smtClean="0">
                <a:solidFill>
                  <a:srgbClr val="0000CC"/>
                </a:solidFill>
              </a:rPr>
              <a:t>molekulárně genetické vyšetření </a:t>
            </a:r>
            <a:r>
              <a:rPr lang="cs-CZ" dirty="0" smtClean="0"/>
              <a:t>vyšetření </a:t>
            </a:r>
            <a:r>
              <a:rPr lang="cs-CZ" dirty="0" smtClean="0"/>
              <a:t>z krve </a:t>
            </a:r>
          </a:p>
          <a:p>
            <a:r>
              <a:rPr lang="cs-CZ" dirty="0" smtClean="0"/>
              <a:t>Prediktivní – před projevem symptomů</a:t>
            </a:r>
            <a:br>
              <a:rPr lang="cs-CZ" dirty="0" smtClean="0"/>
            </a:br>
            <a:r>
              <a:rPr lang="cs-CZ" dirty="0" smtClean="0"/>
              <a:t>                    – vyšetření z krve </a:t>
            </a:r>
            <a:r>
              <a:rPr lang="cs-CZ" dirty="0" smtClean="0"/>
              <a:t>– </a:t>
            </a:r>
            <a:r>
              <a:rPr lang="cs-CZ" dirty="0" smtClean="0">
                <a:solidFill>
                  <a:srgbClr val="0000CC"/>
                </a:solidFill>
              </a:rPr>
              <a:t>DNA analýza</a:t>
            </a:r>
            <a:endParaRPr lang="cs-CZ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cs-CZ" dirty="0" smtClean="0"/>
              <a:t>                          -  na žádost pacienta </a:t>
            </a:r>
            <a:br>
              <a:rPr lang="cs-CZ" dirty="0" smtClean="0"/>
            </a:br>
            <a:r>
              <a:rPr lang="cs-CZ" dirty="0" smtClean="0"/>
              <a:t>                               (genetiké </a:t>
            </a:r>
            <a:r>
              <a:rPr lang="cs-CZ" dirty="0"/>
              <a:t>p</a:t>
            </a:r>
            <a:r>
              <a:rPr lang="cs-CZ" dirty="0" smtClean="0"/>
              <a:t>oradenství) </a:t>
            </a:r>
            <a:br>
              <a:rPr lang="cs-CZ" dirty="0" smtClean="0"/>
            </a:br>
            <a:r>
              <a:rPr lang="cs-CZ" dirty="0" smtClean="0"/>
              <a:t>                          - podle protokolárního postupu - předchází 			           	psychologické/psychiatrické vyšetření a dvě sezení u 		            	klinického genetika (protože sdělení diagnózy často vede k 		depresím </a:t>
            </a:r>
            <a:r>
              <a:rPr lang="cs-CZ" dirty="0" smtClean="0">
                <a:solidFill>
                  <a:srgbClr val="0000CC"/>
                </a:solidFill>
              </a:rPr>
              <a:t>až</a:t>
            </a:r>
            <a:r>
              <a:rPr lang="cs-CZ" dirty="0" smtClean="0"/>
              <a:t> a </a:t>
            </a:r>
            <a:r>
              <a:rPr lang="cs-CZ" dirty="0" smtClean="0"/>
              <a:t>sebevraždám)</a:t>
            </a:r>
          </a:p>
          <a:p>
            <a:pPr marL="0" indent="0">
              <a:buNone/>
            </a:pPr>
            <a:r>
              <a:rPr lang="cs-CZ" dirty="0" smtClean="0"/>
              <a:t>                        – prenatální vyšetření se  běžně neprovádí (pouze má-li dítě 		pravděpodobnost </a:t>
            </a:r>
            <a:r>
              <a:rPr lang="cs-CZ" dirty="0" smtClean="0"/>
              <a:t> </a:t>
            </a:r>
            <a:r>
              <a:rPr lang="cs-CZ" dirty="0" smtClean="0"/>
              <a:t>50 % - tzn. </a:t>
            </a:r>
            <a:r>
              <a:rPr lang="cs-CZ" dirty="0" smtClean="0"/>
              <a:t>u </a:t>
            </a:r>
            <a:r>
              <a:rPr lang="cs-CZ" dirty="0" smtClean="0"/>
              <a:t>jednoho z rodičů byla 		potvrzena </a:t>
            </a:r>
            <a:r>
              <a:rPr lang="cs-CZ" dirty="0" err="1" smtClean="0"/>
              <a:t>Huntingtonova</a:t>
            </a:r>
            <a:r>
              <a:rPr lang="cs-CZ" dirty="0" smtClean="0"/>
              <a:t> choroba)</a:t>
            </a:r>
            <a:br>
              <a:rPr lang="cs-CZ" dirty="0" smtClean="0"/>
            </a:br>
            <a:r>
              <a:rPr lang="cs-CZ" dirty="0" smtClean="0"/>
              <a:t>                          - </a:t>
            </a:r>
            <a:r>
              <a:rPr lang="cs-CZ" dirty="0" err="1" smtClean="0"/>
              <a:t>preimplantační</a:t>
            </a:r>
            <a:r>
              <a:rPr lang="cs-CZ" dirty="0" smtClean="0"/>
              <a:t> dg.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    Možnosti molekulární </a:t>
            </a:r>
            <a:r>
              <a:rPr lang="cs-CZ" dirty="0" smtClean="0">
                <a:solidFill>
                  <a:srgbClr val="0000CC"/>
                </a:solidFill>
              </a:rPr>
              <a:t>genetiky nikoli </a:t>
            </a:r>
            <a:r>
              <a:rPr lang="cs-CZ" dirty="0" smtClean="0"/>
              <a:t>cytogenetiky</a:t>
            </a:r>
            <a:r>
              <a:rPr lang="cs-CZ" dirty="0" smtClean="0"/>
              <a:t>:                  </a:t>
            </a:r>
          </a:p>
          <a:p>
            <a:r>
              <a:rPr lang="cs-CZ" sz="2400" dirty="0" smtClean="0"/>
              <a:t>K prokázání trinukleotidových repetic se běžně užívá metoda PCR a následně elektroforéza, k detekci </a:t>
            </a:r>
            <a:r>
              <a:rPr lang="cs-CZ" sz="2400" dirty="0" err="1" smtClean="0"/>
              <a:t>amplifikova</a:t>
            </a:r>
            <a:r>
              <a:rPr lang="cs-CZ" sz="2400" dirty="0" smtClean="0"/>
              <a:t> </a:t>
            </a:r>
            <a:r>
              <a:rPr lang="cs-CZ" sz="2400" dirty="0" err="1" smtClean="0"/>
              <a:t>ného</a:t>
            </a:r>
            <a:r>
              <a:rPr lang="cs-CZ" sz="2400" dirty="0" smtClean="0"/>
              <a:t> </a:t>
            </a:r>
            <a:r>
              <a:rPr lang="cs-CZ" sz="2400" dirty="0" smtClean="0"/>
              <a:t>úseku DNA</a:t>
            </a:r>
            <a:r>
              <a:rPr lang="cs-CZ" sz="2400" dirty="0" smtClean="0"/>
              <a:t>. </a:t>
            </a:r>
            <a:endParaRPr lang="cs-CZ" sz="2400" dirty="0" smtClean="0"/>
          </a:p>
          <a:p>
            <a:r>
              <a:rPr lang="cs-CZ" sz="2400" dirty="0" smtClean="0">
                <a:solidFill>
                  <a:srgbClr val="0000CC"/>
                </a:solidFill>
              </a:rPr>
              <a:t>lépe </a:t>
            </a:r>
            <a:r>
              <a:rPr lang="cs-CZ" sz="2400" dirty="0" smtClean="0">
                <a:solidFill>
                  <a:srgbClr val="0000CC"/>
                </a:solidFill>
              </a:rPr>
              <a:t>využíváme přímou detekci kauzální </a:t>
            </a:r>
            <a:r>
              <a:rPr lang="cs-CZ" sz="2400" dirty="0" smtClean="0">
                <a:solidFill>
                  <a:srgbClr val="0000CC"/>
                </a:solidFill>
              </a:rPr>
              <a:t>mutace  - DNA analýzu </a:t>
            </a:r>
            <a:endParaRPr lang="cs-CZ" sz="24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49056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Léčba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Onemocnění je neléčitelné, progredující</a:t>
            </a:r>
          </a:p>
          <a:p>
            <a:r>
              <a:rPr lang="cs-CZ" dirty="0" smtClean="0"/>
              <a:t>Možnost řešit symptomy: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</a:t>
            </a:r>
            <a:r>
              <a:rPr lang="cs-CZ" sz="2500" dirty="0" smtClean="0"/>
              <a:t>- choreatické pohyby: neuroleptika (tiaprid, haloperidol, ...)</a:t>
            </a:r>
          </a:p>
          <a:p>
            <a:pPr marL="0" indent="0">
              <a:buNone/>
            </a:pPr>
            <a:r>
              <a:rPr lang="cs-CZ" sz="2500" dirty="0"/>
              <a:t> </a:t>
            </a:r>
            <a:r>
              <a:rPr lang="cs-CZ" sz="2500" dirty="0" smtClean="0"/>
              <a:t>    - demence: kognitiva, neuroprotektiva, ...</a:t>
            </a:r>
          </a:p>
          <a:p>
            <a:pPr marL="0" indent="0">
              <a:buNone/>
            </a:pPr>
            <a:r>
              <a:rPr lang="cs-CZ" sz="2500" dirty="0"/>
              <a:t> </a:t>
            </a:r>
            <a:r>
              <a:rPr lang="cs-CZ" sz="2500" dirty="0" smtClean="0"/>
              <a:t>                         + antipsychotika, anxiolytika</a:t>
            </a:r>
            <a:endParaRPr lang="cs-CZ" dirty="0" smtClean="0"/>
          </a:p>
          <a:p>
            <a:r>
              <a:rPr lang="cs-CZ" dirty="0" smtClean="0">
                <a:solidFill>
                  <a:srgbClr val="0000CC"/>
                </a:solidFill>
              </a:rPr>
              <a:t>„</a:t>
            </a:r>
            <a:r>
              <a:rPr lang="cs-CZ" dirty="0" smtClean="0"/>
              <a:t>Relativně </a:t>
            </a:r>
            <a:r>
              <a:rPr lang="cs-CZ" dirty="0" smtClean="0"/>
              <a:t>velké procento pacientů končí sebevraždou</a:t>
            </a:r>
            <a:r>
              <a:rPr lang="cs-CZ" dirty="0" smtClean="0"/>
              <a:t>.</a:t>
            </a:r>
            <a:r>
              <a:rPr lang="cs-CZ" dirty="0" smtClean="0">
                <a:solidFill>
                  <a:srgbClr val="0000CC"/>
                </a:solidFill>
              </a:rPr>
              <a:t>“ – formulace není šťastná</a:t>
            </a:r>
            <a:endParaRPr lang="cs-CZ" dirty="0" smtClean="0">
              <a:solidFill>
                <a:srgbClr val="0000CC"/>
              </a:solidFill>
            </a:endParaRPr>
          </a:p>
          <a:p>
            <a:r>
              <a:rPr lang="cs-CZ" sz="2000" dirty="0" smtClean="0"/>
              <a:t>V budoucnu: Genová terapie? Transplantace neuronů? </a:t>
            </a:r>
            <a:endParaRPr lang="cs-CZ" sz="2000" dirty="0"/>
          </a:p>
        </p:txBody>
      </p:sp>
    </p:spTree>
    <p:extLst>
      <p:ext uri="{BB962C8B-B14F-4D97-AF65-F5344CB8AC3E}">
        <p14:creationId xmlns="" xmlns:p14="http://schemas.microsoft.com/office/powerpoint/2010/main" val="3054727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Etické otázky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Není léčba. </a:t>
            </a:r>
            <a:endParaRPr lang="cs-CZ" dirty="0" smtClean="0"/>
          </a:p>
          <a:p>
            <a:r>
              <a:rPr lang="cs-CZ" dirty="0" smtClean="0"/>
              <a:t>Psychická </a:t>
            </a:r>
            <a:r>
              <a:rPr lang="cs-CZ" dirty="0"/>
              <a:t>traumatizace </a:t>
            </a:r>
            <a:r>
              <a:rPr lang="cs-CZ" dirty="0" smtClean="0"/>
              <a:t>pacienta</a:t>
            </a:r>
          </a:p>
          <a:p>
            <a:r>
              <a:rPr lang="cs-CZ" dirty="0" smtClean="0"/>
              <a:t>D</a:t>
            </a:r>
            <a:r>
              <a:rPr lang="cs-CZ" dirty="0" smtClean="0"/>
              <a:t>eprese</a:t>
            </a:r>
            <a:r>
              <a:rPr lang="cs-CZ" dirty="0"/>
              <a:t>, eventuálně sebevražda</a:t>
            </a:r>
            <a:r>
              <a:rPr lang="cs-CZ" dirty="0" smtClean="0"/>
              <a:t>.</a:t>
            </a:r>
          </a:p>
          <a:p>
            <a:r>
              <a:rPr lang="cs-CZ" dirty="0" smtClean="0"/>
              <a:t>Pacient – </a:t>
            </a:r>
            <a:r>
              <a:rPr lang="cs-CZ" dirty="0" smtClean="0">
                <a:solidFill>
                  <a:srgbClr val="0000CC"/>
                </a:solidFill>
              </a:rPr>
              <a:t>osoba v riziku onemocnění  </a:t>
            </a:r>
            <a:r>
              <a:rPr lang="cs-CZ" dirty="0" smtClean="0"/>
              <a:t>- </a:t>
            </a:r>
            <a:r>
              <a:rPr lang="cs-CZ" dirty="0" smtClean="0"/>
              <a:t>si většinou nepřipouští nepříznivou variantu výsledku testu (k </a:t>
            </a:r>
            <a:r>
              <a:rPr lang="cs-CZ" dirty="0"/>
              <a:t>testování třeba přistupovat opatrně a informovat pacienta o výhodách a nevýhodách </a:t>
            </a:r>
            <a:r>
              <a:rPr lang="cs-CZ" dirty="0" smtClean="0"/>
              <a:t>testování).</a:t>
            </a:r>
          </a:p>
          <a:p>
            <a:r>
              <a:rPr lang="cs-CZ" dirty="0" smtClean="0"/>
              <a:t>Bylo by onemocnění indikací k potratu</a:t>
            </a:r>
            <a:r>
              <a:rPr lang="cs-CZ" dirty="0" smtClean="0"/>
              <a:t>?</a:t>
            </a:r>
          </a:p>
          <a:p>
            <a:r>
              <a:rPr lang="cs-CZ" dirty="0" smtClean="0">
                <a:solidFill>
                  <a:srgbClr val="0000CC"/>
                </a:solidFill>
              </a:rPr>
              <a:t>Dle současně platné legislativy může rodina v případě potvrzení HD u plodu žádat ukončení do konce 24.t.g.</a:t>
            </a:r>
            <a:endParaRPr lang="cs-CZ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23081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394</TotalTime>
  <Words>298</Words>
  <Application>Microsoft Office PowerPoint</Application>
  <PresentationFormat>Předvádění na obrazovce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Office Theme</vt:lpstr>
      <vt:lpstr>Huntingtonova choroba</vt:lpstr>
      <vt:lpstr>Huntingtonova choroba</vt:lpstr>
      <vt:lpstr>Genetická příčina potíží</vt:lpstr>
      <vt:lpstr>Dědičnost a výskyt</vt:lpstr>
      <vt:lpstr>Dědičnost a výskyt</vt:lpstr>
      <vt:lpstr>Klinické projevy</vt:lpstr>
      <vt:lpstr>Diagnostika</vt:lpstr>
      <vt:lpstr>Léčba</vt:lpstr>
      <vt:lpstr>Etické otázky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Huntingtonova choroba</dc:title>
  <dc:creator>Klára</dc:creator>
  <cp:lastModifiedBy>UZIVATEL</cp:lastModifiedBy>
  <cp:revision>22</cp:revision>
  <dcterms:created xsi:type="dcterms:W3CDTF">2015-01-13T14:01:05Z</dcterms:created>
  <dcterms:modified xsi:type="dcterms:W3CDTF">2015-01-14T18:49:31Z</dcterms:modified>
</cp:coreProperties>
</file>