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3004800" cy="97536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7" d="100"/>
          <a:sy n="57" d="100"/>
        </p:scale>
        <p:origin x="-1050" y="-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7999"/>
              </a:lnSpc>
              <a:spcBef>
                <a:spcPts val="0"/>
              </a:spcBef>
              <a:defRPr/>
            </a:lvl1pPr>
            <a:lvl2pPr marL="0" marR="0" indent="228600" algn="l" rtl="0">
              <a:lnSpc>
                <a:spcPct val="117999"/>
              </a:lnSpc>
              <a:spcBef>
                <a:spcPts val="0"/>
              </a:spcBef>
              <a:defRPr/>
            </a:lvl2pPr>
            <a:lvl3pPr marL="0" marR="0" indent="457200" algn="l" rtl="0">
              <a:lnSpc>
                <a:spcPct val="117999"/>
              </a:lnSpc>
              <a:spcBef>
                <a:spcPts val="0"/>
              </a:spcBef>
              <a:defRPr/>
            </a:lvl3pPr>
            <a:lvl4pPr marL="0" marR="0" indent="685800" algn="l" rtl="0">
              <a:lnSpc>
                <a:spcPct val="117999"/>
              </a:lnSpc>
              <a:spcBef>
                <a:spcPts val="0"/>
              </a:spcBef>
              <a:defRPr/>
            </a:lvl4pPr>
            <a:lvl5pPr marL="0" marR="0" indent="914400" algn="l" rtl="0">
              <a:lnSpc>
                <a:spcPct val="117999"/>
              </a:lnSpc>
              <a:spcBef>
                <a:spcPts val="0"/>
              </a:spcBef>
              <a:defRPr/>
            </a:lvl5pPr>
            <a:lvl6pPr marL="0" marR="0" indent="1143000" algn="l" rtl="0">
              <a:lnSpc>
                <a:spcPct val="117999"/>
              </a:lnSpc>
              <a:spcBef>
                <a:spcPts val="0"/>
              </a:spcBef>
              <a:defRPr/>
            </a:lvl6pPr>
            <a:lvl7pPr marL="0" marR="0" indent="1371600" algn="l" rtl="0">
              <a:lnSpc>
                <a:spcPct val="117999"/>
              </a:lnSpc>
              <a:spcBef>
                <a:spcPts val="0"/>
              </a:spcBef>
              <a:defRPr/>
            </a:lvl7pPr>
            <a:lvl8pPr marL="0" marR="0" indent="1600200" algn="l" rtl="0">
              <a:lnSpc>
                <a:spcPct val="117999"/>
              </a:lnSpc>
              <a:spcBef>
                <a:spcPts val="0"/>
              </a:spcBef>
              <a:defRPr/>
            </a:lvl8pPr>
            <a:lvl9pPr marL="0" marR="0" indent="1828800" algn="l" rtl="0">
              <a:lnSpc>
                <a:spcPct val="117999"/>
              </a:lnSpc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16386" name="Shape 40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18434" name="Shape 46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20482" name="Shape 51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22530" name="Shape 57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24578" name="Shape 64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26626" name="Shape 70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28674" name="Shape 76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30722" name="Shape 82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18000"/>
              </a:lnSpc>
              <a:spcBef>
                <a:spcPct val="0"/>
              </a:spcBef>
            </a:pPr>
            <a:endParaRPr lang="cs-CZ" smtClean="0"/>
          </a:p>
        </p:txBody>
      </p:sp>
      <p:sp>
        <p:nvSpPr>
          <p:cNvPr id="34818" name="Shape 87"/>
          <p:cNvSpPr>
            <a:spLocks noGrp="1" noRot="1" noChangeAspect="1"/>
          </p:cNvSpPr>
          <p:nvPr>
            <p:ph type="sldImg" idx="2"/>
          </p:nvPr>
        </p:nvSpPr>
        <p:spPr>
          <a:noFill/>
          <a:ln cap="flat">
            <a:solidFill>
              <a:srgbClr val="000000"/>
            </a:solidFill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lnSpc>
                <a:spcPct val="8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270000" y="8077200"/>
            <a:ext cx="10464800" cy="12445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indent="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1pPr>
            <a:lvl2pPr marL="0" indent="2286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2pPr>
            <a:lvl3pPr marL="0" indent="4572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3pPr>
            <a:lvl4pPr marL="0" indent="6858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4pPr>
            <a:lvl5pPr marL="0" indent="9144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defRPr/>
            </a:lvl1pPr>
            <a:lvl2pPr indent="228600" algn="ctr" rtl="0">
              <a:spcBef>
                <a:spcPts val="0"/>
              </a:spcBef>
              <a:defRPr/>
            </a:lvl2pPr>
            <a:lvl3pPr indent="457200" algn="ctr" rtl="0">
              <a:spcBef>
                <a:spcPts val="0"/>
              </a:spcBef>
              <a:defRPr/>
            </a:lvl3pPr>
            <a:lvl4pPr indent="685800" algn="ctr" rtl="0">
              <a:spcBef>
                <a:spcPts val="0"/>
              </a:spcBef>
              <a:defRPr/>
            </a:lvl4pPr>
            <a:lvl5pPr indent="914400" algn="ctr" rtl="0">
              <a:spcBef>
                <a:spcPts val="0"/>
              </a:spcBef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buFont typeface="Quattrocento"/>
              <a:buChar char="•"/>
              <a:defRPr/>
            </a:lvl1pPr>
            <a:lvl2pPr rtl="0">
              <a:spcBef>
                <a:spcPts val="0"/>
              </a:spcBef>
              <a:buFont typeface="Quattrocento"/>
              <a:buChar char="•"/>
              <a:defRPr/>
            </a:lvl2pPr>
            <a:lvl3pPr rtl="0">
              <a:spcBef>
                <a:spcPts val="0"/>
              </a:spcBef>
              <a:buFont typeface="Quattrocento"/>
              <a:buChar char="•"/>
              <a:defRPr/>
            </a:lvl3pPr>
            <a:lvl4pPr rtl="0">
              <a:spcBef>
                <a:spcPts val="0"/>
              </a:spcBef>
              <a:buFont typeface="Quattrocento"/>
              <a:buChar char="•"/>
              <a:defRPr/>
            </a:lvl4pPr>
            <a:lvl5pPr rtl="0">
              <a:spcBef>
                <a:spcPts val="0"/>
              </a:spcBef>
              <a:buFont typeface="Quattrocento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defRPr/>
            </a:lvl1pPr>
            <a:lvl2pPr indent="228600" algn="ctr" rtl="0">
              <a:spcBef>
                <a:spcPts val="0"/>
              </a:spcBef>
              <a:defRPr/>
            </a:lvl2pPr>
            <a:lvl3pPr indent="457200" algn="ctr" rtl="0">
              <a:spcBef>
                <a:spcPts val="0"/>
              </a:spcBef>
              <a:defRPr/>
            </a:lvl3pPr>
            <a:lvl4pPr indent="685800" algn="ctr" rtl="0">
              <a:spcBef>
                <a:spcPts val="0"/>
              </a:spcBef>
              <a:defRPr/>
            </a:lvl4pPr>
            <a:lvl5pPr indent="914400" algn="ctr" rtl="0">
              <a:spcBef>
                <a:spcPts val="0"/>
              </a:spcBef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587500" y="2743200"/>
            <a:ext cx="5041899" cy="6032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06400" indent="-203200" rtl="0">
              <a:spcBef>
                <a:spcPts val="3200"/>
              </a:spcBef>
              <a:buFont typeface="Quattrocento"/>
              <a:buChar char="•"/>
              <a:defRPr/>
            </a:lvl1pPr>
            <a:lvl2pPr marL="812800" indent="-203200" rtl="0">
              <a:spcBef>
                <a:spcPts val="3200"/>
              </a:spcBef>
              <a:buFont typeface="Quattrocento"/>
              <a:buChar char="•"/>
              <a:defRPr/>
            </a:lvl2pPr>
            <a:lvl3pPr marL="1219200" indent="-203200" rtl="0">
              <a:spcBef>
                <a:spcPts val="3200"/>
              </a:spcBef>
              <a:buFont typeface="Quattrocento"/>
              <a:buChar char="•"/>
              <a:defRPr/>
            </a:lvl3pPr>
            <a:lvl4pPr marL="1625600" indent="-203200" rtl="0">
              <a:spcBef>
                <a:spcPts val="3200"/>
              </a:spcBef>
              <a:buFont typeface="Quattrocento"/>
              <a:buChar char="•"/>
              <a:defRPr/>
            </a:lvl4pPr>
            <a:lvl5pPr marL="2032000" indent="-203200" rtl="0">
              <a:spcBef>
                <a:spcPts val="3200"/>
              </a:spcBef>
              <a:buFont typeface="Quattrocento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4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lnSpc>
                <a:spcPct val="8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indent="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1pPr>
            <a:lvl2pPr marL="0" indent="2286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2pPr>
            <a:lvl3pPr marL="0" indent="4572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3pPr>
            <a:lvl4pPr marL="0" indent="6858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4pPr>
            <a:lvl5pPr marL="0" indent="9144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defRPr/>
            </a:lvl1pPr>
            <a:lvl2pPr indent="228600" algn="ctr" rtl="0">
              <a:spcBef>
                <a:spcPts val="0"/>
              </a:spcBef>
              <a:defRPr/>
            </a:lvl2pPr>
            <a:lvl3pPr indent="457200" algn="ctr" rtl="0">
              <a:spcBef>
                <a:spcPts val="0"/>
              </a:spcBef>
              <a:defRPr/>
            </a:lvl3pPr>
            <a:lvl4pPr indent="685800" algn="ctr" rtl="0">
              <a:spcBef>
                <a:spcPts val="0"/>
              </a:spcBef>
              <a:defRPr/>
            </a:lvl4pPr>
            <a:lvl5pPr indent="914400" algn="ctr" rtl="0">
              <a:spcBef>
                <a:spcPts val="0"/>
              </a:spcBef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19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>
              <a:spcBef>
                <a:spcPts val="0"/>
              </a:spcBef>
              <a:defRPr/>
            </a:lvl1pPr>
            <a:lvl2pPr indent="228600" algn="ctr" rtl="0">
              <a:spcBef>
                <a:spcPts val="0"/>
              </a:spcBef>
              <a:defRPr/>
            </a:lvl2pPr>
            <a:lvl3pPr indent="457200" algn="ctr" rtl="0">
              <a:spcBef>
                <a:spcPts val="0"/>
              </a:spcBef>
              <a:defRPr/>
            </a:lvl3pPr>
            <a:lvl4pPr indent="685800" algn="ctr" rtl="0">
              <a:spcBef>
                <a:spcPts val="0"/>
              </a:spcBef>
              <a:defRPr/>
            </a:lvl4pPr>
            <a:lvl5pPr indent="914400" algn="ctr" rtl="0">
              <a:spcBef>
                <a:spcPts val="0"/>
              </a:spcBef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55700" y="5168900"/>
            <a:ext cx="6070600" cy="33019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indent="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1pPr>
            <a:lvl2pPr marL="0" indent="2286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2pPr>
            <a:lvl3pPr marL="0" indent="4572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3pPr>
            <a:lvl4pPr marL="0" indent="6858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4pPr>
            <a:lvl5pPr marL="0" indent="914400" algn="ctr" rtl="0">
              <a:spcBef>
                <a:spcPts val="600"/>
              </a:spcBef>
              <a:buClr>
                <a:srgbClr val="3E382B"/>
              </a:buClr>
              <a:buFont typeface="Cutiv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defRPr/>
            </a:lvl1pPr>
            <a:lvl2pPr indent="228600" algn="ctr" rtl="0">
              <a:spcBef>
                <a:spcPts val="0"/>
              </a:spcBef>
              <a:defRPr/>
            </a:lvl2pPr>
            <a:lvl3pPr indent="457200" algn="ctr" rtl="0">
              <a:spcBef>
                <a:spcPts val="0"/>
              </a:spcBef>
              <a:defRPr/>
            </a:lvl3pPr>
            <a:lvl4pPr indent="685800" algn="ctr" rtl="0">
              <a:spcBef>
                <a:spcPts val="0"/>
              </a:spcBef>
              <a:defRPr/>
            </a:lvl4pPr>
            <a:lvl5pPr indent="914400" algn="ctr" rtl="0">
              <a:spcBef>
                <a:spcPts val="0"/>
              </a:spcBef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buFont typeface="Quattrocento"/>
              <a:buChar char="•"/>
              <a:defRPr/>
            </a:lvl1pPr>
            <a:lvl2pPr rtl="0">
              <a:spcBef>
                <a:spcPts val="0"/>
              </a:spcBef>
              <a:buFont typeface="Quattrocento"/>
              <a:buChar char="•"/>
              <a:defRPr/>
            </a:lvl2pPr>
            <a:lvl3pPr rtl="0">
              <a:spcBef>
                <a:spcPts val="0"/>
              </a:spcBef>
              <a:buFont typeface="Quattrocento"/>
              <a:buChar char="•"/>
              <a:defRPr/>
            </a:lvl3pPr>
            <a:lvl4pPr rtl="0">
              <a:spcBef>
                <a:spcPts val="0"/>
              </a:spcBef>
              <a:buFont typeface="Quattrocento"/>
              <a:buChar char="•"/>
              <a:defRPr/>
            </a:lvl4pPr>
            <a:lvl5pPr rtl="0">
              <a:spcBef>
                <a:spcPts val="0"/>
              </a:spcBef>
              <a:buFont typeface="Quattrocento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1587500" y="254000"/>
            <a:ext cx="10464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587500" y="2730500"/>
            <a:ext cx="104648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75" r:id="rId10"/>
    <p:sldLayoutId id="2147483665" r:id="rId11"/>
    <p:sldLayoutId id="2147483664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Shape 33"/>
          <p:cNvGrpSpPr>
            <a:grpSpLocks/>
          </p:cNvGrpSpPr>
          <p:nvPr/>
        </p:nvGrpSpPr>
        <p:grpSpPr bwMode="auto">
          <a:xfrm>
            <a:off x="3021013" y="1212850"/>
            <a:ext cx="6962775" cy="5295900"/>
            <a:chOff x="-203200" y="-203200"/>
            <a:chExt cx="6961554" cy="5295900"/>
          </a:xfrm>
        </p:grpSpPr>
        <p:pic>
          <p:nvPicPr>
            <p:cNvPr id="15364" name="Shape 34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555185" cy="488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Shape 35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03200" y="-203200"/>
              <a:ext cx="6961554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2" name="Shape 36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sz="7000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Klinefelterův syndrom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270000" y="8077200"/>
            <a:ext cx="10464800" cy="1244600"/>
          </a:xfrm>
        </p:spPr>
        <p:txBody>
          <a:bodyPr lIns="0" tIns="0" rIns="0" bIns="0">
            <a:noAutofit/>
          </a:bodyPr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2400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Vypracovali: </a:t>
            </a:r>
            <a:r>
              <a:rPr lang="sk-SK" sz="2800" smtClean="0">
                <a:solidFill>
                  <a:srgbClr val="37301D"/>
                </a:solidFill>
                <a:latin typeface="Arial" charset="0"/>
                <a:cs typeface="Arial" charset="0"/>
              </a:rPr>
              <a:t>Nikola Hrdá, Jakub Mušuka, Tereza Navrátilová, Peter Slodička, Eva Štefániková, Štefan Šuška, Nikola Tkáčová, Vojtěch Svízela</a:t>
            </a:r>
            <a:endParaRPr lang="en-US" sz="2400" smtClean="0">
              <a:solidFill>
                <a:srgbClr val="37301D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6000" smtClean="0">
                <a:solidFill>
                  <a:srgbClr val="AC883B"/>
                </a:solidFill>
                <a:latin typeface="Arial" charset="0"/>
                <a:cs typeface="Arial" charset="0"/>
              </a:rPr>
              <a:t>Použitá literatura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</p:spPr>
        <p:txBody>
          <a:bodyPr/>
          <a:lstStyle/>
          <a:p>
            <a:pPr marL="444500" indent="-341630" eaLnBrk="1" hangingPunct="1">
              <a:spcAft>
                <a:spcPts val="0"/>
              </a:spcAft>
              <a:buClr>
                <a:srgbClr val="93741C"/>
              </a:buClr>
              <a:defRPr/>
            </a:pPr>
            <a:r>
              <a:rPr lang="sk-SK" sz="3000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http://image.slidesharecdn.com/hbkfs-131205082440-phpapp02/95/klinefelter-syndrome-hrb-4-638.jpg?cb=1386253604</a:t>
            </a:r>
          </a:p>
          <a:p>
            <a:pPr marL="444500" indent="-341630" eaLnBrk="1" hangingPunct="1">
              <a:spcAft>
                <a:spcPts val="0"/>
              </a:spcAft>
              <a:buClr>
                <a:srgbClr val="93741C"/>
              </a:buClr>
              <a:defRPr/>
            </a:pPr>
            <a:r>
              <a:rPr lang="sk-SK" sz="3000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http://www.healthofchildren.com/I-K/Klinefelter-Syndrome.html</a:t>
            </a:r>
          </a:p>
          <a:p>
            <a:pPr marL="444500" indent="-341630" eaLnBrk="1" hangingPunct="1">
              <a:spcAft>
                <a:spcPts val="0"/>
              </a:spcAft>
              <a:buClr>
                <a:srgbClr val="93741C"/>
              </a:buClr>
              <a:defRPr/>
            </a:pPr>
            <a:r>
              <a:rPr lang="sk-SK" sz="3000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http://www.mayoclinic.org/diseases-conditions/klinefelter-syndrome/basics/risk-factors/con-20033637</a:t>
            </a:r>
          </a:p>
          <a:p>
            <a:pPr marL="444500" indent="-341630" eaLnBrk="1" hangingPunct="1">
              <a:spcAft>
                <a:spcPts val="0"/>
              </a:spcAft>
              <a:buClr>
                <a:srgbClr val="93741C"/>
              </a:buClr>
              <a:defRPr/>
            </a:pPr>
            <a:r>
              <a:rPr lang="sk-SK" sz="3000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http://www.biologicalpsychiatryjournal.com/cms/attachment/2002038065/2007306115/gr4.jpg</a:t>
            </a:r>
          </a:p>
          <a:p>
            <a:pPr marL="444500" indent="-341630" eaLnBrk="1" hangingPunct="1">
              <a:spcAft>
                <a:spcPts val="0"/>
              </a:spcAft>
              <a:buClr>
                <a:srgbClr val="93741C"/>
              </a:buClr>
              <a:defRPr/>
            </a:pPr>
            <a:r>
              <a:rPr lang="sk-SK" sz="3000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http://</a:t>
            </a:r>
            <a:r>
              <a:rPr lang="sk-SK" sz="3000" dirty="0" smtClean="0">
                <a:solidFill>
                  <a:schemeClr val="accent3">
                    <a:lumMod val="75000"/>
                  </a:schemeClr>
                </a:solidFill>
                <a:sym typeface="Arial"/>
              </a:rPr>
              <a:t>en.m.wikipedia.org/wiki/Klinefelter_syndrome</a:t>
            </a:r>
          </a:p>
          <a:p>
            <a:pPr marL="444500" indent="-341630" eaLnBrk="1" hangingPunct="1">
              <a:spcAft>
                <a:spcPts val="0"/>
              </a:spcAft>
              <a:buClr>
                <a:srgbClr val="93741C"/>
              </a:buClr>
              <a:defRPr/>
            </a:pPr>
            <a:r>
              <a:rPr lang="sk-SK" sz="3000" dirty="0" smtClean="0">
                <a:solidFill>
                  <a:schemeClr val="accent3">
                    <a:lumMod val="75000"/>
                  </a:schemeClr>
                </a:solidFill>
                <a:sym typeface="Arial"/>
              </a:rPr>
              <a:t>http://press.endocrine.org/doi/abs/10.1210/jc.2004-2322</a:t>
            </a:r>
          </a:p>
          <a:p>
            <a:pPr marL="444500" indent="-341630" eaLnBrk="1" hangingPunct="1">
              <a:spcAft>
                <a:spcPts val="0"/>
              </a:spcAft>
              <a:buClr>
                <a:srgbClr val="93741C"/>
              </a:buClr>
              <a:defRPr/>
            </a:pPr>
            <a:r>
              <a:rPr lang="sk-SK" sz="3000" dirty="0" smtClean="0">
                <a:solidFill>
                  <a:schemeClr val="accent3">
                    <a:lumMod val="75000"/>
                  </a:schemeClr>
                </a:solidFill>
                <a:sym typeface="Arial"/>
              </a:rPr>
              <a:t>http://archinte.jamanetwork.com/article.aspx?articleid=207495#SCREENING</a:t>
            </a:r>
            <a:endParaRPr lang="sk-SK" sz="3000" dirty="0">
              <a:solidFill>
                <a:schemeClr val="accent3">
                  <a:lumMod val="75000"/>
                </a:schemeClr>
              </a:solidFill>
              <a:sym typeface="Arial"/>
            </a:endParaRPr>
          </a:p>
          <a:p>
            <a:pPr marL="444500" indent="-341630" eaLnBrk="1" fontAlgn="auto" hangingPunct="1">
              <a:spcAft>
                <a:spcPts val="0"/>
              </a:spcAft>
              <a:buClr>
                <a:srgbClr val="93741C"/>
              </a:buClr>
              <a:defRPr/>
            </a:pPr>
            <a:endParaRPr lang="sk-SK" dirty="0"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84"/>
          <p:cNvSpPr txBox="1">
            <a:spLocks noGrp="1"/>
          </p:cNvSpPr>
          <p:nvPr>
            <p:ph type="title"/>
          </p:nvPr>
        </p:nvSpPr>
        <p:spPr>
          <a:xfrm>
            <a:off x="1270000" y="2932113"/>
            <a:ext cx="10464800" cy="1223962"/>
          </a:xfrm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sk-SK" sz="7000" dirty="0" err="1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Dě</a:t>
            </a:r>
            <a:r>
              <a:rPr lang="en-US" sz="7000" dirty="0" err="1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kujeme</a:t>
            </a:r>
            <a:r>
              <a:rPr lang="en-US" sz="7000" dirty="0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r>
              <a:rPr lang="en-US" sz="7000" dirty="0" err="1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za</a:t>
            </a:r>
            <a:r>
              <a:rPr lang="en-US" sz="7000" dirty="0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r>
              <a:rPr lang="en-US" sz="7000" dirty="0" err="1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pozornos</a:t>
            </a:r>
            <a:r>
              <a:rPr lang="sk-SK" sz="7000" dirty="0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t</a:t>
            </a:r>
            <a:r>
              <a:rPr lang="en-US" sz="7000" dirty="0" smtClean="0">
                <a:solidFill>
                  <a:srgbClr val="3E382B"/>
                </a:solidFill>
                <a:latin typeface="Cutive"/>
                <a:ea typeface="Cutive"/>
                <a:cs typeface="Cutive"/>
                <a:sym typeface="Cutive"/>
              </a:rPr>
              <a:t>! </a:t>
            </a:r>
          </a:p>
        </p:txBody>
      </p:sp>
      <p:pic>
        <p:nvPicPr>
          <p:cNvPr id="33794" name="Picture 2" descr="C:\Users\Pišta\Pictures\vianočný stromč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4732338"/>
            <a:ext cx="46085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42"/>
          <p:cNvSpPr txBox="1">
            <a:spLocks noGrp="1"/>
          </p:cNvSpPr>
          <p:nvPr>
            <p:ph type="title"/>
          </p:nvPr>
        </p:nvSpPr>
        <p:spPr>
          <a:xfrm>
            <a:off x="1587500" y="260350"/>
            <a:ext cx="10464800" cy="2349500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7000" smtClean="0">
                <a:solidFill>
                  <a:srgbClr val="6E603B"/>
                </a:solidFill>
                <a:latin typeface="Cutive"/>
                <a:ea typeface="Cutive"/>
                <a:cs typeface="Cutive"/>
                <a:sym typeface="Cutive"/>
              </a:rPr>
              <a:t>Klinefelterův syndróm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87500" y="2736850"/>
            <a:ext cx="10464800" cy="6032500"/>
          </a:xfrm>
        </p:spPr>
        <p:txBody>
          <a:bodyPr lIns="0" tIns="0" rIns="0" bIns="0">
            <a:noAutofit/>
          </a:bodyPr>
          <a:lstStyle/>
          <a:p>
            <a:pPr marL="261938" indent="-261938" eaLnBrk="1" hangingPunct="1">
              <a:spcBef>
                <a:spcPct val="0"/>
              </a:spcBef>
              <a:buClr>
                <a:srgbClr val="93741C"/>
              </a:buClr>
              <a:buSzPct val="46000"/>
              <a:buFont typeface="Cutive"/>
              <a:buChar char="•"/>
            </a:pP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genetické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onemocnění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kdy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postižený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jedinec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má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1 chromo</a:t>
            </a:r>
            <a:r>
              <a:rPr lang="sk-SK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so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m Y a 2 </a:t>
            </a:r>
            <a:r>
              <a:rPr lang="cs-CZ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(</a:t>
            </a:r>
            <a:r>
              <a:rPr lang="en-US" sz="21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nebo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víc</a:t>
            </a:r>
            <a:r>
              <a:rPr lang="cs-CZ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)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chromozomů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X -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teda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karyotyp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47</a:t>
            </a:r>
            <a:r>
              <a:rPr lang="cs-CZ" sz="2100" dirty="0" smtClean="0">
                <a:solidFill>
                  <a:srgbClr val="CC0000"/>
                </a:solidFill>
                <a:latin typeface="Quattrocento"/>
                <a:ea typeface="Quattrocento"/>
                <a:cs typeface="Quattrocento"/>
                <a:sym typeface="Quattrocento"/>
              </a:rPr>
              <a:t>,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XXY</a:t>
            </a:r>
          </a:p>
          <a:p>
            <a:pPr marL="261938" indent="-261938" eaLnBrk="1" hangingPunct="1">
              <a:spcBef>
                <a:spcPts val="2100"/>
              </a:spcBef>
              <a:buClr>
                <a:srgbClr val="93741C"/>
              </a:buClr>
              <a:buSzPct val="46000"/>
              <a:buFont typeface="Cutive"/>
              <a:buChar char="•"/>
            </a:pP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příznaky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se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liší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v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závislosti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od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věku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pacienta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:</a:t>
            </a:r>
          </a:p>
          <a:p>
            <a:pPr marL="523875" lvl="1" indent="-269875" eaLnBrk="1" hangingPunct="1">
              <a:spcBef>
                <a:spcPts val="2100"/>
              </a:spcBef>
              <a:buClr>
                <a:srgbClr val="93741C"/>
              </a:buClr>
              <a:buSzPct val="46000"/>
              <a:buFont typeface="Cutive"/>
              <a:buChar char="•"/>
            </a:pP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novorozenci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a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batolata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svalová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slabost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spomalený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psychomotorický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vývoj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nesestouplá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varlata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v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termínu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porodu</a:t>
            </a:r>
            <a:r>
              <a:rPr lang="cs-CZ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– </a:t>
            </a:r>
            <a:r>
              <a:rPr lang="cs-CZ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ne vždy, často bez nápadností</a:t>
            </a:r>
            <a:endParaRPr lang="en-US" sz="2100" dirty="0" smtClean="0">
              <a:solidFill>
                <a:schemeClr val="accent3">
                  <a:lumMod val="7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23875" lvl="1" indent="-269875" eaLnBrk="1" hangingPunct="1">
              <a:spcBef>
                <a:spcPts val="2100"/>
              </a:spcBef>
              <a:buClr>
                <a:srgbClr val="93741C"/>
              </a:buClr>
              <a:buSzPct val="46000"/>
              <a:buFont typeface="Cutive"/>
              <a:buChar char="•"/>
            </a:pP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deti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a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adolescenti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dlouhé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nohy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krátky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trup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široká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pánev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nepřítomna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nebo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opožděná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puberta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menší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svalová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hmota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nedostat</a:t>
            </a:r>
            <a:r>
              <a:rPr lang="sk-SK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e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k </a:t>
            </a:r>
            <a:r>
              <a:rPr lang="en-US" sz="21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energie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hypogonadizmus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mikroorchidizmus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gynekomastie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cs-CZ" sz="21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mohou být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problémy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s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pozorností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problémy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ve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škole</a:t>
            </a:r>
            <a:endParaRPr lang="en-US" sz="21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23875" lvl="1" indent="-269875" eaLnBrk="1" hangingPunct="1">
              <a:spcBef>
                <a:spcPts val="2100"/>
              </a:spcBef>
              <a:buClr>
                <a:srgbClr val="93741C"/>
              </a:buClr>
              <a:buSzPct val="46000"/>
              <a:buFont typeface="Cutive"/>
              <a:buChar char="•"/>
            </a:pP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dospelí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neplodnost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atrofie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varlat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s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hyalinizací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semenotvroných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kanálků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redukované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ochlupení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eunuchoidní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vzhled</a:t>
            </a:r>
            <a:endParaRPr lang="en-US" sz="21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261938" indent="-261938" eaLnBrk="1" hangingPunct="1">
              <a:spcBef>
                <a:spcPts val="2100"/>
              </a:spcBef>
              <a:buClr>
                <a:srgbClr val="93741C"/>
              </a:buClr>
              <a:buSzPct val="46000"/>
              <a:buFont typeface="Cutive"/>
              <a:buChar char="•"/>
            </a:pP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tito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jedinci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mají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zvýšené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riziko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germinativních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nádorů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nádorů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prsu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a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osteoporózy</a:t>
            </a:r>
            <a:endParaRPr lang="en-US" sz="21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261938" indent="-261938" eaLnBrk="1" hangingPunct="1">
              <a:spcBef>
                <a:spcPts val="2100"/>
              </a:spcBef>
              <a:buClr>
                <a:srgbClr val="93741C"/>
              </a:buClr>
              <a:buSzPct val="46000"/>
              <a:buFont typeface="Cutive"/>
              <a:buChar char="•"/>
            </a:pP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základem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léčby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je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substituce</a:t>
            </a:r>
            <a:r>
              <a:rPr lang="en-US" sz="2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testosteronu</a:t>
            </a:r>
            <a:endParaRPr lang="en-US" sz="21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hape 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9442">
            <a:off x="-246063" y="-250825"/>
            <a:ext cx="13777913" cy="103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53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7000" smtClean="0">
                <a:solidFill>
                  <a:srgbClr val="6E603B"/>
                </a:solidFill>
                <a:latin typeface="Cutive"/>
                <a:ea typeface="Cutive"/>
                <a:cs typeface="Cutive"/>
                <a:sym typeface="Cutive"/>
              </a:rPr>
              <a:t>Genetická příčina potíží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</p:spPr>
        <p:txBody>
          <a:bodyPr lIns="0" tIns="0" rIns="0" bIns="0">
            <a:noAutofit/>
          </a:bodyPr>
          <a:lstStyle/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b="1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gonozomální</a:t>
            </a:r>
            <a:r>
              <a:rPr lang="sk-SK" sz="3000" b="1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numerická </a:t>
            </a:r>
            <a:r>
              <a:rPr lang="sk-SK" sz="3000" b="1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aberace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b="1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- </a:t>
            </a:r>
            <a:r>
              <a:rPr lang="sk-SK" sz="3000" b="1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aneuploidie</a:t>
            </a:r>
            <a:endParaRPr lang="sk-SK" sz="3000" dirty="0" smtClean="0">
              <a:solidFill>
                <a:srgbClr val="AC883B"/>
              </a:solidFill>
              <a:latin typeface="Arial" charset="0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přítomnost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nadpočetného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gonozomu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X u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muže</a:t>
            </a:r>
            <a:endParaRPr lang="sk-SK" sz="3000" dirty="0" smtClean="0">
              <a:solidFill>
                <a:srgbClr val="AC883B"/>
              </a:solidFill>
              <a:latin typeface="Arial" charset="0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→ </a:t>
            </a:r>
            <a:r>
              <a:rPr lang="sk-SK" sz="3000" b="1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47, XXY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-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nejčastější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(typická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manifestace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)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→ 48, XXXY nebo 49, XXXXY -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polysomie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X (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výraznější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manifestace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syndromu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– </a:t>
            </a:r>
            <a:r>
              <a:rPr lang="sk-SK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již</a:t>
            </a:r>
            <a:r>
              <a:rPr lang="sk-SK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se</a:t>
            </a:r>
            <a:r>
              <a:rPr lang="sk-SK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nejedná</a:t>
            </a:r>
            <a:r>
              <a:rPr lang="sk-SK" sz="3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o čistý </a:t>
            </a:r>
            <a:r>
              <a:rPr lang="sk-SK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Klinefelterův</a:t>
            </a:r>
            <a:r>
              <a:rPr lang="sk-SK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syndrom</a:t>
            </a:r>
            <a:endParaRPr lang="sk-SK" sz="3000" dirty="0" smtClean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/>
            </a:r>
            <a:b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</a:b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druhá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nejčastější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extra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chromosomální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porucha,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incidence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1 na 1000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narozených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chlapců</a:t>
            </a:r>
            <a:endParaRPr lang="sk-SK" sz="3000" dirty="0" smtClean="0">
              <a:solidFill>
                <a:srgbClr val="AC883B"/>
              </a:solidFill>
              <a:latin typeface="Arial" charset="0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/>
            </a:r>
            <a:b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</a:b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Klinefelterův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syndrom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dle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b="1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MNK-10 </a:t>
            </a:r>
            <a:r>
              <a:rPr lang="sk-SK" sz="3000" b="1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klasifikace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: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Q98.0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Klinefelterův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syndrom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,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karyotyp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47,XXY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Q98.1  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Klinefelterův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syndrom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, muž s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více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než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dvěma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X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chromosomy</a:t>
            </a:r>
            <a:endParaRPr lang="sk-SK" sz="3000" dirty="0" smtClean="0">
              <a:solidFill>
                <a:srgbClr val="AC883B"/>
              </a:solidFill>
              <a:latin typeface="Arial" charset="0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Q98.2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Klinefelterův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syndrom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, muž s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karyotypem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, XX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Q98.4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Klinefelterův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syndrom</a:t>
            </a:r>
            <a:r>
              <a:rPr lang="sk-SK" sz="3000" dirty="0" smtClean="0">
                <a:solidFill>
                  <a:srgbClr val="AC883B"/>
                </a:solidFill>
                <a:latin typeface="Arial" charset="0"/>
                <a:cs typeface="Arial" charset="0"/>
              </a:rPr>
              <a:t>, </a:t>
            </a:r>
            <a:r>
              <a:rPr lang="sk-SK" sz="3000" dirty="0" err="1" smtClean="0">
                <a:solidFill>
                  <a:srgbClr val="AC883B"/>
                </a:solidFill>
                <a:latin typeface="Arial" charset="0"/>
                <a:cs typeface="Arial" charset="0"/>
              </a:rPr>
              <a:t>nespecifikovaný</a:t>
            </a:r>
            <a:endParaRPr lang="cs-CZ" sz="3000" dirty="0" smtClean="0">
              <a:solidFill>
                <a:srgbClr val="AC883B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Shape 5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88" y="2960688"/>
            <a:ext cx="5292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hape 60"/>
          <p:cNvSpPr txBox="1">
            <a:spLocks noGrp="1"/>
          </p:cNvSpPr>
          <p:nvPr>
            <p:ph type="title"/>
          </p:nvPr>
        </p:nvSpPr>
        <p:spPr>
          <a:xfrm>
            <a:off x="1587500" y="247650"/>
            <a:ext cx="10464800" cy="2349500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7000" smtClean="0">
                <a:solidFill>
                  <a:srgbClr val="6E603B"/>
                </a:solidFill>
                <a:latin typeface="Cutive"/>
                <a:ea typeface="Cutive"/>
                <a:cs typeface="Cutive"/>
                <a:sym typeface="Cutive"/>
              </a:rPr>
              <a:t>Riziko opakování pro príbuzné pacienta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581150" y="2736850"/>
            <a:ext cx="5041900" cy="6032500"/>
          </a:xfrm>
        </p:spPr>
        <p:txBody>
          <a:bodyPr lIns="0" tIns="0" rIns="0" bIns="0">
            <a:noAutofit/>
          </a:bodyPr>
          <a:lstStyle/>
          <a:p>
            <a:pPr marL="393700" indent="-393700" eaLnBrk="1" hangingPunct="1">
              <a:spcBef>
                <a:spcPct val="0"/>
              </a:spcBef>
              <a:buClr>
                <a:srgbClr val="93741C"/>
              </a:buClr>
              <a:buSzPct val="45000"/>
              <a:buFont typeface="Cutive"/>
              <a:buChar char="•"/>
            </a:pPr>
            <a:r>
              <a:rPr lang="en-US" sz="31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Náhodní</a:t>
            </a:r>
            <a:r>
              <a:rPr lang="en-US" sz="3100" dirty="0" smtClean="0">
                <a:solidFill>
                  <a:srgbClr val="CC00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chromozomální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aberace</a:t>
            </a:r>
            <a:endParaRPr lang="en-US" sz="31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93700" indent="-393700" eaLnBrk="1" hangingPunct="1">
              <a:spcBef>
                <a:spcPts val="3100"/>
              </a:spcBef>
              <a:buClr>
                <a:srgbClr val="93741C"/>
              </a:buClr>
              <a:buSzPct val="45000"/>
              <a:buFont typeface="Cutive"/>
              <a:buChar char="•"/>
            </a:pP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Riziko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se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zvyšuje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se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stoupajícím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věkem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matky</a:t>
            </a:r>
            <a:endParaRPr lang="en-US" sz="31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93700" indent="-393700" eaLnBrk="1" hangingPunct="1">
              <a:spcBef>
                <a:spcPts val="3100"/>
              </a:spcBef>
              <a:buClr>
                <a:srgbClr val="93741C"/>
              </a:buClr>
              <a:buSzPct val="45000"/>
              <a:buFont typeface="Cutive"/>
              <a:buChar char="•"/>
            </a:pP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rodině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s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postiženým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dítětem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není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riziko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výskytu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onemocnění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zvýšeno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oproti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zdravé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1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populaci</a:t>
            </a:r>
            <a:r>
              <a:rPr lang="en-US" sz="31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66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7000" smtClean="0">
                <a:solidFill>
                  <a:srgbClr val="6E603B"/>
                </a:solidFill>
                <a:latin typeface="Cutive"/>
                <a:ea typeface="Cutive"/>
                <a:cs typeface="Cutive"/>
                <a:sym typeface="Cutive"/>
              </a:rPr>
              <a:t>Prevalence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</p:spPr>
        <p:txBody>
          <a:bodyPr lIns="0" tIns="0" rIns="0" bIns="0">
            <a:noAutofit/>
          </a:bodyPr>
          <a:lstStyle/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  <a:t>4.Prevalence onemocnění v populaci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  <a:t>·         KS dnes představuje </a:t>
            </a:r>
            <a:r>
              <a:rPr lang="sk-SK" sz="3600" b="1" smtClean="0">
                <a:solidFill>
                  <a:srgbClr val="AC883B"/>
                </a:solidFill>
                <a:latin typeface="Arial" charset="0"/>
                <a:cs typeface="Arial" charset="0"/>
              </a:rPr>
              <a:t>nejpočetnější typ gonozomální aberace</a:t>
            </a:r>
            <a: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  <a:t> (Morris et al., 2008).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  <a:t>·         Odhaduje se, že </a:t>
            </a:r>
            <a:r>
              <a:rPr lang="sk-SK" sz="3600" b="1" smtClean="0">
                <a:solidFill>
                  <a:srgbClr val="AC883B"/>
                </a:solidFill>
                <a:latin typeface="Arial" charset="0"/>
                <a:cs typeface="Arial" charset="0"/>
              </a:rPr>
              <a:t>0,1–0,2 % mužů </a:t>
            </a:r>
            <a: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  <a:t>v populaci nese tuto aberaci,(1:1000-1:500)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  <a:t>·         v případě pacientů s azospermií tvoří až 13% (což představuje nejčastější příčinu tohoto problému (Tuttelmann et al., 2008).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  <a:t/>
            </a:r>
            <a:br>
              <a:rPr lang="sk-SK" sz="3600" smtClean="0">
                <a:solidFill>
                  <a:srgbClr val="AC883B"/>
                </a:solidFill>
                <a:latin typeface="Arial" charset="0"/>
                <a:cs typeface="Arial" charset="0"/>
              </a:rPr>
            </a:br>
            <a:r>
              <a:rPr lang="sk-SK" sz="3600" b="1" smtClean="0">
                <a:solidFill>
                  <a:srgbClr val="AC883B"/>
                </a:solidFill>
                <a:latin typeface="Arial" charset="0"/>
                <a:cs typeface="Arial" charset="0"/>
              </a:rPr>
              <a:t>1:1000-500</a:t>
            </a:r>
            <a:endParaRPr lang="cs-CZ" sz="3600" smtClean="0">
              <a:solidFill>
                <a:srgbClr val="AC883B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72"/>
          <p:cNvSpPr txBox="1">
            <a:spLocks noGrp="1"/>
          </p:cNvSpPr>
          <p:nvPr>
            <p:ph type="title"/>
          </p:nvPr>
        </p:nvSpPr>
        <p:spPr>
          <a:xfrm>
            <a:off x="1587500" y="260350"/>
            <a:ext cx="10464800" cy="2349500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7000" smtClean="0">
                <a:solidFill>
                  <a:srgbClr val="6E603B"/>
                </a:solidFill>
                <a:latin typeface="Cutive"/>
                <a:ea typeface="Cutive"/>
                <a:cs typeface="Cutive"/>
                <a:sym typeface="Cutive"/>
              </a:rPr>
              <a:t>Možnosti vyšetření</a:t>
            </a:r>
          </a:p>
        </p:txBody>
      </p:sp>
      <p:sp>
        <p:nvSpPr>
          <p:cNvPr id="27650" name="Shape 73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</p:spPr>
        <p:txBody>
          <a:bodyPr lIns="0" tIns="0" rIns="0" bIns="0"/>
          <a:lstStyle/>
          <a:p>
            <a:pPr marL="0" indent="0" eaLnBrk="1" hangingPunct="1">
              <a:spcBef>
                <a:spcPct val="0"/>
              </a:spcBef>
              <a:buClr>
                <a:srgbClr val="93741C"/>
              </a:buClr>
              <a:buFont typeface="Cutive"/>
              <a:buNone/>
            </a:pPr>
            <a:endParaRPr lang="sk-SK" sz="360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  <a:buFont typeface="Cutive"/>
              <a:buNone/>
            </a:pPr>
            <a:r>
              <a:rPr lang="sk-SK" sz="36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Vyšetření karyotypu metodami klasické cytogenetiky</a:t>
            </a: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  <a:buFont typeface="Cutive"/>
              <a:buNone/>
            </a:pPr>
            <a:endParaRPr lang="sk-SK" sz="360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  <a:buFont typeface="Cutive"/>
              <a:buNone/>
            </a:pPr>
            <a:r>
              <a:rPr lang="sk-SK" sz="3600" i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Prenatální diagnostika</a:t>
            </a:r>
            <a:r>
              <a:rPr lang="sk-SK" sz="36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možnost diagnostiky in utero – odběr amniové tekutiny</a:t>
            </a: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  <a:buFont typeface="Quattrocento"/>
              <a:buNone/>
            </a:pPr>
            <a:r>
              <a:rPr lang="sk-SK" sz="3600" i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Postnatální diagnostika</a:t>
            </a:r>
            <a:r>
              <a:rPr lang="sk-SK" sz="36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Odběr periferní krve </a:t>
            </a: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  <a:buFont typeface="Quattrocento"/>
              <a:buNone/>
            </a:pPr>
            <a:endParaRPr lang="sk-SK" sz="360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28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Fyzikální vyšetření – menší rozměr varlat, abnormální délka dolních konetin, gynekomastie...</a:t>
            </a: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24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Klinefelterův syndrom se často diagnostikuje náhodně </a:t>
            </a:r>
          </a:p>
          <a:p>
            <a:pPr marL="0" indent="0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240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Novorozenecký screening na Klinefelterův syndrom se v ČR neprovádí</a:t>
            </a:r>
            <a:endParaRPr lang="cs-CZ" sz="240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78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7000" smtClean="0">
                <a:solidFill>
                  <a:srgbClr val="6E603B"/>
                </a:solidFill>
                <a:latin typeface="Cutive"/>
                <a:ea typeface="Cutive"/>
                <a:cs typeface="Cutive"/>
                <a:sym typeface="Cutive"/>
              </a:rPr>
              <a:t>Možnosti léčby</a:t>
            </a:r>
          </a:p>
        </p:txBody>
      </p:sp>
      <p:sp>
        <p:nvSpPr>
          <p:cNvPr id="29698" name="Shape 79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</p:spPr>
        <p:txBody>
          <a:bodyPr lIns="0" tIns="0" rIns="0" bIns="0"/>
          <a:lstStyle/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Hlavní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možnost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léčby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je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suplementace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testosteronem</a:t>
            </a:r>
            <a:endParaRPr lang="sk-SK" sz="36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Léčba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začíná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okolo 12 let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věku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, postupné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zvyšování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dávek</a:t>
            </a:r>
            <a:endParaRPr lang="sk-SK" sz="36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Efekty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léčby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:</a:t>
            </a:r>
          </a:p>
          <a:p>
            <a:pPr marL="1289050" lvl="1" indent="-742950" eaLnBrk="1" hangingPunct="1">
              <a:spcBef>
                <a:spcPct val="0"/>
              </a:spcBef>
              <a:buClr>
                <a:srgbClr val="93741C"/>
              </a:buClr>
              <a:buFontTx/>
              <a:buAutoNum type="alphaLcParenR"/>
            </a:pP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Zvýší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se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ochlupení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těla</a:t>
            </a:r>
            <a:endParaRPr lang="sk-SK" sz="3600" dirty="0" smtClean="0">
              <a:solidFill>
                <a:schemeClr val="accent3">
                  <a:lumMod val="7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289050" lvl="1" indent="-742950" eaLnBrk="1" hangingPunct="1">
              <a:spcBef>
                <a:spcPct val="0"/>
              </a:spcBef>
              <a:buClr>
                <a:srgbClr val="93741C"/>
              </a:buClr>
              <a:buFontTx/>
              <a:buAutoNum type="alphaLcParenR"/>
            </a:pP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Zvyšuje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se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svalová hmota</a:t>
            </a:r>
          </a:p>
          <a:p>
            <a:pPr marL="1289050" lvl="1" indent="-742950" eaLnBrk="1" hangingPunct="1">
              <a:spcBef>
                <a:spcPct val="0"/>
              </a:spcBef>
              <a:buClr>
                <a:srgbClr val="93741C"/>
              </a:buClr>
              <a:buFontTx/>
              <a:buAutoNum type="alphaLcParenR"/>
            </a:pP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Prevence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ostoporózy</a:t>
            </a:r>
            <a:endParaRPr lang="sk-SK" sz="36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289050" lvl="1" indent="-742950" eaLnBrk="1" hangingPunct="1">
              <a:spcBef>
                <a:spcPct val="0"/>
              </a:spcBef>
              <a:buClr>
                <a:srgbClr val="93741C"/>
              </a:buClr>
              <a:buFontTx/>
              <a:buAutoNum type="alphaLcParenR"/>
            </a:pP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Prevence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gynekomastie</a:t>
            </a:r>
            <a:endParaRPr lang="sk-SK" sz="36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289050" lvl="1" indent="-742950" eaLnBrk="1" hangingPunct="1">
              <a:spcBef>
                <a:spcPct val="0"/>
              </a:spcBef>
              <a:buClr>
                <a:srgbClr val="93741C"/>
              </a:buClr>
              <a:buFontTx/>
              <a:buAutoNum type="alphaLcParenR"/>
            </a:pP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Sociální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efekt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léčby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–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začlenění</a:t>
            </a:r>
            <a:r>
              <a:rPr lang="sk-SK" sz="3600" dirty="0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 do </a:t>
            </a:r>
            <a:r>
              <a:rPr lang="sk-SK" sz="3600" dirty="0" err="1" smtClean="0">
                <a:solidFill>
                  <a:srgbClr val="93741C"/>
                </a:solidFill>
                <a:latin typeface="Quattrocento"/>
                <a:ea typeface="Quattrocento"/>
                <a:cs typeface="Quattrocento"/>
                <a:sym typeface="Quattrocento"/>
              </a:rPr>
              <a:t>kolektivu</a:t>
            </a:r>
            <a:endParaRPr lang="sk-SK" sz="3600" dirty="0" smtClean="0">
              <a:solidFill>
                <a:srgbClr val="93741C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4400" smtClean="0">
                <a:solidFill>
                  <a:schemeClr val="tx1"/>
                </a:solidFill>
                <a:latin typeface="Cutive"/>
                <a:cs typeface="Arial" charset="0"/>
              </a:rPr>
              <a:t>Další možnosti léčby</a:t>
            </a:r>
          </a:p>
        </p:txBody>
      </p:sp>
      <p:sp>
        <p:nvSpPr>
          <p:cNvPr id="31746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</p:spPr>
        <p:txBody>
          <a:bodyPr/>
          <a:lstStyle/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Logopedie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v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důsledku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opožděného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vývoje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řeči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u nemocných s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Klinefelterovým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syndromem</a:t>
            </a:r>
            <a:endParaRPr lang="sk-SK" sz="3600" dirty="0" smtClean="0">
              <a:solidFill>
                <a:schemeClr val="accent3">
                  <a:lumMod val="75000"/>
                </a:schemeClr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accent3">
                  <a:lumMod val="75000"/>
                </a:schemeClr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  <a:buFont typeface="Quattrocento"/>
              <a:buNone/>
            </a:pP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Terapie dokáže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symptomy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léčit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, ale ne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vyléčit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.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Suplementace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testosteronem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je celoživotní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  <a:buFont typeface="Quattrocento"/>
              <a:buNone/>
            </a:pPr>
            <a:endParaRPr lang="sk-SK" sz="3600" dirty="0" smtClean="0">
              <a:solidFill>
                <a:schemeClr val="accent3">
                  <a:lumMod val="75000"/>
                </a:schemeClr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Postižení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jsou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obvykle neplodní –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řešení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této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otázky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nabízejí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specializovaná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centra asistované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reprodukce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–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metodami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TESE (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testicular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sperm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extraction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) a ICSI (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intracytoplasmic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sperm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injection</a:t>
            </a:r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Quattrocento"/>
                <a:cs typeface="Arial" charset="0"/>
              </a:rPr>
              <a:t>)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Popsáno</a:t>
            </a:r>
            <a:r>
              <a:rPr lang="sk-SK" sz="2400" dirty="0" smtClean="0">
                <a:solidFill>
                  <a:schemeClr val="tx1"/>
                </a:solidFill>
                <a:latin typeface="Quattrocento"/>
                <a:cs typeface="Arial" charset="0"/>
              </a:rPr>
              <a:t> 21 </a:t>
            </a: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porodů</a:t>
            </a:r>
            <a:r>
              <a:rPr lang="sk-SK" sz="2400" dirty="0" smtClean="0">
                <a:solidFill>
                  <a:schemeClr val="tx1"/>
                </a:solidFill>
                <a:latin typeface="Quattrocento"/>
                <a:cs typeface="Arial" charset="0"/>
              </a:rPr>
              <a:t>, kde otec je </a:t>
            </a: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postižen</a:t>
            </a:r>
            <a:r>
              <a:rPr lang="sk-SK" sz="2400" dirty="0" smtClean="0">
                <a:solidFill>
                  <a:schemeClr val="tx1"/>
                </a:solidFill>
                <a:latin typeface="Quattrocento"/>
                <a:cs typeface="Arial" charset="0"/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Klinefelterovým</a:t>
            </a:r>
            <a:r>
              <a:rPr lang="sk-SK" sz="2400" dirty="0" smtClean="0">
                <a:solidFill>
                  <a:schemeClr val="tx1"/>
                </a:solidFill>
                <a:latin typeface="Quattrocento"/>
                <a:cs typeface="Arial" charset="0"/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syndromem</a:t>
            </a:r>
            <a:endParaRPr lang="sk-SK" sz="24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Všichni</a:t>
            </a:r>
            <a:r>
              <a:rPr lang="sk-SK" sz="2400" dirty="0" smtClean="0">
                <a:solidFill>
                  <a:schemeClr val="tx1"/>
                </a:solidFill>
                <a:latin typeface="Quattrocento"/>
                <a:cs typeface="Arial" charset="0"/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novorozenci</a:t>
            </a:r>
            <a:r>
              <a:rPr lang="sk-SK" sz="2400" dirty="0" smtClean="0">
                <a:solidFill>
                  <a:schemeClr val="tx1"/>
                </a:solidFill>
                <a:latin typeface="Quattrocento"/>
                <a:cs typeface="Arial" charset="0"/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latin typeface="Quattrocento"/>
                <a:cs typeface="Arial" charset="0"/>
              </a:rPr>
              <a:t>se</a:t>
            </a:r>
            <a:r>
              <a:rPr lang="sk-SK" sz="2400" dirty="0" smtClean="0">
                <a:solidFill>
                  <a:schemeClr val="tx1"/>
                </a:solidFill>
                <a:latin typeface="Quattrocento"/>
                <a:cs typeface="Arial" charset="0"/>
              </a:rPr>
              <a:t> narodili zdraví</a:t>
            </a: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24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  <a:p>
            <a:pPr marL="444500" indent="-341313" eaLnBrk="1" hangingPunct="1">
              <a:spcBef>
                <a:spcPct val="0"/>
              </a:spcBef>
              <a:buClr>
                <a:srgbClr val="93741C"/>
              </a:buClr>
            </a:pPr>
            <a:endParaRPr lang="sk-SK" sz="3600" dirty="0" smtClean="0">
              <a:solidFill>
                <a:schemeClr val="tx1"/>
              </a:solidFill>
              <a:latin typeface="Quattrocento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436</Words>
  <Application>Microsoft Office PowerPoint</Application>
  <PresentationFormat>Vlastná</PresentationFormat>
  <Paragraphs>81</Paragraphs>
  <Slides>11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HardCover</vt:lpstr>
      <vt:lpstr>Klinefelterův syndrom</vt:lpstr>
      <vt:lpstr>Klinefelterův syndróm</vt:lpstr>
      <vt:lpstr>Snímka 3</vt:lpstr>
      <vt:lpstr>Genetická příčina potíží</vt:lpstr>
      <vt:lpstr>Riziko opakování pro príbuzné pacienta</vt:lpstr>
      <vt:lpstr>Prevalence</vt:lpstr>
      <vt:lpstr>Možnosti vyšetření</vt:lpstr>
      <vt:lpstr>Možnosti léčby</vt:lpstr>
      <vt:lpstr>Další možnosti léčby</vt:lpstr>
      <vt:lpstr>Použitá literatura</vt:lpstr>
      <vt:lpstr>Děkujeme za pozornost!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Klinefelterův syndrom</dc:title>
  <dc:creator>Pišta</dc:creator>
  <cp:lastModifiedBy>Pišta</cp:lastModifiedBy>
  <cp:revision>24</cp:revision>
  <dcterms:modified xsi:type="dcterms:W3CDTF">2014-12-30T15:44:57Z</dcterms:modified>
</cp:coreProperties>
</file>