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61" r:id="rId6"/>
    <p:sldId id="260" r:id="rId7"/>
    <p:sldId id="262" r:id="rId8"/>
    <p:sldId id="263" r:id="rId9"/>
    <p:sldId id="267" r:id="rId10"/>
    <p:sldId id="268" r:id="rId11"/>
    <p:sldId id="270" r:id="rId12"/>
    <p:sldId id="265" r:id="rId13"/>
    <p:sldId id="266" r:id="rId14"/>
    <p:sldId id="26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72" autoAdjust="0"/>
    <p:restoredTop sz="85167" autoAdjust="0"/>
  </p:normalViewPr>
  <p:slideViewPr>
    <p:cSldViewPr>
      <p:cViewPr>
        <p:scale>
          <a:sx n="57" d="100"/>
          <a:sy n="57" d="100"/>
        </p:scale>
        <p:origin x="-88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8060-7478-429B-AE67-8DD99745A207}" type="datetimeFigureOut">
              <a:rPr lang="de-DE" smtClean="0"/>
              <a:pPr/>
              <a:t>06.11.2014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1AF3-3200-4B32-AEC9-726355400A6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8060-7478-429B-AE67-8DD99745A207}" type="datetimeFigureOut">
              <a:rPr lang="de-DE" smtClean="0"/>
              <a:pPr/>
              <a:t>06.11.2014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1AF3-3200-4B32-AEC9-726355400A6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8060-7478-429B-AE67-8DD99745A207}" type="datetimeFigureOut">
              <a:rPr lang="de-DE" smtClean="0"/>
              <a:pPr/>
              <a:t>06.11.2014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1AF3-3200-4B32-AEC9-726355400A6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8060-7478-429B-AE67-8DD99745A207}" type="datetimeFigureOut">
              <a:rPr lang="de-DE" smtClean="0"/>
              <a:pPr/>
              <a:t>06.11.2014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1AF3-3200-4B32-AEC9-726355400A6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8060-7478-429B-AE67-8DD99745A207}" type="datetimeFigureOut">
              <a:rPr lang="de-DE" smtClean="0"/>
              <a:pPr/>
              <a:t>06.11.2014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1AF3-3200-4B32-AEC9-726355400A6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8060-7478-429B-AE67-8DD99745A207}" type="datetimeFigureOut">
              <a:rPr lang="de-DE" smtClean="0"/>
              <a:pPr/>
              <a:t>06.11.2014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1AF3-3200-4B32-AEC9-726355400A6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8060-7478-429B-AE67-8DD99745A207}" type="datetimeFigureOut">
              <a:rPr lang="de-DE" smtClean="0"/>
              <a:pPr/>
              <a:t>06.11.2014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1AF3-3200-4B32-AEC9-726355400A6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8060-7478-429B-AE67-8DD99745A207}" type="datetimeFigureOut">
              <a:rPr lang="de-DE" smtClean="0"/>
              <a:pPr/>
              <a:t>06.11.2014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1AF3-3200-4B32-AEC9-726355400A6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8060-7478-429B-AE67-8DD99745A207}" type="datetimeFigureOut">
              <a:rPr lang="de-DE" smtClean="0"/>
              <a:pPr/>
              <a:t>06.11.2014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1AF3-3200-4B32-AEC9-726355400A6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8060-7478-429B-AE67-8DD99745A207}" type="datetimeFigureOut">
              <a:rPr lang="de-DE" smtClean="0"/>
              <a:pPr/>
              <a:t>06.11.2014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1AF3-3200-4B32-AEC9-726355400A6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D8060-7478-429B-AE67-8DD99745A207}" type="datetimeFigureOut">
              <a:rPr lang="de-DE" smtClean="0"/>
              <a:pPr/>
              <a:t>06.11.2014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1AF3-3200-4B32-AEC9-726355400A66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D8060-7478-429B-AE67-8DD99745A207}" type="datetimeFigureOut">
              <a:rPr lang="de-DE" smtClean="0"/>
              <a:pPr/>
              <a:t>06.11.2014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81AF3-3200-4B32-AEC9-726355400A66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tresen.vscht.cz/kot/wp-content/uploads/06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Rozštěp neurální trubice</a:t>
            </a:r>
            <a:endParaRPr lang="de-D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Klára Přichystalová</a:t>
            </a:r>
          </a:p>
          <a:p>
            <a:r>
              <a:rPr lang="cs-CZ" dirty="0" smtClean="0"/>
              <a:t>Ondřej </a:t>
            </a:r>
            <a:r>
              <a:rPr lang="cs-CZ" dirty="0" err="1" smtClean="0"/>
              <a:t>Sebera</a:t>
            </a:r>
            <a:endParaRPr lang="cs-CZ" dirty="0" smtClean="0"/>
          </a:p>
          <a:p>
            <a:r>
              <a:rPr lang="cs-CZ" dirty="0" smtClean="0"/>
              <a:t>Jakub Ponížil</a:t>
            </a:r>
          </a:p>
          <a:p>
            <a:r>
              <a:rPr lang="cs-CZ" dirty="0" smtClean="0"/>
              <a:t>Peter </a:t>
            </a:r>
            <a:r>
              <a:rPr lang="cs-CZ" dirty="0" err="1" smtClean="0"/>
              <a:t>Salgó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Preventivní opatření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 graviditou</a:t>
            </a:r>
          </a:p>
          <a:p>
            <a:pPr lvl="1"/>
            <a:r>
              <a:rPr lang="cs-CZ" dirty="0"/>
              <a:t>Zlepšení životního prostředí vede ke zvýšení prahové hodnoty (určité množství predispozic a vnějších faktorů, kdy už dochází k manifestaci znaku)</a:t>
            </a:r>
          </a:p>
          <a:p>
            <a:pPr lvl="1"/>
            <a:r>
              <a:rPr lang="cs-CZ" dirty="0" smtClean="0"/>
              <a:t>Reprodukce v optimálním věku</a:t>
            </a:r>
          </a:p>
          <a:p>
            <a:pPr lvl="1"/>
            <a:r>
              <a:rPr lang="cs-CZ" dirty="0" smtClean="0"/>
              <a:t>Prevence mutací, infekcí</a:t>
            </a:r>
          </a:p>
          <a:p>
            <a:pPr lvl="1"/>
            <a:r>
              <a:rPr lang="cs-CZ" dirty="0" smtClean="0"/>
              <a:t>Vitamínová prevence (</a:t>
            </a:r>
            <a:r>
              <a:rPr lang="cs-CZ" dirty="0" err="1" smtClean="0"/>
              <a:t>prekoncepčně</a:t>
            </a:r>
            <a:r>
              <a:rPr lang="cs-CZ" dirty="0" smtClean="0"/>
              <a:t> </a:t>
            </a:r>
            <a:r>
              <a:rPr lang="cs-CZ" dirty="0" smtClean="0"/>
              <a:t>a v graviditě vysoké dávky </a:t>
            </a:r>
            <a:r>
              <a:rPr lang="cs-CZ" dirty="0" err="1" smtClean="0"/>
              <a:t>kys</a:t>
            </a:r>
            <a:r>
              <a:rPr lang="cs-CZ" dirty="0" smtClean="0"/>
              <a:t>. listové) </a:t>
            </a:r>
            <a:endParaRPr lang="cs-CZ" dirty="0" smtClean="0"/>
          </a:p>
          <a:p>
            <a:pPr lvl="1"/>
            <a:r>
              <a:rPr lang="cs-CZ" dirty="0" smtClean="0"/>
              <a:t>Vysadit některé léky (antiepileptika)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52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RNT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I. trimestr</a:t>
            </a:r>
          </a:p>
          <a:p>
            <a:pPr lvl="1"/>
            <a:r>
              <a:rPr lang="cs-CZ" dirty="0" smtClean="0"/>
              <a:t>UZ: zjišťujeme prakticky pouze závažné stavy CNS jako anencefalie apod.</a:t>
            </a:r>
          </a:p>
          <a:p>
            <a:r>
              <a:rPr lang="cs-CZ" dirty="0" smtClean="0"/>
              <a:t>II. trimestr</a:t>
            </a:r>
          </a:p>
          <a:p>
            <a:pPr lvl="1"/>
            <a:r>
              <a:rPr lang="cs-CZ" dirty="0" smtClean="0"/>
              <a:t>Biochemický </a:t>
            </a:r>
            <a:r>
              <a:rPr lang="cs-CZ" dirty="0" err="1" smtClean="0"/>
              <a:t>screening</a:t>
            </a:r>
            <a:r>
              <a:rPr lang="cs-CZ" dirty="0" smtClean="0"/>
              <a:t>: zvýšené hodnoty AFP odkazují na možný výskyt RNT </a:t>
            </a:r>
            <a:r>
              <a:rPr lang="cs-CZ" dirty="0" smtClean="0">
                <a:sym typeface="Wingdings" pitchFamily="2" charset="2"/>
              </a:rPr>
              <a:t> UZ</a:t>
            </a:r>
            <a:endParaRPr lang="cs-CZ" dirty="0" smtClean="0"/>
          </a:p>
          <a:p>
            <a:pPr lvl="1"/>
            <a:r>
              <a:rPr lang="cs-CZ" dirty="0" smtClean="0"/>
              <a:t>UZ: podrobné vyšetření CNS, příp. indikována MR</a:t>
            </a:r>
          </a:p>
          <a:p>
            <a:r>
              <a:rPr lang="cs-CZ" dirty="0" smtClean="0"/>
              <a:t>Potřeba stihnout vše do 24. týdne gravidity</a:t>
            </a:r>
          </a:p>
          <a:p>
            <a:r>
              <a:rPr lang="cs-CZ" dirty="0" smtClean="0"/>
              <a:t>Vysoké hodnoty AFP zejména u nekrytých RNT</a:t>
            </a:r>
          </a:p>
          <a:p>
            <a:r>
              <a:rPr lang="cs-CZ" dirty="0" smtClean="0"/>
              <a:t>Důkladná diagnostika pro naplánování případné adekvátní perinatální a postnatální péče (porod císařským řezem ve specializovaných centrech)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0"/>
            <a:ext cx="5062698" cy="6909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Etické a právní aspekty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10595520" cy="4525963"/>
          </a:xfrm>
        </p:spPr>
        <p:txBody>
          <a:bodyPr numCol="2">
            <a:normAutofit/>
          </a:bodyPr>
          <a:lstStyle/>
          <a:p>
            <a:r>
              <a:rPr lang="cs-CZ" sz="2000" dirty="0" smtClean="0"/>
              <a:t>na </a:t>
            </a:r>
            <a:r>
              <a:rPr lang="cs-CZ" sz="2000" dirty="0"/>
              <a:t>žádost těhotné je </a:t>
            </a:r>
            <a:r>
              <a:rPr lang="cs-CZ" sz="2000" dirty="0" smtClean="0"/>
              <a:t>možná interrupce </a:t>
            </a:r>
            <a:r>
              <a:rPr lang="cs-CZ" sz="2000" b="1" dirty="0"/>
              <a:t>do 12. týdne </a:t>
            </a:r>
            <a:r>
              <a:rPr lang="cs-CZ" sz="2000" b="1" dirty="0" smtClean="0"/>
              <a:t>gravidity</a:t>
            </a:r>
            <a:endParaRPr lang="cs-CZ" sz="2000" dirty="0" smtClean="0"/>
          </a:p>
          <a:p>
            <a:r>
              <a:rPr lang="cs-CZ" sz="2000" dirty="0" smtClean="0"/>
              <a:t>svědčí</a:t>
            </a:r>
            <a:r>
              <a:rPr lang="cs-CZ" sz="2000" dirty="0"/>
              <a:t>-li pro umělé přerušení těhotenství genetické důvody, lze uměle přerušit těhotenství </a:t>
            </a:r>
            <a:r>
              <a:rPr lang="cs-CZ" sz="2000" b="1" dirty="0"/>
              <a:t>nejpozději do 24. týdne</a:t>
            </a:r>
            <a:r>
              <a:rPr lang="cs-CZ" sz="2000" dirty="0"/>
              <a:t> gravidity </a:t>
            </a:r>
            <a:endParaRPr lang="cs-CZ" sz="2000" dirty="0" smtClean="0"/>
          </a:p>
          <a:p>
            <a:pPr lvl="1"/>
            <a:r>
              <a:rPr lang="cs-CZ" sz="1600" dirty="0" smtClean="0"/>
              <a:t>Závisí na závažnosti RNT, vždy konzultace i s budoucím ošetřujícím lékařem.</a:t>
            </a:r>
          </a:p>
          <a:p>
            <a:pPr lvl="1"/>
            <a:r>
              <a:rPr lang="cs-CZ" sz="1600" dirty="0" smtClean="0"/>
              <a:t>Rodiče se rozhodují na základě všech možných </a:t>
            </a:r>
            <a:r>
              <a:rPr lang="cs-CZ" sz="1600" smtClean="0"/>
              <a:t>získaných informací.</a:t>
            </a:r>
            <a:endParaRPr lang="cs-CZ" sz="1600" dirty="0" smtClean="0"/>
          </a:p>
          <a:p>
            <a:endParaRPr lang="cs-CZ" sz="2000" dirty="0" smtClean="0"/>
          </a:p>
          <a:p>
            <a:r>
              <a:rPr lang="cs-CZ" sz="2000" dirty="0"/>
              <a:t>zákon </a:t>
            </a:r>
            <a:r>
              <a:rPr lang="cs-CZ" sz="2000" dirty="0" smtClean="0"/>
              <a:t>požaduje </a:t>
            </a:r>
            <a:r>
              <a:rPr lang="cs-CZ" sz="2000" dirty="0"/>
              <a:t>tzv. </a:t>
            </a:r>
            <a:r>
              <a:rPr lang="cs-CZ" sz="2000" b="1" dirty="0"/>
              <a:t>poučený souhlas </a:t>
            </a:r>
            <a:r>
              <a:rPr lang="cs-CZ" sz="2000" b="1" dirty="0" smtClean="0"/>
              <a:t>pacienta</a:t>
            </a:r>
            <a:r>
              <a:rPr lang="cs-CZ" sz="2000" dirty="0"/>
              <a:t> </a:t>
            </a:r>
            <a:r>
              <a:rPr lang="cs-CZ" sz="2000" dirty="0" smtClean="0"/>
              <a:t>(</a:t>
            </a:r>
            <a:r>
              <a:rPr lang="cs-CZ" sz="2000" b="1" i="1" dirty="0"/>
              <a:t>pozitivní revers</a:t>
            </a:r>
            <a:r>
              <a:rPr lang="cs-CZ" sz="2000" dirty="0" smtClean="0"/>
              <a:t>) - invazivní </a:t>
            </a:r>
            <a:r>
              <a:rPr lang="cs-CZ" sz="2000" dirty="0"/>
              <a:t>metody prenatálního vyšetření plodu </a:t>
            </a:r>
            <a:endParaRPr lang="cs-CZ" sz="2000" dirty="0" smtClean="0"/>
          </a:p>
          <a:p>
            <a:r>
              <a:rPr lang="cs-CZ" sz="2000" dirty="0" smtClean="0"/>
              <a:t>odmítá</a:t>
            </a:r>
            <a:r>
              <a:rPr lang="cs-CZ" sz="2000" dirty="0"/>
              <a:t>-li pacient doporučované </a:t>
            </a:r>
            <a:r>
              <a:rPr lang="cs-CZ" sz="2000" dirty="0" smtClean="0"/>
              <a:t>vyšetření</a:t>
            </a:r>
            <a:r>
              <a:rPr lang="cs-CZ" sz="2000" dirty="0"/>
              <a:t> </a:t>
            </a:r>
            <a:r>
              <a:rPr lang="cs-CZ" sz="2000" dirty="0" smtClean="0"/>
              <a:t>(</a:t>
            </a:r>
            <a:r>
              <a:rPr lang="cs-CZ" sz="2000" b="1" i="1" dirty="0" smtClean="0"/>
              <a:t>negativní revers)</a:t>
            </a:r>
            <a:endParaRPr lang="cs-CZ" sz="2000" dirty="0"/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de-DE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>
                <a:hlinkClick r:id="rId2"/>
              </a:rPr>
              <a:t>http://tresen.vscht.cz/kot/wp-content/uploads/06.pdf</a:t>
            </a:r>
            <a:endParaRPr lang="cs-CZ" dirty="0" smtClean="0"/>
          </a:p>
          <a:p>
            <a:r>
              <a:rPr lang="cs-CZ" dirty="0" smtClean="0"/>
              <a:t>Přehled embryologie člověka; Čech, Horký, Sedláčková, Brno </a:t>
            </a:r>
            <a:r>
              <a:rPr lang="cs-CZ" dirty="0" smtClean="0"/>
              <a:t>2011</a:t>
            </a:r>
          </a:p>
          <a:p>
            <a:r>
              <a:rPr lang="cs-CZ" dirty="0"/>
              <a:t>http://www.sancedetem.cz/cs/hledam-pomoc/deti-se-zdravotnim-postizenim/deti-s-jinym-zavaznym-zdravotnim-znevyhodnenim/vrozene-vyvojove-vady/vrozene-rozstepove-vady-neuralni-trubice-plodu.shtml</a:t>
            </a:r>
            <a:endParaRPr lang="cs-CZ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err="1" smtClean="0"/>
              <a:t>Akranie</a:t>
            </a:r>
            <a:r>
              <a:rPr lang="cs-CZ" b="1" dirty="0" smtClean="0"/>
              <a:t>/anencefalie</a:t>
            </a:r>
          </a:p>
          <a:p>
            <a:pPr marL="914400" lvl="1" indent="-514350"/>
            <a:r>
              <a:rPr lang="pl-PL" dirty="0"/>
              <a:t>akranie = chybění lebečního krytu s výhřezem mozkových </a:t>
            </a:r>
            <a:r>
              <a:rPr lang="pl-PL" dirty="0" smtClean="0"/>
              <a:t>struktur</a:t>
            </a:r>
          </a:p>
          <a:p>
            <a:pPr marL="914400" lvl="1" indent="-514350"/>
            <a:r>
              <a:rPr lang="cs-CZ" dirty="0"/>
              <a:t>anencefalie = chybění lebečního krytu a mozkové tkáně nad úrovní očnic, tato vada je zpravidla následkem předchozí </a:t>
            </a:r>
            <a:r>
              <a:rPr lang="cs-CZ" dirty="0" err="1"/>
              <a:t>akranie</a:t>
            </a:r>
            <a:r>
              <a:rPr lang="cs-CZ" dirty="0"/>
              <a:t>, při které toxické působení plodové vody zničí vyhřezlou mozkovou </a:t>
            </a:r>
            <a:r>
              <a:rPr lang="cs-CZ" dirty="0" smtClean="0"/>
              <a:t>tkáň</a:t>
            </a: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err="1" smtClean="0"/>
              <a:t>Cefalokéla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pl-PL" dirty="0"/>
              <a:t>defekt lebního krytu s výhřezem nitrolebních </a:t>
            </a:r>
            <a:r>
              <a:rPr lang="pl-PL" dirty="0" smtClean="0"/>
              <a:t>struktur)</a:t>
            </a:r>
            <a:endParaRPr lang="cs-CZ" b="1" dirty="0" smtClean="0"/>
          </a:p>
          <a:p>
            <a:pPr lvl="1"/>
            <a:r>
              <a:rPr lang="cs-CZ" dirty="0" err="1"/>
              <a:t>Meningokele</a:t>
            </a:r>
            <a:r>
              <a:rPr lang="cs-CZ" dirty="0"/>
              <a:t> </a:t>
            </a:r>
            <a:r>
              <a:rPr lang="cs-CZ" dirty="0" err="1" smtClean="0"/>
              <a:t>cranialis</a:t>
            </a:r>
            <a:r>
              <a:rPr lang="cs-CZ" dirty="0"/>
              <a:t> - výhřez pouze mozkových blan</a:t>
            </a:r>
          </a:p>
          <a:p>
            <a:pPr lvl="1"/>
            <a:r>
              <a:rPr lang="cs-CZ" dirty="0" err="1" smtClean="0"/>
              <a:t>Meningoecephalokele</a:t>
            </a:r>
            <a:r>
              <a:rPr lang="cs-CZ" dirty="0"/>
              <a:t> - výhřez mozkových struktur a mozkových blan</a:t>
            </a:r>
          </a:p>
          <a:p>
            <a:pPr lvl="1"/>
            <a:r>
              <a:rPr lang="cs-CZ" dirty="0" err="1" smtClean="0"/>
              <a:t>Meningohydroencephalokele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cs-CZ" sz="3400" b="1" dirty="0"/>
              <a:t>Spina </a:t>
            </a:r>
            <a:r>
              <a:rPr lang="cs-CZ" sz="3400" b="1" dirty="0" err="1"/>
              <a:t>bifida</a:t>
            </a:r>
            <a:endParaRPr lang="cs-CZ" sz="3400" b="1" dirty="0"/>
          </a:p>
          <a:p>
            <a:pPr marL="914400" lvl="1" indent="-514350"/>
            <a:r>
              <a:rPr lang="cs-CZ" sz="3400" b="1" dirty="0"/>
              <a:t>SPINA BIFIDA OCULTA: </a:t>
            </a:r>
            <a:r>
              <a:rPr lang="cs-CZ" sz="3400" dirty="0"/>
              <a:t>uzavřený rozštěp páteřních obratlů, při kterém nedochází k výhřezu míšních obalů a míšní tkáně</a:t>
            </a:r>
          </a:p>
          <a:p>
            <a:pPr marL="914400" lvl="1" indent="-514350"/>
            <a:r>
              <a:rPr lang="cs-CZ" sz="3400" b="1" dirty="0"/>
              <a:t>SPINA BIFIDA APERTA: </a:t>
            </a:r>
          </a:p>
          <a:p>
            <a:pPr marL="1314450" lvl="2" indent="-514350"/>
            <a:r>
              <a:rPr lang="cs-CZ" sz="2900" b="1" dirty="0" err="1"/>
              <a:t>Meningokele</a:t>
            </a:r>
            <a:r>
              <a:rPr lang="cs-CZ" sz="2900" b="1" dirty="0"/>
              <a:t> </a:t>
            </a:r>
            <a:r>
              <a:rPr lang="cs-CZ" sz="2900" b="1" dirty="0" err="1"/>
              <a:t>spinalis</a:t>
            </a:r>
            <a:endParaRPr lang="cs-CZ" sz="2900" b="1" dirty="0"/>
          </a:p>
          <a:p>
            <a:pPr marL="1771650" lvl="3" indent="-514350"/>
            <a:r>
              <a:rPr lang="cs-CZ" sz="2600" dirty="0"/>
              <a:t>Rozštěp obratlových oblouků s cystickým rozšířením subarachnoidálního prostoru</a:t>
            </a:r>
          </a:p>
          <a:p>
            <a:pPr marL="1771650" lvl="3" indent="-514350"/>
            <a:r>
              <a:rPr lang="cs-CZ" sz="2600" dirty="0"/>
              <a:t>Neurologické nálezy normální</a:t>
            </a:r>
          </a:p>
          <a:p>
            <a:pPr marL="1771650" lvl="3" indent="-514350"/>
            <a:r>
              <a:rPr lang="cs-CZ" sz="2600" dirty="0"/>
              <a:t>Léčba: chirurgická</a:t>
            </a:r>
            <a:endParaRPr lang="cs-CZ" sz="2600" b="1" dirty="0"/>
          </a:p>
          <a:p>
            <a:pPr marL="1314450" lvl="2" indent="-514350"/>
            <a:r>
              <a:rPr lang="cs-CZ" sz="2900" b="1" dirty="0" err="1"/>
              <a:t>Meningomyelokele</a:t>
            </a:r>
            <a:endParaRPr lang="cs-CZ" sz="2900" b="1" dirty="0"/>
          </a:p>
          <a:p>
            <a:pPr marL="1771650" lvl="3" indent="-514350"/>
            <a:r>
              <a:rPr lang="cs-CZ" sz="2600" dirty="0"/>
              <a:t>Subkutánně </a:t>
            </a:r>
            <a:r>
              <a:rPr lang="cs-CZ" sz="2600" dirty="0" err="1"/>
              <a:t>meningový</a:t>
            </a:r>
            <a:r>
              <a:rPr lang="cs-CZ" sz="2600" dirty="0"/>
              <a:t> vak obsahující hřbetní míchu a míšní nervy</a:t>
            </a:r>
          </a:p>
          <a:p>
            <a:pPr marL="1771650" lvl="3" indent="-514350"/>
            <a:r>
              <a:rPr lang="cs-CZ" sz="2600" dirty="0"/>
              <a:t>Prevalence 0,6 – 1,2 na 1000 živých porodů</a:t>
            </a:r>
          </a:p>
          <a:p>
            <a:pPr marL="1771650" lvl="3" indent="-514350"/>
            <a:r>
              <a:rPr lang="cs-CZ" sz="2600" dirty="0"/>
              <a:t>Neurologické projevy: lehké akrální oslabení až motorické deficity DKK, často s asymetrickým nálezem a poruchou </a:t>
            </a:r>
            <a:r>
              <a:rPr lang="cs-CZ" sz="2600" dirty="0" err="1"/>
              <a:t>troficity</a:t>
            </a:r>
            <a:r>
              <a:rPr lang="cs-CZ" sz="2600" dirty="0"/>
              <a:t>, s postižením sfinkterů</a:t>
            </a:r>
          </a:p>
          <a:p>
            <a:pPr marL="1771650" lvl="3" indent="-514350"/>
            <a:r>
              <a:rPr lang="cs-CZ" sz="2600" dirty="0"/>
              <a:t>Léčba: chirurgická časná </a:t>
            </a:r>
            <a:endParaRPr lang="cs-CZ" sz="2600" b="1" dirty="0"/>
          </a:p>
          <a:p>
            <a:pPr marL="1314450" lvl="2" indent="-514350"/>
            <a:r>
              <a:rPr lang="cs-CZ" sz="2900" b="1" dirty="0" err="1"/>
              <a:t>Meningohydromyelokele</a:t>
            </a:r>
            <a:endParaRPr lang="cs-CZ" sz="2900" b="1" dirty="0"/>
          </a:p>
          <a:p>
            <a:pPr lvl="3"/>
            <a:r>
              <a:rPr lang="cs-CZ" sz="2600" dirty="0"/>
              <a:t>V </a:t>
            </a:r>
            <a:r>
              <a:rPr lang="cs-CZ" sz="2600" dirty="0" err="1"/>
              <a:t>meningovém</a:t>
            </a:r>
            <a:r>
              <a:rPr lang="cs-CZ" sz="2600" dirty="0"/>
              <a:t> vaku se nacházející hřbetní mícha jest cysticky dilatovaná</a:t>
            </a:r>
          </a:p>
          <a:p>
            <a:pPr lvl="3"/>
            <a:r>
              <a:rPr lang="cs-CZ" sz="2600" dirty="0"/>
              <a:t>Závažnost neurologických projevů dle lokalizace a velikosti cystického rozšíření míchy</a:t>
            </a:r>
          </a:p>
          <a:p>
            <a:pPr lvl="3"/>
            <a:r>
              <a:rPr lang="cs-CZ" sz="2600" dirty="0"/>
              <a:t>Velmi vzácné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055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026" name="Picture 2" descr="C:\Users\Kuba\Desktop\m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7977299" cy="63818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074" name="Picture 2" descr="C:\Users\Kuba\Desktop\7236642_or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08720"/>
            <a:ext cx="8653099" cy="5214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AutoNum type="arabicPeriod" startAt="4"/>
            </a:pPr>
            <a:r>
              <a:rPr lang="cs-CZ" b="1" dirty="0" err="1" smtClean="0"/>
              <a:t>Myeloschisis</a:t>
            </a:r>
            <a:endParaRPr lang="cs-CZ" b="1" dirty="0" smtClean="0"/>
          </a:p>
          <a:p>
            <a:pPr marL="914400" lvl="1" indent="-514350"/>
            <a:r>
              <a:rPr lang="cs-CZ" dirty="0" smtClean="0"/>
              <a:t>Kompletní dorzální rozštěp míchy vzniklý následkem neuskutečnění </a:t>
            </a:r>
            <a:r>
              <a:rPr lang="cs-CZ" dirty="0" err="1" smtClean="0"/>
              <a:t>neurulace</a:t>
            </a:r>
            <a:endParaRPr lang="cs-CZ" dirty="0" smtClean="0"/>
          </a:p>
          <a:p>
            <a:pPr marL="914400" lvl="1" indent="-514350"/>
            <a:r>
              <a:rPr lang="cs-CZ" dirty="0" smtClean="0"/>
              <a:t>Hřbetní mícha dorzálně otevřena</a:t>
            </a:r>
            <a:endParaRPr lang="de-DE" dirty="0"/>
          </a:p>
        </p:txBody>
      </p:sp>
      <p:pic>
        <p:nvPicPr>
          <p:cNvPr id="2050" name="Picture 2" descr="C:\Users\Kuba\Desktop\Abno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2661" y="1628800"/>
            <a:ext cx="4681339" cy="3277721"/>
          </a:xfrm>
          <a:prstGeom prst="rect">
            <a:avLst/>
          </a:prstGeom>
          <a:noFill/>
        </p:spPr>
      </p:pic>
      <p:sp>
        <p:nvSpPr>
          <p:cNvPr id="7" name="Zástupný symbol pro obsah 5"/>
          <p:cNvSpPr txBox="1">
            <a:spLocks/>
          </p:cNvSpPr>
          <p:nvPr/>
        </p:nvSpPr>
        <p:spPr>
          <a:xfrm>
            <a:off x="467544" y="5085184"/>
            <a:ext cx="7920880" cy="129614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endParaRPr lang="cs-CZ" dirty="0" smtClean="0"/>
          </a:p>
          <a:p>
            <a:r>
              <a:rPr lang="cs-CZ" dirty="0" smtClean="0"/>
              <a:t>Všechny rozštěpy neurální trubice mohou být otevřené či uzavřené, tedy kryté kůží či nikoliv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Prevalence</a:t>
            </a:r>
            <a:endParaRPr lang="de-DE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endParaRPr lang="cs-CZ" dirty="0"/>
          </a:p>
          <a:p>
            <a:r>
              <a:rPr lang="cs-CZ" sz="3600" dirty="0" smtClean="0"/>
              <a:t>RNT patří k nejčastějším typům vrozených vad</a:t>
            </a:r>
          </a:p>
          <a:p>
            <a:r>
              <a:rPr lang="pl-PL" sz="3600" dirty="0" smtClean="0"/>
              <a:t>Prevalence všech RNT je 1.4–1.6 na</a:t>
            </a:r>
            <a:r>
              <a:rPr lang="pl-PL" sz="3600" dirty="0"/>
              <a:t> 1 000 novorozenců</a:t>
            </a:r>
            <a:endParaRPr lang="cs-CZ" sz="3600" dirty="0" smtClean="0"/>
          </a:p>
          <a:p>
            <a:r>
              <a:rPr lang="cs-CZ" sz="3600" dirty="0" smtClean="0"/>
              <a:t>Prevalence hernií </a:t>
            </a:r>
            <a:r>
              <a:rPr lang="cs-CZ" sz="3600" dirty="0" smtClean="0"/>
              <a:t>mening a mozku je 1:2000 živě narozených </a:t>
            </a:r>
            <a:r>
              <a:rPr lang="cs-CZ" sz="3600" dirty="0" smtClean="0"/>
              <a:t>dětí</a:t>
            </a:r>
          </a:p>
          <a:p>
            <a:r>
              <a:rPr lang="cs-CZ" sz="3600" dirty="0" smtClean="0"/>
              <a:t>Častější </a:t>
            </a:r>
            <a:r>
              <a:rPr lang="cs-CZ" sz="3600" dirty="0"/>
              <a:t>je výskyt u bílé než černé </a:t>
            </a:r>
            <a:r>
              <a:rPr lang="cs-CZ" sz="3600" dirty="0" smtClean="0"/>
              <a:t>populace</a:t>
            </a:r>
          </a:p>
          <a:p>
            <a:r>
              <a:rPr lang="cs-CZ" sz="3600" dirty="0" smtClean="0"/>
              <a:t>Závislost na </a:t>
            </a:r>
            <a:r>
              <a:rPr lang="cs-CZ" sz="3600" dirty="0"/>
              <a:t>geografické </a:t>
            </a:r>
            <a:r>
              <a:rPr lang="cs-CZ" sz="3600" dirty="0" smtClean="0"/>
              <a:t>lokalitě: nejvyšší </a:t>
            </a:r>
            <a:r>
              <a:rPr lang="cs-CZ" sz="3600" dirty="0"/>
              <a:t>prevalence je udávána ve Velké Británii a nejnižší v </a:t>
            </a:r>
            <a:r>
              <a:rPr lang="cs-CZ" sz="3600" dirty="0" smtClean="0"/>
              <a:t>Japonsku</a:t>
            </a:r>
          </a:p>
          <a:p>
            <a:r>
              <a:rPr lang="cs-CZ" sz="3600" dirty="0" smtClean="0"/>
              <a:t>Častější </a:t>
            </a:r>
            <a:r>
              <a:rPr lang="cs-CZ" sz="3600" dirty="0"/>
              <a:t>je výskyt u chudé populace trpící podvýživou</a:t>
            </a:r>
            <a:endParaRPr lang="cs-CZ" sz="3600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Genetický podklad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27168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VVV s komplexní dědičností</a:t>
            </a:r>
          </a:p>
          <a:p>
            <a:r>
              <a:rPr lang="cs-CZ" dirty="0" smtClean="0"/>
              <a:t>multifaktoriální choroba (podíl více genů a vnějších faktorů)</a:t>
            </a:r>
          </a:p>
          <a:p>
            <a:pPr lvl="1"/>
            <a:r>
              <a:rPr lang="cs-CZ" dirty="0" smtClean="0"/>
              <a:t>Deficit kyseliny listové</a:t>
            </a:r>
          </a:p>
          <a:p>
            <a:pPr lvl="1"/>
            <a:r>
              <a:rPr lang="cs-CZ" dirty="0" smtClean="0"/>
              <a:t>Matky diabetičky</a:t>
            </a:r>
          </a:p>
          <a:p>
            <a:pPr lvl="1"/>
            <a:r>
              <a:rPr lang="cs-CZ" dirty="0" smtClean="0"/>
              <a:t>Léky na epilepsii aj.</a:t>
            </a:r>
          </a:p>
          <a:p>
            <a:r>
              <a:rPr lang="cs-CZ" dirty="0" smtClean="0"/>
              <a:t>Vada s nízkou četností (&lt; 1%)</a:t>
            </a:r>
          </a:p>
          <a:p>
            <a:r>
              <a:rPr lang="cs-CZ" dirty="0" smtClean="0"/>
              <a:t>RNT je součástí mnoha jiných syndromů (</a:t>
            </a:r>
            <a:r>
              <a:rPr lang="cs-CZ" dirty="0" err="1" smtClean="0"/>
              <a:t>Meckelův</a:t>
            </a:r>
            <a:r>
              <a:rPr lang="cs-CZ" dirty="0" smtClean="0"/>
              <a:t> </a:t>
            </a:r>
            <a:r>
              <a:rPr lang="cs-CZ" dirty="0" err="1" smtClean="0"/>
              <a:t>sy</a:t>
            </a:r>
            <a:r>
              <a:rPr lang="cs-CZ" dirty="0" smtClean="0"/>
              <a:t>, Fronto-nasální </a:t>
            </a:r>
            <a:r>
              <a:rPr lang="cs-CZ" dirty="0" err="1" smtClean="0"/>
              <a:t>dysplázie</a:t>
            </a:r>
            <a:r>
              <a:rPr lang="cs-CZ" dirty="0" smtClean="0"/>
              <a:t> aj.)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 opakování RNT pro příbuzné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cs-CZ" dirty="0" smtClean="0"/>
                  <a:t>Edwardsův vzorec</a:t>
                </a:r>
              </a:p>
              <a:p>
                <a:pPr marL="0" indent="0">
                  <a:buNone/>
                </a:pPr>
                <a:r>
                  <a:rPr lang="cs-CZ" dirty="0" smtClean="0"/>
                  <a:t>r = </a:t>
                </a:r>
              </a:p>
              <a:p>
                <a:pPr marL="0" indent="0">
                  <a:buNone/>
                </a:pPr>
                <a:r>
                  <a:rPr lang="cs-CZ" sz="2400" dirty="0" smtClean="0"/>
                  <a:t>r – riziko postižení</a:t>
                </a:r>
              </a:p>
              <a:p>
                <a:pPr marL="0" indent="0">
                  <a:buNone/>
                </a:pPr>
                <a:r>
                  <a:rPr lang="cs-CZ" sz="2400" dirty="0" smtClean="0"/>
                  <a:t>p – relativní četnost choroby v populaci</a:t>
                </a:r>
              </a:p>
              <a:p>
                <a:pPr marL="0" indent="0">
                  <a:buNone/>
                </a:pPr>
                <a:r>
                  <a:rPr lang="cs-CZ" dirty="0" smtClean="0"/>
                  <a:t>Pro příbuzné 1.stupně</a:t>
                </a:r>
              </a:p>
              <a:p>
                <a:pPr marL="0" indent="0">
                  <a:buNone/>
                </a:pPr>
                <a:r>
                  <a:rPr lang="cs-CZ" dirty="0" smtClean="0"/>
                  <a:t>Je-li postiženo více příbuzných 1.stupně, násobíme výsledek jejich počtem.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 cstate="print"/>
                <a:stretch>
                  <a:fillRect l="-3017" t="-2156" r="-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symbol pro obsah 3"/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cs-CZ" dirty="0" smtClean="0"/>
                  <a:t>Frekvence RNT = 0,0009</a:t>
                </a:r>
              </a:p>
              <a:p>
                <a:pPr marL="457200" indent="-457200">
                  <a:buAutoNum type="alphaUcParenR"/>
                </a:pPr>
                <a:r>
                  <a:rPr lang="cs-CZ" sz="2400" dirty="0" smtClean="0"/>
                  <a:t>r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400" b="0" i="1" smtClean="0">
                            <a:latin typeface="Cambria Math"/>
                          </a:rPr>
                          <m:t>0,0009</m:t>
                        </m:r>
                      </m:e>
                    </m:rad>
                  </m:oMath>
                </a14:m>
                <a:r>
                  <a:rPr lang="cs-CZ" sz="2400" dirty="0" smtClean="0"/>
                  <a:t> = 0,03 → 3%</a:t>
                </a:r>
              </a:p>
              <a:p>
                <a:pPr marL="0" indent="0">
                  <a:buNone/>
                </a:pPr>
                <a:endParaRPr lang="cs-CZ" sz="2400" dirty="0"/>
              </a:p>
              <a:p>
                <a:pPr marL="0" indent="0">
                  <a:buNone/>
                </a:pPr>
                <a:endParaRPr lang="cs-CZ" sz="2400" dirty="0" smtClean="0"/>
              </a:p>
              <a:p>
                <a:pPr marL="0" indent="0">
                  <a:buNone/>
                </a:pPr>
                <a:endParaRPr lang="cs-CZ" sz="2400" dirty="0"/>
              </a:p>
              <a:p>
                <a:pPr marL="0" indent="0">
                  <a:buNone/>
                </a:pPr>
                <a:endParaRPr lang="cs-CZ" sz="2400" dirty="0" smtClean="0"/>
              </a:p>
              <a:p>
                <a:pPr marL="0" indent="0">
                  <a:buNone/>
                </a:pPr>
                <a:endParaRPr lang="cs-CZ" sz="2400" dirty="0"/>
              </a:p>
              <a:p>
                <a:pPr marL="0" indent="0">
                  <a:buNone/>
                </a:pPr>
                <a:r>
                  <a:rPr lang="cs-CZ" sz="2400" dirty="0" smtClean="0"/>
                  <a:t>B) R = 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400" b="0" i="1" smtClean="0">
                            <a:latin typeface="Cambria Math"/>
                          </a:rPr>
                          <m:t>0,0009</m:t>
                        </m:r>
                      </m:e>
                    </m:rad>
                  </m:oMath>
                </a14:m>
                <a:r>
                  <a:rPr lang="cs-CZ" sz="2400" dirty="0" smtClean="0"/>
                  <a:t> = 0,06</a:t>
                </a:r>
                <a:r>
                  <a:rPr lang="cs-CZ" sz="2400" dirty="0"/>
                  <a:t> → </a:t>
                </a:r>
                <a:r>
                  <a:rPr lang="cs-CZ" sz="2400" dirty="0" smtClean="0"/>
                  <a:t>6%</a:t>
                </a:r>
              </a:p>
            </p:txBody>
          </p:sp>
        </mc:Choice>
        <mc:Fallback xmlns="">
          <p:sp>
            <p:nvSpPr>
              <p:cNvPr id="4" name="Zástupný symbol pro obsah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3" cstate="print"/>
                <a:stretch>
                  <a:fillRect l="-2719" t="-2156" r="-16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767" y="2492896"/>
            <a:ext cx="1944215" cy="1944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736" y="4941168"/>
            <a:ext cx="1951552" cy="1844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317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414</Words>
  <Application>Microsoft Office PowerPoint</Application>
  <PresentationFormat>Předvádění na obrazovce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Rozštěp neurální trubice</vt:lpstr>
      <vt:lpstr>Rozdělení</vt:lpstr>
      <vt:lpstr>Prezentace aplikace PowerPoint</vt:lpstr>
      <vt:lpstr>Prezentace aplikace PowerPoint</vt:lpstr>
      <vt:lpstr>Prezentace aplikace PowerPoint</vt:lpstr>
      <vt:lpstr>Prezentace aplikace PowerPoint</vt:lpstr>
      <vt:lpstr>Prevalence</vt:lpstr>
      <vt:lpstr>Genetický podklad</vt:lpstr>
      <vt:lpstr>Riziko opakování RNT pro příbuzné</vt:lpstr>
      <vt:lpstr>Preventivní opatření</vt:lpstr>
      <vt:lpstr>Diagnostika RNT</vt:lpstr>
      <vt:lpstr>Prezentace aplikace PowerPoint</vt:lpstr>
      <vt:lpstr>Etické a právní aspekty</vt:lpstr>
      <vt:lpstr>Zdroje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Rozštěp neurální trubice</dc:title>
  <dc:creator>Kuba</dc:creator>
  <cp:lastModifiedBy>Klára Přichystalová</cp:lastModifiedBy>
  <cp:revision>29</cp:revision>
  <dcterms:created xsi:type="dcterms:W3CDTF">2014-11-03T11:59:43Z</dcterms:created>
  <dcterms:modified xsi:type="dcterms:W3CDTF">2014-11-06T18:47:13Z</dcterms:modified>
</cp:coreProperties>
</file>