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3" r:id="rId4"/>
    <p:sldId id="264" r:id="rId5"/>
    <p:sldId id="265" r:id="rId6"/>
    <p:sldId id="266" r:id="rId7"/>
    <p:sldId id="268" r:id="rId8"/>
    <p:sldId id="269" r:id="rId9"/>
    <p:sldId id="270" r:id="rId10"/>
    <p:sldId id="271" r:id="rId11"/>
    <p:sldId id="274" r:id="rId12"/>
    <p:sldId id="275" r:id="rId13"/>
    <p:sldId id="272" r:id="rId14"/>
    <p:sldId id="277" r:id="rId15"/>
    <p:sldId id="276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EF1FD-D4B7-459A-9B53-E888BC79C4A0}" type="datetimeFigureOut">
              <a:rPr lang="cs-CZ" smtClean="0"/>
              <a:t>10.10.2014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DBEA8-B3D6-426C-BA45-C5AAEA19861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15591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2A72C1C-92CC-42EB-A80A-4FC8854D1DE2}" type="slidenum">
              <a:rPr lang="cs-CZ"/>
              <a:pPr/>
              <a:t>7</a:t>
            </a:fld>
            <a:endParaRPr lang="cs-CZ"/>
          </a:p>
        </p:txBody>
      </p:sp>
      <p:sp>
        <p:nvSpPr>
          <p:cNvPr id="1228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624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3A325E5-C067-4DF5-9C93-75F6017E5EE2}" type="slidenum">
              <a:rPr lang="cs-CZ"/>
              <a:pPr/>
              <a:t>8</a:t>
            </a:fld>
            <a:endParaRPr lang="cs-CZ"/>
          </a:p>
        </p:txBody>
      </p:sp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0132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DDD198B-DA61-4AF7-8AD5-ABA9BD811C55}" type="slidenum">
              <a:rPr lang="cs-CZ"/>
              <a:pPr/>
              <a:t>9</a:t>
            </a:fld>
            <a:endParaRPr lang="cs-CZ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8613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4CD14EC-053F-46F9-9F93-080D4038BE17}" type="slidenum">
              <a:rPr lang="cs-CZ"/>
              <a:pPr/>
              <a:t>10</a:t>
            </a:fld>
            <a:endParaRPr lang="cs-CZ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1959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06BDA0C-2FED-4ADF-8F6B-3E8376A521E9}" type="slidenum">
              <a:rPr lang="cs-CZ"/>
              <a:pPr/>
              <a:t>13</a:t>
            </a:fld>
            <a:endParaRPr lang="cs-CZ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217488" y="812800"/>
            <a:ext cx="7123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920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4631-2E34-4A24-BACA-75D7BFA87342}" type="datetimeFigureOut">
              <a:rPr lang="cs-CZ" smtClean="0"/>
              <a:t>10.10.2014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DE24-A473-4B1B-A4D6-FB75D9E606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623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4631-2E34-4A24-BACA-75D7BFA87342}" type="datetimeFigureOut">
              <a:rPr lang="cs-CZ" smtClean="0"/>
              <a:t>10.10.2014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DE24-A473-4B1B-A4D6-FB75D9E606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900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4631-2E34-4A24-BACA-75D7BFA87342}" type="datetimeFigureOut">
              <a:rPr lang="cs-CZ" smtClean="0"/>
              <a:t>10.10.2014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DE24-A473-4B1B-A4D6-FB75D9E606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858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4631-2E34-4A24-BACA-75D7BFA87342}" type="datetimeFigureOut">
              <a:rPr lang="cs-CZ" smtClean="0"/>
              <a:t>10.10.2014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DE24-A473-4B1B-A4D6-FB75D9E606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041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4631-2E34-4A24-BACA-75D7BFA87342}" type="datetimeFigureOut">
              <a:rPr lang="cs-CZ" smtClean="0"/>
              <a:t>10.10.2014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DE24-A473-4B1B-A4D6-FB75D9E606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28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4631-2E34-4A24-BACA-75D7BFA87342}" type="datetimeFigureOut">
              <a:rPr lang="cs-CZ" smtClean="0"/>
              <a:t>10.10.2014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DE24-A473-4B1B-A4D6-FB75D9E606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2118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4631-2E34-4A24-BACA-75D7BFA87342}" type="datetimeFigureOut">
              <a:rPr lang="cs-CZ" smtClean="0"/>
              <a:t>10.10.2014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DE24-A473-4B1B-A4D6-FB75D9E606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034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4631-2E34-4A24-BACA-75D7BFA87342}" type="datetimeFigureOut">
              <a:rPr lang="cs-CZ" smtClean="0"/>
              <a:t>10.10.2014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DE24-A473-4B1B-A4D6-FB75D9E606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3722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4631-2E34-4A24-BACA-75D7BFA87342}" type="datetimeFigureOut">
              <a:rPr lang="cs-CZ" smtClean="0"/>
              <a:t>10.10.2014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DE24-A473-4B1B-A4D6-FB75D9E606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5494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4631-2E34-4A24-BACA-75D7BFA87342}" type="datetimeFigureOut">
              <a:rPr lang="cs-CZ" smtClean="0"/>
              <a:t>10.10.2014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DE24-A473-4B1B-A4D6-FB75D9E606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844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24631-2E34-4A24-BACA-75D7BFA87342}" type="datetimeFigureOut">
              <a:rPr lang="cs-CZ" smtClean="0"/>
              <a:t>10.10.2014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8DE24-A473-4B1B-A4D6-FB75D9E606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58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724631-2E34-4A24-BACA-75D7BFA87342}" type="datetimeFigureOut">
              <a:rPr lang="cs-CZ" smtClean="0"/>
              <a:t>10.10.2014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8DE24-A473-4B1B-A4D6-FB75D9E606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269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emedicine.medscape.com/article/1181436-overview" TargetMode="External"/><Relationship Id="rId2" Type="http://schemas.openxmlformats.org/officeDocument/2006/relationships/hyperlink" Target="http://zdravi.e15.cz/clanek/postgradualni-medicina/spinalni-svalove-atrofie-271481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303595"/>
            <a:ext cx="9144000" cy="2387600"/>
          </a:xfrm>
        </p:spPr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SPINÁLNÍ SVALOVÁ ATROFIE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864665"/>
          </a:xfrm>
        </p:spPr>
        <p:txBody>
          <a:bodyPr>
            <a:normAutofit/>
          </a:bodyPr>
          <a:lstStyle/>
          <a:p>
            <a:pPr algn="l"/>
            <a:endParaRPr lang="cs-CZ" dirty="0" smtClean="0"/>
          </a:p>
          <a:p>
            <a:pPr algn="l"/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683741" y="4604952"/>
            <a:ext cx="72740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Vypracovali: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cs-CZ" dirty="0" smtClean="0"/>
              <a:t>Michal Vondráček</a:t>
            </a:r>
          </a:p>
          <a:p>
            <a:r>
              <a:rPr lang="cs-CZ" dirty="0" smtClean="0"/>
              <a:t>		Michael </a:t>
            </a:r>
            <a:r>
              <a:rPr lang="cs-CZ" dirty="0" err="1" smtClean="0"/>
              <a:t>Bouzekri</a:t>
            </a:r>
            <a:endParaRPr lang="cs-CZ" dirty="0" smtClean="0"/>
          </a:p>
          <a:p>
            <a:r>
              <a:rPr lang="cs-CZ" dirty="0" smtClean="0"/>
              <a:t>		Diana Johnová</a:t>
            </a:r>
          </a:p>
          <a:p>
            <a:r>
              <a:rPr lang="cs-CZ" dirty="0" smtClean="0"/>
              <a:t>		Helena Vojířová</a:t>
            </a:r>
          </a:p>
          <a:p>
            <a:r>
              <a:rPr lang="cs-CZ" dirty="0" smtClean="0"/>
              <a:t>		Tereza </a:t>
            </a:r>
            <a:r>
              <a:rPr lang="cs-CZ" dirty="0" err="1" smtClean="0"/>
              <a:t>Vrtělová</a:t>
            </a:r>
            <a:endParaRPr lang="cs-CZ" dirty="0" smtClean="0"/>
          </a:p>
          <a:p>
            <a:r>
              <a:rPr lang="cs-CZ" dirty="0" smtClean="0"/>
              <a:t>		Kristýna </a:t>
            </a:r>
            <a:r>
              <a:rPr lang="cs-CZ" dirty="0" err="1" smtClean="0"/>
              <a:t>Vovesná</a:t>
            </a:r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40231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344" y="914497"/>
            <a:ext cx="6912726" cy="4919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409024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accent1">
                    <a:lumMod val="75000"/>
                  </a:schemeClr>
                </a:solidFill>
              </a:rPr>
              <a:t>Genetické vyšetření</a:t>
            </a:r>
            <a:endParaRPr lang="cs-CZ" sz="4000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idx="1"/>
          </p:nvPr>
        </p:nvSpPr>
        <p:spPr>
          <a:xfrm>
            <a:off x="1083275" y="1474706"/>
            <a:ext cx="9848336" cy="5112568"/>
          </a:xfrm>
        </p:spPr>
        <p:txBody>
          <a:bodyPr>
            <a:normAutofit/>
          </a:bodyPr>
          <a:lstStyle/>
          <a:p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Vyšetření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pro potvrzení diagnózy i prenatální diagnostiky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Detekce delecí </a:t>
            </a:r>
            <a:r>
              <a:rPr lang="cs-CZ" sz="1800" dirty="0" err="1">
                <a:latin typeface="Times New Roman" pitchFamily="18" charset="0"/>
                <a:cs typeface="Times New Roman" pitchFamily="18" charset="0"/>
              </a:rPr>
              <a:t>SMNtel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genu – stanovení homozygotní delece 7. a 8. </a:t>
            </a:r>
            <a:r>
              <a:rPr lang="cs-CZ" sz="1800" dirty="0" err="1">
                <a:latin typeface="Times New Roman" pitchFamily="18" charset="0"/>
                <a:cs typeface="Times New Roman" pitchFamily="18" charset="0"/>
              </a:rPr>
              <a:t>exonu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SMN1 genu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Metody </a:t>
            </a: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PCR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nebo </a:t>
            </a: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MLPA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(Multiplex </a:t>
            </a:r>
            <a:r>
              <a:rPr lang="cs-CZ" sz="1800" dirty="0" err="1">
                <a:latin typeface="Times New Roman" pitchFamily="18" charset="0"/>
                <a:cs typeface="Times New Roman" pitchFamily="18" charset="0"/>
              </a:rPr>
              <a:t>ligationdependent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>
                <a:latin typeface="Times New Roman" pitchFamily="18" charset="0"/>
                <a:cs typeface="Times New Roman" pitchFamily="18" charset="0"/>
              </a:rPr>
              <a:t>probe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err="1">
                <a:latin typeface="Times New Roman" pitchFamily="18" charset="0"/>
                <a:cs typeface="Times New Roman" pitchFamily="18" charset="0"/>
              </a:rPr>
              <a:t>amplification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Ověření detekce počtu kopií genu SMN1 a SMN2 genu se provádí pomocí metody relativní kvantifikace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Další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metody: 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SMN region test KIT… </a:t>
            </a:r>
          </a:p>
          <a:p>
            <a:r>
              <a:rPr lang="cs-CZ" sz="1800" u="sng" dirty="0">
                <a:latin typeface="Times New Roman" pitchFamily="18" charset="0"/>
                <a:cs typeface="Times New Roman" pitchFamily="18" charset="0"/>
              </a:rPr>
              <a:t>Nepřítomnost delece diagnózu SMA nevylučuje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, až 10 % případů může nést místo delece </a:t>
            </a:r>
            <a:r>
              <a:rPr lang="cs-CZ" sz="1800" b="1" dirty="0">
                <a:latin typeface="Times New Roman" pitchFamily="18" charset="0"/>
                <a:cs typeface="Times New Roman" pitchFamily="18" charset="0"/>
              </a:rPr>
              <a:t>bodovou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mutaci </a:t>
            </a:r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(častěji u SMA II, III)</a:t>
            </a:r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1800" dirty="0" smtClean="0">
                <a:latin typeface="Times New Roman" pitchFamily="18" charset="0"/>
                <a:cs typeface="Times New Roman" pitchFamily="18" charset="0"/>
              </a:rPr>
              <a:t>Potvrzením 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nemoci je i prokázaná delece 5. </a:t>
            </a:r>
            <a:r>
              <a:rPr lang="cs-CZ" sz="1800" dirty="0" err="1">
                <a:latin typeface="Times New Roman" pitchFamily="18" charset="0"/>
                <a:cs typeface="Times New Roman" pitchFamily="18" charset="0"/>
              </a:rPr>
              <a:t>exonu</a:t>
            </a:r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 NAIP genu. Existuje korelace mezi klinickým stavem pacienta a rozsahem nalezené delece. </a:t>
            </a:r>
          </a:p>
          <a:p>
            <a:r>
              <a:rPr lang="cs-CZ" sz="1800" dirty="0">
                <a:latin typeface="Times New Roman" pitchFamily="18" charset="0"/>
                <a:cs typeface="Times New Roman" pitchFamily="18" charset="0"/>
              </a:rPr>
              <a:t>U dětí se SMA I. typu je zjišťována delece zahrnující gen SMN1 spolu s genem NAIP až v 68 %, u SMA II. a III. typu je to jen asi u 5 % případů. </a:t>
            </a:r>
          </a:p>
        </p:txBody>
      </p:sp>
    </p:spTree>
    <p:extLst>
      <p:ext uri="{BB962C8B-B14F-4D97-AF65-F5344CB8AC3E}">
        <p14:creationId xmlns:p14="http://schemas.microsoft.com/office/powerpoint/2010/main" val="547008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intermed.de/shop/out/pictures/master/product/1/Intermed_26054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18306">
            <a:off x="7765107" y="3591778"/>
            <a:ext cx="3100602" cy="2308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274042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06163" y="757882"/>
            <a:ext cx="10066638" cy="5656607"/>
          </a:xfrm>
        </p:spPr>
        <p:txBody>
          <a:bodyPr>
            <a:normAutofit/>
          </a:bodyPr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Indikace vyšetření: </a:t>
            </a:r>
          </a:p>
          <a:p>
            <a:pPr lvl="1"/>
            <a:r>
              <a:rPr lang="cs-CZ" sz="1900" dirty="0">
                <a:latin typeface="Times New Roman" pitchFamily="18" charset="0"/>
                <a:cs typeface="Times New Roman" pitchFamily="18" charset="0"/>
              </a:rPr>
              <a:t>u pacientů se SMA </a:t>
            </a:r>
          </a:p>
          <a:p>
            <a:pPr lvl="1"/>
            <a:r>
              <a:rPr lang="cs-CZ" sz="1900" dirty="0">
                <a:latin typeface="Times New Roman" pitchFamily="18" charset="0"/>
                <a:cs typeface="Times New Roman" pitchFamily="18" charset="0"/>
              </a:rPr>
              <a:t>u příbuzných pacientů se SMA </a:t>
            </a:r>
          </a:p>
          <a:p>
            <a:pPr lvl="1"/>
            <a:r>
              <a:rPr lang="cs-CZ" sz="1900" dirty="0">
                <a:latin typeface="Times New Roman" pitchFamily="18" charset="0"/>
                <a:cs typeface="Times New Roman" pitchFamily="18" charset="0"/>
              </a:rPr>
              <a:t>u příbuzných přenašečů delece </a:t>
            </a:r>
            <a:r>
              <a:rPr lang="cs-CZ" sz="1900" dirty="0" err="1">
                <a:latin typeface="Times New Roman" pitchFamily="18" charset="0"/>
                <a:cs typeface="Times New Roman" pitchFamily="18" charset="0"/>
              </a:rPr>
              <a:t>exonu</a:t>
            </a:r>
            <a:r>
              <a:rPr lang="cs-CZ" sz="1900" dirty="0">
                <a:latin typeface="Times New Roman" pitchFamily="18" charset="0"/>
                <a:cs typeface="Times New Roman" pitchFamily="18" charset="0"/>
              </a:rPr>
              <a:t> 7 SMN1 genu</a:t>
            </a:r>
          </a:p>
          <a:p>
            <a:pPr lvl="1"/>
            <a:r>
              <a:rPr lang="cs-CZ" sz="1900" dirty="0">
                <a:latin typeface="Times New Roman" pitchFamily="18" charset="0"/>
                <a:cs typeface="Times New Roman" pitchFamily="18" charset="0"/>
              </a:rPr>
              <a:t>u dárců </a:t>
            </a:r>
            <a:r>
              <a:rPr lang="cs-CZ" sz="1900" dirty="0" err="1">
                <a:latin typeface="Times New Roman" pitchFamily="18" charset="0"/>
                <a:cs typeface="Times New Roman" pitchFamily="18" charset="0"/>
              </a:rPr>
              <a:t>oocytů</a:t>
            </a:r>
            <a:r>
              <a:rPr lang="cs-CZ" sz="1900" dirty="0">
                <a:latin typeface="Times New Roman" pitchFamily="18" charset="0"/>
                <a:cs typeface="Times New Roman" pitchFamily="18" charset="0"/>
              </a:rPr>
              <a:t>, spermatu </a:t>
            </a:r>
          </a:p>
          <a:p>
            <a:pPr lvl="1">
              <a:buNone/>
            </a:pPr>
            <a:endParaRPr lang="cs-CZ" sz="1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Materiál pro vyšetření: </a:t>
            </a:r>
          </a:p>
          <a:p>
            <a:pPr lvl="1"/>
            <a:r>
              <a:rPr lang="cs-CZ" sz="1900" dirty="0">
                <a:latin typeface="Times New Roman" pitchFamily="18" charset="0"/>
                <a:cs typeface="Times New Roman" pitchFamily="18" charset="0"/>
              </a:rPr>
              <a:t>5 ml venózní krve odebrané do EDTA, </a:t>
            </a:r>
            <a:r>
              <a:rPr lang="cs-CZ" sz="2000" dirty="0"/>
              <a:t>bukální stěr, plodová voda (16.-18. týden), choriové klky (10.-13.týden), pupečníková krev (od 18. týdne)</a:t>
            </a:r>
          </a:p>
          <a:p>
            <a:pPr lvl="1"/>
            <a:endParaRPr lang="cs-CZ" sz="19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Vyšetřované změny: </a:t>
            </a:r>
          </a:p>
          <a:p>
            <a:pPr lvl="1"/>
            <a:r>
              <a:rPr lang="cs-CZ" sz="1900" dirty="0">
                <a:latin typeface="Times New Roman" pitchFamily="18" charset="0"/>
                <a:cs typeface="Times New Roman" pitchFamily="18" charset="0"/>
              </a:rPr>
              <a:t>stanovení počtu kopií </a:t>
            </a:r>
            <a:r>
              <a:rPr lang="cs-CZ" sz="1900" b="1" dirty="0">
                <a:latin typeface="Times New Roman" pitchFamily="18" charset="0"/>
                <a:cs typeface="Times New Roman" pitchFamily="18" charset="0"/>
              </a:rPr>
              <a:t>exonu 7 a 8 SMN1 </a:t>
            </a:r>
            <a:r>
              <a:rPr lang="cs-CZ" sz="1900" dirty="0">
                <a:latin typeface="Times New Roman" pitchFamily="18" charset="0"/>
                <a:cs typeface="Times New Roman" pitchFamily="18" charset="0"/>
              </a:rPr>
              <a:t>genu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68755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947351" y="273629"/>
            <a:ext cx="9261722" cy="1144921"/>
          </a:xfrm>
          <a:ln/>
        </p:spPr>
        <p:txBody>
          <a:bodyPr vert="horz" lIns="91440" tIns="35206" rIns="91440" bIns="45720" rtlCol="0" anchor="ctr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Léčba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56735" y="1604329"/>
            <a:ext cx="9352338" cy="4526396"/>
          </a:xfrm>
          <a:ln/>
        </p:spPr>
        <p:txBody>
          <a:bodyPr/>
          <a:lstStyle/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dirty="0"/>
              <a:t>Kauzální léčba – </a:t>
            </a:r>
            <a:r>
              <a:rPr lang="cs-CZ" b="1" u="sng" dirty="0"/>
              <a:t>neexistuje</a:t>
            </a:r>
            <a:r>
              <a:rPr lang="cs-CZ" dirty="0"/>
              <a:t>, genová terapie?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dirty="0"/>
              <a:t>Rehabilitace</a:t>
            </a:r>
          </a:p>
          <a:p>
            <a:pPr marL="1566916" lvl="3" indent="-195864">
              <a:buSzPct val="75000"/>
              <a:buFont typeface="Symbol" panose="05050102010706020507" pitchFamily="18" charset="2"/>
              <a:buChar char="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dirty="0"/>
              <a:t>Metodiky pro rehabilitaci periferních paréz, Vojtova metoda</a:t>
            </a:r>
          </a:p>
          <a:p>
            <a:pPr marL="1566916" lvl="3" indent="-195864">
              <a:buSzPct val="75000"/>
              <a:buFont typeface="Symbol" panose="05050102010706020507" pitchFamily="18" charset="2"/>
              <a:buChar char="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dirty="0"/>
              <a:t>Protahování, polohování končetin, ergoterapie</a:t>
            </a:r>
          </a:p>
          <a:p>
            <a:pPr marL="1566916" lvl="3" indent="-195864">
              <a:buSzPct val="75000"/>
              <a:buFont typeface="Symbol" panose="05050102010706020507" pitchFamily="18" charset="2"/>
              <a:buChar char="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dirty="0"/>
              <a:t>Respirační fyzioterapie, elektroléčba, vodoléčba</a:t>
            </a:r>
          </a:p>
          <a:p>
            <a:pPr marL="1566916" lvl="3" indent="-195864">
              <a:buSzPct val="7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dirty="0">
                <a:cs typeface="Arial" panose="020B0604020202020204" pitchFamily="34" charset="0"/>
              </a:rPr>
              <a:t>→ cíl udržení hybnosti, </a:t>
            </a:r>
            <a:r>
              <a:rPr lang="cs-CZ" dirty="0" err="1">
                <a:cs typeface="Arial" panose="020B0604020202020204" pitchFamily="34" charset="0"/>
              </a:rPr>
              <a:t>vertikalizace</a:t>
            </a:r>
            <a:r>
              <a:rPr lang="cs-CZ" dirty="0">
                <a:cs typeface="Arial" panose="020B0604020202020204" pitchFamily="34" charset="0"/>
              </a:rPr>
              <a:t> pacienta, zapojení do normálního života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sz="2177" dirty="0" smtClean="0">
                <a:cs typeface="Arial" panose="020B0604020202020204" pitchFamily="34" charset="0"/>
              </a:rPr>
              <a:t>Prevence </a:t>
            </a:r>
            <a:r>
              <a:rPr lang="cs-CZ" sz="2177" dirty="0">
                <a:cs typeface="Arial" panose="020B0604020202020204" pitchFamily="34" charset="0"/>
              </a:rPr>
              <a:t>skoliózy, osteoporózy, dýchacích a trávicích obtíží → strava pro udržení normální tělesné </a:t>
            </a:r>
            <a:r>
              <a:rPr lang="cs-CZ" sz="2177" dirty="0" err="1">
                <a:cs typeface="Arial" panose="020B0604020202020204" pitchFamily="34" charset="0"/>
              </a:rPr>
              <a:t>hmonosti</a:t>
            </a:r>
            <a:r>
              <a:rPr lang="cs-CZ" sz="2177" dirty="0">
                <a:cs typeface="Arial" panose="020B0604020202020204" pitchFamily="34" charset="0"/>
              </a:rPr>
              <a:t>, podpůrná plicní ventilace, gastrostomie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sz="2177" dirty="0">
                <a:cs typeface="Arial" panose="020B0604020202020204" pitchFamily="34" charset="0"/>
              </a:rPr>
              <a:t>Chirurgický zákrok – stabilizační </a:t>
            </a:r>
            <a:r>
              <a:rPr lang="cs-CZ" sz="2177" dirty="0" err="1">
                <a:cs typeface="Arial" panose="020B0604020202020204" pitchFamily="34" charset="0"/>
              </a:rPr>
              <a:t>fůze</a:t>
            </a:r>
            <a:r>
              <a:rPr lang="cs-CZ" sz="2177" dirty="0">
                <a:cs typeface="Arial" panose="020B0604020202020204" pitchFamily="34" charset="0"/>
              </a:rPr>
              <a:t> páteře, nápravy subluxací a dislokací kloubů</a:t>
            </a:r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9566" y="115330"/>
            <a:ext cx="3044770" cy="3105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475082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19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1" build="p" animBg="1"/>
      <p:bldP spid="8194" grpId="2" build="p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90292"/>
            <a:ext cx="10515600" cy="1325563"/>
          </a:xfrm>
        </p:spPr>
        <p:txBody>
          <a:bodyPr/>
          <a:lstStyle/>
          <a:p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Použité zdroje:</a:t>
            </a:r>
            <a:endParaRPr lang="cs-CZ" b="1" u="sng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80634"/>
            <a:ext cx="10515600" cy="4351338"/>
          </a:xfrm>
        </p:spPr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zdravi.e15.cz/clanek/postgradualni-medicina/spinalni-svalove-atrofie-271481</a:t>
            </a:r>
            <a:endParaRPr lang="cs-CZ" dirty="0" smtClean="0"/>
          </a:p>
          <a:p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emedicine.medscape.com/article/1181436-overview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7157689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13945" y="2383396"/>
            <a:ext cx="11803898" cy="1889059"/>
          </a:xfrm>
        </p:spPr>
        <p:txBody>
          <a:bodyPr/>
          <a:lstStyle/>
          <a:p>
            <a:r>
              <a:rPr lang="cs-CZ" b="1" dirty="0" smtClean="0">
                <a:solidFill>
                  <a:schemeClr val="accent1"/>
                </a:solidFill>
              </a:rPr>
              <a:t>DĚKUJEME ZA POZORNOST</a:t>
            </a:r>
            <a:endParaRPr lang="cs-CZ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94085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Spinální svalová atrofie (SMA)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64361"/>
          </a:xfrm>
        </p:spPr>
        <p:txBody>
          <a:bodyPr>
            <a:normAutofit/>
          </a:bodyPr>
          <a:lstStyle/>
          <a:p>
            <a:r>
              <a:rPr lang="cs-CZ" sz="3000" dirty="0" smtClean="0"/>
              <a:t>Skupina vrozených degenerativních neuromuskulárních chorob</a:t>
            </a:r>
          </a:p>
          <a:p>
            <a:r>
              <a:rPr lang="cs-CZ" dirty="0" smtClean="0"/>
              <a:t>Společné rysy: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Postupný zánik </a:t>
            </a:r>
            <a:r>
              <a:rPr lang="el-GR" dirty="0" smtClean="0"/>
              <a:t>α</a:t>
            </a:r>
            <a:r>
              <a:rPr lang="cs-CZ" dirty="0" smtClean="0"/>
              <a:t> - </a:t>
            </a:r>
            <a:r>
              <a:rPr lang="cs-CZ" dirty="0" err="1" smtClean="0"/>
              <a:t>motoneuronů</a:t>
            </a:r>
            <a:r>
              <a:rPr lang="cs-CZ" dirty="0" smtClean="0"/>
              <a:t> v předních rozích míšních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Periferní motorické postižení</a:t>
            </a:r>
            <a:endParaRPr lang="cs-CZ" sz="2200" dirty="0" smtClean="0"/>
          </a:p>
          <a:p>
            <a:r>
              <a:rPr lang="cs-CZ" dirty="0" smtClean="0"/>
              <a:t>Obraz nemoci může být variabilní  </a:t>
            </a:r>
            <a:endParaRPr lang="cs-CZ" b="1" u="sng" dirty="0"/>
          </a:p>
          <a:p>
            <a:pPr lvl="1"/>
            <a:r>
              <a:rPr lang="cs-CZ" b="1" u="sng" dirty="0" smtClean="0"/>
              <a:t> 4 hlavní skupiny: </a:t>
            </a:r>
            <a:r>
              <a:rPr lang="cs-CZ" dirty="0" smtClean="0"/>
              <a:t>  </a:t>
            </a:r>
          </a:p>
          <a:p>
            <a:pPr marL="1428750" lvl="2" indent="-514350">
              <a:buFont typeface="+mj-lt"/>
              <a:buAutoNum type="arabicPeriod"/>
            </a:pPr>
            <a:r>
              <a:rPr lang="cs-CZ" sz="2800" dirty="0" smtClean="0"/>
              <a:t>infantilní </a:t>
            </a:r>
            <a:r>
              <a:rPr lang="cs-CZ" sz="2800" dirty="0"/>
              <a:t>(SMA I)</a:t>
            </a:r>
          </a:p>
          <a:p>
            <a:pPr marL="1428750" lvl="2" indent="-514350">
              <a:buFont typeface="+mj-lt"/>
              <a:buAutoNum type="arabicPeriod"/>
            </a:pPr>
            <a:r>
              <a:rPr lang="cs-CZ" sz="2800" dirty="0"/>
              <a:t>intermediální ( SMA II)</a:t>
            </a:r>
          </a:p>
          <a:p>
            <a:pPr marL="1428750" lvl="2" indent="-514350">
              <a:buFont typeface="+mj-lt"/>
              <a:buAutoNum type="arabicPeriod"/>
            </a:pPr>
            <a:r>
              <a:rPr lang="cs-CZ" sz="2800" dirty="0"/>
              <a:t>juvenilní (SMA III)</a:t>
            </a:r>
          </a:p>
          <a:p>
            <a:pPr marL="1428750" lvl="2" indent="-514350">
              <a:buFont typeface="+mj-lt"/>
              <a:buAutoNum type="arabicPeriod"/>
            </a:pPr>
            <a:r>
              <a:rPr lang="cs-CZ" sz="2800" dirty="0" err="1"/>
              <a:t>adultní</a:t>
            </a:r>
            <a:r>
              <a:rPr lang="cs-CZ" sz="2800" dirty="0"/>
              <a:t> (SMA IV)</a:t>
            </a:r>
          </a:p>
          <a:p>
            <a:pPr lvl="2"/>
            <a:endParaRPr lang="cs-CZ" dirty="0" smtClean="0"/>
          </a:p>
          <a:p>
            <a:endParaRPr lang="cs-CZ" dirty="0"/>
          </a:p>
        </p:txBody>
      </p:sp>
      <p:pic>
        <p:nvPicPr>
          <p:cNvPr id="4098" name="Picture 2" descr="http://classconnection.s3.amazonaws.com/997/flashcards/1355997/jpg/ventral_horn133634839518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4497" y="3523633"/>
            <a:ext cx="4893276" cy="3136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79371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1) SMA </a:t>
            </a: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I. </a:t>
            </a:r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Typu 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=</a:t>
            </a:r>
            <a:r>
              <a:rPr lang="cs-CZ" sz="3600" b="1" dirty="0">
                <a:solidFill>
                  <a:schemeClr val="accent1">
                    <a:lumMod val="75000"/>
                  </a:schemeClr>
                </a:solidFill>
              </a:rPr>
              <a:t> akutní infantilní forma</a:t>
            </a:r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700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2700" dirty="0" err="1" smtClean="0">
                <a:solidFill>
                  <a:schemeClr val="accent1">
                    <a:lumMod val="75000"/>
                  </a:schemeClr>
                </a:solidFill>
              </a:rPr>
              <a:t>Morbus</a:t>
            </a:r>
            <a:r>
              <a:rPr lang="cs-CZ" sz="27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700" dirty="0" err="1" smtClean="0">
                <a:solidFill>
                  <a:schemeClr val="accent1">
                    <a:lumMod val="75000"/>
                  </a:schemeClr>
                </a:solidFill>
              </a:rPr>
              <a:t>Werdning</a:t>
            </a:r>
            <a:r>
              <a:rPr lang="cs-CZ" sz="2700" dirty="0" smtClean="0">
                <a:solidFill>
                  <a:schemeClr val="accent1">
                    <a:lumMod val="75000"/>
                  </a:schemeClr>
                </a:solidFill>
              </a:rPr>
              <a:t> – Hoffmann I</a:t>
            </a:r>
            <a:r>
              <a:rPr lang="cs-CZ" sz="27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9673281" cy="435133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Akutní </a:t>
            </a:r>
            <a:r>
              <a:rPr lang="cs-CZ" dirty="0" smtClean="0"/>
              <a:t>charakter, fulminantní průběh, 35% SMA</a:t>
            </a:r>
            <a:endParaRPr lang="cs-CZ" dirty="0"/>
          </a:p>
          <a:p>
            <a:r>
              <a:rPr lang="cs-CZ" dirty="0"/>
              <a:t>Projev 4-6 měsíců </a:t>
            </a:r>
            <a:r>
              <a:rPr lang="cs-CZ" dirty="0" smtClean="0"/>
              <a:t>věku, úmrtí do </a:t>
            </a:r>
            <a:r>
              <a:rPr lang="cs-CZ" b="1" dirty="0" smtClean="0"/>
              <a:t>2-3</a:t>
            </a:r>
            <a:r>
              <a:rPr lang="cs-CZ" dirty="0" smtClean="0"/>
              <a:t> let </a:t>
            </a:r>
            <a:r>
              <a:rPr lang="cs-CZ" dirty="0" smtClean="0">
                <a:solidFill>
                  <a:srgbClr val="FF0000"/>
                </a:solidFill>
              </a:rPr>
              <a:t>(neexistuje účinná léčba)</a:t>
            </a:r>
            <a:endParaRPr lang="cs-CZ" dirty="0">
              <a:solidFill>
                <a:srgbClr val="FF0000"/>
              </a:solidFill>
            </a:endParaRPr>
          </a:p>
          <a:p>
            <a:pPr lvl="0"/>
            <a:r>
              <a:rPr lang="cs-CZ" dirty="0" smtClean="0"/>
              <a:t>Od narození </a:t>
            </a:r>
            <a:r>
              <a:rPr lang="cs-CZ" u="sng" dirty="0" smtClean="0"/>
              <a:t>periferní sval. hypotonie</a:t>
            </a:r>
            <a:r>
              <a:rPr lang="cs-CZ" dirty="0" smtClean="0"/>
              <a:t>, časté dýchací </a:t>
            </a:r>
            <a:r>
              <a:rPr lang="cs-CZ" dirty="0"/>
              <a:t>obtíže, </a:t>
            </a:r>
            <a:r>
              <a:rPr lang="cs-CZ" dirty="0" smtClean="0"/>
              <a:t>může postihovat i  bulbární </a:t>
            </a:r>
            <a:r>
              <a:rPr lang="cs-CZ" dirty="0"/>
              <a:t>funkce </a:t>
            </a:r>
            <a:r>
              <a:rPr lang="cs-CZ" sz="2400" dirty="0"/>
              <a:t>(sání , polykání, tichý pláč, respirační potíže), </a:t>
            </a:r>
            <a:r>
              <a:rPr lang="cs-CZ" b="1" dirty="0" smtClean="0"/>
              <a:t>areflexie</a:t>
            </a:r>
            <a:r>
              <a:rPr lang="cs-CZ" dirty="0" smtClean="0"/>
              <a:t> </a:t>
            </a:r>
            <a:r>
              <a:rPr lang="cs-CZ" dirty="0"/>
              <a:t>od počátku </a:t>
            </a:r>
            <a:r>
              <a:rPr lang="cs-CZ" dirty="0" smtClean="0"/>
              <a:t>onemocnění</a:t>
            </a:r>
          </a:p>
          <a:p>
            <a:pPr lvl="0"/>
            <a:r>
              <a:rPr lang="cs-CZ" dirty="0" smtClean="0"/>
              <a:t>Možná </a:t>
            </a:r>
            <a:r>
              <a:rPr lang="cs-CZ" dirty="0"/>
              <a:t>přítomnost </a:t>
            </a:r>
            <a:r>
              <a:rPr lang="cs-CZ" dirty="0" smtClean="0"/>
              <a:t>deformit </a:t>
            </a:r>
            <a:r>
              <a:rPr lang="cs-CZ" dirty="0"/>
              <a:t>skeletu, </a:t>
            </a:r>
            <a:r>
              <a:rPr lang="cs-CZ" dirty="0" smtClean="0"/>
              <a:t>flekčních kontraktur</a:t>
            </a:r>
            <a:endParaRPr lang="cs-CZ" dirty="0"/>
          </a:p>
          <a:p>
            <a:pPr lvl="0"/>
            <a:r>
              <a:rPr lang="cs-CZ" dirty="0" smtClean="0"/>
              <a:t>Dítě </a:t>
            </a:r>
            <a:r>
              <a:rPr lang="cs-CZ" dirty="0"/>
              <a:t>se nenaučí stát ani sedět,</a:t>
            </a:r>
            <a:r>
              <a:rPr lang="cs-CZ" u="sng" dirty="0"/>
              <a:t> mentální vývoj je normální.</a:t>
            </a:r>
          </a:p>
          <a:p>
            <a:pPr lvl="0"/>
            <a:r>
              <a:rPr lang="cs-CZ" dirty="0" smtClean="0"/>
              <a:t>Pokud začátek denervace </a:t>
            </a:r>
            <a:r>
              <a:rPr lang="cs-CZ" dirty="0"/>
              <a:t>neuronů </a:t>
            </a:r>
            <a:r>
              <a:rPr lang="cs-CZ" dirty="0" smtClean="0"/>
              <a:t>již intrauterinně =&gt; </a:t>
            </a:r>
            <a:r>
              <a:rPr lang="cs-CZ" b="1" i="1" u="sng" dirty="0"/>
              <a:t>O - forma </a:t>
            </a:r>
            <a:r>
              <a:rPr lang="cs-CZ" b="1" i="1" u="sng" dirty="0" smtClean="0"/>
              <a:t>SMA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snížené </a:t>
            </a:r>
            <a:r>
              <a:rPr lang="cs-CZ" dirty="0"/>
              <a:t>pohyby plodu; menší vitální kapacita plic =&gt; dechová insuficience po narození =&gt; hrozí aspirace, dožití věku 6-12 měsíců.</a:t>
            </a:r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5346" y="1425275"/>
            <a:ext cx="1066800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81015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u="sng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u="sng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2) SMA </a:t>
            </a: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II. typu </a:t>
            </a:r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= </a:t>
            </a:r>
            <a:r>
              <a:rPr lang="cs-CZ" sz="3600" b="1" dirty="0">
                <a:solidFill>
                  <a:schemeClr val="accent1">
                    <a:lumMod val="75000"/>
                  </a:schemeClr>
                </a:solidFill>
              </a:rPr>
              <a:t>chronická infantilní 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/ intermediální </a:t>
            </a:r>
            <a:r>
              <a:rPr lang="cs-CZ" sz="3600" b="1" dirty="0">
                <a:solidFill>
                  <a:schemeClr val="accent1">
                    <a:lumMod val="75000"/>
                  </a:schemeClr>
                </a:solidFill>
              </a:rPr>
              <a:t>forma</a:t>
            </a:r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27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2700" dirty="0" err="1">
                <a:solidFill>
                  <a:schemeClr val="accent1">
                    <a:lumMod val="75000"/>
                  </a:schemeClr>
                </a:solidFill>
              </a:rPr>
              <a:t>Morbus</a:t>
            </a:r>
            <a:r>
              <a:rPr lang="cs-CZ" sz="27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2700" dirty="0" err="1">
                <a:solidFill>
                  <a:schemeClr val="accent1">
                    <a:lumMod val="75000"/>
                  </a:schemeClr>
                </a:solidFill>
              </a:rPr>
              <a:t>Werdnig</a:t>
            </a:r>
            <a:r>
              <a:rPr lang="cs-CZ" sz="2700" dirty="0">
                <a:solidFill>
                  <a:schemeClr val="accent1">
                    <a:lumMod val="75000"/>
                  </a:schemeClr>
                </a:solidFill>
              </a:rPr>
              <a:t> Hoffmann </a:t>
            </a:r>
            <a:r>
              <a:rPr lang="cs-CZ" sz="2700" dirty="0" smtClean="0">
                <a:solidFill>
                  <a:schemeClr val="accent1">
                    <a:lumMod val="75000"/>
                  </a:schemeClr>
                </a:solidFill>
              </a:rPr>
              <a:t>II)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Nejrozšířenější,</a:t>
            </a:r>
            <a:r>
              <a:rPr lang="cs-CZ" dirty="0" smtClean="0"/>
              <a:t> pomalejší progrese</a:t>
            </a:r>
          </a:p>
          <a:p>
            <a:r>
              <a:rPr lang="cs-CZ" dirty="0" smtClean="0"/>
              <a:t>Nástup v  6. – 24. měsíci života , dožívání 30-50 let</a:t>
            </a:r>
          </a:p>
          <a:p>
            <a:pPr lvl="0"/>
            <a:r>
              <a:rPr lang="cs-CZ" dirty="0" smtClean="0"/>
              <a:t>Svalová </a:t>
            </a:r>
            <a:r>
              <a:rPr lang="cs-CZ" dirty="0"/>
              <a:t>slabost </a:t>
            </a:r>
            <a:r>
              <a:rPr lang="cs-CZ" dirty="0" smtClean="0"/>
              <a:t>symetrická a postihuje </a:t>
            </a:r>
            <a:r>
              <a:rPr lang="cs-CZ" b="1" dirty="0" smtClean="0"/>
              <a:t>hl.</a:t>
            </a:r>
            <a:r>
              <a:rPr lang="cs-CZ" dirty="0" smtClean="0"/>
              <a:t> </a:t>
            </a:r>
            <a:r>
              <a:rPr lang="cs-CZ" b="1" dirty="0"/>
              <a:t>proximální svaly </a:t>
            </a:r>
            <a:r>
              <a:rPr lang="cs-CZ" dirty="0" smtClean="0"/>
              <a:t>HK i DK, distální </a:t>
            </a:r>
            <a:r>
              <a:rPr lang="cs-CZ" dirty="0"/>
              <a:t>svaly </a:t>
            </a:r>
            <a:r>
              <a:rPr lang="cs-CZ" dirty="0" smtClean="0"/>
              <a:t>postiženy </a:t>
            </a:r>
            <a:r>
              <a:rPr lang="cs-CZ" u="sng" dirty="0"/>
              <a:t>málo nebo </a:t>
            </a:r>
            <a:r>
              <a:rPr lang="cs-CZ" u="sng" dirty="0" smtClean="0"/>
              <a:t>vůbec</a:t>
            </a:r>
            <a:endParaRPr lang="cs-CZ" dirty="0" smtClean="0"/>
          </a:p>
          <a:p>
            <a:pPr lvl="0"/>
            <a:r>
              <a:rPr lang="cs-CZ" dirty="0" smtClean="0"/>
              <a:t>Dítě schopno sedu </a:t>
            </a:r>
            <a:r>
              <a:rPr lang="cs-CZ" dirty="0"/>
              <a:t>i </a:t>
            </a:r>
            <a:r>
              <a:rPr lang="cs-CZ" dirty="0" smtClean="0"/>
              <a:t>stoje, ale zpravidla </a:t>
            </a:r>
            <a:r>
              <a:rPr lang="cs-CZ" u="sng" dirty="0" smtClean="0"/>
              <a:t>ne chůze</a:t>
            </a:r>
          </a:p>
          <a:p>
            <a:pPr lvl="0"/>
            <a:r>
              <a:rPr lang="cs-CZ" dirty="0" smtClean="0"/>
              <a:t>Postupně regrese </a:t>
            </a:r>
            <a:r>
              <a:rPr lang="cs-CZ" dirty="0"/>
              <a:t>dosaženého motorického </a:t>
            </a:r>
            <a:r>
              <a:rPr lang="cs-CZ" dirty="0" smtClean="0"/>
              <a:t>vývoje deformitami </a:t>
            </a:r>
            <a:r>
              <a:rPr lang="cs-CZ" dirty="0"/>
              <a:t>nohou,  </a:t>
            </a:r>
            <a:r>
              <a:rPr lang="cs-CZ" dirty="0" smtClean="0"/>
              <a:t>kyfoskoliózou </a:t>
            </a:r>
            <a:endParaRPr lang="cs-CZ" dirty="0"/>
          </a:p>
          <a:p>
            <a:pPr lvl="0"/>
            <a:r>
              <a:rPr lang="cs-CZ" dirty="0" smtClean="0"/>
              <a:t>Léčba </a:t>
            </a:r>
            <a:r>
              <a:rPr lang="cs-CZ" dirty="0"/>
              <a:t>symptomatická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638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3) SMA </a:t>
            </a: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III. typu 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= juvenilní forma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sz="3100" b="1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cs-CZ" sz="3100" b="1" dirty="0" err="1">
                <a:solidFill>
                  <a:schemeClr val="accent1">
                    <a:lumMod val="75000"/>
                  </a:schemeClr>
                </a:solidFill>
              </a:rPr>
              <a:t>Morbus</a:t>
            </a:r>
            <a:r>
              <a:rPr lang="cs-CZ" sz="31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3100" b="1" dirty="0" err="1" smtClean="0">
                <a:solidFill>
                  <a:schemeClr val="accent1">
                    <a:lumMod val="75000"/>
                  </a:schemeClr>
                </a:solidFill>
              </a:rPr>
              <a:t>Kugelberg-Welander</a:t>
            </a:r>
            <a:r>
              <a:rPr lang="cs-CZ" sz="3100" b="1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dirty="0">
                <a:solidFill>
                  <a:schemeClr val="accent1">
                    <a:lumMod val="75000"/>
                  </a:schemeClr>
                </a:solidFill>
              </a:rPr>
            </a:b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Výskyt </a:t>
            </a:r>
            <a:r>
              <a:rPr lang="cs-CZ" dirty="0"/>
              <a:t>předškolní </a:t>
            </a:r>
            <a:r>
              <a:rPr lang="cs-CZ" dirty="0" smtClean="0"/>
              <a:t>/ školní </a:t>
            </a:r>
            <a:r>
              <a:rPr lang="cs-CZ" dirty="0"/>
              <a:t>věk</a:t>
            </a:r>
          </a:p>
          <a:p>
            <a:pPr lvl="0"/>
            <a:r>
              <a:rPr lang="cs-CZ" dirty="0" smtClean="0"/>
              <a:t>Pomalá </a:t>
            </a:r>
            <a:r>
              <a:rPr lang="cs-CZ" dirty="0"/>
              <a:t>progrese periferní parézy (stupňovitá), postupné horšení chůze, nízké reflexy, později nevybavitelné </a:t>
            </a:r>
          </a:p>
          <a:p>
            <a:pPr lvl="0"/>
            <a:r>
              <a:rPr lang="cs-CZ" u="sng" dirty="0" smtClean="0"/>
              <a:t>První </a:t>
            </a:r>
            <a:r>
              <a:rPr lang="cs-CZ" u="sng" dirty="0"/>
              <a:t>příznak – </a:t>
            </a:r>
            <a:r>
              <a:rPr lang="cs-CZ" b="1" u="sng" dirty="0"/>
              <a:t>porucha chůze</a:t>
            </a:r>
            <a:r>
              <a:rPr lang="cs-CZ" dirty="0"/>
              <a:t>- slabost DK, postupně se horší i hybnost HK s predilekcí proximálně, pokles tonu trupového svalstva </a:t>
            </a:r>
          </a:p>
          <a:p>
            <a:pPr lvl="0"/>
            <a:r>
              <a:rPr lang="cs-CZ" dirty="0"/>
              <a:t>mezi 20. – 40.  </a:t>
            </a:r>
            <a:r>
              <a:rPr lang="cs-CZ" dirty="0" smtClean="0"/>
              <a:t>rokem </a:t>
            </a:r>
            <a:r>
              <a:rPr lang="cs-CZ" dirty="0"/>
              <a:t>se pacienti stávají imobilní (i dříve)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4442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b="1" u="sng" dirty="0" smtClean="0">
                <a:solidFill>
                  <a:schemeClr val="accent1">
                    <a:lumMod val="75000"/>
                  </a:schemeClr>
                </a:solidFill>
              </a:rPr>
              <a:t>4) SMA IV. typu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 = </a:t>
            </a:r>
            <a:r>
              <a:rPr lang="cs-CZ" sz="3600" b="1" dirty="0" err="1" smtClean="0">
                <a:solidFill>
                  <a:schemeClr val="accent1">
                    <a:lumMod val="75000"/>
                  </a:schemeClr>
                </a:solidFill>
              </a:rPr>
              <a:t>adultní</a:t>
            </a:r>
            <a:r>
              <a:rPr lang="cs-CZ" sz="3600" b="1" dirty="0" smtClean="0">
                <a:solidFill>
                  <a:schemeClr val="accent1">
                    <a:lumMod val="75000"/>
                  </a:schemeClr>
                </a:solidFill>
              </a:rPr>
              <a:t> forma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první </a:t>
            </a:r>
            <a:r>
              <a:rPr lang="cs-CZ" dirty="0"/>
              <a:t>příznaky </a:t>
            </a:r>
            <a:r>
              <a:rPr lang="cs-CZ" b="1" dirty="0"/>
              <a:t>po 35. roce</a:t>
            </a:r>
          </a:p>
          <a:p>
            <a:pPr lvl="0"/>
            <a:r>
              <a:rPr lang="cs-CZ" dirty="0"/>
              <a:t>možná rychlá progrese, obvykle pomalá</a:t>
            </a:r>
          </a:p>
          <a:p>
            <a:pPr lvl="0"/>
            <a:r>
              <a:rPr lang="cs-CZ" dirty="0"/>
              <a:t>rozlišení několika typů </a:t>
            </a:r>
            <a:r>
              <a:rPr lang="cs-CZ" dirty="0" smtClean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b="1" dirty="0"/>
              <a:t>Distální spinální svalová atrofie</a:t>
            </a:r>
            <a:r>
              <a:rPr lang="cs-CZ" dirty="0"/>
              <a:t> :  symetrické postižení slabostí </a:t>
            </a:r>
            <a:r>
              <a:rPr lang="cs-CZ" dirty="0" smtClean="0"/>
              <a:t>HK / DK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b="1" dirty="0" smtClean="0"/>
              <a:t>Segmentální </a:t>
            </a:r>
            <a:r>
              <a:rPr lang="cs-CZ" b="1" dirty="0"/>
              <a:t>spinální atrofie : </a:t>
            </a:r>
            <a:r>
              <a:rPr lang="cs-CZ" dirty="0"/>
              <a:t>asymetrické postižení s předností postižení proximální  nebo distální </a:t>
            </a:r>
          </a:p>
          <a:p>
            <a:pPr lvl="0"/>
            <a:r>
              <a:rPr lang="cs-CZ" dirty="0"/>
              <a:t> různé typy dědičnosti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741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897924" y="273629"/>
            <a:ext cx="9311149" cy="1144921"/>
          </a:xfrm>
          <a:ln/>
        </p:spPr>
        <p:txBody>
          <a:bodyPr vert="horz" lIns="91440" tIns="35206" rIns="91440" bIns="45720" rtlCol="0" anchor="ctr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Genetická příčina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07308" y="1604329"/>
            <a:ext cx="9401765" cy="5177344"/>
          </a:xfrm>
          <a:ln/>
        </p:spPr>
        <p:txBody>
          <a:bodyPr vert="horz" lIns="91440" tIns="20803" rIns="91440" bIns="45720" rtlCol="0">
            <a:normAutofit/>
          </a:bodyPr>
          <a:lstStyle/>
          <a:p>
            <a:pPr marL="195864" indent="-195864">
              <a:spcBef>
                <a:spcPts val="579"/>
              </a:spcBef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cs-CZ" sz="2359" dirty="0" smtClean="0"/>
          </a:p>
          <a:p>
            <a:pPr marL="195864" indent="-195864">
              <a:spcBef>
                <a:spcPts val="579"/>
              </a:spcBef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sz="2359" dirty="0" smtClean="0"/>
              <a:t>Dědičnost u </a:t>
            </a:r>
            <a:r>
              <a:rPr lang="cs-CZ" sz="2359" dirty="0"/>
              <a:t>základních </a:t>
            </a:r>
            <a:r>
              <a:rPr lang="cs-CZ" sz="2359" dirty="0" smtClean="0"/>
              <a:t>typů </a:t>
            </a:r>
            <a:r>
              <a:rPr lang="cs-CZ" sz="2359" dirty="0"/>
              <a:t>je </a:t>
            </a:r>
            <a:r>
              <a:rPr lang="cs-CZ" sz="2359" b="1" u="sng" dirty="0"/>
              <a:t>autosomálně recesivní (AR</a:t>
            </a:r>
            <a:r>
              <a:rPr lang="cs-CZ" sz="2359" b="1" u="sng" dirty="0" smtClean="0"/>
              <a:t>)</a:t>
            </a:r>
          </a:p>
          <a:p>
            <a:pPr marL="195864" indent="-195864">
              <a:spcBef>
                <a:spcPts val="579"/>
              </a:spcBef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sz="2359" dirty="0" smtClean="0"/>
              <a:t>Ve vyšším věku vzácně i další formy </a:t>
            </a:r>
            <a:r>
              <a:rPr lang="cs-CZ" sz="2359" dirty="0"/>
              <a:t>nemoci s </a:t>
            </a:r>
            <a:r>
              <a:rPr lang="cs-CZ" sz="2359" dirty="0" smtClean="0"/>
              <a:t>autosomálně </a:t>
            </a:r>
            <a:r>
              <a:rPr lang="cs-CZ" sz="2359" dirty="0"/>
              <a:t>dominantní (AD) </a:t>
            </a:r>
            <a:r>
              <a:rPr lang="cs-CZ" sz="2359" dirty="0" smtClean="0"/>
              <a:t>či </a:t>
            </a:r>
            <a:r>
              <a:rPr lang="cs-CZ" sz="2359" dirty="0"/>
              <a:t>X-vázanou dědičností , </a:t>
            </a:r>
            <a:r>
              <a:rPr lang="cs-CZ" sz="2359" dirty="0" smtClean="0"/>
              <a:t>nebo také </a:t>
            </a:r>
            <a:r>
              <a:rPr lang="cs-CZ" sz="2359" dirty="0"/>
              <a:t>s mutací de novo.</a:t>
            </a:r>
          </a:p>
          <a:p>
            <a:pPr marL="195864" indent="-195864">
              <a:spcBef>
                <a:spcPts val="579"/>
              </a:spcBef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sz="2359" dirty="0" err="1"/>
              <a:t>Lokus</a:t>
            </a:r>
            <a:r>
              <a:rPr lang="cs-CZ" sz="2359" dirty="0"/>
              <a:t> genu pro všechny typy SMA je lokalizovaný do oblasti </a:t>
            </a:r>
            <a:r>
              <a:rPr lang="cs-CZ" sz="2359" b="1" dirty="0"/>
              <a:t>5q11.2-q13.3</a:t>
            </a:r>
          </a:p>
          <a:p>
            <a:pPr marL="195864" indent="-195864">
              <a:spcBef>
                <a:spcPts val="579"/>
              </a:spcBef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sz="2359" dirty="0"/>
              <a:t>Hlavním genem je </a:t>
            </a:r>
            <a:r>
              <a:rPr lang="cs-CZ" sz="2359" b="1" dirty="0"/>
              <a:t>SMN – </a:t>
            </a:r>
            <a:r>
              <a:rPr lang="cs-CZ" sz="2359" b="1" dirty="0" err="1"/>
              <a:t>Survival</a:t>
            </a:r>
            <a:r>
              <a:rPr lang="cs-CZ" sz="2359" b="1" dirty="0"/>
              <a:t> Motor Neuron gen</a:t>
            </a:r>
            <a:r>
              <a:rPr lang="cs-CZ" sz="2359" dirty="0"/>
              <a:t>. Ten má 9 exonů a v 5q oblasti se nachází ve </a:t>
            </a:r>
            <a:r>
              <a:rPr lang="cs-CZ" sz="2359" u="sng" dirty="0"/>
              <a:t>dvou kopiích</a:t>
            </a:r>
            <a:r>
              <a:rPr lang="cs-CZ" sz="2359" dirty="0"/>
              <a:t>, </a:t>
            </a:r>
            <a:r>
              <a:rPr lang="cs-CZ" sz="2359" dirty="0" err="1"/>
              <a:t>telomerické</a:t>
            </a:r>
            <a:r>
              <a:rPr lang="cs-CZ" sz="2359" dirty="0"/>
              <a:t> a centromerické (SMN tel-SMN1 a SMN cen-SMN2), přičemž ale pro tělo potřebný plnohodnotný úplný protein SMN, který se podílí na různých buněčných procesech, produkuje především SMN1 gen.</a:t>
            </a:r>
          </a:p>
          <a:p>
            <a:pPr marL="195864" indent="-195864">
              <a:spcBef>
                <a:spcPts val="579"/>
              </a:spcBef>
              <a:spcAft>
                <a:spcPts val="1293"/>
              </a:spcAft>
              <a:buSzPct val="45000"/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cs-CZ" sz="2359" dirty="0"/>
          </a:p>
        </p:txBody>
      </p:sp>
      <p:pic>
        <p:nvPicPr>
          <p:cNvPr id="4" name="Picture 2" descr="http://baadergen677s09.weebly.com/uploads/1/7/2/1/1721470/5833229.jpg?479x17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0417" y="147505"/>
            <a:ext cx="4562475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72988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922638" y="273629"/>
            <a:ext cx="9286435" cy="1144921"/>
          </a:xfrm>
          <a:ln/>
        </p:spPr>
        <p:txBody>
          <a:bodyPr vert="horz" lIns="91440" tIns="35206" rIns="91440" bIns="45720" rtlCol="0" anchor="ctr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b="1" u="sng" dirty="0">
                <a:solidFill>
                  <a:schemeClr val="accent1">
                    <a:lumMod val="75000"/>
                  </a:schemeClr>
                </a:solidFill>
              </a:rPr>
              <a:t>Genetická příčina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2638" y="1604329"/>
            <a:ext cx="9286435" cy="4526396"/>
          </a:xfrm>
          <a:ln/>
        </p:spPr>
        <p:txBody>
          <a:bodyPr vert="horz" lIns="91440" tIns="20803" rIns="91440" bIns="45720" rtlCol="0">
            <a:normAutofit/>
          </a:bodyPr>
          <a:lstStyle/>
          <a:p>
            <a:pPr marL="195864" indent="-195864">
              <a:spcBef>
                <a:spcPts val="579"/>
              </a:spcBef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sz="2359" dirty="0" smtClean="0"/>
              <a:t>Klasické </a:t>
            </a:r>
            <a:r>
              <a:rPr lang="cs-CZ" sz="2359" dirty="0"/>
              <a:t>formy SMA jsou způsobeny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 95% případů způsobena 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homozygotní delecí exonu 7 genu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SMN1</a:t>
            </a:r>
            <a:endParaRPr lang="cs-CZ" sz="2359" dirty="0"/>
          </a:p>
          <a:p>
            <a:pPr marL="195864" indent="-195864">
              <a:spcBef>
                <a:spcPts val="579"/>
              </a:spcBef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sz="2359" dirty="0"/>
              <a:t>Na buněčné úrovni je důsledkem snížené exprese úplného proteinu SMN </a:t>
            </a:r>
            <a:r>
              <a:rPr lang="cs-CZ" sz="2359" dirty="0" err="1"/>
              <a:t>apoptotický</a:t>
            </a:r>
            <a:r>
              <a:rPr lang="cs-CZ" sz="2359" dirty="0"/>
              <a:t> zánik alfa-</a:t>
            </a:r>
            <a:r>
              <a:rPr lang="cs-CZ" sz="2359" dirty="0" err="1"/>
              <a:t>motoneuronů</a:t>
            </a:r>
            <a:r>
              <a:rPr lang="cs-CZ" sz="2359" dirty="0"/>
              <a:t> v předních rozích míšních.</a:t>
            </a:r>
          </a:p>
          <a:p>
            <a:pPr marL="195864" indent="-195864">
              <a:spcBef>
                <a:spcPts val="579"/>
              </a:spcBef>
              <a:spcAft>
                <a:spcPts val="1293"/>
              </a:spcAft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sz="2359" dirty="0"/>
              <a:t>V roce 1995 byly nalezeny první kandidátské geny pro SMA. Jedním z nich je NAIP - </a:t>
            </a:r>
            <a:r>
              <a:rPr lang="cs-CZ" sz="2359" dirty="0" err="1"/>
              <a:t>Neuronal</a:t>
            </a:r>
            <a:r>
              <a:rPr lang="cs-CZ" sz="2359" dirty="0"/>
              <a:t> </a:t>
            </a:r>
            <a:r>
              <a:rPr lang="cs-CZ" sz="2359" dirty="0" err="1"/>
              <a:t>Apoptosis</a:t>
            </a:r>
            <a:r>
              <a:rPr lang="cs-CZ" sz="2359" dirty="0"/>
              <a:t> Inhibitory Protein gen. Kromě jedné kopie NAIP genu se v SMA oblasti nachází i variabilní počet </a:t>
            </a:r>
            <a:r>
              <a:rPr lang="cs-CZ" sz="2359" dirty="0" err="1"/>
              <a:t>deletovaných</a:t>
            </a:r>
            <a:r>
              <a:rPr lang="cs-CZ" sz="2359" dirty="0"/>
              <a:t> </a:t>
            </a:r>
            <a:r>
              <a:rPr lang="cs-CZ" sz="2359" dirty="0" err="1"/>
              <a:t>pseudogenů</a:t>
            </a:r>
            <a:r>
              <a:rPr lang="cs-CZ" sz="2359" dirty="0"/>
              <a:t>. Zjistilo se, že asi 45 % SMA I. typu a 18 % SMA II. typu mají homozygotní deleci v exonech 5 a 6 NAIP genu.</a:t>
            </a:r>
          </a:p>
          <a:p>
            <a:pPr marL="0" indent="0">
              <a:spcBef>
                <a:spcPts val="579"/>
              </a:spcBef>
              <a:spcAft>
                <a:spcPts val="1293"/>
              </a:spcAft>
              <a:buNone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endParaRPr lang="cs-CZ" sz="2359" dirty="0"/>
          </a:p>
        </p:txBody>
      </p:sp>
    </p:spTree>
    <p:extLst>
      <p:ext uri="{BB962C8B-B14F-4D97-AF65-F5344CB8AC3E}">
        <p14:creationId xmlns:p14="http://schemas.microsoft.com/office/powerpoint/2010/main" val="1400500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1062681" y="273629"/>
            <a:ext cx="9146392" cy="1144921"/>
          </a:xfrm>
          <a:ln/>
        </p:spPr>
        <p:txBody>
          <a:bodyPr vert="horz" lIns="91440" tIns="35206" rIns="91440" bIns="45720" rtlCol="0" anchor="ctr">
            <a:normAutofit/>
          </a:bodyPr>
          <a:lstStyle/>
          <a:p>
            <a:pPr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en-US" b="1" u="sng" dirty="0" err="1">
                <a:solidFill>
                  <a:schemeClr val="accent1">
                    <a:lumMod val="75000"/>
                  </a:schemeClr>
                </a:solidFill>
                <a:cs typeface="Arial Unicode MS" panose="020B0604020202020204" pitchFamily="34" charset="-128"/>
              </a:rPr>
              <a:t>Riziko</a:t>
            </a:r>
            <a:r>
              <a:rPr lang="en-US" b="1" u="sng" dirty="0">
                <a:solidFill>
                  <a:schemeClr val="accent1">
                    <a:lumMod val="75000"/>
                  </a:schemeClr>
                </a:solidFill>
                <a:cs typeface="Arial Unicode MS" panose="020B0604020202020204" pitchFamily="34" charset="-128"/>
              </a:rPr>
              <a:t> v </a:t>
            </a:r>
            <a:r>
              <a:rPr lang="en-US" b="1" u="sng" dirty="0" err="1">
                <a:solidFill>
                  <a:schemeClr val="accent1">
                    <a:lumMod val="75000"/>
                  </a:schemeClr>
                </a:solidFill>
                <a:cs typeface="Arial Unicode MS" panose="020B0604020202020204" pitchFamily="34" charset="-128"/>
              </a:rPr>
              <a:t>rodině</a:t>
            </a:r>
            <a:endParaRPr lang="en-US" b="1" u="sng" dirty="0">
              <a:solidFill>
                <a:schemeClr val="accent1">
                  <a:lumMod val="75000"/>
                </a:schemeClr>
              </a:solidFill>
              <a:cs typeface="Arial Unicode MS" panose="020B0604020202020204" pitchFamily="34" charset="-128"/>
            </a:endParaRP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1604329"/>
            <a:ext cx="9294673" cy="4526396"/>
          </a:xfrm>
          <a:ln/>
        </p:spPr>
        <p:txBody>
          <a:bodyPr/>
          <a:lstStyle/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Nejčastější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fatální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neuromuskulární onemocnění kojenců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Třetí nejčastěji diagnostikované NM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onemocnění do 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let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Incidence SMA je 1:610 000</a:t>
            </a:r>
          </a:p>
          <a:p>
            <a:pPr marL="391729" indent="-293797">
              <a:buSzPct val="45000"/>
              <a:buFont typeface="Wingdings" panose="05000000000000000000" pitchFamily="2" charset="2"/>
              <a:buChar char=""/>
              <a:tabLst>
                <a:tab pos="656722" algn="l"/>
                <a:tab pos="1313444" algn="l"/>
                <a:tab pos="1970166" algn="l"/>
                <a:tab pos="2626888" algn="l"/>
                <a:tab pos="3283610" algn="l"/>
                <a:tab pos="3940332" algn="l"/>
                <a:tab pos="4597055" algn="l"/>
                <a:tab pos="5253777" algn="l"/>
                <a:tab pos="5910499" algn="l"/>
                <a:tab pos="6567221" algn="l"/>
                <a:tab pos="7223943" algn="l"/>
                <a:tab pos="7880665" algn="l"/>
              </a:tabLs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Frekvence nosičů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 1:34 až po 1:60</a:t>
            </a:r>
          </a:p>
        </p:txBody>
      </p:sp>
    </p:spTree>
    <p:extLst>
      <p:ext uri="{BB962C8B-B14F-4D97-AF65-F5344CB8AC3E}">
        <p14:creationId xmlns:p14="http://schemas.microsoft.com/office/powerpoint/2010/main" val="186937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790</Words>
  <Application>Microsoft Office PowerPoint</Application>
  <PresentationFormat>Širokoúhlá obrazovka</PresentationFormat>
  <Paragraphs>98</Paragraphs>
  <Slides>15</Slides>
  <Notes>5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3" baseType="lpstr">
      <vt:lpstr>Arial Unicode MS</vt:lpstr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SPINÁLNÍ SVALOVÁ ATROFIE</vt:lpstr>
      <vt:lpstr>Spinální svalová atrofie (SMA) </vt:lpstr>
      <vt:lpstr>1) SMA I. Typu = akutní infantilní forma (Morbus Werdning – Hoffmann I)</vt:lpstr>
      <vt:lpstr> 2) SMA II. typu = chronická infantilní / intermediální forma (Morbus Werdnig Hoffmann II) </vt:lpstr>
      <vt:lpstr> 3) SMA III. typu = juvenilní forma (Morbus Kugelberg-Welander) </vt:lpstr>
      <vt:lpstr> 4) SMA IV. typu = adultní forma </vt:lpstr>
      <vt:lpstr>Genetická příčina</vt:lpstr>
      <vt:lpstr>Genetická příčina</vt:lpstr>
      <vt:lpstr>Riziko v rodině</vt:lpstr>
      <vt:lpstr>Prezentace aplikace PowerPoint</vt:lpstr>
      <vt:lpstr>Genetické vyšetření</vt:lpstr>
      <vt:lpstr>Prezentace aplikace PowerPoint</vt:lpstr>
      <vt:lpstr>Léčba</vt:lpstr>
      <vt:lpstr>Použité zdroje:</vt:lpstr>
      <vt:lpstr>DĚKUJEME ZA POZORNOST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SPINÁLNÍ SVALOVÁ ATROFIE</dc:title>
  <dc:creator>vondr1</dc:creator>
  <cp:lastModifiedBy>vondr1</cp:lastModifiedBy>
  <cp:revision>20</cp:revision>
  <dcterms:created xsi:type="dcterms:W3CDTF">2014-10-07T14:57:02Z</dcterms:created>
  <dcterms:modified xsi:type="dcterms:W3CDTF">2014-10-10T08:56:59Z</dcterms:modified>
</cp:coreProperties>
</file>