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4B1BAE52-CE03-4560-BA22-9EA19EBCE2AA}">
  <a:tblStyle styleId="{4B1BAE52-CE03-4560-BA22-9EA19EBCE2AA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6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hape 2"/>
          <p:cNvSpPr>
            <a:spLocks noGrp="1" noRo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>
              <a:cxn ang="0">
                <a:pos x="0" y="0"/>
              </a:cxn>
              <a:cxn ang="0">
                <a:pos x="120000" y="0"/>
              </a:cxn>
              <a:cxn ang="0">
                <a:pos x="120000" y="120000"/>
              </a:cxn>
              <a:cxn ang="0">
                <a:pos x="0" y="120000"/>
              </a:cxn>
            </a:cxnLst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hape 43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10242" name="Shape 4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hape 103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28674" name="Shape 10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hape 109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30722" name="Shape 11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hape 115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32770" name="Shape 11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hape 121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34818" name="Shape 12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hape 130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36866" name="Shape 13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hape 136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38914" name="Shape 13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hape 142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40962" name="Shape 14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hape 52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12290" name="Shape 5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hape 60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14338" name="Shape 6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66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16386" name="Shape 6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72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18434" name="Shape 7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78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20482" name="Shape 7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85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22530" name="Shape 8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hape 91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24578" name="Shape 9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97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26626" name="Shape 9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8"/>
          <p:cNvSpPr>
            <a:spLocks noChangeArrowheads="1"/>
          </p:cNvSpPr>
          <p:nvPr/>
        </p:nvSpPr>
        <p:spPr bwMode="auto">
          <a:xfrm rot="10800000" flipH="1">
            <a:off x="0" y="2984500"/>
            <a:ext cx="9144000" cy="2159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cs-CZ"/>
          </a:p>
        </p:txBody>
      </p:sp>
      <p:sp>
        <p:nvSpPr>
          <p:cNvPr id="5" name="Shape 9"/>
          <p:cNvSpPr>
            <a:spLocks/>
          </p:cNvSpPr>
          <p:nvPr/>
        </p:nvSpPr>
        <p:spPr bwMode="auto">
          <a:xfrm>
            <a:off x="0" y="2393950"/>
            <a:ext cx="4618038" cy="588963"/>
          </a:xfrm>
          <a:custGeom>
            <a:avLst/>
            <a:gdLst>
              <a:gd name="T0" fmla="*/ 0 w 4617373"/>
              <a:gd name="T1" fmla="*/ 0 h 1108924"/>
              <a:gd name="T2" fmla="*/ 4617373 w 4617373"/>
              <a:gd name="T3" fmla="*/ 1108924 h 1108924"/>
            </a:gdLst>
            <a:ahLst/>
            <a:cxnLst>
              <a:cxn ang="0">
                <a:pos x="1199" y="1108924"/>
              </a:cxn>
              <a:cxn ang="0">
                <a:pos x="4617373" y="1108924"/>
              </a:cxn>
              <a:cxn ang="0">
                <a:pos x="0" y="0"/>
              </a:cxn>
              <a:cxn ang="0">
                <a:pos x="1199" y="1108924"/>
              </a:cxn>
            </a:cxnLst>
            <a:rect l="T0" t="T1" r="T2" b="T3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7"/>
            </a:srgbClr>
          </a:solidFill>
          <a:ln w="9525">
            <a:noFill/>
            <a:round/>
            <a:headEnd/>
            <a:tailEnd/>
          </a:ln>
        </p:spPr>
        <p:txBody>
          <a:bodyPr lIns="91425" tIns="45700" rIns="91425" bIns="45700" anchor="ctr"/>
          <a:lstStyle/>
          <a:p>
            <a:endParaRPr lang="cs-CZ"/>
          </a:p>
        </p:txBody>
      </p:sp>
      <p:sp>
        <p:nvSpPr>
          <p:cNvPr id="6" name="Shape 10"/>
          <p:cNvSpPr>
            <a:spLocks/>
          </p:cNvSpPr>
          <p:nvPr/>
        </p:nvSpPr>
        <p:spPr bwMode="auto">
          <a:xfrm rot="10800000" flipH="1">
            <a:off x="0" y="2984500"/>
            <a:ext cx="4618038" cy="569913"/>
          </a:xfrm>
          <a:custGeom>
            <a:avLst/>
            <a:gdLst>
              <a:gd name="T0" fmla="*/ 0 w 4617373"/>
              <a:gd name="T1" fmla="*/ 0 h 1108924"/>
              <a:gd name="T2" fmla="*/ 4617373 w 4617373"/>
              <a:gd name="T3" fmla="*/ 1108924 h 1108924"/>
            </a:gdLst>
            <a:ahLst/>
            <a:cxnLst>
              <a:cxn ang="0">
                <a:pos x="1199" y="1108924"/>
              </a:cxn>
              <a:cxn ang="0">
                <a:pos x="4617373" y="1108924"/>
              </a:cxn>
              <a:cxn ang="0">
                <a:pos x="0" y="0"/>
              </a:cxn>
              <a:cxn ang="0">
                <a:pos x="1199" y="1108924"/>
              </a:cxn>
            </a:cxnLst>
            <a:rect l="T0" t="T1" r="T2" b="T3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tx1">
              <a:alpha val="7843"/>
            </a:schemeClr>
          </a:solidFill>
          <a:ln w="9525">
            <a:noFill/>
            <a:round/>
            <a:headEnd/>
            <a:tailEnd/>
          </a:ln>
        </p:spPr>
        <p:txBody>
          <a:bodyPr lIns="91425" tIns="45700" rIns="91425" bIns="45700" anchor="ctr"/>
          <a:lstStyle/>
          <a:p>
            <a:endParaRPr lang="cs-CZ"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anchor="b"/>
          <a:lstStyle>
            <a:lvl1pPr algn="ctr" rtl="0">
              <a:spcBef>
                <a:spcPts val="0"/>
              </a:spcBef>
              <a:defRPr/>
            </a:lvl1pPr>
            <a:lvl2pPr algn="ctr" rtl="0">
              <a:spcBef>
                <a:spcPts val="0"/>
              </a:spcBef>
              <a:defRPr/>
            </a:lvl2pPr>
            <a:lvl3pPr algn="ctr" rtl="0">
              <a:spcBef>
                <a:spcPts val="0"/>
              </a:spcBef>
              <a:defRPr/>
            </a:lvl3pPr>
            <a:lvl4pPr algn="ctr" rtl="0">
              <a:spcBef>
                <a:spcPts val="0"/>
              </a:spcBef>
              <a:defRPr/>
            </a:lvl4pPr>
            <a:lvl5pPr algn="ctr" rtl="0">
              <a:spcBef>
                <a:spcPts val="0"/>
              </a:spcBef>
              <a:defRPr/>
            </a:lvl5pPr>
            <a:lvl6pPr algn="ctr" rtl="0">
              <a:spcBef>
                <a:spcPts val="0"/>
              </a:spcBef>
              <a:defRPr/>
            </a:lvl6pPr>
            <a:lvl7pPr algn="ctr" rtl="0">
              <a:spcBef>
                <a:spcPts val="0"/>
              </a:spcBef>
              <a:defRPr/>
            </a:lvl7pPr>
            <a:lvl8pPr algn="ctr" rtl="0">
              <a:spcBef>
                <a:spcPts val="0"/>
              </a:spcBef>
              <a:defRPr/>
            </a:lvl8pPr>
            <a:lvl9pPr algn="ctr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/>
          <a:lstStyle>
            <a:lvl1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algn="ctr" rtl="0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algn="ctr" rtl="0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4"/>
          <p:cNvSpPr>
            <a:spLocks noChangeArrowheads="1"/>
          </p:cNvSpPr>
          <p:nvPr/>
        </p:nvSpPr>
        <p:spPr bwMode="auto">
          <a:xfrm rot="10800000" flipH="1">
            <a:off x="0" y="1163638"/>
            <a:ext cx="9144000" cy="39798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cs-CZ"/>
          </a:p>
        </p:txBody>
      </p:sp>
      <p:sp>
        <p:nvSpPr>
          <p:cNvPr id="5" name="Shape 15"/>
          <p:cNvSpPr>
            <a:spLocks/>
          </p:cNvSpPr>
          <p:nvPr/>
        </p:nvSpPr>
        <p:spPr bwMode="auto">
          <a:xfrm flipH="1">
            <a:off x="4525963" y="571500"/>
            <a:ext cx="4618037" cy="590550"/>
          </a:xfrm>
          <a:custGeom>
            <a:avLst/>
            <a:gdLst>
              <a:gd name="T0" fmla="*/ 0 w 4617373"/>
              <a:gd name="T1" fmla="*/ 0 h 1108924"/>
              <a:gd name="T2" fmla="*/ 4617373 w 4617373"/>
              <a:gd name="T3" fmla="*/ 1108924 h 1108924"/>
            </a:gdLst>
            <a:ahLst/>
            <a:cxnLst>
              <a:cxn ang="0">
                <a:pos x="1199" y="1108924"/>
              </a:cxn>
              <a:cxn ang="0">
                <a:pos x="4617373" y="1108924"/>
              </a:cxn>
              <a:cxn ang="0">
                <a:pos x="0" y="0"/>
              </a:cxn>
              <a:cxn ang="0">
                <a:pos x="1199" y="1108924"/>
              </a:cxn>
            </a:cxnLst>
            <a:rect l="T0" t="T1" r="T2" b="T3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7"/>
            </a:srgbClr>
          </a:solidFill>
          <a:ln w="9525">
            <a:noFill/>
            <a:round/>
            <a:headEnd/>
            <a:tailEnd/>
          </a:ln>
        </p:spPr>
        <p:txBody>
          <a:bodyPr lIns="91425" tIns="45700" rIns="91425" bIns="45700" anchor="ctr"/>
          <a:lstStyle/>
          <a:p>
            <a:endParaRPr lang="cs-CZ"/>
          </a:p>
        </p:txBody>
      </p:sp>
      <p:sp>
        <p:nvSpPr>
          <p:cNvPr id="6" name="Shape 16"/>
          <p:cNvSpPr>
            <a:spLocks/>
          </p:cNvSpPr>
          <p:nvPr/>
        </p:nvSpPr>
        <p:spPr bwMode="auto">
          <a:xfrm rot="10800000">
            <a:off x="4525963" y="1162050"/>
            <a:ext cx="4618037" cy="571500"/>
          </a:xfrm>
          <a:custGeom>
            <a:avLst/>
            <a:gdLst>
              <a:gd name="T0" fmla="*/ 0 w 4617373"/>
              <a:gd name="T1" fmla="*/ 0 h 1108924"/>
              <a:gd name="T2" fmla="*/ 4617373 w 4617373"/>
              <a:gd name="T3" fmla="*/ 1108924 h 1108924"/>
            </a:gdLst>
            <a:ahLst/>
            <a:cxnLst>
              <a:cxn ang="0">
                <a:pos x="1199" y="1108924"/>
              </a:cxn>
              <a:cxn ang="0">
                <a:pos x="4617373" y="1108924"/>
              </a:cxn>
              <a:cxn ang="0">
                <a:pos x="0" y="0"/>
              </a:cxn>
              <a:cxn ang="0">
                <a:pos x="1199" y="1108924"/>
              </a:cxn>
            </a:cxnLst>
            <a:rect l="T0" t="T1" r="T2" b="T3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tx1">
              <a:alpha val="7843"/>
            </a:schemeClr>
          </a:solidFill>
          <a:ln w="9525">
            <a:noFill/>
            <a:round/>
            <a:headEnd/>
            <a:tailEnd/>
          </a:ln>
        </p:spPr>
        <p:txBody>
          <a:bodyPr lIns="91425" tIns="45700" rIns="91425" bIns="45700" anchor="ctr"/>
          <a:lstStyle/>
          <a:p>
            <a:endParaRPr lang="cs-CZ"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20"/>
          <p:cNvSpPr>
            <a:spLocks noChangeArrowheads="1"/>
          </p:cNvSpPr>
          <p:nvPr/>
        </p:nvSpPr>
        <p:spPr bwMode="auto">
          <a:xfrm rot="10800000" flipH="1">
            <a:off x="0" y="1163638"/>
            <a:ext cx="9144000" cy="39798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cs-CZ"/>
          </a:p>
        </p:txBody>
      </p:sp>
      <p:sp>
        <p:nvSpPr>
          <p:cNvPr id="6" name="Shape 21"/>
          <p:cNvSpPr>
            <a:spLocks/>
          </p:cNvSpPr>
          <p:nvPr/>
        </p:nvSpPr>
        <p:spPr bwMode="auto">
          <a:xfrm rot="10800000">
            <a:off x="4525963" y="1162050"/>
            <a:ext cx="4618037" cy="571500"/>
          </a:xfrm>
          <a:custGeom>
            <a:avLst/>
            <a:gdLst>
              <a:gd name="T0" fmla="*/ 0 w 4617373"/>
              <a:gd name="T1" fmla="*/ 0 h 1108924"/>
              <a:gd name="T2" fmla="*/ 4617373 w 4617373"/>
              <a:gd name="T3" fmla="*/ 1108924 h 1108924"/>
            </a:gdLst>
            <a:ahLst/>
            <a:cxnLst>
              <a:cxn ang="0">
                <a:pos x="1199" y="1108924"/>
              </a:cxn>
              <a:cxn ang="0">
                <a:pos x="4617373" y="1108924"/>
              </a:cxn>
              <a:cxn ang="0">
                <a:pos x="0" y="0"/>
              </a:cxn>
              <a:cxn ang="0">
                <a:pos x="1199" y="1108924"/>
              </a:cxn>
            </a:cxnLst>
            <a:rect l="T0" t="T1" r="T2" b="T3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tx1">
              <a:alpha val="7843"/>
            </a:schemeClr>
          </a:solidFill>
          <a:ln w="9525">
            <a:noFill/>
            <a:round/>
            <a:headEnd/>
            <a:tailEnd/>
          </a:ln>
        </p:spPr>
        <p:txBody>
          <a:bodyPr lIns="91425" tIns="45700" rIns="91425" bIns="45700" anchor="ctr"/>
          <a:lstStyle/>
          <a:p>
            <a:endParaRPr lang="cs-CZ"/>
          </a:p>
        </p:txBody>
      </p:sp>
      <p:sp>
        <p:nvSpPr>
          <p:cNvPr id="7" name="Shape 24"/>
          <p:cNvSpPr>
            <a:spLocks/>
          </p:cNvSpPr>
          <p:nvPr/>
        </p:nvSpPr>
        <p:spPr bwMode="auto">
          <a:xfrm flipH="1">
            <a:off x="4525963" y="571500"/>
            <a:ext cx="4618037" cy="590550"/>
          </a:xfrm>
          <a:custGeom>
            <a:avLst/>
            <a:gdLst>
              <a:gd name="T0" fmla="*/ 0 w 4617373"/>
              <a:gd name="T1" fmla="*/ 0 h 1108924"/>
              <a:gd name="T2" fmla="*/ 4617373 w 4617373"/>
              <a:gd name="T3" fmla="*/ 1108924 h 1108924"/>
            </a:gdLst>
            <a:ahLst/>
            <a:cxnLst>
              <a:cxn ang="0">
                <a:pos x="1199" y="1108924"/>
              </a:cxn>
              <a:cxn ang="0">
                <a:pos x="4617373" y="1108924"/>
              </a:cxn>
              <a:cxn ang="0">
                <a:pos x="0" y="0"/>
              </a:cxn>
              <a:cxn ang="0">
                <a:pos x="1199" y="1108924"/>
              </a:cxn>
            </a:cxnLst>
            <a:rect l="T0" t="T1" r="T2" b="T3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7"/>
            </a:srgbClr>
          </a:solidFill>
          <a:ln w="9525">
            <a:noFill/>
            <a:round/>
            <a:headEnd/>
            <a:tailEnd/>
          </a:ln>
        </p:spPr>
        <p:txBody>
          <a:bodyPr lIns="91425" tIns="45700" rIns="91425" bIns="45700" anchor="ctr"/>
          <a:lstStyle/>
          <a:p>
            <a:endParaRPr lang="cs-CZ"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7"/>
          <p:cNvSpPr>
            <a:spLocks noChangeArrowheads="1"/>
          </p:cNvSpPr>
          <p:nvPr/>
        </p:nvSpPr>
        <p:spPr bwMode="auto">
          <a:xfrm rot="10800000" flipH="1">
            <a:off x="0" y="1163638"/>
            <a:ext cx="9144000" cy="39798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cs-CZ"/>
          </a:p>
        </p:txBody>
      </p:sp>
      <p:sp>
        <p:nvSpPr>
          <p:cNvPr id="4" name="Shape 28"/>
          <p:cNvSpPr>
            <a:spLocks/>
          </p:cNvSpPr>
          <p:nvPr/>
        </p:nvSpPr>
        <p:spPr bwMode="auto">
          <a:xfrm flipH="1">
            <a:off x="4525963" y="571500"/>
            <a:ext cx="4618037" cy="590550"/>
          </a:xfrm>
          <a:custGeom>
            <a:avLst/>
            <a:gdLst>
              <a:gd name="T0" fmla="*/ 0 w 4617373"/>
              <a:gd name="T1" fmla="*/ 0 h 1108924"/>
              <a:gd name="T2" fmla="*/ 4617373 w 4617373"/>
              <a:gd name="T3" fmla="*/ 1108924 h 1108924"/>
            </a:gdLst>
            <a:ahLst/>
            <a:cxnLst>
              <a:cxn ang="0">
                <a:pos x="1199" y="1108924"/>
              </a:cxn>
              <a:cxn ang="0">
                <a:pos x="4617373" y="1108924"/>
              </a:cxn>
              <a:cxn ang="0">
                <a:pos x="0" y="0"/>
              </a:cxn>
              <a:cxn ang="0">
                <a:pos x="1199" y="1108924"/>
              </a:cxn>
            </a:cxnLst>
            <a:rect l="T0" t="T1" r="T2" b="T3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7"/>
            </a:srgbClr>
          </a:solidFill>
          <a:ln w="9525">
            <a:noFill/>
            <a:round/>
            <a:headEnd/>
            <a:tailEnd/>
          </a:ln>
        </p:spPr>
        <p:txBody>
          <a:bodyPr lIns="91425" tIns="45700" rIns="91425" bIns="45700" anchor="ctr"/>
          <a:lstStyle/>
          <a:p>
            <a:endParaRPr lang="cs-CZ"/>
          </a:p>
        </p:txBody>
      </p:sp>
      <p:sp>
        <p:nvSpPr>
          <p:cNvPr id="5" name="Shape 30"/>
          <p:cNvSpPr>
            <a:spLocks/>
          </p:cNvSpPr>
          <p:nvPr/>
        </p:nvSpPr>
        <p:spPr bwMode="auto">
          <a:xfrm rot="10800000">
            <a:off x="4525963" y="1162050"/>
            <a:ext cx="4618037" cy="571500"/>
          </a:xfrm>
          <a:custGeom>
            <a:avLst/>
            <a:gdLst>
              <a:gd name="T0" fmla="*/ 0 w 4617373"/>
              <a:gd name="T1" fmla="*/ 0 h 1108924"/>
              <a:gd name="T2" fmla="*/ 4617373 w 4617373"/>
              <a:gd name="T3" fmla="*/ 1108924 h 1108924"/>
            </a:gdLst>
            <a:ahLst/>
            <a:cxnLst>
              <a:cxn ang="0">
                <a:pos x="1199" y="1108924"/>
              </a:cxn>
              <a:cxn ang="0">
                <a:pos x="4617373" y="1108924"/>
              </a:cxn>
              <a:cxn ang="0">
                <a:pos x="0" y="0"/>
              </a:cxn>
              <a:cxn ang="0">
                <a:pos x="1199" y="1108924"/>
              </a:cxn>
            </a:cxnLst>
            <a:rect l="T0" t="T1" r="T2" b="T3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tx1">
              <a:alpha val="7843"/>
            </a:schemeClr>
          </a:solidFill>
          <a:ln w="9525">
            <a:noFill/>
            <a:round/>
            <a:headEnd/>
            <a:tailEnd/>
          </a:ln>
        </p:spPr>
        <p:txBody>
          <a:bodyPr lIns="91425" tIns="45700" rIns="91425" bIns="45700" anchor="ctr"/>
          <a:lstStyle/>
          <a:p>
            <a:endParaRPr lang="cs-CZ"/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2"/>
          <p:cNvSpPr>
            <a:spLocks noChangeArrowheads="1"/>
          </p:cNvSpPr>
          <p:nvPr/>
        </p:nvSpPr>
        <p:spPr bwMode="auto">
          <a:xfrm rot="10800000" flipH="1">
            <a:off x="0" y="4413250"/>
            <a:ext cx="9144000" cy="7302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endParaRPr lang="cs-CZ"/>
          </a:p>
        </p:txBody>
      </p:sp>
      <p:sp>
        <p:nvSpPr>
          <p:cNvPr id="4" name="Shape 33"/>
          <p:cNvSpPr>
            <a:spLocks/>
          </p:cNvSpPr>
          <p:nvPr/>
        </p:nvSpPr>
        <p:spPr bwMode="auto">
          <a:xfrm flipH="1">
            <a:off x="4525963" y="3821113"/>
            <a:ext cx="4618037" cy="590550"/>
          </a:xfrm>
          <a:custGeom>
            <a:avLst/>
            <a:gdLst>
              <a:gd name="T0" fmla="*/ 0 w 4617373"/>
              <a:gd name="T1" fmla="*/ 0 h 1108924"/>
              <a:gd name="T2" fmla="*/ 4617373 w 4617373"/>
              <a:gd name="T3" fmla="*/ 1108924 h 1108924"/>
            </a:gdLst>
            <a:ahLst/>
            <a:cxnLst>
              <a:cxn ang="0">
                <a:pos x="1199" y="1108924"/>
              </a:cxn>
              <a:cxn ang="0">
                <a:pos x="4617373" y="1108924"/>
              </a:cxn>
              <a:cxn ang="0">
                <a:pos x="0" y="0"/>
              </a:cxn>
              <a:cxn ang="0">
                <a:pos x="1199" y="1108924"/>
              </a:cxn>
            </a:cxnLst>
            <a:rect l="T0" t="T1" r="T2" b="T3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7"/>
            </a:srgbClr>
          </a:solidFill>
          <a:ln w="9525">
            <a:noFill/>
            <a:round/>
            <a:headEnd/>
            <a:tailEnd/>
          </a:ln>
        </p:spPr>
        <p:txBody>
          <a:bodyPr lIns="91425" tIns="45700" rIns="91425" bIns="45700" anchor="ctr"/>
          <a:lstStyle/>
          <a:p>
            <a:endParaRPr lang="cs-CZ"/>
          </a:p>
        </p:txBody>
      </p:sp>
      <p:sp>
        <p:nvSpPr>
          <p:cNvPr id="5" name="Shape 34"/>
          <p:cNvSpPr>
            <a:spLocks/>
          </p:cNvSpPr>
          <p:nvPr/>
        </p:nvSpPr>
        <p:spPr bwMode="auto">
          <a:xfrm rot="10800000">
            <a:off x="4525963" y="4411663"/>
            <a:ext cx="4618037" cy="571500"/>
          </a:xfrm>
          <a:custGeom>
            <a:avLst/>
            <a:gdLst>
              <a:gd name="T0" fmla="*/ 0 w 4617373"/>
              <a:gd name="T1" fmla="*/ 0 h 1108924"/>
              <a:gd name="T2" fmla="*/ 4617373 w 4617373"/>
              <a:gd name="T3" fmla="*/ 1108924 h 1108924"/>
            </a:gdLst>
            <a:ahLst/>
            <a:cxnLst>
              <a:cxn ang="0">
                <a:pos x="1199" y="1108924"/>
              </a:cxn>
              <a:cxn ang="0">
                <a:pos x="4617373" y="1108924"/>
              </a:cxn>
              <a:cxn ang="0">
                <a:pos x="0" y="0"/>
              </a:cxn>
              <a:cxn ang="0">
                <a:pos x="1199" y="1108924"/>
              </a:cxn>
            </a:cxnLst>
            <a:rect l="T0" t="T1" r="T2" b="T3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tx1">
              <a:alpha val="7843"/>
            </a:schemeClr>
          </a:solidFill>
          <a:ln w="9525">
            <a:noFill/>
            <a:round/>
            <a:headEnd/>
            <a:tailEnd/>
          </a:ln>
        </p:spPr>
        <p:txBody>
          <a:bodyPr lIns="91425" tIns="45700" rIns="91425" bIns="45700" anchor="ctr"/>
          <a:lstStyle/>
          <a:p>
            <a:endParaRPr lang="cs-CZ"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anchor="ctr"/>
          <a:lstStyle>
            <a:lvl1pPr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7"/>
          <p:cNvSpPr>
            <a:spLocks/>
          </p:cNvSpPr>
          <p:nvPr/>
        </p:nvSpPr>
        <p:spPr bwMode="auto">
          <a:xfrm>
            <a:off x="6350" y="76200"/>
            <a:ext cx="9134475" cy="5054600"/>
          </a:xfrm>
          <a:custGeom>
            <a:avLst/>
            <a:gdLst>
              <a:gd name="T0" fmla="*/ 0 w 9157023"/>
              <a:gd name="T1" fmla="*/ 0 h 6739723"/>
              <a:gd name="T2" fmla="*/ 9157023 w 9157023"/>
              <a:gd name="T3" fmla="*/ 6739723 h 6739723"/>
            </a:gdLst>
            <a:ahLst/>
            <a:cxnLst>
              <a:cxn ang="0">
                <a:pos x="1629" y="0"/>
              </a:cxn>
              <a:cxn ang="0">
                <a:pos x="9157023" y="4340980"/>
              </a:cxn>
              <a:cxn ang="0">
                <a:pos x="1593" y="6739723"/>
              </a:cxn>
              <a:cxn ang="0">
                <a:pos x="1629" y="0"/>
              </a:cxn>
            </a:cxnLst>
            <a:rect l="T0" t="T1" r="T2" b="T3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7"/>
            </a:srgbClr>
          </a:solidFill>
          <a:ln w="9525">
            <a:noFill/>
            <a:round/>
            <a:headEnd/>
            <a:tailEnd/>
          </a:ln>
        </p:spPr>
        <p:txBody>
          <a:bodyPr lIns="91425" tIns="45700" rIns="91425" bIns="45700" anchor="ctr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5"/>
          <p:cNvSpPr txBox="1"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smtClean="0">
              <a:sym typeface="Arial" charset="0"/>
            </a:endParaRPr>
          </a:p>
        </p:txBody>
      </p:sp>
      <p:sp>
        <p:nvSpPr>
          <p:cNvPr id="1027" name="Shape 6"/>
          <p:cNvSpPr txBox="1"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72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smtClean="0">
              <a:sym typeface="Arial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skripta.eu/index.php/Plod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skripta.eu/index.php/Potrat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skripta.eu/index.php/Mozaika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ikiskripta.eu/index.php/Protil&#225;tky" TargetMode="External"/><Relationship Id="rId5" Type="http://schemas.openxmlformats.org/officeDocument/2006/relationships/hyperlink" Target="http://www.wikiskripta.eu/index.php/Hemoglobinopatie" TargetMode="External"/><Relationship Id="rId4" Type="http://schemas.openxmlformats.org/officeDocument/2006/relationships/hyperlink" Target="http://www.wikiskripta.eu/index.php/Krevn&#237;_skupiny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zdravi.e15.cz/clanek/postgradualni-medicina/turneruv-syndrom-454095" TargetMode="External"/><Relationship Id="rId3" Type="http://schemas.openxmlformats.org/officeDocument/2006/relationships/hyperlink" Target="http://www.prolekare.cz/ceska-gynekologie-clanek/prenatalni-diagnostika-chromozomalnich-aberaci-ceska-republika-1994-2007-2620" TargetMode="External"/><Relationship Id="rId7" Type="http://schemas.openxmlformats.org/officeDocument/2006/relationships/hyperlink" Target="https://is.muni.cz/auth/el/1411/podzim2014/VLKG7X1c/u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ikiskripta.eu/index.php/Prenat&#225;ln&#237;_diagnostika" TargetMode="External"/><Relationship Id="rId5" Type="http://schemas.openxmlformats.org/officeDocument/2006/relationships/hyperlink" Target="http://www.pediatrie-motol.cz/turneruv-syndrom" TargetMode="External"/><Relationship Id="rId4" Type="http://schemas.openxmlformats.org/officeDocument/2006/relationships/hyperlink" Target="http://www.uzis.cz/category/tematicke-rady/zdravotnicka-statistika/vrozene-vady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skripta.eu/index.php/Mozaika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hape 39"/>
          <p:cNvSpPr txBox="1">
            <a:spLocks noGrp="1"/>
          </p:cNvSpPr>
          <p:nvPr>
            <p:ph type="ctrTitle"/>
          </p:nvPr>
        </p:nvSpPr>
        <p:spPr>
          <a:xfrm>
            <a:off x="685800" y="1746250"/>
            <a:ext cx="7772400" cy="1238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  <a:buFont typeface="Georgia" pitchFamily="18" charset="0"/>
              <a:buNone/>
            </a:pPr>
            <a:r>
              <a:rPr lang="cs-CZ" sz="4800" smtClean="0">
                <a:solidFill>
                  <a:srgbClr val="FFFFFF"/>
                </a:solidFill>
                <a:latin typeface="Georgia" pitchFamily="18" charset="0"/>
                <a:cs typeface="Arial" charset="0"/>
                <a:sym typeface="Georgia" pitchFamily="18" charset="0"/>
              </a:rPr>
              <a:t>Turnerův syndrom</a:t>
            </a:r>
          </a:p>
        </p:txBody>
      </p:sp>
      <p:sp>
        <p:nvSpPr>
          <p:cNvPr id="9218" name="Shape 40"/>
          <p:cNvSpPr txBox="1">
            <a:spLocks noGrp="1"/>
          </p:cNvSpPr>
          <p:nvPr>
            <p:ph type="subTitle" idx="1"/>
          </p:nvPr>
        </p:nvSpPr>
        <p:spPr>
          <a:xfrm>
            <a:off x="5619750" y="3094038"/>
            <a:ext cx="2838450" cy="183991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Clr>
                <a:srgbClr val="30182B"/>
              </a:buClr>
              <a:buSzTx/>
              <a:buFont typeface="Georgia" pitchFamily="18" charset="0"/>
              <a:buNone/>
            </a:pPr>
            <a:r>
              <a:rPr lang="cs-CZ" sz="1400" smtClean="0">
                <a:solidFill>
                  <a:srgbClr val="30182B"/>
                </a:solidFill>
                <a:latin typeface="Georgia" pitchFamily="18" charset="0"/>
                <a:cs typeface="Arial" charset="0"/>
                <a:sym typeface="Georgia" pitchFamily="18" charset="0"/>
              </a:rPr>
              <a:t>Petr Pavlica</a:t>
            </a:r>
          </a:p>
          <a:p>
            <a:pPr marL="0" indent="0" eaLnBrk="1" hangingPunct="1">
              <a:spcBef>
                <a:spcPct val="0"/>
              </a:spcBef>
              <a:buClr>
                <a:srgbClr val="30182B"/>
              </a:buClr>
              <a:buSzTx/>
              <a:buFont typeface="Georgia" pitchFamily="18" charset="0"/>
              <a:buNone/>
            </a:pPr>
            <a:r>
              <a:rPr lang="cs-CZ" sz="1400" smtClean="0">
                <a:solidFill>
                  <a:srgbClr val="30182B"/>
                </a:solidFill>
                <a:latin typeface="Georgia" pitchFamily="18" charset="0"/>
                <a:cs typeface="Arial" charset="0"/>
                <a:sym typeface="Georgia" pitchFamily="18" charset="0"/>
              </a:rPr>
              <a:t>Alice Píšková</a:t>
            </a:r>
          </a:p>
          <a:p>
            <a:pPr marL="0" indent="0" eaLnBrk="1" hangingPunct="1">
              <a:spcBef>
                <a:spcPct val="0"/>
              </a:spcBef>
              <a:buClr>
                <a:srgbClr val="30182B"/>
              </a:buClr>
              <a:buSzTx/>
              <a:buFont typeface="Georgia" pitchFamily="18" charset="0"/>
              <a:buNone/>
            </a:pPr>
            <a:r>
              <a:rPr lang="cs-CZ" sz="1400" smtClean="0">
                <a:solidFill>
                  <a:srgbClr val="30182B"/>
                </a:solidFill>
                <a:latin typeface="Georgia" pitchFamily="18" charset="0"/>
                <a:cs typeface="Arial" charset="0"/>
                <a:sym typeface="Georgia" pitchFamily="18" charset="0"/>
              </a:rPr>
              <a:t>Ondřej Pokorný</a:t>
            </a:r>
          </a:p>
          <a:p>
            <a:pPr marL="0" indent="0" eaLnBrk="1" hangingPunct="1">
              <a:spcBef>
                <a:spcPct val="0"/>
              </a:spcBef>
              <a:buClr>
                <a:srgbClr val="30182B"/>
              </a:buClr>
              <a:buSzTx/>
              <a:buFont typeface="Georgia" pitchFamily="18" charset="0"/>
              <a:buNone/>
            </a:pPr>
            <a:r>
              <a:rPr lang="cs-CZ" sz="1400" smtClean="0">
                <a:solidFill>
                  <a:srgbClr val="30182B"/>
                </a:solidFill>
                <a:latin typeface="Georgia" pitchFamily="18" charset="0"/>
                <a:cs typeface="Arial" charset="0"/>
                <a:sym typeface="Georgia" pitchFamily="18" charset="0"/>
              </a:rPr>
              <a:t>Andrea Plešingerová</a:t>
            </a:r>
          </a:p>
          <a:p>
            <a:pPr marL="0" indent="0" eaLnBrk="1" hangingPunct="1">
              <a:spcBef>
                <a:spcPct val="0"/>
              </a:spcBef>
              <a:buClr>
                <a:srgbClr val="30182B"/>
              </a:buClr>
              <a:buSzTx/>
              <a:buFont typeface="Georgia" pitchFamily="18" charset="0"/>
              <a:buNone/>
            </a:pPr>
            <a:r>
              <a:rPr lang="cs-CZ" sz="1400" smtClean="0">
                <a:solidFill>
                  <a:srgbClr val="30182B"/>
                </a:solidFill>
                <a:latin typeface="Georgia" pitchFamily="18" charset="0"/>
                <a:cs typeface="Arial" charset="0"/>
                <a:sym typeface="Georgia" pitchFamily="18" charset="0"/>
              </a:rPr>
              <a:t>Romana Pekarová</a:t>
            </a:r>
          </a:p>
          <a:p>
            <a:pPr marL="0" indent="0" eaLnBrk="1" hangingPunct="1">
              <a:spcBef>
                <a:spcPct val="0"/>
              </a:spcBef>
              <a:buClr>
                <a:srgbClr val="30182B"/>
              </a:buClr>
              <a:buSzTx/>
              <a:buFont typeface="Georgia" pitchFamily="18" charset="0"/>
              <a:buNone/>
            </a:pPr>
            <a:r>
              <a:rPr lang="cs-CZ" sz="1400" smtClean="0">
                <a:solidFill>
                  <a:srgbClr val="30182B"/>
                </a:solidFill>
                <a:latin typeface="Georgia" pitchFamily="18" charset="0"/>
                <a:cs typeface="Arial" charset="0"/>
                <a:sym typeface="Georgia" pitchFamily="18" charset="0"/>
              </a:rPr>
              <a:t>Roberta Pittnerová</a:t>
            </a:r>
          </a:p>
          <a:p>
            <a:pPr marL="0" indent="0" eaLnBrk="1" hangingPunct="1">
              <a:spcBef>
                <a:spcPct val="0"/>
              </a:spcBef>
              <a:buClr>
                <a:srgbClr val="30182B"/>
              </a:buClr>
              <a:buSzTx/>
              <a:buFont typeface="Georgia" pitchFamily="18" charset="0"/>
              <a:buNone/>
            </a:pPr>
            <a:r>
              <a:rPr lang="cs-CZ" sz="1400" smtClean="0">
                <a:solidFill>
                  <a:srgbClr val="30182B"/>
                </a:solidFill>
                <a:latin typeface="Georgia" pitchFamily="18" charset="0"/>
                <a:cs typeface="Arial" charset="0"/>
                <a:sym typeface="Georgia" pitchFamily="18" charset="0"/>
              </a:rPr>
              <a:t>Stanislava Poulová</a:t>
            </a:r>
          </a:p>
        </p:txBody>
      </p:sp>
      <p:sp>
        <p:nvSpPr>
          <p:cNvPr id="9219" name="Shape 41"/>
          <p:cNvSpPr txBox="1">
            <a:spLocks noChangeArrowheads="1"/>
          </p:cNvSpPr>
          <p:nvPr/>
        </p:nvSpPr>
        <p:spPr bwMode="auto">
          <a:xfrm>
            <a:off x="685800" y="3216275"/>
            <a:ext cx="2298700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cs-CZ"/>
              <a:t>sk. 15</a:t>
            </a:r>
          </a:p>
          <a:p>
            <a:r>
              <a:rPr lang="cs-CZ"/>
              <a:t>VL</a:t>
            </a:r>
          </a:p>
          <a:p>
            <a:r>
              <a:rPr lang="cs-CZ"/>
              <a:t>2014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hape 100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  <a:buFont typeface="Georgia" pitchFamily="18" charset="0"/>
              <a:buNone/>
            </a:pPr>
            <a:r>
              <a:rPr lang="cs-CZ" sz="4800" smtClean="0">
                <a:solidFill>
                  <a:srgbClr val="FFFFFF"/>
                </a:solidFill>
                <a:latin typeface="Georgia" pitchFamily="18" charset="0"/>
                <a:cs typeface="Arial" charset="0"/>
                <a:sym typeface="Georgia" pitchFamily="18" charset="0"/>
              </a:rPr>
              <a:t>Léčba, preventivní opatření</a:t>
            </a:r>
          </a:p>
        </p:txBody>
      </p:sp>
      <p:sp>
        <p:nvSpPr>
          <p:cNvPr id="27650" name="Shape 101"/>
          <p:cNvSpPr txBox="1">
            <a:spLocks noGrp="1"/>
          </p:cNvSpPr>
          <p:nvPr>
            <p:ph type="body" idx="1"/>
          </p:nvPr>
        </p:nvSpPr>
        <p:spPr>
          <a:xfrm>
            <a:off x="254000" y="1136650"/>
            <a:ext cx="8229600" cy="372427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Clr>
                <a:srgbClr val="000000"/>
              </a:buClr>
              <a:buFont typeface="Georgia" pitchFamily="18" charset="0"/>
              <a:buNone/>
            </a:pPr>
            <a:r>
              <a:rPr lang="cs-CZ" sz="1800" u="sng" smtClean="0">
                <a:latin typeface="Georgia" pitchFamily="18" charset="0"/>
                <a:cs typeface="Arial" charset="0"/>
                <a:sym typeface="Georgia" pitchFamily="18" charset="0"/>
              </a:rPr>
              <a:t>Rekombinantní růstový hormon</a:t>
            </a:r>
            <a:r>
              <a:rPr lang="cs-CZ" sz="1800" smtClean="0">
                <a:latin typeface="Georgia" pitchFamily="18" charset="0"/>
                <a:cs typeface="Arial" charset="0"/>
                <a:sym typeface="Georgia" pitchFamily="18" charset="0"/>
              </a:rPr>
              <a:t> - subkutánní injekce každý den, nutno kontrolovat hladinu glykémie, NÚ: lymfedémy při nedostatečné lymf.drenáži</a:t>
            </a:r>
          </a:p>
          <a:p>
            <a:pPr marL="0" indent="0" eaLnBrk="1" hangingPunct="1">
              <a:spcBef>
                <a:spcPct val="0"/>
              </a:spcBef>
              <a:buClr>
                <a:srgbClr val="000000"/>
              </a:buClr>
              <a:buFont typeface="Georgia" pitchFamily="18" charset="0"/>
              <a:buNone/>
            </a:pPr>
            <a:r>
              <a:rPr lang="cs-CZ" sz="1800" smtClean="0">
                <a:latin typeface="Georgia" pitchFamily="18" charset="0"/>
                <a:cs typeface="Arial" charset="0"/>
                <a:sym typeface="Georgia" pitchFamily="18" charset="0"/>
              </a:rPr>
              <a:t>(dospělá žena - 146 cm, po 3 letech terapie - 153 cm,</a:t>
            </a:r>
            <a:r>
              <a:rPr lang="cs-CZ" sz="1200" smtClean="0">
                <a:latin typeface="Georgia" pitchFamily="18" charset="0"/>
                <a:cs typeface="Arial" charset="0"/>
                <a:sym typeface="Georgia" pitchFamily="18" charset="0"/>
              </a:rPr>
              <a:t> průměrné hodnoty</a:t>
            </a:r>
            <a:r>
              <a:rPr lang="cs-CZ" sz="1800" smtClean="0">
                <a:latin typeface="Georgia" pitchFamily="18" charset="0"/>
                <a:cs typeface="Arial" charset="0"/>
                <a:sym typeface="Georgia" pitchFamily="18" charset="0"/>
              </a:rPr>
              <a:t>)</a:t>
            </a:r>
          </a:p>
          <a:p>
            <a:pPr marL="0" indent="0" eaLnBrk="1" hangingPunct="1">
              <a:spcBef>
                <a:spcPct val="0"/>
              </a:spcBef>
              <a:buClr>
                <a:srgbClr val="000000"/>
              </a:buClr>
              <a:buFont typeface="Georgia" pitchFamily="18" charset="0"/>
              <a:buNone/>
            </a:pPr>
            <a:endParaRPr lang="cs-CZ" sz="1800" smtClean="0">
              <a:latin typeface="Georgia" pitchFamily="18" charset="0"/>
              <a:cs typeface="Arial" charset="0"/>
              <a:sym typeface="Georgia" pitchFamily="18" charset="0"/>
            </a:endParaRPr>
          </a:p>
          <a:p>
            <a:pPr marL="0" indent="0" eaLnBrk="1" hangingPunct="1">
              <a:spcBef>
                <a:spcPct val="0"/>
              </a:spcBef>
              <a:buClr>
                <a:srgbClr val="000000"/>
              </a:buClr>
              <a:buFont typeface="Georgia" pitchFamily="18" charset="0"/>
              <a:buNone/>
            </a:pPr>
            <a:r>
              <a:rPr lang="cs-CZ" sz="1800" u="sng" smtClean="0">
                <a:latin typeface="Georgia" pitchFamily="18" charset="0"/>
                <a:cs typeface="Arial" charset="0"/>
                <a:sym typeface="Georgia" pitchFamily="18" charset="0"/>
              </a:rPr>
              <a:t>Substituční hormonální terapie</a:t>
            </a:r>
            <a:r>
              <a:rPr lang="cs-CZ" sz="1800" smtClean="0">
                <a:latin typeface="Georgia" pitchFamily="18" charset="0"/>
                <a:cs typeface="Arial" charset="0"/>
                <a:sym typeface="Georgia" pitchFamily="18" charset="0"/>
              </a:rPr>
              <a:t> - nahrazení nefunkčních vaječníků, vývoj sekund.pohl. znaků </a:t>
            </a:r>
            <a:r>
              <a:rPr lang="cs-CZ" sz="1200" smtClean="0">
                <a:latin typeface="Georgia" pitchFamily="18" charset="0"/>
                <a:cs typeface="Arial" charset="0"/>
                <a:sym typeface="Georgia" pitchFamily="18" charset="0"/>
              </a:rPr>
              <a:t>(21dní estrogen, od 11 dne i gestagen, 5 dní pauza - menstr.krvácení) </a:t>
            </a:r>
          </a:p>
          <a:p>
            <a:pPr marL="0" indent="0" eaLnBrk="1" hangingPunct="1">
              <a:spcBef>
                <a:spcPct val="0"/>
              </a:spcBef>
              <a:buClr>
                <a:srgbClr val="000000"/>
              </a:buClr>
              <a:buFont typeface="Georgia" pitchFamily="18" charset="0"/>
              <a:buNone/>
            </a:pPr>
            <a:r>
              <a:rPr lang="cs-CZ" sz="1800" smtClean="0">
                <a:latin typeface="Georgia" pitchFamily="18" charset="0"/>
                <a:cs typeface="Arial" charset="0"/>
                <a:sym typeface="Georgia" pitchFamily="18" charset="0"/>
              </a:rPr>
              <a:t>neplodnost - IVF</a:t>
            </a:r>
          </a:p>
          <a:p>
            <a:pPr marL="0" indent="0" eaLnBrk="1" hangingPunct="1">
              <a:spcBef>
                <a:spcPct val="0"/>
              </a:spcBef>
              <a:buClr>
                <a:srgbClr val="000000"/>
              </a:buClr>
              <a:buFont typeface="Georgia" pitchFamily="18" charset="0"/>
              <a:buNone/>
            </a:pPr>
            <a:endParaRPr lang="cs-CZ" sz="1800" smtClean="0">
              <a:latin typeface="Georgia" pitchFamily="18" charset="0"/>
              <a:cs typeface="Arial" charset="0"/>
              <a:sym typeface="Georgia" pitchFamily="18" charset="0"/>
            </a:endParaRPr>
          </a:p>
          <a:p>
            <a:pPr marL="0" indent="0" eaLnBrk="1" hangingPunct="1">
              <a:spcBef>
                <a:spcPct val="0"/>
              </a:spcBef>
              <a:buClr>
                <a:srgbClr val="000000"/>
              </a:buClr>
              <a:buFont typeface="Georgia" pitchFamily="18" charset="0"/>
              <a:buNone/>
            </a:pPr>
            <a:r>
              <a:rPr lang="cs-CZ" sz="1800" smtClean="0">
                <a:latin typeface="Georgia" pitchFamily="18" charset="0"/>
                <a:cs typeface="Arial" charset="0"/>
                <a:sym typeface="Georgia" pitchFamily="18" charset="0"/>
              </a:rPr>
              <a:t>TS nelze předvídat, nezávisí na věku, chování matky během těhotenství. není vázán na nějakou rodinu. Při dalším těhotenství není zvýšené riziko další dcery s TS</a:t>
            </a:r>
          </a:p>
          <a:p>
            <a:pPr marL="0" indent="0" eaLnBrk="1" hangingPunct="1">
              <a:spcBef>
                <a:spcPct val="0"/>
              </a:spcBef>
              <a:buClr>
                <a:srgbClr val="000000"/>
              </a:buClr>
              <a:buFont typeface="Georgia" pitchFamily="18" charset="0"/>
              <a:buNone/>
            </a:pPr>
            <a:endParaRPr lang="cs-CZ" sz="1800" smtClean="0">
              <a:latin typeface="Georgia" pitchFamily="18" charset="0"/>
              <a:cs typeface="Arial" charset="0"/>
              <a:sym typeface="Georgia" pitchFamily="18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hape 106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  <a:buFont typeface="Georgia" pitchFamily="18" charset="0"/>
              <a:buNone/>
            </a:pPr>
            <a:r>
              <a:rPr lang="cs-CZ" sz="4800" smtClean="0">
                <a:solidFill>
                  <a:srgbClr val="FFFFFF"/>
                </a:solidFill>
                <a:latin typeface="Georgia" pitchFamily="18" charset="0"/>
                <a:cs typeface="Arial" charset="0"/>
                <a:sym typeface="Georgia" pitchFamily="18" charset="0"/>
              </a:rPr>
              <a:t>Novorozenecký screening</a:t>
            </a:r>
            <a:br>
              <a:rPr lang="cs-CZ" sz="4800" smtClean="0">
                <a:solidFill>
                  <a:srgbClr val="FFFFFF"/>
                </a:solidFill>
                <a:latin typeface="Georgia" pitchFamily="18" charset="0"/>
                <a:cs typeface="Arial" charset="0"/>
                <a:sym typeface="Georgia" pitchFamily="18" charset="0"/>
              </a:rPr>
            </a:br>
            <a:r>
              <a:rPr lang="cs-CZ" sz="4800" smtClean="0">
                <a:solidFill>
                  <a:srgbClr val="CC0000"/>
                </a:solidFill>
                <a:latin typeface="Georgia" pitchFamily="18" charset="0"/>
                <a:cs typeface="Arial" charset="0"/>
                <a:sym typeface="Georgia" pitchFamily="18" charset="0"/>
              </a:rPr>
              <a:t>pro TS se neprovádí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863"/>
          </a:xfrm>
        </p:spPr>
        <p:txBody>
          <a:bodyPr>
            <a:noAutofit/>
          </a:bodyPr>
          <a:lstStyle/>
          <a:p>
            <a:pPr marL="457200" eaLnBrk="1" hangingPunct="1">
              <a:lnSpc>
                <a:spcPct val="131000"/>
              </a:lnSpc>
              <a:spcBef>
                <a:spcPts val="400"/>
              </a:spcBef>
              <a:spcAft>
                <a:spcPts val="600"/>
              </a:spcAft>
              <a:buClr>
                <a:srgbClr val="000000"/>
              </a:buClr>
              <a:buFont typeface="Arial" charset="0"/>
              <a:buChar char="●"/>
            </a:pPr>
            <a:r>
              <a:rPr lang="cs-CZ" sz="1800" b="1" smtClean="0">
                <a:latin typeface="Georgia" pitchFamily="18" charset="0"/>
                <a:cs typeface="Arial" charset="0"/>
                <a:sym typeface="Georgia" pitchFamily="18" charset="0"/>
              </a:rPr>
              <a:t>Screening</a:t>
            </a:r>
            <a:r>
              <a:rPr lang="cs-CZ" sz="1800" smtClean="0">
                <a:latin typeface="Georgia" pitchFamily="18" charset="0"/>
                <a:cs typeface="Arial" charset="0"/>
                <a:sym typeface="Georgia" pitchFamily="18" charset="0"/>
              </a:rPr>
              <a:t> = systematické cílené vyhledávání určité choroby před její klinickou manifestací se snahou předejít včas jejím možným následkům</a:t>
            </a:r>
          </a:p>
          <a:p>
            <a:pPr marL="457200" eaLnBrk="1" hangingPunct="1">
              <a:lnSpc>
                <a:spcPct val="131000"/>
              </a:lnSpc>
              <a:spcBef>
                <a:spcPts val="400"/>
              </a:spcBef>
              <a:spcAft>
                <a:spcPts val="600"/>
              </a:spcAft>
              <a:buClr>
                <a:srgbClr val="000000"/>
              </a:buClr>
              <a:buFont typeface="Arial" charset="0"/>
              <a:buChar char="●"/>
            </a:pPr>
            <a:r>
              <a:rPr lang="cs-CZ" sz="1800" smtClean="0">
                <a:latin typeface="Georgia" pitchFamily="18" charset="0"/>
                <a:cs typeface="Arial" charset="0"/>
                <a:sym typeface="Georgia" pitchFamily="18" charset="0"/>
              </a:rPr>
              <a:t>U všech novorozenců narozených na území ČR</a:t>
            </a:r>
          </a:p>
          <a:p>
            <a:pPr marL="457200" eaLnBrk="1" hangingPunct="1">
              <a:lnSpc>
                <a:spcPct val="131000"/>
              </a:lnSpc>
              <a:spcBef>
                <a:spcPts val="400"/>
              </a:spcBef>
              <a:spcAft>
                <a:spcPts val="600"/>
              </a:spcAft>
              <a:buClr>
                <a:srgbClr val="000000"/>
              </a:buClr>
              <a:buFont typeface="Arial" charset="0"/>
              <a:buChar char="●"/>
            </a:pPr>
            <a:r>
              <a:rPr lang="cs-CZ" sz="1800" b="1" smtClean="0">
                <a:latin typeface="Georgia" pitchFamily="18" charset="0"/>
                <a:cs typeface="Arial" charset="0"/>
                <a:sym typeface="Georgia" pitchFamily="18" charset="0"/>
              </a:rPr>
              <a:t>Nedá se použít při chromozomových aberacích !!!</a:t>
            </a:r>
          </a:p>
          <a:p>
            <a:pPr marL="457200" eaLnBrk="1" hangingPunct="1">
              <a:lnSpc>
                <a:spcPct val="131000"/>
              </a:lnSpc>
              <a:spcBef>
                <a:spcPts val="400"/>
              </a:spcBef>
              <a:spcAft>
                <a:spcPts val="600"/>
              </a:spcAft>
              <a:buClr>
                <a:srgbClr val="000000"/>
              </a:buClr>
              <a:buFont typeface="Arial" charset="0"/>
              <a:buChar char="●"/>
            </a:pPr>
            <a:r>
              <a:rPr lang="cs-CZ" sz="1800" smtClean="0">
                <a:latin typeface="Georgia" pitchFamily="18" charset="0"/>
                <a:cs typeface="Arial" charset="0"/>
                <a:sym typeface="Georgia" pitchFamily="18" charset="0"/>
              </a:rPr>
              <a:t>Používáme při: </a:t>
            </a:r>
          </a:p>
          <a:p>
            <a:pPr marL="457200" eaLnBrk="1" hangingPunct="1">
              <a:lnSpc>
                <a:spcPct val="131000"/>
              </a:lnSpc>
              <a:spcBef>
                <a:spcPts val="400"/>
              </a:spcBef>
              <a:spcAft>
                <a:spcPts val="600"/>
              </a:spcAft>
              <a:buClr>
                <a:srgbClr val="000000"/>
              </a:buClr>
              <a:buFont typeface="Georgia" pitchFamily="18" charset="0"/>
              <a:buNone/>
            </a:pPr>
            <a:r>
              <a:rPr lang="cs-CZ" smtClean="0">
                <a:latin typeface="Georgia" pitchFamily="18" charset="0"/>
                <a:cs typeface="Arial" charset="0"/>
                <a:sym typeface="Georgia" pitchFamily="18" charset="0"/>
              </a:rPr>
              <a:t>Screening hyperfenylalaninémií a fenylketonurie, Screening kongenitální hypotyreózy, Screening kongenitální adrenální hyperplazie, Screening cystické fibrózy, Screening dalších dědičných metabolických poruch (DMP)</a:t>
            </a:r>
          </a:p>
          <a:p>
            <a:pPr marL="457200" eaLnBrk="1" hangingPunct="1">
              <a:lnSpc>
                <a:spcPct val="131000"/>
              </a:lnSpc>
              <a:spcBef>
                <a:spcPts val="400"/>
              </a:spcBef>
              <a:spcAft>
                <a:spcPts val="600"/>
              </a:spcAft>
              <a:buClr>
                <a:srgbClr val="000000"/>
              </a:buClr>
              <a:buFont typeface="Georgia" pitchFamily="18" charset="0"/>
              <a:buNone/>
            </a:pPr>
            <a:endParaRPr lang="cs-CZ" sz="1800" smtClean="0">
              <a:latin typeface="Georgia" pitchFamily="18" charset="0"/>
              <a:cs typeface="Arial" charset="0"/>
              <a:sym typeface="Georgia" pitchFamily="18" charset="0"/>
            </a:endParaRPr>
          </a:p>
          <a:p>
            <a:pPr marL="457200" eaLnBrk="1" hangingPunct="1">
              <a:lnSpc>
                <a:spcPct val="131000"/>
              </a:lnSpc>
              <a:spcBef>
                <a:spcPts val="400"/>
              </a:spcBef>
              <a:spcAft>
                <a:spcPts val="600"/>
              </a:spcAft>
              <a:buClr>
                <a:srgbClr val="000000"/>
              </a:buClr>
              <a:buFont typeface="Georgia" pitchFamily="18" charset="0"/>
              <a:buNone/>
            </a:pPr>
            <a:endParaRPr lang="cs-CZ" sz="900" smtClean="0">
              <a:latin typeface="Georgia" pitchFamily="18" charset="0"/>
              <a:cs typeface="Arial" charset="0"/>
              <a:sym typeface="Georgia" pitchFamily="18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hape 112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  <a:buFont typeface="Georgia" pitchFamily="18" charset="0"/>
              <a:buNone/>
            </a:pPr>
            <a:r>
              <a:rPr lang="cs-CZ" sz="4800" smtClean="0">
                <a:solidFill>
                  <a:srgbClr val="FFFFFF"/>
                </a:solidFill>
                <a:latin typeface="Georgia" pitchFamily="18" charset="0"/>
                <a:cs typeface="Arial" charset="0"/>
                <a:sym typeface="Georgia" pitchFamily="18" charset="0"/>
              </a:rPr>
              <a:t>Typy prenatálních vyšetření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225550"/>
            <a:ext cx="8229600" cy="3725863"/>
          </a:xfrm>
        </p:spPr>
        <p:txBody>
          <a:bodyPr>
            <a:noAutofit/>
          </a:bodyPr>
          <a:lstStyle/>
          <a:p>
            <a:pPr marL="0" indent="0" eaLnBrk="1" hangingPunct="1">
              <a:spcBef>
                <a:spcPct val="0"/>
              </a:spcBef>
              <a:buClr>
                <a:srgbClr val="000000"/>
              </a:buClr>
              <a:buFont typeface="Georgia" pitchFamily="18" charset="0"/>
              <a:buNone/>
            </a:pPr>
            <a:r>
              <a:rPr lang="cs-CZ" sz="1200" b="1" smtClean="0">
                <a:latin typeface="Georgia" pitchFamily="18" charset="0"/>
                <a:cs typeface="Arial" charset="0"/>
                <a:sym typeface="Georgia" pitchFamily="18" charset="0"/>
              </a:rPr>
              <a:t>Prenatální diagnostika</a:t>
            </a:r>
            <a:r>
              <a:rPr lang="cs-CZ" sz="1200" smtClean="0">
                <a:latin typeface="Georgia" pitchFamily="18" charset="0"/>
                <a:cs typeface="Arial" charset="0"/>
                <a:sym typeface="Georgia" pitchFamily="18" charset="0"/>
              </a:rPr>
              <a:t> představuje soubor metod a postupů využívaných k diagnostice u ještě nenarozeného jedince</a:t>
            </a:r>
          </a:p>
          <a:p>
            <a:pPr marL="0" indent="0" eaLnBrk="1" hangingPunct="1">
              <a:spcBef>
                <a:spcPct val="0"/>
              </a:spcBef>
              <a:buClr>
                <a:srgbClr val="000000"/>
              </a:buClr>
              <a:buFont typeface="Georgia" pitchFamily="18" charset="0"/>
              <a:buNone/>
            </a:pPr>
            <a:r>
              <a:rPr lang="cs-CZ" sz="1200" smtClean="0">
                <a:latin typeface="Georgia" pitchFamily="18" charset="0"/>
                <a:cs typeface="Arial" charset="0"/>
                <a:sym typeface="Georgia" pitchFamily="18" charset="0"/>
              </a:rPr>
              <a:t>Umožňuje:</a:t>
            </a:r>
          </a:p>
          <a:p>
            <a:pPr marL="0" indent="0" eaLnBrk="1" hangingPunct="1">
              <a:lnSpc>
                <a:spcPct val="131000"/>
              </a:lnSpc>
              <a:spcBef>
                <a:spcPts val="300"/>
              </a:spcBef>
              <a:spcAft>
                <a:spcPts val="100"/>
              </a:spcAft>
              <a:buClr>
                <a:srgbClr val="000000"/>
              </a:buClr>
              <a:buFont typeface="Arial" charset="0"/>
              <a:buChar char="●"/>
            </a:pPr>
            <a:r>
              <a:rPr lang="cs-CZ" sz="1200" smtClean="0">
                <a:latin typeface="Georgia" pitchFamily="18" charset="0"/>
                <a:cs typeface="Arial" charset="0"/>
                <a:sym typeface="Georgia" pitchFamily="18" charset="0"/>
              </a:rPr>
              <a:t>informovat rodiče o diagnóze </a:t>
            </a:r>
            <a:r>
              <a:rPr lang="cs-CZ" sz="1200" smtClean="0">
                <a:solidFill>
                  <a:srgbClr val="0B0080"/>
                </a:solidFill>
                <a:latin typeface="Georgia" pitchFamily="18" charset="0"/>
                <a:cs typeface="Arial" charset="0"/>
                <a:sym typeface="Georgia" pitchFamily="18" charset="0"/>
                <a:hlinkClick r:id="rId3"/>
              </a:rPr>
              <a:t>plodu</a:t>
            </a:r>
            <a:r>
              <a:rPr lang="cs-CZ" sz="1200" smtClean="0">
                <a:latin typeface="Georgia" pitchFamily="18" charset="0"/>
                <a:cs typeface="Arial" charset="0"/>
                <a:sym typeface="Georgia" pitchFamily="18" charset="0"/>
              </a:rPr>
              <a:t>, prognóze (jak v těhotenství, tak v postnatálním období) a dalším možném postupu,</a:t>
            </a:r>
          </a:p>
          <a:p>
            <a:pPr marL="0" indent="0" eaLnBrk="1" hangingPunct="1">
              <a:lnSpc>
                <a:spcPct val="131000"/>
              </a:lnSpc>
              <a:spcBef>
                <a:spcPts val="300"/>
              </a:spcBef>
              <a:spcAft>
                <a:spcPts val="100"/>
              </a:spcAft>
              <a:buClr>
                <a:srgbClr val="000000"/>
              </a:buClr>
              <a:buFont typeface="Arial" charset="0"/>
              <a:buChar char="●"/>
            </a:pPr>
            <a:r>
              <a:rPr lang="cs-CZ" sz="1200" smtClean="0">
                <a:latin typeface="Georgia" pitchFamily="18" charset="0"/>
                <a:cs typeface="Arial" charset="0"/>
                <a:sym typeface="Georgia" pitchFamily="18" charset="0"/>
              </a:rPr>
              <a:t>přijmout specifická opatření</a:t>
            </a:r>
          </a:p>
          <a:p>
            <a:pPr marL="0" indent="0" eaLnBrk="1" hangingPunct="1">
              <a:lnSpc>
                <a:spcPct val="131000"/>
              </a:lnSpc>
              <a:spcBef>
                <a:spcPts val="300"/>
              </a:spcBef>
              <a:spcAft>
                <a:spcPts val="100"/>
              </a:spcAft>
              <a:buClr>
                <a:srgbClr val="000000"/>
              </a:buClr>
              <a:buFont typeface="Arial" charset="0"/>
              <a:buChar char="●"/>
            </a:pPr>
            <a:r>
              <a:rPr lang="cs-CZ" sz="1200" smtClean="0">
                <a:latin typeface="Georgia" pitchFamily="18" charset="0"/>
                <a:cs typeface="Arial" charset="0"/>
                <a:sym typeface="Georgia" pitchFamily="18" charset="0"/>
              </a:rPr>
              <a:t>zahájit prenatální terapii plodu </a:t>
            </a:r>
          </a:p>
          <a:p>
            <a:pPr marL="0" indent="0" eaLnBrk="1" hangingPunct="1">
              <a:lnSpc>
                <a:spcPct val="131000"/>
              </a:lnSpc>
              <a:spcBef>
                <a:spcPts val="300"/>
              </a:spcBef>
              <a:spcAft>
                <a:spcPts val="100"/>
              </a:spcAft>
              <a:buClr>
                <a:srgbClr val="000000"/>
              </a:buClr>
              <a:buFont typeface="Arial" charset="0"/>
              <a:buChar char="●"/>
            </a:pPr>
            <a:r>
              <a:rPr lang="cs-CZ" sz="1200" smtClean="0">
                <a:latin typeface="Georgia" pitchFamily="18" charset="0"/>
                <a:cs typeface="Arial" charset="0"/>
                <a:sym typeface="Georgia" pitchFamily="18" charset="0"/>
              </a:rPr>
              <a:t>v případě nepříznivé diagnózy těhotenství uměle ukončit z genetických důvodů, a to až do 24. týdne gravidity. V případě extrémně nepříznivé diagnózy (se životem neslučitelné onemocnění) kdykoliv</a:t>
            </a:r>
          </a:p>
          <a:p>
            <a:pPr marL="0" indent="0" eaLnBrk="1" hangingPunct="1">
              <a:lnSpc>
                <a:spcPct val="111000"/>
              </a:lnSpc>
              <a:spcBef>
                <a:spcPct val="0"/>
              </a:spcBef>
              <a:spcAft>
                <a:spcPts val="400"/>
              </a:spcAft>
              <a:buClr>
                <a:srgbClr val="000000"/>
              </a:buClr>
              <a:buFont typeface="Georgia" pitchFamily="18" charset="0"/>
              <a:buNone/>
            </a:pPr>
            <a:endParaRPr lang="cs-CZ" sz="1800" b="1" smtClean="0">
              <a:latin typeface="Georgia" pitchFamily="18" charset="0"/>
              <a:cs typeface="Arial" charset="0"/>
              <a:sym typeface="Georgia" pitchFamily="18" charset="0"/>
            </a:endParaRPr>
          </a:p>
          <a:p>
            <a:pPr marL="0" indent="0" eaLnBrk="1" hangingPunct="1">
              <a:lnSpc>
                <a:spcPct val="111000"/>
              </a:lnSpc>
              <a:spcBef>
                <a:spcPct val="0"/>
              </a:spcBef>
              <a:spcAft>
                <a:spcPts val="400"/>
              </a:spcAft>
              <a:buClr>
                <a:srgbClr val="000000"/>
              </a:buClr>
              <a:buSzPct val="61000"/>
            </a:pPr>
            <a:r>
              <a:rPr lang="cs-CZ" sz="1800" b="1" smtClean="0">
                <a:latin typeface="Georgia" pitchFamily="18" charset="0"/>
                <a:cs typeface="Arial" charset="0"/>
                <a:sym typeface="Georgia" pitchFamily="18" charset="0"/>
              </a:rPr>
              <a:t>Neinvazivní vyš.:</a:t>
            </a:r>
            <a:r>
              <a:rPr lang="cs-CZ" sz="1800" smtClean="0">
                <a:latin typeface="Georgia" pitchFamily="18" charset="0"/>
                <a:cs typeface="Arial" charset="0"/>
                <a:sym typeface="Georgia" pitchFamily="18" charset="0"/>
              </a:rPr>
              <a:t> Vyšetření biochemických markerů, Ultrazvukové vyšetření</a:t>
            </a:r>
          </a:p>
          <a:p>
            <a:pPr marL="0" indent="0" eaLnBrk="1" hangingPunct="1">
              <a:lnSpc>
                <a:spcPct val="131000"/>
              </a:lnSpc>
              <a:spcBef>
                <a:spcPts val="300"/>
              </a:spcBef>
              <a:spcAft>
                <a:spcPts val="100"/>
              </a:spcAft>
              <a:buClr>
                <a:srgbClr val="000000"/>
              </a:buClr>
              <a:buFont typeface="Georgia" pitchFamily="18" charset="0"/>
              <a:buNone/>
            </a:pPr>
            <a:r>
              <a:rPr lang="cs-CZ" sz="1800" b="1" smtClean="0">
                <a:latin typeface="Georgia" pitchFamily="18" charset="0"/>
                <a:cs typeface="Arial" charset="0"/>
                <a:sym typeface="Georgia" pitchFamily="18" charset="0"/>
              </a:rPr>
              <a:t>Invazivní vyš.: </a:t>
            </a:r>
            <a:r>
              <a:rPr lang="cs-CZ" sz="1800" smtClean="0">
                <a:latin typeface="Georgia" pitchFamily="18" charset="0"/>
                <a:cs typeface="Arial" charset="0"/>
                <a:sym typeface="Georgia" pitchFamily="18" charset="0"/>
              </a:rPr>
              <a:t>Amniocentéza, Odběr choriových klků, Kordocentéza</a:t>
            </a:r>
          </a:p>
          <a:p>
            <a:pPr marL="0" indent="0" eaLnBrk="1" hangingPunct="1">
              <a:lnSpc>
                <a:spcPct val="131000"/>
              </a:lnSpc>
              <a:spcBef>
                <a:spcPts val="300"/>
              </a:spcBef>
              <a:spcAft>
                <a:spcPts val="100"/>
              </a:spcAft>
              <a:buClr>
                <a:srgbClr val="000000"/>
              </a:buClr>
              <a:buFont typeface="Georgia" pitchFamily="18" charset="0"/>
              <a:buNone/>
            </a:pPr>
            <a:endParaRPr lang="cs-CZ" sz="1000" smtClean="0"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31000"/>
              </a:lnSpc>
              <a:spcBef>
                <a:spcPts val="300"/>
              </a:spcBef>
              <a:spcAft>
                <a:spcPts val="100"/>
              </a:spcAft>
              <a:buClr>
                <a:srgbClr val="000000"/>
              </a:buClr>
              <a:buFont typeface="Georgia" pitchFamily="18" charset="0"/>
              <a:buNone/>
            </a:pPr>
            <a:endParaRPr lang="cs-CZ" sz="1000" smtClean="0"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31000"/>
              </a:lnSpc>
              <a:spcBef>
                <a:spcPts val="300"/>
              </a:spcBef>
              <a:spcAft>
                <a:spcPts val="100"/>
              </a:spcAft>
              <a:buClr>
                <a:srgbClr val="000000"/>
              </a:buClr>
              <a:buFont typeface="Georgia" pitchFamily="18" charset="0"/>
              <a:buNone/>
            </a:pPr>
            <a:endParaRPr lang="cs-CZ" sz="10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hape 118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  <a:buFont typeface="Georgia" pitchFamily="18" charset="0"/>
              <a:buNone/>
            </a:pPr>
            <a:r>
              <a:rPr lang="cs-CZ" sz="4800" smtClean="0">
                <a:solidFill>
                  <a:srgbClr val="FFFFFF"/>
                </a:solidFill>
                <a:latin typeface="Georgia" pitchFamily="18" charset="0"/>
                <a:cs typeface="Arial" charset="0"/>
                <a:sym typeface="Georgia" pitchFamily="18" charset="0"/>
              </a:rPr>
              <a:t>Neinvazivní vyšetření</a:t>
            </a:r>
          </a:p>
        </p:txBody>
      </p:sp>
      <p:sp>
        <p:nvSpPr>
          <p:cNvPr id="33794" name="Shape 1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863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Clr>
                <a:srgbClr val="000000"/>
              </a:buClr>
              <a:buFont typeface="Georgia" pitchFamily="18" charset="0"/>
              <a:buNone/>
            </a:pPr>
            <a:r>
              <a:rPr lang="cs-CZ" sz="1800" smtClean="0">
                <a:latin typeface="Georgia" pitchFamily="18" charset="0"/>
                <a:cs typeface="Arial" charset="0"/>
                <a:sym typeface="Georgia" pitchFamily="18" charset="0"/>
              </a:rPr>
              <a:t> </a:t>
            </a:r>
            <a:r>
              <a:rPr lang="cs-CZ" sz="1800" b="1" i="1" u="sng" smtClean="0">
                <a:latin typeface="Georgia" pitchFamily="18" charset="0"/>
                <a:cs typeface="Arial" charset="0"/>
                <a:sym typeface="Georgia" pitchFamily="18" charset="0"/>
              </a:rPr>
              <a:t>ULTRAZVUK:</a:t>
            </a:r>
            <a:r>
              <a:rPr lang="cs-CZ" b="1" i="1" u="sng" smtClean="0">
                <a:latin typeface="Georgia" pitchFamily="18" charset="0"/>
                <a:cs typeface="Arial" charset="0"/>
                <a:sym typeface="Georgia" pitchFamily="18" charset="0"/>
              </a:rPr>
              <a:t> </a:t>
            </a:r>
          </a:p>
          <a:p>
            <a:pPr marL="0" indent="0" eaLnBrk="1" hangingPunct="1">
              <a:spcBef>
                <a:spcPct val="0"/>
              </a:spcBef>
              <a:buClr>
                <a:srgbClr val="000000"/>
              </a:buClr>
              <a:buSzPct val="92000"/>
            </a:pPr>
            <a:r>
              <a:rPr lang="cs-CZ" sz="1200" b="1" smtClean="0">
                <a:latin typeface="Arial" charset="0"/>
                <a:cs typeface="Arial" charset="0"/>
              </a:rPr>
              <a:t>-nejdůležitejší diagn. metoda u TS, má vysokou predikční hodnotu</a:t>
            </a:r>
          </a:p>
          <a:p>
            <a:pPr marL="0" indent="0" eaLnBrk="1" hangingPunct="1">
              <a:spcBef>
                <a:spcPct val="0"/>
              </a:spcBef>
              <a:buClr>
                <a:srgbClr val="000000"/>
              </a:buClr>
              <a:buSzPct val="92000"/>
            </a:pPr>
            <a:r>
              <a:rPr lang="cs-CZ" sz="1200" b="1" smtClean="0">
                <a:latin typeface="Arial" charset="0"/>
                <a:cs typeface="Arial" charset="0"/>
              </a:rPr>
              <a:t>Ve 13.–14. týdnu</a:t>
            </a:r>
            <a:r>
              <a:rPr lang="cs-CZ" sz="1200" smtClean="0">
                <a:latin typeface="Arial" charset="0"/>
                <a:cs typeface="Arial" charset="0"/>
              </a:rPr>
              <a:t> -měření nuchální řasy – </a:t>
            </a:r>
            <a:r>
              <a:rPr lang="cs-CZ" sz="1200" b="1" smtClean="0">
                <a:latin typeface="Arial" charset="0"/>
                <a:cs typeface="Arial" charset="0"/>
              </a:rPr>
              <a:t>nuchální translucence</a:t>
            </a:r>
            <a:r>
              <a:rPr lang="cs-CZ" sz="1200" smtClean="0">
                <a:latin typeface="Arial" charset="0"/>
                <a:cs typeface="Arial" charset="0"/>
              </a:rPr>
              <a:t>. Hodnotí se tloušťka anechogenní zóny v nuchální oblasti plodu mezi kůží a pojivem, které pokrývá krční páteř. Při ztluštění &gt; 3 mm je zvýšené riziko </a:t>
            </a:r>
            <a:r>
              <a:rPr lang="cs-CZ" sz="1200" b="1" smtClean="0">
                <a:latin typeface="Arial" charset="0"/>
                <a:cs typeface="Arial" charset="0"/>
              </a:rPr>
              <a:t>chromozomální aberace</a:t>
            </a:r>
            <a:r>
              <a:rPr lang="cs-CZ" sz="1200" smtClean="0">
                <a:latin typeface="Arial" charset="0"/>
                <a:cs typeface="Arial" charset="0"/>
              </a:rPr>
              <a:t>, je tedy indikována prenatální diagnostika karyotypu plodu (amniocentéza).</a:t>
            </a:r>
          </a:p>
          <a:p>
            <a:pPr marL="0" indent="0" eaLnBrk="1" hangingPunct="1">
              <a:spcBef>
                <a:spcPct val="0"/>
              </a:spcBef>
              <a:buClr>
                <a:srgbClr val="000000"/>
              </a:buClr>
              <a:buSzPct val="92000"/>
            </a:pPr>
            <a:r>
              <a:rPr lang="cs-CZ" sz="1200" b="1" smtClean="0">
                <a:latin typeface="Arial" charset="0"/>
                <a:cs typeface="Arial" charset="0"/>
              </a:rPr>
              <a:t>V 18.–20. týdnu</a:t>
            </a:r>
            <a:r>
              <a:rPr lang="cs-CZ" sz="1200" smtClean="0">
                <a:latin typeface="Arial" charset="0"/>
                <a:cs typeface="Arial" charset="0"/>
              </a:rPr>
              <a:t> -změření velikosti plodu (biparietální průměr, obvod hlavičky, délka femuru), nuchální translucence a </a:t>
            </a:r>
            <a:r>
              <a:rPr lang="cs-CZ" sz="1200" b="1" smtClean="0">
                <a:latin typeface="Arial" charset="0"/>
                <a:cs typeface="Arial" charset="0"/>
              </a:rPr>
              <a:t>detekce vrozených somatických vad</a:t>
            </a:r>
            <a:r>
              <a:rPr lang="cs-CZ" sz="1200" smtClean="0">
                <a:latin typeface="Arial" charset="0"/>
                <a:cs typeface="Arial" charset="0"/>
              </a:rPr>
              <a:t>, aby bylo možno provést </a:t>
            </a:r>
            <a:r>
              <a:rPr lang="cs-CZ" sz="1200" smtClean="0">
                <a:solidFill>
                  <a:srgbClr val="0B0080"/>
                </a:solidFill>
                <a:latin typeface="Arial" charset="0"/>
                <a:cs typeface="Arial" charset="0"/>
                <a:hlinkClick r:id="rId3"/>
              </a:rPr>
              <a:t>potrat</a:t>
            </a:r>
            <a:r>
              <a:rPr lang="cs-CZ" sz="1200" smtClean="0">
                <a:latin typeface="Arial" charset="0"/>
                <a:cs typeface="Arial" charset="0"/>
              </a:rPr>
              <a:t> do 24. týdne (kultivace u amniocentézy trvá 3 týdny).</a:t>
            </a:r>
          </a:p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buClr>
                <a:srgbClr val="000000"/>
              </a:buClr>
            </a:pPr>
            <a:endParaRPr lang="cs-CZ" sz="1000" smtClean="0"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Clr>
                <a:srgbClr val="000000"/>
              </a:buClr>
              <a:buFont typeface="Georgia" pitchFamily="18" charset="0"/>
              <a:buNone/>
            </a:pPr>
            <a:endParaRPr lang="cs-CZ" b="1" smtClean="0">
              <a:latin typeface="Georgia" pitchFamily="18" charset="0"/>
              <a:cs typeface="Arial" charset="0"/>
              <a:sym typeface="Georgia" pitchFamily="18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hape 124"/>
          <p:cNvSpPr txBox="1">
            <a:spLocks noGrp="1"/>
          </p:cNvSpPr>
          <p:nvPr>
            <p:ph type="body" idx="4294967295"/>
          </p:nvPr>
        </p:nvSpPr>
        <p:spPr>
          <a:xfrm>
            <a:off x="82550" y="234950"/>
            <a:ext cx="3709988" cy="4695825"/>
          </a:xfrm>
        </p:spPr>
        <p:txBody>
          <a:bodyPr/>
          <a:lstStyle/>
          <a:p>
            <a:pPr marL="0" indent="0" eaLnBrk="1" hangingPunct="1"/>
            <a:r>
              <a:rPr lang="cs-CZ" sz="1200" smtClean="0">
                <a:solidFill>
                  <a:srgbClr val="FFFFFF"/>
                </a:solidFill>
                <a:latin typeface="Arial" charset="0"/>
                <a:cs typeface="Arial" charset="0"/>
              </a:rPr>
              <a:t>ULTRAZVUK</a:t>
            </a:r>
            <a:br>
              <a:rPr lang="cs-CZ" sz="1200" smtClean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cs-CZ" sz="1200" smtClean="0">
                <a:solidFill>
                  <a:srgbClr val="FFFFFF"/>
                </a:solidFill>
                <a:latin typeface="Arial" charset="0"/>
                <a:cs typeface="Arial" charset="0"/>
              </a:rPr>
              <a:t/>
            </a:r>
            <a:br>
              <a:rPr lang="cs-CZ" sz="1200" smtClean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cs-CZ" sz="1200" b="1" smtClean="0">
                <a:solidFill>
                  <a:srgbClr val="FFFFFF"/>
                </a:solidFill>
                <a:latin typeface="Arial" charset="0"/>
                <a:cs typeface="Arial" charset="0"/>
              </a:rPr>
              <a:t>Neimunní generalizovaný edém (hydrops) plodu</a:t>
            </a:r>
            <a:r>
              <a:rPr lang="cs-CZ" sz="1200" smtClean="0">
                <a:solidFill>
                  <a:srgbClr val="FFFFFF"/>
                </a:solidFill>
                <a:latin typeface="Arial" charset="0"/>
                <a:cs typeface="Arial" charset="0"/>
              </a:rPr>
              <a:t> je v časném období spolu se srdečními vadami obvykle příčinou spontánního abortu plodu s TS. Hygroma colli cysticum je významným prenatálním nálezem. Může být septovaný (obr.1) nebo bez sept(obr.2). Septované hygrom obvykle znamená závažnější dysplazii lymfatik. Spontánní vymizení je možné. Diferenciálně diagnosticky je třeba v případě </a:t>
            </a:r>
            <a:r>
              <a:rPr lang="cs-CZ" sz="1200" b="1" smtClean="0">
                <a:solidFill>
                  <a:srgbClr val="FFFFFF"/>
                </a:solidFill>
                <a:latin typeface="Arial" charset="0"/>
                <a:cs typeface="Arial" charset="0"/>
              </a:rPr>
              <a:t>hygroma colli cysticum</a:t>
            </a:r>
            <a:r>
              <a:rPr lang="cs-CZ" sz="1200" smtClean="0">
                <a:solidFill>
                  <a:srgbClr val="FFFFFF"/>
                </a:solidFill>
                <a:latin typeface="Arial" charset="0"/>
                <a:cs typeface="Arial" charset="0"/>
              </a:rPr>
              <a:t> odlišit Downův a Patauův syndrom, ale také familiární nuchální cystický hygrom, který spontánně regreduje a jedinci jsou zcela zdraví. Ze srdečních vad je nejčastější koarktace aorty a vrozené vady levostranných srdečních oddílů. Objevují se ledvinné vady a intrauterinní růstová restrikce ve smyslu „small for gestational age“, tedy symetrická neprogredující hypotrofie plodu, je častá. Plody s haploinsuficiencí X mají růstovou restrikci při narození větší než plody s mozaikou. </a:t>
            </a:r>
            <a:r>
              <a:rPr lang="cs-CZ" sz="1200" b="1" smtClean="0">
                <a:solidFill>
                  <a:srgbClr val="FFFFFF"/>
                </a:solidFill>
                <a:latin typeface="Arial" charset="0"/>
                <a:cs typeface="Arial" charset="0"/>
              </a:rPr>
              <a:t>Prenatálně cytogeneticky zjištěný TS karyotyp bez UZ nálezu má malou predikční hodnotu</a:t>
            </a:r>
            <a:r>
              <a:rPr lang="cs-CZ" sz="120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</p:txBody>
      </p:sp>
      <p:pic>
        <p:nvPicPr>
          <p:cNvPr id="35842" name="Shape 125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92538" y="0"/>
            <a:ext cx="3459162" cy="282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Shape 126"/>
          <p:cNvPicPr preferRelativeResize="0">
            <a:picLocks noChangeAspect="1" noChangeArrowheads="1"/>
          </p:cNvPicPr>
          <p:nvPr/>
        </p:nvPicPr>
        <p:blipFill>
          <a:blip r:embed="rId4"/>
          <a:srcRect t="5882" r="14784"/>
          <a:stretch>
            <a:fillRect/>
          </a:stretch>
        </p:blipFill>
        <p:spPr bwMode="auto">
          <a:xfrm>
            <a:off x="5692775" y="2071688"/>
            <a:ext cx="3390900" cy="302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4" name="Shape 127"/>
          <p:cNvSpPr txBox="1">
            <a:spLocks noChangeArrowheads="1"/>
          </p:cNvSpPr>
          <p:nvPr/>
        </p:nvSpPr>
        <p:spPr bwMode="auto">
          <a:xfrm>
            <a:off x="7251700" y="60325"/>
            <a:ext cx="627063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cs-CZ">
                <a:solidFill>
                  <a:srgbClr val="FFFFFF"/>
                </a:solidFill>
                <a:latin typeface="Georgia" pitchFamily="18" charset="0"/>
                <a:sym typeface="Georgia" pitchFamily="18" charset="0"/>
              </a:rPr>
              <a:t>obr.1</a:t>
            </a:r>
          </a:p>
        </p:txBody>
      </p:sp>
      <p:sp>
        <p:nvSpPr>
          <p:cNvPr id="35845" name="Shape 128"/>
          <p:cNvSpPr txBox="1">
            <a:spLocks noChangeArrowheads="1"/>
          </p:cNvSpPr>
          <p:nvPr/>
        </p:nvSpPr>
        <p:spPr bwMode="auto">
          <a:xfrm>
            <a:off x="4927600" y="4627563"/>
            <a:ext cx="6826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cs-CZ">
                <a:solidFill>
                  <a:srgbClr val="FFFFFF"/>
                </a:solidFill>
                <a:latin typeface="Georgia" pitchFamily="18" charset="0"/>
                <a:sym typeface="Georgia" pitchFamily="18" charset="0"/>
              </a:rPr>
              <a:t>obr.2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hape 133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  <a:buFont typeface="Georgia" pitchFamily="18" charset="0"/>
              <a:buNone/>
            </a:pPr>
            <a:r>
              <a:rPr lang="cs-CZ" sz="4800" smtClean="0">
                <a:solidFill>
                  <a:srgbClr val="FFFFFF"/>
                </a:solidFill>
                <a:latin typeface="Georgia" pitchFamily="18" charset="0"/>
                <a:cs typeface="Arial" charset="0"/>
                <a:sym typeface="Georgia" pitchFamily="18" charset="0"/>
              </a:rPr>
              <a:t>Invazivní vyšetření</a:t>
            </a:r>
          </a:p>
        </p:txBody>
      </p:sp>
      <p:sp>
        <p:nvSpPr>
          <p:cNvPr id="37890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863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Clr>
                <a:srgbClr val="000000"/>
              </a:buClr>
              <a:buFont typeface="Georgia" pitchFamily="18" charset="0"/>
              <a:buNone/>
            </a:pPr>
            <a:r>
              <a:rPr lang="cs-CZ" sz="1800" b="1" i="1" u="sng" smtClean="0">
                <a:latin typeface="Georgia" pitchFamily="18" charset="0"/>
                <a:cs typeface="Arial" charset="0"/>
                <a:sym typeface="Georgia" pitchFamily="18" charset="0"/>
              </a:rPr>
              <a:t>Amniocentéza:</a:t>
            </a:r>
          </a:p>
          <a:p>
            <a:pPr marL="0" indent="0" eaLnBrk="1" hangingPunct="1">
              <a:spcBef>
                <a:spcPct val="0"/>
              </a:spcBef>
              <a:buClr>
                <a:srgbClr val="000000"/>
              </a:buClr>
              <a:buSzPct val="110000"/>
            </a:pPr>
            <a:r>
              <a:rPr lang="cs-CZ" sz="1000" smtClean="0">
                <a:latin typeface="Arial" charset="0"/>
                <a:cs typeface="Arial" charset="0"/>
              </a:rPr>
              <a:t>Amniocentéza (AMC) představuje odběr vzorku plodové vody jehlou přes stěnu břišní pod kontrolou ultrazvukem. Obvykle se provádí </a:t>
            </a:r>
            <a:r>
              <a:rPr lang="cs-CZ" sz="1000" b="1" smtClean="0">
                <a:latin typeface="Arial" charset="0"/>
                <a:cs typeface="Arial" charset="0"/>
              </a:rPr>
              <a:t>mezi 16. a 18. týdnem gravidity</a:t>
            </a:r>
            <a:r>
              <a:rPr lang="cs-CZ" sz="1000" smtClean="0">
                <a:latin typeface="Arial" charset="0"/>
                <a:cs typeface="Arial" charset="0"/>
              </a:rPr>
              <a:t>. Umožňuje vyšetření kultivovaných buněk a nekultivovaných buněk plodové vody a její biochemické vyšetření. Z buněk plodové vody lze vyšetřit karyotyp plodu po 10–20 dní trvající kultivaci, biochemické vyšetření plodové vody je zaměřeno především na hodnocení hladiny AFP. Riziko potratu po výkonu je menší než 1 %.</a:t>
            </a:r>
          </a:p>
          <a:p>
            <a:pPr marL="0" indent="0" eaLnBrk="1" hangingPunct="1">
              <a:spcBef>
                <a:spcPct val="0"/>
              </a:spcBef>
              <a:buClr>
                <a:srgbClr val="000000"/>
              </a:buClr>
              <a:buFont typeface="Georgia" pitchFamily="18" charset="0"/>
              <a:buNone/>
            </a:pPr>
            <a:r>
              <a:rPr lang="cs-CZ" sz="1800" b="1" i="1" u="sng" smtClean="0">
                <a:latin typeface="Georgia" pitchFamily="18" charset="0"/>
                <a:cs typeface="Arial" charset="0"/>
                <a:sym typeface="Georgia" pitchFamily="18" charset="0"/>
              </a:rPr>
              <a:t>Odběr choriových klků:</a:t>
            </a:r>
          </a:p>
          <a:p>
            <a:pPr marL="0" indent="0" eaLnBrk="1" hangingPunct="1">
              <a:spcBef>
                <a:spcPct val="0"/>
              </a:spcBef>
              <a:buClr>
                <a:srgbClr val="000000"/>
              </a:buClr>
              <a:buFont typeface="Georgia" pitchFamily="18" charset="0"/>
              <a:buNone/>
            </a:pPr>
            <a:r>
              <a:rPr lang="cs-CZ" sz="1000" smtClean="0">
                <a:latin typeface="Arial" charset="0"/>
                <a:cs typeface="Arial" charset="0"/>
              </a:rPr>
              <a:t>- </a:t>
            </a:r>
            <a:r>
              <a:rPr lang="cs-CZ" sz="1000" b="1" smtClean="0">
                <a:latin typeface="Arial" charset="0"/>
                <a:cs typeface="Arial" charset="0"/>
              </a:rPr>
              <a:t>mezi 10. a 13. gestačním týdnem</a:t>
            </a:r>
            <a:r>
              <a:rPr lang="cs-CZ" sz="1000" smtClean="0">
                <a:latin typeface="Arial" charset="0"/>
                <a:cs typeface="Arial" charset="0"/>
              </a:rPr>
              <a:t>, speciální jehlou pod ultrazvukovou kontrolu, nejčastěji transabdominálně. Výhodou je možnost časnější diagnostiky (například v návaznosti na prvotrimestrální screening vývojových vad). Kultivace buněk choria (pro cytogenetické vyšetření) je rovněž rychlejší (buňky trofoblastu mají vysokou mitotickou aktivitu a karyotyp lze vyšetřit po přidání kolcemidu po 1–2 hodinách) než kultivace amniocytů získaných amniocentézou. Riziko výkonu je stejné jako v případě amniocentézy (riziko ztráty těhotenství 0,5–1 %). Určitou nevýhodou CVS je riziko placentárního </a:t>
            </a:r>
            <a:r>
              <a:rPr lang="cs-CZ" sz="1000" smtClean="0">
                <a:solidFill>
                  <a:srgbClr val="0B0080"/>
                </a:solidFill>
                <a:latin typeface="Arial" charset="0"/>
                <a:cs typeface="Arial" charset="0"/>
                <a:hlinkClick r:id="rId3"/>
              </a:rPr>
              <a:t>mozaicizmu</a:t>
            </a:r>
            <a:r>
              <a:rPr lang="cs-CZ" sz="1000" smtClean="0">
                <a:latin typeface="Arial" charset="0"/>
                <a:cs typeface="Arial" charset="0"/>
              </a:rPr>
              <a:t>, který může být zdrojem diagnostických nejistot. Zjištěné</a:t>
            </a:r>
            <a:r>
              <a:rPr lang="cs-CZ" sz="1000" b="1" smtClean="0">
                <a:latin typeface="Arial" charset="0"/>
                <a:cs typeface="Arial" charset="0"/>
              </a:rPr>
              <a:t> chromozomální odchylky</a:t>
            </a:r>
            <a:r>
              <a:rPr lang="cs-CZ" sz="1000" smtClean="0">
                <a:latin typeface="Arial" charset="0"/>
                <a:cs typeface="Arial" charset="0"/>
              </a:rPr>
              <a:t> proto musí být ještě potvrzeny vyšetřením plodové vody.</a:t>
            </a:r>
          </a:p>
          <a:p>
            <a:pPr marL="0" indent="0" eaLnBrk="1" hangingPunct="1">
              <a:lnSpc>
                <a:spcPct val="131000"/>
              </a:lnSpc>
              <a:spcBef>
                <a:spcPts val="300"/>
              </a:spcBef>
              <a:spcAft>
                <a:spcPts val="100"/>
              </a:spcAft>
              <a:buClr>
                <a:srgbClr val="000000"/>
              </a:buClr>
              <a:buFont typeface="Georgia" pitchFamily="18" charset="0"/>
              <a:buNone/>
            </a:pPr>
            <a:r>
              <a:rPr lang="cs-CZ" sz="1800" b="1" i="1" u="sng" smtClean="0">
                <a:latin typeface="Georgia" pitchFamily="18" charset="0"/>
                <a:cs typeface="Arial" charset="0"/>
                <a:sym typeface="Georgia" pitchFamily="18" charset="0"/>
              </a:rPr>
              <a:t>Kordocentéza:</a:t>
            </a:r>
          </a:p>
          <a:p>
            <a:pPr marL="0" indent="0" eaLnBrk="1" hangingPunct="1">
              <a:lnSpc>
                <a:spcPct val="131000"/>
              </a:lnSpc>
              <a:spcBef>
                <a:spcPts val="300"/>
              </a:spcBef>
              <a:spcAft>
                <a:spcPts val="100"/>
              </a:spcAft>
              <a:buClr>
                <a:srgbClr val="000000"/>
              </a:buClr>
              <a:buFont typeface="Georgia" pitchFamily="18" charset="0"/>
              <a:buNone/>
            </a:pPr>
            <a:r>
              <a:rPr lang="cs-CZ" sz="1000" smtClean="0">
                <a:latin typeface="Arial" charset="0"/>
                <a:cs typeface="Arial" charset="0"/>
              </a:rPr>
              <a:t>=punkce pupečníku. Obecně </a:t>
            </a:r>
            <a:r>
              <a:rPr lang="cs-CZ" sz="1000" b="1" smtClean="0">
                <a:latin typeface="Arial" charset="0"/>
                <a:cs typeface="Arial" charset="0"/>
              </a:rPr>
              <a:t>od 18. gestačního týdne</a:t>
            </a:r>
            <a:r>
              <a:rPr lang="cs-CZ" sz="1000" smtClean="0">
                <a:latin typeface="Arial" charset="0"/>
                <a:cs typeface="Arial" charset="0"/>
              </a:rPr>
              <a:t>, speciální jehlou pod ultrazvukovou kontrolu. Získané krevní elementy (lymfocyty plodu) lze opět užít k </a:t>
            </a:r>
            <a:r>
              <a:rPr lang="cs-CZ" sz="1000" b="1" smtClean="0">
                <a:latin typeface="Arial" charset="0"/>
                <a:cs typeface="Arial" charset="0"/>
              </a:rPr>
              <a:t>vyšetření karyotypu</a:t>
            </a:r>
            <a:r>
              <a:rPr lang="cs-CZ" sz="1000" smtClean="0">
                <a:latin typeface="Arial" charset="0"/>
                <a:cs typeface="Arial" charset="0"/>
              </a:rPr>
              <a:t> plodu či pro molekulárně genetické vyšetření. Karyotypizace lymfocytů plodu je </a:t>
            </a:r>
            <a:r>
              <a:rPr lang="cs-CZ" sz="1000" b="1" smtClean="0">
                <a:latin typeface="Arial" charset="0"/>
                <a:cs typeface="Arial" charset="0"/>
              </a:rPr>
              <a:t>velmi rychlá</a:t>
            </a:r>
            <a:r>
              <a:rPr lang="cs-CZ" sz="1000" smtClean="0">
                <a:latin typeface="Arial" charset="0"/>
                <a:cs typeface="Arial" charset="0"/>
              </a:rPr>
              <a:t>, výsledky jsou k dispozici během </a:t>
            </a:r>
            <a:r>
              <a:rPr lang="cs-CZ" sz="1000" b="1" smtClean="0">
                <a:latin typeface="Arial" charset="0"/>
                <a:cs typeface="Arial" charset="0"/>
              </a:rPr>
              <a:t>48–72 hodin</a:t>
            </a:r>
            <a:r>
              <a:rPr lang="cs-CZ" sz="1000" smtClean="0">
                <a:latin typeface="Arial" charset="0"/>
                <a:cs typeface="Arial" charset="0"/>
              </a:rPr>
              <a:t>. Krev plodu lze použít ke stanovení</a:t>
            </a:r>
            <a:r>
              <a:rPr lang="cs-CZ" sz="1000" smtClean="0">
                <a:solidFill>
                  <a:srgbClr val="0B0080"/>
                </a:solidFill>
                <a:latin typeface="Arial" charset="0"/>
                <a:cs typeface="Arial" charset="0"/>
                <a:hlinkClick r:id="rId4"/>
              </a:rPr>
              <a:t>krevní skupiny</a:t>
            </a:r>
            <a:r>
              <a:rPr lang="cs-CZ" sz="1000" smtClean="0">
                <a:latin typeface="Arial" charset="0"/>
                <a:cs typeface="Arial" charset="0"/>
              </a:rPr>
              <a:t> plodu, diagnostice aloimunizace plodu, infekce plodu či k diagnostice některých dědičných chorob a poruch (např. </a:t>
            </a:r>
            <a:r>
              <a:rPr lang="cs-CZ" sz="1000" smtClean="0">
                <a:solidFill>
                  <a:srgbClr val="0B0080"/>
                </a:solidFill>
                <a:latin typeface="Arial" charset="0"/>
                <a:cs typeface="Arial" charset="0"/>
                <a:hlinkClick r:id="rId5"/>
              </a:rPr>
              <a:t>hemoglobinopatie</a:t>
            </a:r>
            <a:r>
              <a:rPr lang="cs-CZ" sz="1000" smtClean="0">
                <a:latin typeface="Arial" charset="0"/>
                <a:cs typeface="Arial" charset="0"/>
              </a:rPr>
              <a:t>) i vyšetření imunologické (průkaz </a:t>
            </a:r>
            <a:r>
              <a:rPr lang="cs-CZ" sz="1000" smtClean="0">
                <a:solidFill>
                  <a:srgbClr val="0B0080"/>
                </a:solidFill>
                <a:latin typeface="Arial" charset="0"/>
                <a:cs typeface="Arial" charset="0"/>
                <a:hlinkClick r:id="rId6"/>
              </a:rPr>
              <a:t>protilátek</a:t>
            </a:r>
            <a:r>
              <a:rPr lang="cs-CZ" sz="1000" smtClean="0">
                <a:latin typeface="Arial" charset="0"/>
                <a:cs typeface="Arial" charset="0"/>
              </a:rPr>
              <a:t>) a biochemické (ionty).</a:t>
            </a:r>
          </a:p>
          <a:p>
            <a:pPr marL="0" indent="0" eaLnBrk="1" hangingPunct="1">
              <a:lnSpc>
                <a:spcPct val="131000"/>
              </a:lnSpc>
              <a:spcBef>
                <a:spcPts val="300"/>
              </a:spcBef>
              <a:spcAft>
                <a:spcPts val="100"/>
              </a:spcAft>
              <a:buClr>
                <a:srgbClr val="000000"/>
              </a:buClr>
            </a:pPr>
            <a:endParaRPr lang="cs-CZ" sz="1800" b="1" i="1" u="sng" smtClean="0">
              <a:latin typeface="Georgia" pitchFamily="18" charset="0"/>
              <a:cs typeface="Arial" charset="0"/>
              <a:sym typeface="Georgia" pitchFamily="18" charset="0"/>
            </a:endParaRPr>
          </a:p>
          <a:p>
            <a:pPr marL="0" indent="0" eaLnBrk="1" hangingPunct="1">
              <a:spcBef>
                <a:spcPct val="0"/>
              </a:spcBef>
              <a:buClr>
                <a:srgbClr val="000000"/>
              </a:buClr>
              <a:buFont typeface="Georgia" pitchFamily="18" charset="0"/>
              <a:buNone/>
            </a:pPr>
            <a:endParaRPr lang="cs-CZ" sz="1800" smtClean="0">
              <a:latin typeface="Georgia" pitchFamily="18" charset="0"/>
              <a:cs typeface="Arial" charset="0"/>
              <a:sym typeface="Georgia" pitchFamily="18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hape 139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  <a:buFont typeface="Georgia" pitchFamily="18" charset="0"/>
              <a:buNone/>
            </a:pPr>
            <a:r>
              <a:rPr lang="cs-CZ" sz="4800" smtClean="0">
                <a:solidFill>
                  <a:srgbClr val="FFFFFF"/>
                </a:solidFill>
                <a:latin typeface="Georgia" pitchFamily="18" charset="0"/>
                <a:cs typeface="Arial" charset="0"/>
                <a:sym typeface="Georgia" pitchFamily="18" charset="0"/>
              </a:rPr>
              <a:t>Zdroje:</a:t>
            </a:r>
          </a:p>
        </p:txBody>
      </p:sp>
      <p:sp>
        <p:nvSpPr>
          <p:cNvPr id="39938" name="Shape 140"/>
          <p:cNvSpPr txBox="1">
            <a:spLocks noGrp="1"/>
          </p:cNvSpPr>
          <p:nvPr>
            <p:ph type="body" idx="1"/>
          </p:nvPr>
        </p:nvSpPr>
        <p:spPr>
          <a:xfrm>
            <a:off x="457200" y="1179513"/>
            <a:ext cx="8229600" cy="3724275"/>
          </a:xfrm>
        </p:spPr>
        <p:txBody>
          <a:bodyPr/>
          <a:lstStyle/>
          <a:p>
            <a:pPr marL="457200" indent="-28575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900" smtClean="0">
                <a:latin typeface="Georgia" pitchFamily="18" charset="0"/>
                <a:cs typeface="Arial" charset="0"/>
                <a:sym typeface="Georgia" pitchFamily="18" charset="0"/>
              </a:rPr>
              <a:t>http://www.wikiskripta.eu/index.php/Turner%C5%AFv_syndrom</a:t>
            </a:r>
          </a:p>
          <a:p>
            <a:pPr marL="457200" indent="-28575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900" u="sng" smtClean="0">
                <a:solidFill>
                  <a:schemeClr val="hlink"/>
                </a:solidFill>
                <a:latin typeface="Georgia" pitchFamily="18" charset="0"/>
                <a:cs typeface="Arial" charset="0"/>
                <a:sym typeface="Georgia" pitchFamily="18" charset="0"/>
                <a:hlinkClick r:id="rId3"/>
              </a:rPr>
              <a:t>http://www.prolekare.cz/ceska-gynekologie-clanek/prenatalni-diagnostika-chromozomalnich-aberaci-ceska-republika-1994-2007-2620</a:t>
            </a:r>
          </a:p>
          <a:p>
            <a:pPr marL="457200" indent="-28575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900" u="sng" smtClean="0">
                <a:solidFill>
                  <a:schemeClr val="hlink"/>
                </a:solidFill>
                <a:latin typeface="Georgia" pitchFamily="18" charset="0"/>
                <a:cs typeface="Arial" charset="0"/>
                <a:sym typeface="Georgia" pitchFamily="18" charset="0"/>
                <a:hlinkClick r:id="rId4"/>
              </a:rPr>
              <a:t>http://www.uzis.cz/category/tematicke-rady/zdravotnicka-statistika/vrozene-vady</a:t>
            </a:r>
          </a:p>
          <a:p>
            <a:pPr marL="457200" indent="-28575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900" u="sng" smtClean="0">
                <a:solidFill>
                  <a:schemeClr val="hlink"/>
                </a:solidFill>
                <a:latin typeface="Georgia" pitchFamily="18" charset="0"/>
                <a:cs typeface="Arial" charset="0"/>
                <a:sym typeface="Georgia" pitchFamily="18" charset="0"/>
                <a:hlinkClick r:id="rId5"/>
              </a:rPr>
              <a:t>http://www.pediatrie-motol.cz/turneruv-syndrom</a:t>
            </a:r>
          </a:p>
          <a:p>
            <a:pPr marL="457200" indent="-28575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900" u="sng" smtClean="0">
                <a:solidFill>
                  <a:schemeClr val="hlink"/>
                </a:solidFill>
                <a:latin typeface="Georgia" pitchFamily="18" charset="0"/>
                <a:cs typeface="Arial" charset="0"/>
                <a:sym typeface="Georgia" pitchFamily="18" charset="0"/>
                <a:hlinkClick r:id="rId6"/>
              </a:rPr>
              <a:t>http://www.wikiskripta.eu/index.php/Prenatální_diagnostika</a:t>
            </a:r>
          </a:p>
          <a:p>
            <a:pPr marL="457200" indent="-28575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900" u="sng" smtClean="0">
                <a:solidFill>
                  <a:schemeClr val="hlink"/>
                </a:solidFill>
                <a:latin typeface="Georgia" pitchFamily="18" charset="0"/>
                <a:cs typeface="Arial" charset="0"/>
                <a:sym typeface="Georgia" pitchFamily="18" charset="0"/>
                <a:hlinkClick r:id="rId7"/>
              </a:rPr>
              <a:t>https://is.muni.cz/auth/el/1411/podzim2014/VLKG7X1c/um/</a:t>
            </a:r>
          </a:p>
          <a:p>
            <a:pPr marL="457200" indent="-28575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900" u="sng" smtClean="0">
                <a:solidFill>
                  <a:schemeClr val="hlink"/>
                </a:solidFill>
                <a:latin typeface="Georgia" pitchFamily="18" charset="0"/>
                <a:cs typeface="Arial" charset="0"/>
                <a:sym typeface="Georgia" pitchFamily="18" charset="0"/>
                <a:hlinkClick r:id="rId8"/>
              </a:rPr>
              <a:t>http://zdravi.e15.cz/clanek/postgradualni-medicina/turneruv-syndrom-454095</a:t>
            </a:r>
          </a:p>
          <a:p>
            <a:pPr marL="457200" indent="-28575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endParaRPr lang="cs-CZ" sz="900" smtClean="0">
              <a:latin typeface="Georgia" pitchFamily="18" charset="0"/>
              <a:cs typeface="Arial" charset="0"/>
              <a:sym typeface="Georgia" pitchFamily="18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hape 46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  <a:buFont typeface="Georgia" pitchFamily="18" charset="0"/>
              <a:buNone/>
            </a:pPr>
            <a:r>
              <a:rPr lang="cs-CZ" sz="3600" smtClean="0">
                <a:solidFill>
                  <a:srgbClr val="FFFFFF"/>
                </a:solidFill>
                <a:latin typeface="Trebuchet MS" pitchFamily="34" charset="0"/>
                <a:cs typeface="Arial" charset="0"/>
                <a:sym typeface="Trebuchet MS" pitchFamily="34" charset="0"/>
              </a:rPr>
              <a:t>klinické projevy + léčba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5441950" cy="3725863"/>
          </a:xfrm>
        </p:spPr>
        <p:txBody>
          <a:bodyPr>
            <a:noAutofit/>
          </a:bodyPr>
          <a:lstStyle/>
          <a:p>
            <a:pPr marL="457200" indent="-387350" eaLnBrk="1" hangingPunct="1">
              <a:spcBef>
                <a:spcPct val="0"/>
              </a:spcBef>
              <a:buClr>
                <a:srgbClr val="000000"/>
              </a:buClr>
              <a:buSzPct val="125000"/>
              <a:buFont typeface="Georgia" pitchFamily="18" charset="0"/>
              <a:buChar char="-"/>
            </a:pPr>
            <a:r>
              <a:rPr lang="cs-CZ" sz="2000" smtClean="0">
                <a:latin typeface="Georgia" pitchFamily="18" charset="0"/>
                <a:cs typeface="Arial" charset="0"/>
                <a:sym typeface="Georgia" pitchFamily="18" charset="0"/>
              </a:rPr>
              <a:t>UZ - nuchální prosáknutí</a:t>
            </a:r>
          </a:p>
          <a:p>
            <a:pPr marL="457200" indent="-387350" eaLnBrk="1" hangingPunct="1">
              <a:spcBef>
                <a:spcPct val="0"/>
              </a:spcBef>
              <a:buClr>
                <a:srgbClr val="000000"/>
              </a:buClr>
              <a:buSzPct val="125000"/>
              <a:buFont typeface="Georgia" pitchFamily="18" charset="0"/>
              <a:buChar char="-"/>
            </a:pPr>
            <a:r>
              <a:rPr lang="cs-CZ" sz="2000" smtClean="0">
                <a:latin typeface="Georgia" pitchFamily="18" charset="0"/>
                <a:cs typeface="Arial" charset="0"/>
                <a:sym typeface="Georgia" pitchFamily="18" charset="0"/>
              </a:rPr>
              <a:t>lymfedém </a:t>
            </a:r>
            <a:r>
              <a:rPr lang="cs-CZ" sz="1500" smtClean="0">
                <a:latin typeface="Georgia" pitchFamily="18" charset="0"/>
                <a:cs typeface="Arial" charset="0"/>
                <a:sym typeface="Georgia" pitchFamily="18" charset="0"/>
              </a:rPr>
              <a:t>(po narození- ruce, nohy)</a:t>
            </a:r>
          </a:p>
          <a:p>
            <a:pPr marL="457200" indent="-387350" eaLnBrk="1" hangingPunct="1">
              <a:spcBef>
                <a:spcPct val="0"/>
              </a:spcBef>
              <a:buClr>
                <a:srgbClr val="000000"/>
              </a:buClr>
              <a:buSzPct val="125000"/>
              <a:buFont typeface="Georgia" pitchFamily="18" charset="0"/>
              <a:buChar char="-"/>
            </a:pPr>
            <a:r>
              <a:rPr lang="cs-CZ" sz="2000" smtClean="0">
                <a:latin typeface="Georgia" pitchFamily="18" charset="0"/>
                <a:cs typeface="Arial" charset="0"/>
                <a:sym typeface="Georgia" pitchFamily="18" charset="0"/>
              </a:rPr>
              <a:t>růst a skelet </a:t>
            </a:r>
            <a:r>
              <a:rPr lang="cs-CZ" sz="1500" smtClean="0">
                <a:latin typeface="Georgia" pitchFamily="18" charset="0"/>
                <a:cs typeface="Arial" charset="0"/>
                <a:sym typeface="Georgia" pitchFamily="18" charset="0"/>
              </a:rPr>
              <a:t>(cubitus valgus, opožděný kost.věk, osteopor., malý vzrůst)</a:t>
            </a:r>
          </a:p>
          <a:p>
            <a:pPr marL="457200" indent="-387350" eaLnBrk="1" hangingPunct="1">
              <a:spcBef>
                <a:spcPct val="0"/>
              </a:spcBef>
              <a:buClr>
                <a:srgbClr val="000000"/>
              </a:buClr>
              <a:buSzPct val="125000"/>
              <a:buFont typeface="Georgia" pitchFamily="18" charset="0"/>
              <a:buChar char="-"/>
            </a:pPr>
            <a:r>
              <a:rPr lang="cs-CZ" sz="2000" smtClean="0">
                <a:latin typeface="Georgia" pitchFamily="18" charset="0"/>
                <a:cs typeface="Arial" charset="0"/>
                <a:sym typeface="Georgia" pitchFamily="18" charset="0"/>
              </a:rPr>
              <a:t>pohlavní ústrojí </a:t>
            </a:r>
            <a:r>
              <a:rPr lang="cs-CZ" sz="1500" smtClean="0">
                <a:latin typeface="Georgia" pitchFamily="18" charset="0"/>
                <a:cs typeface="Arial" charset="0"/>
                <a:sym typeface="Georgia" pitchFamily="18" charset="0"/>
              </a:rPr>
              <a:t>(hypogenitalismus, amenorea, sterilita, hypoplazie prs. žláz)</a:t>
            </a:r>
          </a:p>
          <a:p>
            <a:pPr marL="457200" indent="-387350" eaLnBrk="1" hangingPunct="1">
              <a:spcBef>
                <a:spcPct val="0"/>
              </a:spcBef>
              <a:buClr>
                <a:srgbClr val="000000"/>
              </a:buClr>
              <a:buSzPct val="125000"/>
              <a:buFont typeface="Georgia" pitchFamily="18" charset="0"/>
              <a:buChar char="-"/>
            </a:pPr>
            <a:r>
              <a:rPr lang="cs-CZ" sz="2000" smtClean="0">
                <a:latin typeface="Georgia" pitchFamily="18" charset="0"/>
                <a:cs typeface="Arial" charset="0"/>
                <a:sym typeface="Georgia" pitchFamily="18" charset="0"/>
              </a:rPr>
              <a:t>kardiovaskulár</a:t>
            </a:r>
            <a:r>
              <a:rPr lang="cs-CZ" sz="1500" smtClean="0">
                <a:latin typeface="Georgia" pitchFamily="18" charset="0"/>
                <a:cs typeface="Arial" charset="0"/>
                <a:sym typeface="Georgia" pitchFamily="18" charset="0"/>
              </a:rPr>
              <a:t> (defekt septa, koarktace aorty…)</a:t>
            </a:r>
          </a:p>
          <a:p>
            <a:pPr marL="457200" indent="-387350" eaLnBrk="1" hangingPunct="1">
              <a:spcBef>
                <a:spcPct val="0"/>
              </a:spcBef>
              <a:buClr>
                <a:srgbClr val="000000"/>
              </a:buClr>
              <a:buSzPct val="125000"/>
              <a:buFont typeface="Georgia" pitchFamily="18" charset="0"/>
              <a:buChar char="-"/>
            </a:pPr>
            <a:r>
              <a:rPr lang="cs-CZ" sz="2000" smtClean="0">
                <a:latin typeface="Georgia" pitchFamily="18" charset="0"/>
                <a:cs typeface="Arial" charset="0"/>
                <a:sym typeface="Georgia" pitchFamily="18" charset="0"/>
              </a:rPr>
              <a:t>další </a:t>
            </a:r>
            <a:r>
              <a:rPr lang="cs-CZ" sz="1500" smtClean="0">
                <a:latin typeface="Georgia" pitchFamily="18" charset="0"/>
                <a:cs typeface="Arial" charset="0"/>
                <a:sym typeface="Georgia" pitchFamily="18" charset="0"/>
              </a:rPr>
              <a:t>(podkovovitá ledvina, endokrinní poruchy)</a:t>
            </a:r>
          </a:p>
          <a:p>
            <a:pPr marL="457200" indent="-387350" eaLnBrk="1" hangingPunct="1">
              <a:spcBef>
                <a:spcPct val="0"/>
              </a:spcBef>
              <a:buClr>
                <a:srgbClr val="000000"/>
              </a:buClr>
              <a:buFont typeface="Georgia" pitchFamily="18" charset="0"/>
              <a:buChar char="-"/>
            </a:pPr>
            <a:r>
              <a:rPr lang="cs-CZ" sz="2000" smtClean="0">
                <a:latin typeface="Georgia" pitchFamily="18" charset="0"/>
                <a:cs typeface="Arial" charset="0"/>
                <a:sym typeface="Georgia" pitchFamily="18" charset="0"/>
              </a:rPr>
              <a:t>velká variabilita příznaků</a:t>
            </a:r>
          </a:p>
          <a:p>
            <a:pPr marL="457200" indent="-387350" eaLnBrk="1" hangingPunct="1">
              <a:spcBef>
                <a:spcPct val="0"/>
              </a:spcBef>
              <a:buClr>
                <a:srgbClr val="000000"/>
              </a:buClr>
              <a:buFont typeface="Georgia" pitchFamily="18" charset="0"/>
              <a:buChar char="-"/>
            </a:pPr>
            <a:r>
              <a:rPr lang="cs-CZ" sz="2000" smtClean="0">
                <a:latin typeface="Georgia" pitchFamily="18" charset="0"/>
                <a:cs typeface="Arial" charset="0"/>
                <a:sym typeface="Georgia" pitchFamily="18" charset="0"/>
              </a:rPr>
              <a:t>léčba symptom. a subst.</a:t>
            </a:r>
          </a:p>
        </p:txBody>
      </p:sp>
      <p:pic>
        <p:nvPicPr>
          <p:cNvPr id="11267" name="Shape 48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99150" y="1444625"/>
            <a:ext cx="2962275" cy="337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Shape 49"/>
          <p:cNvSpPr txBox="1">
            <a:spLocks noChangeArrowheads="1"/>
          </p:cNvSpPr>
          <p:nvPr/>
        </p:nvSpPr>
        <p:spPr bwMode="auto">
          <a:xfrm>
            <a:off x="5708650" y="1149350"/>
            <a:ext cx="1871663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cs-CZ" sz="1200" b="1">
                <a:solidFill>
                  <a:srgbClr val="585555"/>
                </a:solidFill>
                <a:latin typeface="Georgia" pitchFamily="18" charset="0"/>
                <a:sym typeface="Georgia" pitchFamily="18" charset="0"/>
              </a:rPr>
              <a:t>pterygium colli</a:t>
            </a:r>
          </a:p>
        </p:txBody>
      </p:sp>
      <p:sp>
        <p:nvSpPr>
          <p:cNvPr id="11269" name="Shape 50"/>
          <p:cNvSpPr>
            <a:spLocks noChangeArrowheads="1"/>
          </p:cNvSpPr>
          <p:nvPr/>
        </p:nvSpPr>
        <p:spPr bwMode="auto">
          <a:xfrm>
            <a:off x="5943600" y="1808163"/>
            <a:ext cx="630238" cy="357187"/>
          </a:xfrm>
          <a:prstGeom prst="rightArrow">
            <a:avLst>
              <a:gd name="adj1" fmla="val 50000"/>
              <a:gd name="adj2" fmla="val 50050"/>
            </a:avLst>
          </a:prstGeom>
          <a:solidFill>
            <a:srgbClr val="0B5394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cs-CZ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hape 55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  <a:buFont typeface="Georgia" pitchFamily="18" charset="0"/>
              <a:buNone/>
            </a:pPr>
            <a:r>
              <a:rPr lang="cs-CZ" sz="4800" smtClean="0">
                <a:solidFill>
                  <a:srgbClr val="FFFFFF"/>
                </a:solidFill>
                <a:latin typeface="Georgia" pitchFamily="18" charset="0"/>
                <a:cs typeface="Arial" charset="0"/>
                <a:sym typeface="Georgia" pitchFamily="18" charset="0"/>
              </a:rPr>
              <a:t>Genetická příčina potíží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1057275"/>
            <a:ext cx="4618038" cy="3868738"/>
          </a:xfrm>
        </p:spPr>
        <p:txBody>
          <a:bodyPr>
            <a:noAutofit/>
          </a:bodyPr>
          <a:lstStyle/>
          <a:p>
            <a:pPr marL="457200" indent="-317500" eaLnBrk="1" hangingPunct="1">
              <a:spcBef>
                <a:spcPct val="0"/>
              </a:spcBef>
              <a:buClr>
                <a:srgbClr val="434343"/>
              </a:buClr>
              <a:buFont typeface="Arial" charset="0"/>
              <a:buChar char="-"/>
            </a:pPr>
            <a:r>
              <a:rPr lang="cs-CZ" smtClean="0">
                <a:solidFill>
                  <a:srgbClr val="434343"/>
                </a:solidFill>
                <a:latin typeface="Arial" charset="0"/>
                <a:cs typeface="Arial" charset="0"/>
              </a:rPr>
              <a:t>vrozené onemocnění, postiženy jsou vždy ženy</a:t>
            </a:r>
          </a:p>
          <a:p>
            <a:pPr marL="457200" indent="-317500" eaLnBrk="1" hangingPunct="1">
              <a:spcBef>
                <a:spcPct val="0"/>
              </a:spcBef>
              <a:buClr>
                <a:srgbClr val="434343"/>
              </a:buClr>
              <a:buFont typeface="Arial" charset="0"/>
              <a:buChar char="-"/>
            </a:pPr>
            <a:r>
              <a:rPr lang="cs-CZ" smtClean="0">
                <a:solidFill>
                  <a:srgbClr val="434343"/>
                </a:solidFill>
                <a:latin typeface="Arial" charset="0"/>
                <a:cs typeface="Arial" charset="0"/>
              </a:rPr>
              <a:t>chromozomová aberace (numerická odchylka gonozomů)</a:t>
            </a:r>
          </a:p>
          <a:p>
            <a:pPr marL="457200" indent="-317500" eaLnBrk="1" hangingPunct="1">
              <a:spcBef>
                <a:spcPct val="0"/>
              </a:spcBef>
              <a:buClr>
                <a:srgbClr val="434343"/>
              </a:buClr>
              <a:buFont typeface="Arial" charset="0"/>
              <a:buChar char="-"/>
            </a:pPr>
            <a:r>
              <a:rPr lang="cs-CZ" smtClean="0">
                <a:solidFill>
                  <a:srgbClr val="434343"/>
                </a:solidFill>
                <a:latin typeface="Arial" charset="0"/>
                <a:cs typeface="Arial" charset="0"/>
              </a:rPr>
              <a:t>monosomie chromozomu X</a:t>
            </a:r>
          </a:p>
          <a:p>
            <a:pPr marL="457200" indent="-317500" eaLnBrk="1" hangingPunct="1">
              <a:spcBef>
                <a:spcPct val="0"/>
              </a:spcBef>
              <a:buClr>
                <a:srgbClr val="000000"/>
              </a:buClr>
              <a:buFont typeface="Georgia" pitchFamily="18" charset="0"/>
              <a:buNone/>
            </a:pPr>
            <a:r>
              <a:rPr lang="cs-CZ" b="1" smtClean="0">
                <a:solidFill>
                  <a:srgbClr val="434343"/>
                </a:solidFill>
                <a:latin typeface="Arial" charset="0"/>
                <a:cs typeface="Arial" charset="0"/>
              </a:rPr>
              <a:t>Karyotypy:</a:t>
            </a:r>
          </a:p>
          <a:p>
            <a:pPr marL="457200" indent="-317500" eaLnBrk="1" hangingPunct="1">
              <a:spcBef>
                <a:spcPct val="0"/>
              </a:spcBef>
              <a:buClr>
                <a:srgbClr val="434343"/>
              </a:buClr>
              <a:buFont typeface="Arial" charset="0"/>
              <a:buChar char="-"/>
            </a:pPr>
            <a:r>
              <a:rPr lang="cs-CZ" smtClean="0">
                <a:solidFill>
                  <a:srgbClr val="434343"/>
                </a:solidFill>
                <a:latin typeface="Arial" charset="0"/>
                <a:cs typeface="Arial" charset="0"/>
              </a:rPr>
              <a:t>nejčastější 45, X</a:t>
            </a:r>
          </a:p>
          <a:p>
            <a:pPr marL="457200" indent="-317500" eaLnBrk="1" hangingPunct="1">
              <a:spcBef>
                <a:spcPct val="0"/>
              </a:spcBef>
              <a:buClr>
                <a:srgbClr val="434343"/>
              </a:buClr>
              <a:buFont typeface="Arial" charset="0"/>
              <a:buChar char="-"/>
            </a:pPr>
            <a:r>
              <a:rPr lang="cs-CZ" smtClean="0">
                <a:solidFill>
                  <a:srgbClr val="434343"/>
                </a:solidFill>
                <a:latin typeface="Arial" charset="0"/>
                <a:cs typeface="Arial" charset="0"/>
              </a:rPr>
              <a:t>i jiné karyotypy (mozaiky) 45,X/46,XX; 45,X/47,XXX</a:t>
            </a:r>
          </a:p>
          <a:p>
            <a:pPr marL="457200" indent="-317500" eaLnBrk="1" hangingPunct="1">
              <a:spcBef>
                <a:spcPct val="0"/>
              </a:spcBef>
              <a:buClr>
                <a:srgbClr val="434343"/>
              </a:buClr>
              <a:buFont typeface="Arial" charset="0"/>
              <a:buChar char="-"/>
            </a:pPr>
            <a:r>
              <a:rPr lang="cs-CZ" smtClean="0">
                <a:solidFill>
                  <a:srgbClr val="434343"/>
                </a:solidFill>
                <a:latin typeface="Arial" charset="0"/>
                <a:cs typeface="Arial" charset="0"/>
              </a:rPr>
              <a:t>anomálie chromozomů: kruhový chromozom, izochromozom</a:t>
            </a:r>
          </a:p>
          <a:p>
            <a:pPr marL="457200" indent="-317500" eaLnBrk="1" hangingPunct="1">
              <a:spcBef>
                <a:spcPct val="0"/>
              </a:spcBef>
              <a:buClr>
                <a:srgbClr val="434343"/>
              </a:buClr>
              <a:buFont typeface="Arial" charset="0"/>
              <a:buChar char="-"/>
            </a:pPr>
            <a:r>
              <a:rPr lang="cs-CZ" smtClean="0">
                <a:solidFill>
                  <a:srgbClr val="434343"/>
                </a:solidFill>
                <a:latin typeface="Arial" charset="0"/>
                <a:cs typeface="Arial" charset="0"/>
              </a:rPr>
              <a:t>i případy s chromozomem Y - mozaika 45,X/46XY</a:t>
            </a:r>
          </a:p>
          <a:p>
            <a:pPr marL="457200" indent="-317500" eaLnBrk="1" hangingPunct="1">
              <a:spcBef>
                <a:spcPct val="0"/>
              </a:spcBef>
              <a:buClr>
                <a:srgbClr val="434343"/>
              </a:buClr>
              <a:buFont typeface="Arial" charset="0"/>
              <a:buChar char="-"/>
            </a:pPr>
            <a:endParaRPr lang="cs-CZ" smtClean="0">
              <a:solidFill>
                <a:srgbClr val="434343"/>
              </a:solidFill>
              <a:latin typeface="Arial" charset="0"/>
              <a:cs typeface="Arial" charset="0"/>
            </a:endParaRPr>
          </a:p>
          <a:p>
            <a:pPr marL="457200" indent="-317500" eaLnBrk="1" hangingPunct="1">
              <a:spcBef>
                <a:spcPct val="0"/>
              </a:spcBef>
              <a:buClr>
                <a:srgbClr val="000000"/>
              </a:buClr>
              <a:buFont typeface="Georgia" pitchFamily="18" charset="0"/>
              <a:buNone/>
            </a:pPr>
            <a:endParaRPr lang="cs-CZ" smtClean="0">
              <a:solidFill>
                <a:srgbClr val="323232"/>
              </a:solidFill>
              <a:latin typeface="Arial" charset="0"/>
              <a:cs typeface="Arial" charset="0"/>
            </a:endParaRPr>
          </a:p>
          <a:p>
            <a:pPr marL="457200" indent="-317500" eaLnBrk="1" hangingPunct="1">
              <a:spcBef>
                <a:spcPct val="0"/>
              </a:spcBef>
              <a:buClr>
                <a:srgbClr val="000000"/>
              </a:buClr>
              <a:buFont typeface="Georgia" pitchFamily="18" charset="0"/>
              <a:buNone/>
            </a:pPr>
            <a:endParaRPr lang="cs-CZ" sz="1100" smtClean="0">
              <a:solidFill>
                <a:srgbClr val="252525"/>
              </a:solidFill>
              <a:latin typeface="Arial" charset="0"/>
              <a:cs typeface="Arial" charset="0"/>
            </a:endParaRPr>
          </a:p>
          <a:p>
            <a:pPr marL="457200" indent="-317500" eaLnBrk="1" hangingPunct="1">
              <a:spcBef>
                <a:spcPct val="0"/>
              </a:spcBef>
              <a:buClr>
                <a:srgbClr val="000000"/>
              </a:buClr>
              <a:buFont typeface="Georgia" pitchFamily="18" charset="0"/>
              <a:buNone/>
            </a:pPr>
            <a:endParaRPr lang="cs-CZ" sz="1100" smtClean="0">
              <a:solidFill>
                <a:srgbClr val="252525"/>
              </a:solidFill>
              <a:latin typeface="Arial" charset="0"/>
              <a:cs typeface="Arial" charset="0"/>
            </a:endParaRPr>
          </a:p>
          <a:p>
            <a:pPr marL="457200" indent="-317500" eaLnBrk="1" hangingPunct="1">
              <a:spcBef>
                <a:spcPct val="0"/>
              </a:spcBef>
              <a:buClr>
                <a:srgbClr val="000000"/>
              </a:buClr>
              <a:buFont typeface="Georgia" pitchFamily="18" charset="0"/>
              <a:buNone/>
            </a:pPr>
            <a:endParaRPr lang="cs-CZ" sz="1100" smtClean="0">
              <a:solidFill>
                <a:srgbClr val="252525"/>
              </a:solidFill>
              <a:latin typeface="Arial" charset="0"/>
              <a:cs typeface="Arial" charset="0"/>
            </a:endParaRPr>
          </a:p>
        </p:txBody>
      </p:sp>
      <p:pic>
        <p:nvPicPr>
          <p:cNvPr id="13315" name="Shape 57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14975" y="1135063"/>
            <a:ext cx="3629025" cy="387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Shape 58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538" y="3932238"/>
            <a:ext cx="48053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63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  <a:buFont typeface="Georgia" pitchFamily="18" charset="0"/>
              <a:buNone/>
            </a:pPr>
            <a:r>
              <a:rPr lang="cs-CZ" sz="4800" smtClean="0">
                <a:solidFill>
                  <a:srgbClr val="FFFFFF"/>
                </a:solidFill>
                <a:latin typeface="Georgia" pitchFamily="18" charset="0"/>
                <a:cs typeface="Arial" charset="0"/>
                <a:sym typeface="Georgia" pitchFamily="18" charset="0"/>
              </a:rPr>
              <a:t>Etické a právní aspekty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04775" y="1189038"/>
            <a:ext cx="9039225" cy="3900487"/>
          </a:xfrm>
        </p:spPr>
        <p:txBody>
          <a:bodyPr>
            <a:noAutofit/>
          </a:bodyPr>
          <a:lstStyle/>
          <a:p>
            <a:pPr marL="0" indent="0" eaLnBrk="1" hangingPunct="1">
              <a:spcBef>
                <a:spcPct val="0"/>
              </a:spcBef>
              <a:buClr>
                <a:srgbClr val="000000"/>
              </a:buClr>
              <a:buFont typeface="Georgia" pitchFamily="18" charset="0"/>
              <a:buNone/>
            </a:pPr>
            <a:r>
              <a:rPr lang="cs-CZ" b="1" smtClean="0">
                <a:latin typeface="Georgia" pitchFamily="18" charset="0"/>
                <a:cs typeface="Arial" charset="0"/>
                <a:sym typeface="Georgia" pitchFamily="18" charset="0"/>
              </a:rPr>
              <a:t>Diagnostika:</a:t>
            </a:r>
            <a:r>
              <a:rPr lang="cs-CZ" smtClean="0">
                <a:latin typeface="Georgia" pitchFamily="18" charset="0"/>
                <a:cs typeface="Arial" charset="0"/>
                <a:sym typeface="Georgia" pitchFamily="18" charset="0"/>
              </a:rPr>
              <a:t> </a:t>
            </a:r>
            <a:r>
              <a:rPr lang="cs-CZ" smtClean="0">
                <a:solidFill>
                  <a:srgbClr val="585555"/>
                </a:solidFill>
                <a:latin typeface="Georgia" pitchFamily="18" charset="0"/>
                <a:cs typeface="Arial" charset="0"/>
                <a:sym typeface="Georgia" pitchFamily="18" charset="0"/>
              </a:rPr>
              <a:t> odběr vzorku placenty (biopsie choriových klků) nebo odběr plodové vody (amniocentéza), případně odběr pupečníkové krve (kordocentéza) na genetické vyšetření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Georgia" pitchFamily="18" charset="0"/>
              <a:buNone/>
            </a:pPr>
            <a:endParaRPr lang="cs-CZ" sz="800" smtClean="0">
              <a:solidFill>
                <a:srgbClr val="585555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Georgia" pitchFamily="18" charset="0"/>
              <a:buNone/>
            </a:pPr>
            <a:r>
              <a:rPr lang="cs-CZ" b="1" u="sng" smtClean="0">
                <a:solidFill>
                  <a:srgbClr val="585555"/>
                </a:solidFill>
                <a:latin typeface="Georgia" pitchFamily="18" charset="0"/>
                <a:cs typeface="Arial" charset="0"/>
                <a:sym typeface="Georgia" pitchFamily="18" charset="0"/>
              </a:rPr>
              <a:t>Rodiče </a:t>
            </a:r>
            <a:r>
              <a:rPr lang="cs-CZ" smtClean="0">
                <a:solidFill>
                  <a:srgbClr val="585555"/>
                </a:solidFill>
                <a:latin typeface="Georgia" pitchFamily="18" charset="0"/>
                <a:cs typeface="Arial" charset="0"/>
                <a:sym typeface="Georgia" pitchFamily="18" charset="0"/>
              </a:rPr>
              <a:t>mají právo: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Clr>
                <a:srgbClr val="585555"/>
              </a:buClr>
              <a:buFont typeface="Georgia" pitchFamily="18" charset="0"/>
              <a:buChar char="-"/>
            </a:pPr>
            <a:r>
              <a:rPr lang="cs-CZ" smtClean="0">
                <a:solidFill>
                  <a:srgbClr val="585555"/>
                </a:solidFill>
                <a:latin typeface="Georgia" pitchFamily="18" charset="0"/>
                <a:cs typeface="Arial" charset="0"/>
                <a:sym typeface="Georgia" pitchFamily="18" charset="0"/>
              </a:rPr>
              <a:t>byť informovaní o potencionálnych rizikách vyplývajúcich z odberov materiálu na genetické vyšetrenie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Clr>
                <a:srgbClr val="585555"/>
              </a:buClr>
              <a:buFont typeface="Georgia" pitchFamily="18" charset="0"/>
              <a:buChar char="-"/>
            </a:pPr>
            <a:r>
              <a:rPr lang="cs-CZ" smtClean="0">
                <a:solidFill>
                  <a:srgbClr val="585555"/>
                </a:solidFill>
                <a:latin typeface="Georgia" pitchFamily="18" charset="0"/>
                <a:cs typeface="Arial" charset="0"/>
                <a:sym typeface="Georgia" pitchFamily="18" charset="0"/>
              </a:rPr>
              <a:t> sami rozhodnout, přejí-li si těhotenství v pripade pozitivity přerušit nebo v něm pokračovat (do 24. týdne)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Clr>
                <a:srgbClr val="585555"/>
              </a:buClr>
              <a:buFont typeface="Georgia" pitchFamily="18" charset="0"/>
              <a:buChar char="-"/>
            </a:pPr>
            <a:r>
              <a:rPr lang="cs-CZ" smtClean="0">
                <a:solidFill>
                  <a:srgbClr val="585555"/>
                </a:solidFill>
                <a:latin typeface="Georgia" pitchFamily="18" charset="0"/>
                <a:cs typeface="Arial" charset="0"/>
                <a:sym typeface="Georgia" pitchFamily="18" charset="0"/>
              </a:rPr>
              <a:t>před svým rozhodnutím by se měli dobře seznámit s problematikou syndromu 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Georgia" pitchFamily="18" charset="0"/>
              <a:buNone/>
            </a:pPr>
            <a:endParaRPr lang="cs-CZ" sz="1000" smtClean="0">
              <a:solidFill>
                <a:srgbClr val="585555"/>
              </a:solidFill>
              <a:latin typeface="Georgia" pitchFamily="18" charset="0"/>
              <a:cs typeface="Arial" charset="0"/>
              <a:sym typeface="Georgia" pitchFamily="18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SzPct val="79000"/>
            </a:pPr>
            <a:r>
              <a:rPr lang="cs-CZ" smtClean="0">
                <a:solidFill>
                  <a:srgbClr val="585555"/>
                </a:solidFill>
                <a:latin typeface="Georgia" pitchFamily="18" charset="0"/>
                <a:cs typeface="Arial" charset="0"/>
                <a:sym typeface="Georgia" pitchFamily="18" charset="0"/>
              </a:rPr>
              <a:t>Teoreticky by bylo možné tímto způsobem zjistit Turnerův syndrom před narozením ve všech rodinách. Znamenalo by to ale podrobit všechny maminky náročnému a zatěžujícímu vyšetření, což není v praxi možné.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Georgia" pitchFamily="18" charset="0"/>
              <a:buNone/>
            </a:pPr>
            <a:endParaRPr lang="cs-CZ" sz="1000" smtClean="0">
              <a:solidFill>
                <a:srgbClr val="585555"/>
              </a:solidFill>
              <a:latin typeface="Georgia" pitchFamily="18" charset="0"/>
              <a:cs typeface="Arial" charset="0"/>
              <a:sym typeface="Georgia" pitchFamily="18" charset="0"/>
            </a:endParaRPr>
          </a:p>
          <a:p>
            <a:pPr marL="0" indent="0" eaLnBrk="1" hangingPunct="1">
              <a:spcBef>
                <a:spcPct val="0"/>
              </a:spcBef>
              <a:buClr>
                <a:srgbClr val="000000"/>
              </a:buClr>
              <a:buFont typeface="Georgia" pitchFamily="18" charset="0"/>
              <a:buNone/>
            </a:pPr>
            <a:endParaRPr lang="cs-CZ" sz="1000" smtClean="0">
              <a:solidFill>
                <a:srgbClr val="585555"/>
              </a:solidFill>
              <a:latin typeface="Georgia" pitchFamily="18" charset="0"/>
              <a:cs typeface="Arial" charset="0"/>
              <a:sym typeface="Georgia" pitchFamily="18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69"/>
          <p:cNvSpPr txBox="1">
            <a:spLocks noGrp="1"/>
          </p:cNvSpPr>
          <p:nvPr>
            <p:ph type="title"/>
          </p:nvPr>
        </p:nvSpPr>
        <p:spPr>
          <a:xfrm>
            <a:off x="203200" y="0"/>
            <a:ext cx="8483600" cy="10636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  <a:buFont typeface="Georgia" pitchFamily="18" charset="0"/>
              <a:buNone/>
            </a:pPr>
            <a:r>
              <a:rPr lang="cs-CZ" sz="4800" smtClean="0">
                <a:solidFill>
                  <a:srgbClr val="FFFFFF"/>
                </a:solidFill>
                <a:latin typeface="Georgia" pitchFamily="18" charset="0"/>
                <a:cs typeface="Arial" charset="0"/>
                <a:sym typeface="Georgia" pitchFamily="18" charset="0"/>
              </a:rPr>
              <a:t>Riziko opakování onemocnění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03225" y="1136650"/>
            <a:ext cx="8229600" cy="3724275"/>
          </a:xfrm>
        </p:spPr>
        <p:txBody>
          <a:bodyPr>
            <a:noAutofit/>
          </a:bodyPr>
          <a:lstStyle/>
          <a:p>
            <a:pPr marL="457200" indent="-355600" eaLnBrk="1" hangingPunct="1">
              <a:spcBef>
                <a:spcPct val="0"/>
              </a:spcBef>
              <a:buClr>
                <a:srgbClr val="000000"/>
              </a:buClr>
              <a:buFont typeface="Georgia" pitchFamily="18" charset="0"/>
              <a:buChar char="●"/>
            </a:pPr>
            <a:r>
              <a:rPr lang="cs-CZ" sz="2000" smtClean="0">
                <a:latin typeface="Georgia" pitchFamily="18" charset="0"/>
                <a:cs typeface="Arial" charset="0"/>
                <a:sym typeface="Georgia" pitchFamily="18" charset="0"/>
              </a:rPr>
              <a:t>postihuje pouze </a:t>
            </a:r>
            <a:r>
              <a:rPr lang="cs-CZ" sz="2000" b="1" smtClean="0">
                <a:latin typeface="Georgia" pitchFamily="18" charset="0"/>
                <a:cs typeface="Arial" charset="0"/>
                <a:sym typeface="Georgia" pitchFamily="18" charset="0"/>
              </a:rPr>
              <a:t>ženy</a:t>
            </a:r>
          </a:p>
          <a:p>
            <a:pPr marL="457200" indent="-355600" eaLnBrk="1" hangingPunct="1">
              <a:spcBef>
                <a:spcPct val="0"/>
              </a:spcBef>
              <a:buClr>
                <a:srgbClr val="000000"/>
              </a:buClr>
              <a:buFont typeface="Georgia" pitchFamily="18" charset="0"/>
              <a:buChar char="●"/>
            </a:pPr>
            <a:r>
              <a:rPr lang="cs-CZ" sz="2000" b="1" smtClean="0">
                <a:latin typeface="Georgia" pitchFamily="18" charset="0"/>
                <a:cs typeface="Arial" charset="0"/>
                <a:sym typeface="Georgia" pitchFamily="18" charset="0"/>
              </a:rPr>
              <a:t>nevyskytuje</a:t>
            </a:r>
            <a:r>
              <a:rPr lang="cs-CZ" sz="2000" smtClean="0">
                <a:latin typeface="Georgia" pitchFamily="18" charset="0"/>
                <a:cs typeface="Arial" charset="0"/>
                <a:sym typeface="Georgia" pitchFamily="18" charset="0"/>
              </a:rPr>
              <a:t> se častěji v určitých rodinách</a:t>
            </a:r>
          </a:p>
          <a:p>
            <a:pPr marL="457200" indent="-355600" eaLnBrk="1" hangingPunct="1">
              <a:spcBef>
                <a:spcPct val="0"/>
              </a:spcBef>
              <a:buClr>
                <a:srgbClr val="000000"/>
              </a:buClr>
              <a:buFont typeface="Georgia" pitchFamily="18" charset="0"/>
              <a:buChar char="●"/>
            </a:pPr>
            <a:r>
              <a:rPr lang="cs-CZ" sz="2000" smtClean="0">
                <a:latin typeface="Georgia" pitchFamily="18" charset="0"/>
                <a:cs typeface="Arial" charset="0"/>
                <a:sym typeface="Georgia" pitchFamily="18" charset="0"/>
              </a:rPr>
              <a:t>chování matky během těhotenství neovlivňuje vznik Turnerova syndromu</a:t>
            </a:r>
          </a:p>
          <a:p>
            <a:pPr marL="457200" indent="-355600" eaLnBrk="1" hangingPunct="1">
              <a:spcBef>
                <a:spcPct val="0"/>
              </a:spcBef>
              <a:buClr>
                <a:srgbClr val="000000"/>
              </a:buClr>
              <a:buFont typeface="Georgia" pitchFamily="18" charset="0"/>
              <a:buChar char="●"/>
            </a:pPr>
            <a:r>
              <a:rPr lang="cs-CZ" sz="2000" smtClean="0">
                <a:latin typeface="Georgia" pitchFamily="18" charset="0"/>
                <a:cs typeface="Arial" charset="0"/>
                <a:sym typeface="Georgia" pitchFamily="18" charset="0"/>
              </a:rPr>
              <a:t>rodiče, kterým se již narodila dcera s Turnerovým syndromem, nemají zvýšené riziko pro jeho vznik v dalším těhotenství</a:t>
            </a:r>
          </a:p>
          <a:p>
            <a:pPr marL="457200" indent="-355600" eaLnBrk="1" hangingPunct="1">
              <a:spcBef>
                <a:spcPct val="0"/>
              </a:spcBef>
              <a:buClr>
                <a:srgbClr val="000000"/>
              </a:buClr>
              <a:buFont typeface="Georgia" pitchFamily="18" charset="0"/>
              <a:buChar char="●"/>
            </a:pPr>
            <a:r>
              <a:rPr lang="cs-CZ" sz="2000" smtClean="0">
                <a:latin typeface="Georgia" pitchFamily="18" charset="0"/>
                <a:cs typeface="Arial" charset="0"/>
                <a:sym typeface="Georgia" pitchFamily="18" charset="0"/>
              </a:rPr>
              <a:t>rizikové faktory nejsou známy</a:t>
            </a:r>
          </a:p>
          <a:p>
            <a:pPr marL="457200" indent="-355600" eaLnBrk="1" hangingPunct="1">
              <a:spcBef>
                <a:spcPct val="0"/>
              </a:spcBef>
              <a:buClr>
                <a:srgbClr val="000000"/>
              </a:buClr>
              <a:buFont typeface="Georgia" pitchFamily="18" charset="0"/>
              <a:buChar char="●"/>
            </a:pPr>
            <a:r>
              <a:rPr lang="cs-CZ" sz="2000" smtClean="0">
                <a:latin typeface="Georgia" pitchFamily="18" charset="0"/>
                <a:cs typeface="Arial" charset="0"/>
                <a:sym typeface="Georgia" pitchFamily="18" charset="0"/>
              </a:rPr>
              <a:t>X chromozom chybí již  v pohlavní buňce, nebo se ztratí po splynutí mužské a ženské pohlavní buňky jinak zdravých rodičů</a:t>
            </a:r>
          </a:p>
          <a:p>
            <a:pPr marL="457200" indent="-355600" eaLnBrk="1" hangingPunct="1">
              <a:spcBef>
                <a:spcPct val="0"/>
              </a:spcBef>
              <a:buClr>
                <a:srgbClr val="000000"/>
              </a:buClr>
              <a:buFont typeface="Georgia" pitchFamily="18" charset="0"/>
              <a:buNone/>
            </a:pPr>
            <a:endParaRPr lang="cs-CZ" sz="1000" smtClean="0">
              <a:latin typeface="Verdana" pitchFamily="34" charset="0"/>
              <a:cs typeface="Arial" charset="0"/>
              <a:sym typeface="Verdana" pitchFamily="34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75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  <a:buFont typeface="Georgia" pitchFamily="18" charset="0"/>
              <a:buNone/>
            </a:pPr>
            <a:r>
              <a:rPr lang="cs-CZ" sz="4800" smtClean="0">
                <a:solidFill>
                  <a:srgbClr val="FFFFFF"/>
                </a:solidFill>
                <a:latin typeface="Georgia" pitchFamily="18" charset="0"/>
                <a:cs typeface="Arial" charset="0"/>
                <a:sym typeface="Georgia" pitchFamily="18" charset="0"/>
              </a:rPr>
              <a:t>Prevalence 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863"/>
          </a:xfrm>
        </p:spPr>
        <p:txBody>
          <a:bodyPr>
            <a:noAutofit/>
          </a:bodyPr>
          <a:lstStyle/>
          <a:p>
            <a:pPr marL="457200" indent="-41910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3000" smtClean="0">
                <a:latin typeface="Georgia" pitchFamily="18" charset="0"/>
                <a:cs typeface="Arial" charset="0"/>
                <a:sym typeface="Georgia" pitchFamily="18" charset="0"/>
              </a:rPr>
              <a:t>1 případ na  2500  novorozených dívek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z="3000" smtClean="0">
                <a:latin typeface="Georgia" pitchFamily="18" charset="0"/>
                <a:cs typeface="Arial" charset="0"/>
                <a:sym typeface="Georgia" pitchFamily="18" charset="0"/>
              </a:rPr>
              <a:t>výrazné snižování počtu případů prenatální diagnostikou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000000"/>
              </a:buClr>
              <a:buSzPct val="125000"/>
              <a:buFont typeface="Arial" charset="0"/>
              <a:buChar char="●"/>
            </a:pPr>
            <a:r>
              <a:rPr lang="cs-CZ" sz="2400" smtClean="0">
                <a:latin typeface="Georgia" pitchFamily="18" charset="0"/>
                <a:cs typeface="Arial" charset="0"/>
                <a:sym typeface="Georgia" pitchFamily="18" charset="0"/>
              </a:rPr>
              <a:t>Turnerův syndrom byl zachycen v počtu 380 diagnóz (2,81 na 10 000 živě narozených) a sekundární prevence vady byla v průměru 79,89 % </a:t>
            </a:r>
          </a:p>
          <a:p>
            <a:pPr marL="457200" indent="-419100" eaLnBrk="1" hangingPunct="1">
              <a:spcBef>
                <a:spcPct val="0"/>
              </a:spcBef>
              <a:buClr>
                <a:srgbClr val="000000"/>
              </a:buClr>
              <a:buFont typeface="Georgia" pitchFamily="18" charset="0"/>
              <a:buNone/>
            </a:pPr>
            <a:r>
              <a:rPr lang="cs-CZ" sz="1800" smtClean="0">
                <a:latin typeface="Georgia" pitchFamily="18" charset="0"/>
                <a:cs typeface="Arial" charset="0"/>
                <a:sym typeface="Georgia" pitchFamily="18" charset="0"/>
              </a:rPr>
              <a:t>(Oddělení lékařské genetiky, Fakultní Thomayerova nemocnice, Praha,1994-2007)</a:t>
            </a:r>
            <a:r>
              <a:rPr lang="cs-CZ" sz="3000" smtClean="0">
                <a:latin typeface="Georgia" pitchFamily="18" charset="0"/>
                <a:cs typeface="Arial" charset="0"/>
                <a:sym typeface="Georgia" pitchFamily="18" charset="0"/>
              </a:rPr>
              <a:t/>
            </a:r>
            <a:br>
              <a:rPr lang="cs-CZ" sz="3000" smtClean="0">
                <a:latin typeface="Georgia" pitchFamily="18" charset="0"/>
                <a:cs typeface="Arial" charset="0"/>
                <a:sym typeface="Georgia" pitchFamily="18" charset="0"/>
              </a:rPr>
            </a:br>
            <a:r>
              <a:rPr lang="cs-CZ" sz="900" smtClean="0">
                <a:latin typeface="Verdana" pitchFamily="34" charset="0"/>
                <a:cs typeface="Arial" charset="0"/>
                <a:sym typeface="Verdana" pitchFamily="34" charset="0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81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  <a:buFont typeface="Georgia" pitchFamily="18" charset="0"/>
              <a:buNone/>
            </a:pPr>
            <a:r>
              <a:rPr lang="cs-CZ" sz="4800" smtClean="0">
                <a:solidFill>
                  <a:srgbClr val="FFFFFF"/>
                </a:solidFill>
                <a:latin typeface="Georgia" pitchFamily="18" charset="0"/>
                <a:cs typeface="Arial" charset="0"/>
                <a:sym typeface="Georgia" pitchFamily="18" charset="0"/>
              </a:rPr>
              <a:t>ÚZIS ČR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153988" y="1316038"/>
            <a:ext cx="8229600" cy="3725862"/>
          </a:xfrm>
        </p:spPr>
        <p:txBody>
          <a:bodyPr>
            <a:noAutofit/>
          </a:bodyPr>
          <a:lstStyle/>
          <a:p>
            <a:pPr marL="914400" indent="457200" eaLnBrk="1" hangingPunct="1">
              <a:spcBef>
                <a:spcPct val="0"/>
              </a:spcBef>
              <a:buClr>
                <a:srgbClr val="000000"/>
              </a:buClr>
              <a:buFont typeface="Georgia" pitchFamily="18" charset="0"/>
              <a:buNone/>
            </a:pPr>
            <a:r>
              <a:rPr lang="cs-CZ" sz="3000" smtClean="0">
                <a:latin typeface="Georgia" pitchFamily="18" charset="0"/>
                <a:cs typeface="Arial" charset="0"/>
                <a:sym typeface="Georgia" pitchFamily="18" charset="0"/>
              </a:rPr>
              <a:t>Turner.s./10 000 živě narozených</a:t>
            </a:r>
            <a:br>
              <a:rPr lang="cs-CZ" sz="3000" smtClean="0">
                <a:latin typeface="Georgia" pitchFamily="18" charset="0"/>
                <a:cs typeface="Arial" charset="0"/>
                <a:sym typeface="Georgia" pitchFamily="18" charset="0"/>
              </a:rPr>
            </a:br>
            <a:endParaRPr lang="cs-CZ" sz="3000" smtClean="0">
              <a:latin typeface="Georgia" pitchFamily="18" charset="0"/>
              <a:cs typeface="Arial" charset="0"/>
              <a:sym typeface="Georgia" pitchFamily="18" charset="0"/>
            </a:endParaRPr>
          </a:p>
          <a:p>
            <a:pPr marL="914400" indent="457200" eaLnBrk="1" hangingPunct="1">
              <a:spcBef>
                <a:spcPct val="0"/>
              </a:spcBef>
              <a:buClr>
                <a:srgbClr val="000000"/>
              </a:buClr>
              <a:buFont typeface="Georgia" pitchFamily="18" charset="0"/>
              <a:buNone/>
            </a:pPr>
            <a:endParaRPr lang="cs-CZ" sz="3000" smtClean="0">
              <a:latin typeface="Georgia" pitchFamily="18" charset="0"/>
              <a:cs typeface="Arial" charset="0"/>
              <a:sym typeface="Georgia" pitchFamily="18" charset="0"/>
            </a:endParaRPr>
          </a:p>
          <a:p>
            <a:pPr marL="914400" indent="457200" eaLnBrk="1" hangingPunct="1">
              <a:spcBef>
                <a:spcPct val="0"/>
              </a:spcBef>
              <a:buClr>
                <a:srgbClr val="000000"/>
              </a:buClr>
              <a:buFont typeface="Georgia" pitchFamily="18" charset="0"/>
              <a:buNone/>
            </a:pPr>
            <a:endParaRPr lang="cs-CZ" sz="3000" smtClean="0">
              <a:latin typeface="Georgia" pitchFamily="18" charset="0"/>
              <a:cs typeface="Arial" charset="0"/>
              <a:sym typeface="Georgia" pitchFamily="18" charset="0"/>
            </a:endParaRPr>
          </a:p>
        </p:txBody>
      </p:sp>
      <p:graphicFrame>
        <p:nvGraphicFramePr>
          <p:cNvPr id="83" name="Shape 83"/>
          <p:cNvGraphicFramePr>
            <a:graphicFrameLocks noGrp="1"/>
          </p:cNvGraphicFramePr>
          <p:nvPr/>
        </p:nvGraphicFramePr>
        <p:xfrm>
          <a:off x="952500" y="2854325"/>
          <a:ext cx="7239000" cy="1463675"/>
        </p:xfrm>
        <a:graphic>
          <a:graphicData uri="http://schemas.openxmlformats.org/drawingml/2006/table">
            <a:tbl>
              <a:tblPr/>
              <a:tblGrid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Rok</a:t>
                      </a:r>
                    </a:p>
                  </a:txBody>
                  <a:tcPr marL="91425" marR="91425" marT="91425" marB="914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2000</a:t>
                      </a:r>
                    </a:p>
                  </a:txBody>
                  <a:tcPr marL="91425" marR="91425" marT="91425" marB="914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2004</a:t>
                      </a:r>
                    </a:p>
                  </a:txBody>
                  <a:tcPr marL="91425" marR="91425" marT="91425" marB="914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2005</a:t>
                      </a:r>
                    </a:p>
                  </a:txBody>
                  <a:tcPr marL="91425" marR="91425" marT="91425" marB="914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2006</a:t>
                      </a:r>
                    </a:p>
                  </a:txBody>
                  <a:tcPr marL="91425" marR="91425" marT="91425" marB="914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2007</a:t>
                      </a:r>
                    </a:p>
                  </a:txBody>
                  <a:tcPr marL="91425" marR="91425" marT="91425" marB="914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2008</a:t>
                      </a:r>
                    </a:p>
                  </a:txBody>
                  <a:tcPr marL="91425" marR="91425" marT="91425" marB="914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2009</a:t>
                      </a:r>
                    </a:p>
                  </a:txBody>
                  <a:tcPr marL="91425" marR="91425" marT="91425" marB="914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2010</a:t>
                      </a:r>
                    </a:p>
                  </a:txBody>
                  <a:tcPr marL="91425" marR="91425" marT="91425" marB="914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2011</a:t>
                      </a:r>
                    </a:p>
                  </a:txBody>
                  <a:tcPr marL="91425" marR="91425" marT="91425" marB="914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Počet VVV</a:t>
                      </a:r>
                    </a:p>
                  </a:txBody>
                  <a:tcPr marL="91425" marR="91425" marT="91425" marB="914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0,44</a:t>
                      </a:r>
                    </a:p>
                  </a:txBody>
                  <a:tcPr marL="91425" marR="91425" marT="91425" marB="914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0,82</a:t>
                      </a:r>
                    </a:p>
                  </a:txBody>
                  <a:tcPr marL="91425" marR="91425" marT="91425" marB="914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0,68</a:t>
                      </a:r>
                    </a:p>
                  </a:txBody>
                  <a:tcPr marL="91425" marR="91425" marT="91425" marB="914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0,09</a:t>
                      </a:r>
                    </a:p>
                  </a:txBody>
                  <a:tcPr marL="91425" marR="91425" marT="91425" marB="914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0,26</a:t>
                      </a:r>
                    </a:p>
                  </a:txBody>
                  <a:tcPr marL="91425" marR="91425" marT="91425" marB="914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0,67</a:t>
                      </a:r>
                    </a:p>
                  </a:txBody>
                  <a:tcPr marL="91425" marR="91425" marT="91425" marB="914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0,93</a:t>
                      </a:r>
                    </a:p>
                  </a:txBody>
                  <a:tcPr marL="91425" marR="91425" marT="91425" marB="914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0,34</a:t>
                      </a:r>
                    </a:p>
                  </a:txBody>
                  <a:tcPr marL="91425" marR="91425" marT="91425" marB="914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Arial" charset="0"/>
                        </a:rPr>
                        <a:t>0,09</a:t>
                      </a:r>
                    </a:p>
                  </a:txBody>
                  <a:tcPr marL="91425" marR="91425" marT="91425" marB="91425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88"/>
          <p:cNvSpPr txBox="1"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  <a:buFont typeface="Georgia" pitchFamily="18" charset="0"/>
              <a:buNone/>
            </a:pPr>
            <a:r>
              <a:rPr lang="cs-CZ" sz="4800" smtClean="0">
                <a:solidFill>
                  <a:srgbClr val="FFFFFF"/>
                </a:solidFill>
                <a:latin typeface="Georgia" pitchFamily="18" charset="0"/>
                <a:cs typeface="Arial" charset="0"/>
                <a:sym typeface="Georgia" pitchFamily="18" charset="0"/>
              </a:rPr>
              <a:t>Diagnostika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863"/>
          </a:xfrm>
        </p:spPr>
        <p:txBody>
          <a:bodyPr>
            <a:noAutofit/>
          </a:bodyPr>
          <a:lstStyle/>
          <a:p>
            <a:pPr marL="457200" indent="-304800" eaLnBrk="1" hangingPunct="1">
              <a:lnSpc>
                <a:spcPct val="131000"/>
              </a:lnSpc>
              <a:spcBef>
                <a:spcPts val="400"/>
              </a:spcBef>
              <a:spcAft>
                <a:spcPts val="600"/>
              </a:spcAft>
              <a:buClr>
                <a:srgbClr val="000000"/>
              </a:buClr>
              <a:buFont typeface="Arial" charset="0"/>
              <a:buChar char="●"/>
            </a:pPr>
            <a:r>
              <a:rPr lang="cs-CZ" sz="1200" smtClean="0">
                <a:latin typeface="Georgia" pitchFamily="18" charset="0"/>
                <a:cs typeface="Arial" charset="0"/>
                <a:sym typeface="Georgia" pitchFamily="18" charset="0"/>
              </a:rPr>
              <a:t>Diagnostické metody lze rozdělit na metody diagnostiky prenatální a diagnostiky postnatální.</a:t>
            </a:r>
          </a:p>
          <a:p>
            <a:pPr marL="914400" lvl="1" indent="-304800" eaLnBrk="1" hangingPunct="1">
              <a:lnSpc>
                <a:spcPct val="131000"/>
              </a:lnSpc>
              <a:spcBef>
                <a:spcPts val="400"/>
              </a:spcBef>
              <a:spcAft>
                <a:spcPts val="600"/>
              </a:spcAft>
              <a:buClr>
                <a:srgbClr val="000000"/>
              </a:buClr>
              <a:buFont typeface="Courier New" pitchFamily="49" charset="0"/>
              <a:buChar char="o"/>
            </a:pPr>
            <a:r>
              <a:rPr lang="cs-CZ" sz="1200" smtClean="0">
                <a:latin typeface="Georgia" pitchFamily="18" charset="0"/>
                <a:cs typeface="Arial" charset="0"/>
                <a:sym typeface="Georgia" pitchFamily="18" charset="0"/>
              </a:rPr>
              <a:t>Z metod </a:t>
            </a:r>
            <a:r>
              <a:rPr lang="cs-CZ" sz="1200" b="1" smtClean="0">
                <a:latin typeface="Georgia" pitchFamily="18" charset="0"/>
                <a:cs typeface="Arial" charset="0"/>
                <a:sym typeface="Georgia" pitchFamily="18" charset="0"/>
              </a:rPr>
              <a:t>prenatální diagnostiky</a:t>
            </a:r>
            <a:r>
              <a:rPr lang="cs-CZ" sz="1200" smtClean="0">
                <a:latin typeface="Georgia" pitchFamily="18" charset="0"/>
                <a:cs typeface="Arial" charset="0"/>
                <a:sym typeface="Georgia" pitchFamily="18" charset="0"/>
              </a:rPr>
              <a:t> se uplatňuje především:</a:t>
            </a:r>
          </a:p>
          <a:p>
            <a:pPr marL="1371600" lvl="2" indent="-304800" eaLnBrk="1" hangingPunct="1">
              <a:lnSpc>
                <a:spcPct val="131000"/>
              </a:lnSpc>
              <a:spcBef>
                <a:spcPts val="400"/>
              </a:spcBef>
              <a:spcAft>
                <a:spcPts val="600"/>
              </a:spcAft>
              <a:buClr>
                <a:srgbClr val="000000"/>
              </a:buClr>
              <a:buFont typeface="Wingdings" pitchFamily="2" charset="2"/>
              <a:buChar char="§"/>
            </a:pPr>
            <a:r>
              <a:rPr lang="cs-CZ" sz="1200" b="1" smtClean="0">
                <a:latin typeface="Georgia" pitchFamily="18" charset="0"/>
                <a:cs typeface="Arial" charset="0"/>
                <a:sym typeface="Georgia" pitchFamily="18" charset="0"/>
              </a:rPr>
              <a:t>ultrasonografie (markerem je především hygroma colli cysticum</a:t>
            </a:r>
            <a:r>
              <a:rPr lang="cs-CZ" sz="1200" smtClean="0">
                <a:latin typeface="Georgia" pitchFamily="18" charset="0"/>
                <a:cs typeface="Arial" charset="0"/>
                <a:sym typeface="Georgia" pitchFamily="18" charset="0"/>
              </a:rPr>
              <a:t>)</a:t>
            </a:r>
          </a:p>
          <a:p>
            <a:pPr marL="1371600" lvl="2" indent="-304800" eaLnBrk="1" hangingPunct="1">
              <a:lnSpc>
                <a:spcPct val="131000"/>
              </a:lnSpc>
              <a:spcBef>
                <a:spcPts val="400"/>
              </a:spcBef>
              <a:spcAft>
                <a:spcPts val="600"/>
              </a:spcAft>
              <a:buClr>
                <a:srgbClr val="000000"/>
              </a:buClr>
              <a:buFont typeface="Wingdings" pitchFamily="2" charset="2"/>
              <a:buChar char="§"/>
            </a:pPr>
            <a:r>
              <a:rPr lang="cs-CZ" sz="1200" b="1" smtClean="0">
                <a:latin typeface="Georgia" pitchFamily="18" charset="0"/>
                <a:cs typeface="Arial" charset="0"/>
                <a:sym typeface="Georgia" pitchFamily="18" charset="0"/>
              </a:rPr>
              <a:t>stanovení karyotypu</a:t>
            </a:r>
            <a:r>
              <a:rPr lang="cs-CZ" sz="1200" smtClean="0">
                <a:latin typeface="Georgia" pitchFamily="18" charset="0"/>
                <a:cs typeface="Arial" charset="0"/>
                <a:sym typeface="Georgia" pitchFamily="18" charset="0"/>
              </a:rPr>
              <a:t> (po amniocentéze nebo odběru choriových klků).</a:t>
            </a:r>
          </a:p>
          <a:p>
            <a:pPr marL="1371600" lvl="2" indent="-304800" eaLnBrk="1" hangingPunct="1">
              <a:lnSpc>
                <a:spcPct val="131000"/>
              </a:lnSpc>
              <a:spcBef>
                <a:spcPts val="400"/>
              </a:spcBef>
              <a:spcAft>
                <a:spcPts val="600"/>
              </a:spcAft>
              <a:buClr>
                <a:srgbClr val="000000"/>
              </a:buClr>
              <a:buFont typeface="Wingdings" pitchFamily="2" charset="2"/>
              <a:buChar char="§"/>
            </a:pPr>
            <a:r>
              <a:rPr lang="cs-CZ" sz="1200" smtClean="0">
                <a:latin typeface="Georgia" pitchFamily="18" charset="0"/>
                <a:cs typeface="Arial" charset="0"/>
                <a:sym typeface="Georgia" pitchFamily="18" charset="0"/>
              </a:rPr>
              <a:t>Nověji se uplatňuje také metoda kvantitativní fluorescenční polymerázové řetězové reakce – QFPCR, která se používá k numerické verifikaci vybraných chromozomů , jejíž výsledek je však ještě </a:t>
            </a:r>
            <a:r>
              <a:rPr lang="cs-CZ" sz="1200" b="1" smtClean="0">
                <a:latin typeface="Georgia" pitchFamily="18" charset="0"/>
                <a:cs typeface="Arial" charset="0"/>
                <a:sym typeface="Georgia" pitchFamily="18" charset="0"/>
              </a:rPr>
              <a:t>nutné potvrdit karyotypizací </a:t>
            </a:r>
            <a:r>
              <a:rPr lang="cs-CZ" sz="1200" smtClean="0">
                <a:latin typeface="Georgia" pitchFamily="18" charset="0"/>
                <a:cs typeface="Arial" charset="0"/>
                <a:sym typeface="Georgia" pitchFamily="18" charset="0"/>
              </a:rPr>
              <a:t>(vyšetření je však nadstandardní službou a nelze požadovat od zdravotní pojišťovny její proplacení). </a:t>
            </a:r>
          </a:p>
          <a:p>
            <a:pPr marL="1371600" lvl="2" indent="-304800" eaLnBrk="1" hangingPunct="1">
              <a:lnSpc>
                <a:spcPct val="131000"/>
              </a:lnSpc>
              <a:spcBef>
                <a:spcPts val="400"/>
              </a:spcBef>
              <a:spcAft>
                <a:spcPts val="600"/>
              </a:spcAft>
              <a:buClr>
                <a:srgbClr val="000000"/>
              </a:buClr>
              <a:buFont typeface="Wingdings" pitchFamily="2" charset="2"/>
              <a:buChar char="§"/>
            </a:pPr>
            <a:r>
              <a:rPr lang="cs-CZ" sz="1200" b="1" smtClean="0">
                <a:latin typeface="Georgia" pitchFamily="18" charset="0"/>
                <a:cs typeface="Arial" charset="0"/>
                <a:sym typeface="Georgia" pitchFamily="18" charset="0"/>
              </a:rPr>
              <a:t>Biochemický screening není u Turnerova syndromu specifický</a:t>
            </a:r>
            <a:r>
              <a:rPr lang="cs-CZ" sz="1200" smtClean="0">
                <a:latin typeface="Georgia" pitchFamily="18" charset="0"/>
                <a:cs typeface="Arial" charset="0"/>
                <a:sym typeface="Georgia" pitchFamily="18" charset="0"/>
              </a:rPr>
              <a:t>. </a:t>
            </a:r>
          </a:p>
          <a:p>
            <a:pPr marL="914400" lvl="1" indent="-304800" eaLnBrk="1" hangingPunct="1">
              <a:lnSpc>
                <a:spcPct val="131000"/>
              </a:lnSpc>
              <a:spcBef>
                <a:spcPts val="400"/>
              </a:spcBef>
              <a:spcAft>
                <a:spcPts val="600"/>
              </a:spcAft>
              <a:buClr>
                <a:srgbClr val="000000"/>
              </a:buClr>
              <a:buFont typeface="Courier New" pitchFamily="49" charset="0"/>
              <a:buChar char="o"/>
            </a:pPr>
            <a:r>
              <a:rPr lang="cs-CZ" sz="1200" smtClean="0">
                <a:latin typeface="Georgia" pitchFamily="18" charset="0"/>
                <a:cs typeface="Arial" charset="0"/>
                <a:sym typeface="Georgia" pitchFamily="18" charset="0"/>
              </a:rPr>
              <a:t>V </a:t>
            </a:r>
            <a:r>
              <a:rPr lang="cs-CZ" sz="1200" b="1" smtClean="0">
                <a:latin typeface="Georgia" pitchFamily="18" charset="0"/>
                <a:cs typeface="Arial" charset="0"/>
                <a:sym typeface="Georgia" pitchFamily="18" charset="0"/>
              </a:rPr>
              <a:t>postnatální diagnostice</a:t>
            </a:r>
            <a:r>
              <a:rPr lang="cs-CZ" sz="1200" smtClean="0">
                <a:latin typeface="Georgia" pitchFamily="18" charset="0"/>
                <a:cs typeface="Arial" charset="0"/>
                <a:sym typeface="Georgia" pitchFamily="18" charset="0"/>
              </a:rPr>
              <a:t> se uplatňuje </a:t>
            </a:r>
            <a:r>
              <a:rPr lang="cs-CZ" sz="1200" b="1" smtClean="0">
                <a:latin typeface="Georgia" pitchFamily="18" charset="0"/>
                <a:cs typeface="Arial" charset="0"/>
                <a:sym typeface="Georgia" pitchFamily="18" charset="0"/>
              </a:rPr>
              <a:t>vyšetření karyotypu</a:t>
            </a:r>
            <a:r>
              <a:rPr lang="cs-CZ" sz="1200" smtClean="0">
                <a:latin typeface="Georgia" pitchFamily="18" charset="0"/>
                <a:cs typeface="Arial" charset="0"/>
                <a:sym typeface="Georgia" pitchFamily="18" charset="0"/>
              </a:rPr>
              <a:t> (které je nutné k potvrzení diagnózy; diferenciální diagnostika: syndrom Noonanové, syndrom Léry-Weillův, čistá či smíšená gonadální dysgeneze), které je indikováno lékařem při přítomnosti některých příznačných projevů syndromu.</a:t>
            </a:r>
          </a:p>
          <a:p>
            <a:pPr marL="457200" indent="-304800" eaLnBrk="1" hangingPunct="1">
              <a:spcBef>
                <a:spcPct val="0"/>
              </a:spcBef>
              <a:buClr>
                <a:srgbClr val="000000"/>
              </a:buClr>
              <a:buFont typeface="Georgia" pitchFamily="18" charset="0"/>
              <a:buNone/>
            </a:pPr>
            <a:endParaRPr lang="cs-CZ" sz="1200" smtClean="0">
              <a:latin typeface="Georgia" pitchFamily="18" charset="0"/>
              <a:cs typeface="Arial" charset="0"/>
              <a:sym typeface="Georgia" pitchFamily="18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hape 94"/>
          <p:cNvSpPr txBox="1">
            <a:spLocks noGrp="1"/>
          </p:cNvSpPr>
          <p:nvPr>
            <p:ph type="title"/>
          </p:nvPr>
        </p:nvSpPr>
        <p:spPr>
          <a:xfrm>
            <a:off x="265113" y="206375"/>
            <a:ext cx="8732837" cy="857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  <a:buFont typeface="Georgia" pitchFamily="18" charset="0"/>
              <a:buNone/>
            </a:pPr>
            <a:r>
              <a:rPr lang="cs-CZ" sz="4800" smtClean="0">
                <a:solidFill>
                  <a:srgbClr val="FFFFFF"/>
                </a:solidFill>
                <a:latin typeface="Georgia" pitchFamily="18" charset="0"/>
                <a:cs typeface="Arial" charset="0"/>
                <a:sym typeface="Georgia" pitchFamily="18" charset="0"/>
              </a:rPr>
              <a:t>Možnosti genetického vyšetření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863"/>
          </a:xfrm>
        </p:spPr>
        <p:txBody>
          <a:bodyPr>
            <a:noAutofit/>
          </a:bodyPr>
          <a:lstStyle/>
          <a:p>
            <a:pPr marL="457200" indent="-31750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mtClean="0">
                <a:latin typeface="Georgia" pitchFamily="18" charset="0"/>
                <a:cs typeface="Arial" charset="0"/>
                <a:sym typeface="Georgia" pitchFamily="18" charset="0"/>
              </a:rPr>
              <a:t>Typy vyšetření</a:t>
            </a:r>
          </a:p>
          <a:p>
            <a:pPr marL="914400" lvl="1" indent="-317500" eaLnBrk="1" hangingPunct="1">
              <a:spcBef>
                <a:spcPct val="0"/>
              </a:spcBef>
              <a:buClr>
                <a:srgbClr val="000000"/>
              </a:buClr>
              <a:buFont typeface="Courier New" pitchFamily="49" charset="0"/>
              <a:buChar char="o"/>
            </a:pPr>
            <a:r>
              <a:rPr lang="cs-CZ" b="1" smtClean="0">
                <a:latin typeface="Georgia" pitchFamily="18" charset="0"/>
                <a:cs typeface="Arial" charset="0"/>
                <a:sym typeface="Georgia" pitchFamily="18" charset="0"/>
              </a:rPr>
              <a:t>Prenatální</a:t>
            </a:r>
          </a:p>
          <a:p>
            <a:pPr marL="1371600" lvl="2" indent="-317500" eaLnBrk="1" hangingPunct="1"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cs-CZ" smtClean="0">
                <a:latin typeface="Georgia" pitchFamily="18" charset="0"/>
                <a:cs typeface="Arial" charset="0"/>
                <a:sym typeface="Georgia" pitchFamily="18" charset="0"/>
              </a:rPr>
              <a:t>stanovení karyotypu </a:t>
            </a:r>
          </a:p>
          <a:p>
            <a:pPr marL="1371600" lvl="2" indent="-317500" eaLnBrk="1" hangingPunct="1"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cs-CZ" smtClean="0">
                <a:latin typeface="Georgia" pitchFamily="18" charset="0"/>
                <a:cs typeface="Arial" charset="0"/>
                <a:sym typeface="Georgia" pitchFamily="18" charset="0"/>
              </a:rPr>
              <a:t>kvantitativní fluorescenční polymerázové řetězové reakce</a:t>
            </a:r>
          </a:p>
          <a:p>
            <a:pPr marL="914400" lvl="1" indent="-317500" eaLnBrk="1" hangingPunct="1">
              <a:spcBef>
                <a:spcPct val="0"/>
              </a:spcBef>
              <a:buClr>
                <a:srgbClr val="000000"/>
              </a:buClr>
              <a:buFont typeface="Courier New" pitchFamily="49" charset="0"/>
              <a:buChar char="o"/>
            </a:pPr>
            <a:r>
              <a:rPr lang="cs-CZ" b="1" smtClean="0">
                <a:latin typeface="Georgia" pitchFamily="18" charset="0"/>
                <a:cs typeface="Arial" charset="0"/>
                <a:sym typeface="Georgia" pitchFamily="18" charset="0"/>
              </a:rPr>
              <a:t>Postnatální</a:t>
            </a:r>
          </a:p>
          <a:p>
            <a:pPr marL="1371600" lvl="2" indent="-317500" eaLnBrk="1" hangingPunct="1"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cs-CZ" smtClean="0">
                <a:latin typeface="Georgia" pitchFamily="18" charset="0"/>
                <a:cs typeface="Arial" charset="0"/>
                <a:sym typeface="Georgia" pitchFamily="18" charset="0"/>
              </a:rPr>
              <a:t>vyšetření karyotypu</a:t>
            </a:r>
          </a:p>
          <a:p>
            <a:pPr marL="457200" indent="-31750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mtClean="0">
                <a:latin typeface="Georgia" pitchFamily="18" charset="0"/>
                <a:cs typeface="Arial" charset="0"/>
                <a:sym typeface="Georgia" pitchFamily="18" charset="0"/>
              </a:rPr>
              <a:t>Materiály:</a:t>
            </a:r>
          </a:p>
          <a:p>
            <a:pPr marL="914400" lvl="1" indent="-317500" eaLnBrk="1" hangingPunct="1">
              <a:spcBef>
                <a:spcPct val="0"/>
              </a:spcBef>
              <a:buClr>
                <a:srgbClr val="000000"/>
              </a:buClr>
              <a:buFont typeface="Courier New" pitchFamily="49" charset="0"/>
              <a:buChar char="o"/>
            </a:pPr>
            <a:r>
              <a:rPr lang="cs-CZ" smtClean="0">
                <a:latin typeface="Georgia" pitchFamily="18" charset="0"/>
                <a:cs typeface="Arial" charset="0"/>
                <a:sym typeface="Georgia" pitchFamily="18" charset="0"/>
              </a:rPr>
              <a:t>Prenatální materiály: plodová voda, choriové klky, krev plodu, kůže potracených plodů</a:t>
            </a:r>
          </a:p>
          <a:p>
            <a:pPr marL="914400" lvl="1" indent="-317500" eaLnBrk="1" hangingPunct="1">
              <a:spcBef>
                <a:spcPct val="0"/>
              </a:spcBef>
              <a:buClr>
                <a:srgbClr val="000000"/>
              </a:buClr>
              <a:buFont typeface="Courier New" pitchFamily="49" charset="0"/>
              <a:buChar char="o"/>
            </a:pPr>
            <a:r>
              <a:rPr lang="cs-CZ" smtClean="0">
                <a:latin typeface="Georgia" pitchFamily="18" charset="0"/>
                <a:cs typeface="Arial" charset="0"/>
                <a:sym typeface="Georgia" pitchFamily="18" charset="0"/>
              </a:rPr>
              <a:t>Postnatální materiály: periferní krev, kůže</a:t>
            </a:r>
          </a:p>
          <a:p>
            <a:pPr marL="457200" indent="-317500"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Char char="●"/>
            </a:pPr>
            <a:r>
              <a:rPr lang="cs-CZ" smtClean="0">
                <a:latin typeface="Georgia" pitchFamily="18" charset="0"/>
                <a:cs typeface="Arial" charset="0"/>
                <a:sym typeface="Georgia" pitchFamily="18" charset="0"/>
              </a:rPr>
              <a:t>Způsob odběru:</a:t>
            </a:r>
          </a:p>
          <a:p>
            <a:pPr marL="914400" lvl="1" indent="-317500" eaLnBrk="1" hangingPunct="1">
              <a:spcBef>
                <a:spcPct val="0"/>
              </a:spcBef>
              <a:buClr>
                <a:srgbClr val="000000"/>
              </a:buClr>
              <a:buFont typeface="Courier New" pitchFamily="49" charset="0"/>
              <a:buChar char="o"/>
            </a:pPr>
            <a:r>
              <a:rPr lang="cs-CZ" b="1" smtClean="0">
                <a:latin typeface="Georgia" pitchFamily="18" charset="0"/>
                <a:cs typeface="Arial" charset="0"/>
                <a:sym typeface="Georgia" pitchFamily="18" charset="0"/>
              </a:rPr>
              <a:t>Amniocentéza</a:t>
            </a:r>
            <a:r>
              <a:rPr lang="cs-CZ" smtClean="0">
                <a:latin typeface="Georgia" pitchFamily="18" charset="0"/>
                <a:cs typeface="Arial" charset="0"/>
                <a:sym typeface="Georgia" pitchFamily="18" charset="0"/>
              </a:rPr>
              <a:t> - odběr vzorku plodové vody, mezi 16. a 18. týdnem gravidity, 10–20 dní trvající kultivace, bez přídavku media a dalších látek, amniocyty </a:t>
            </a:r>
          </a:p>
          <a:p>
            <a:pPr marL="914400" lvl="1" indent="-317500" eaLnBrk="1" hangingPunct="1">
              <a:spcBef>
                <a:spcPct val="0"/>
              </a:spcBef>
              <a:buClr>
                <a:srgbClr val="000000"/>
              </a:buClr>
              <a:buFont typeface="Courier New" pitchFamily="49" charset="0"/>
              <a:buChar char="o"/>
            </a:pPr>
            <a:r>
              <a:rPr lang="cs-CZ" b="1" smtClean="0">
                <a:latin typeface="Georgia" pitchFamily="18" charset="0"/>
                <a:cs typeface="Arial" charset="0"/>
                <a:sym typeface="Georgia" pitchFamily="18" charset="0"/>
              </a:rPr>
              <a:t>Odběr choriových klků</a:t>
            </a:r>
            <a:r>
              <a:rPr lang="cs-CZ" smtClean="0">
                <a:latin typeface="Georgia" pitchFamily="18" charset="0"/>
                <a:cs typeface="Arial" charset="0"/>
                <a:sym typeface="Georgia" pitchFamily="18" charset="0"/>
              </a:rPr>
              <a:t> - 10. a 13. gestačním týdnem, karyotyp lze vyšetřit až po 1–2 hodinách, riziko placentárního </a:t>
            </a:r>
            <a:r>
              <a:rPr lang="cs-CZ" smtClean="0">
                <a:latin typeface="Georgia" pitchFamily="18" charset="0"/>
                <a:cs typeface="Arial" charset="0"/>
                <a:sym typeface="Georgia" pitchFamily="18" charset="0"/>
                <a:hlinkClick r:id="rId3"/>
              </a:rPr>
              <a:t>mozaicizmu</a:t>
            </a:r>
            <a:r>
              <a:rPr lang="cs-CZ" smtClean="0">
                <a:latin typeface="Georgia" pitchFamily="18" charset="0"/>
                <a:cs typeface="Arial" charset="0"/>
                <a:sym typeface="Georgia" pitchFamily="18" charset="0"/>
              </a:rPr>
              <a:t>, buňky choriových klků nebo placenty </a:t>
            </a:r>
          </a:p>
          <a:p>
            <a:pPr marL="914400" lvl="1" indent="-317500" eaLnBrk="1" hangingPunct="1">
              <a:lnSpc>
                <a:spcPct val="131000"/>
              </a:lnSpc>
              <a:spcBef>
                <a:spcPct val="0"/>
              </a:spcBef>
              <a:spcAft>
                <a:spcPts val="400"/>
              </a:spcAft>
              <a:buClr>
                <a:srgbClr val="000000"/>
              </a:buClr>
              <a:buFont typeface="Courier New" pitchFamily="49" charset="0"/>
              <a:buChar char="o"/>
            </a:pPr>
            <a:r>
              <a:rPr lang="cs-CZ" b="1" smtClean="0">
                <a:latin typeface="Georgia" pitchFamily="18" charset="0"/>
                <a:cs typeface="Arial" charset="0"/>
                <a:sym typeface="Georgia" pitchFamily="18" charset="0"/>
              </a:rPr>
              <a:t>Kordocentéza</a:t>
            </a:r>
            <a:r>
              <a:rPr lang="cs-CZ" smtClean="0">
                <a:latin typeface="Georgia" pitchFamily="18" charset="0"/>
                <a:cs typeface="Arial" charset="0"/>
                <a:sym typeface="Georgia" pitchFamily="18" charset="0"/>
              </a:rPr>
              <a:t> - punkce pupečníku, od 18. gestačního týdne, výsledky k dispozici během 48–72 hodin, do heparinu, nezralé T-lymfocyty </a:t>
            </a:r>
          </a:p>
          <a:p>
            <a:pPr marL="457200" indent="-317500" eaLnBrk="1" hangingPunct="1">
              <a:lnSpc>
                <a:spcPct val="131000"/>
              </a:lnSpc>
              <a:spcBef>
                <a:spcPct val="0"/>
              </a:spcBef>
              <a:spcAft>
                <a:spcPts val="400"/>
              </a:spcAft>
              <a:buClr>
                <a:srgbClr val="000000"/>
              </a:buClr>
              <a:buFont typeface="Georgia" pitchFamily="18" charset="0"/>
              <a:buNone/>
            </a:pPr>
            <a:endParaRPr lang="cs-CZ" smtClean="0">
              <a:latin typeface="Georgia" pitchFamily="18" charset="0"/>
              <a:cs typeface="Arial" charset="0"/>
              <a:sym typeface="Georgia" pitchFamily="18" charset="0"/>
            </a:endParaRPr>
          </a:p>
          <a:p>
            <a:pPr marL="457200" indent="-317500" eaLnBrk="1" hangingPunct="1">
              <a:spcBef>
                <a:spcPct val="0"/>
              </a:spcBef>
              <a:buClr>
                <a:srgbClr val="000000"/>
              </a:buClr>
              <a:buFont typeface="Georgia" pitchFamily="18" charset="0"/>
              <a:buNone/>
            </a:pPr>
            <a:endParaRPr lang="cs-CZ" smtClean="0">
              <a:latin typeface="Georgia" pitchFamily="18" charset="0"/>
              <a:cs typeface="Arial" charset="0"/>
              <a:sym typeface="Georgia" pitchFamily="18" charset="0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1246</Words>
  <PresentationFormat>On-screen Show (16:9)</PresentationFormat>
  <Paragraphs>146</Paragraphs>
  <Slides>16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Šablona návrhu</vt:lpstr>
      </vt:variant>
      <vt:variant>
        <vt:i4>7</vt:i4>
      </vt:variant>
      <vt:variant>
        <vt:lpstr>Nadpisy snímků</vt:lpstr>
      </vt:variant>
      <vt:variant>
        <vt:i4>16</vt:i4>
      </vt:variant>
    </vt:vector>
  </HeadingPairs>
  <TitlesOfParts>
    <vt:vector size="29" baseType="lpstr">
      <vt:lpstr>Arial</vt:lpstr>
      <vt:lpstr>Georgia</vt:lpstr>
      <vt:lpstr>Trebuchet MS</vt:lpstr>
      <vt:lpstr>Verdana</vt:lpstr>
      <vt:lpstr>Courier New</vt:lpstr>
      <vt:lpstr>Wingdings</vt:lpstr>
      <vt:lpstr>paper-plane</vt:lpstr>
      <vt:lpstr>paper-plane</vt:lpstr>
      <vt:lpstr>paper-plane</vt:lpstr>
      <vt:lpstr>paper-plane</vt:lpstr>
      <vt:lpstr>paper-plane</vt:lpstr>
      <vt:lpstr>paper-plane</vt:lpstr>
      <vt:lpstr>paper-plane</vt:lpstr>
      <vt:lpstr>Turnerův syndrom</vt:lpstr>
      <vt:lpstr>klinické projevy + léčba</vt:lpstr>
      <vt:lpstr>Genetická příčina potíží</vt:lpstr>
      <vt:lpstr>Etické a právní aspekty</vt:lpstr>
      <vt:lpstr>Riziko opakování onemocnění</vt:lpstr>
      <vt:lpstr>Prevalence </vt:lpstr>
      <vt:lpstr>ÚZIS ČR</vt:lpstr>
      <vt:lpstr>Diagnostika</vt:lpstr>
      <vt:lpstr>Možnosti genetického vyšetření</vt:lpstr>
      <vt:lpstr>Léčba, preventivní opatření</vt:lpstr>
      <vt:lpstr>Novorozenecký screening pro TS se neprovádí</vt:lpstr>
      <vt:lpstr>Typy prenatálních vyšetření</vt:lpstr>
      <vt:lpstr>Neinvazivní vyšetření</vt:lpstr>
      <vt:lpstr>Snímek 14</vt:lpstr>
      <vt:lpstr>Invazivní vyšetření</vt:lpstr>
      <vt:lpstr>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Turnerův syndrom</dc:title>
  <cp:lastModifiedBy>gaillyovar</cp:lastModifiedBy>
  <cp:revision>1</cp:revision>
  <dcterms:modified xsi:type="dcterms:W3CDTF">2014-12-29T12:22:43Z</dcterms:modified>
</cp:coreProperties>
</file>