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62" r:id="rId2"/>
    <p:sldId id="263" r:id="rId3"/>
    <p:sldId id="256" r:id="rId4"/>
    <p:sldId id="258" r:id="rId5"/>
    <p:sldId id="259" r:id="rId6"/>
    <p:sldId id="261" r:id="rId7"/>
    <p:sldId id="257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GENITIVE PLURAL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Czech </a:t>
            </a:r>
            <a:r>
              <a:rPr lang="cs-CZ" sz="2000" b="1" dirty="0" err="1" smtClean="0"/>
              <a:t>for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forei</a:t>
            </a:r>
            <a:r>
              <a:rPr lang="cs-CZ" sz="2000" b="1" dirty="0" err="1" smtClean="0"/>
              <a:t>gners</a:t>
            </a:r>
            <a:r>
              <a:rPr lang="cs-CZ" sz="2000" b="1" dirty="0" smtClean="0"/>
              <a:t> V, Tutor: Ivana Rešková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588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genitive (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after</a:t>
            </a:r>
            <a:r>
              <a:rPr lang="cs-CZ" b="1" dirty="0" smtClean="0"/>
              <a:t> </a:t>
            </a:r>
            <a:r>
              <a:rPr lang="cs-CZ" b="1" dirty="0" err="1" smtClean="0"/>
              <a:t>nouns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b</a:t>
            </a:r>
            <a:r>
              <a:rPr lang="cs-CZ" dirty="0" smtClean="0"/>
              <a:t>olest </a:t>
            </a:r>
            <a:r>
              <a:rPr lang="cs-CZ" b="1" i="1" dirty="0" smtClean="0"/>
              <a:t>kloubů</a:t>
            </a:r>
            <a:r>
              <a:rPr lang="cs-CZ" dirty="0" smtClean="0"/>
              <a:t>, operace </a:t>
            </a:r>
            <a:r>
              <a:rPr lang="cs-CZ" b="1" i="1" dirty="0" smtClean="0"/>
              <a:t>rukou</a:t>
            </a:r>
            <a:r>
              <a:rPr lang="cs-CZ" dirty="0" smtClean="0"/>
              <a:t>, </a:t>
            </a:r>
            <a:r>
              <a:rPr lang="cs-CZ" dirty="0" smtClean="0"/>
              <a:t>zlomeniny </a:t>
            </a:r>
            <a:r>
              <a:rPr lang="cs-CZ" b="1" i="1" dirty="0" smtClean="0"/>
              <a:t>obou nohou</a:t>
            </a:r>
            <a:endParaRPr lang="cs-CZ" b="1" i="1" dirty="0" smtClean="0"/>
          </a:p>
          <a:p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expressions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quantity</a:t>
            </a:r>
            <a:r>
              <a:rPr lang="cs-CZ" dirty="0" smtClean="0"/>
              <a:t>: mnoho, moc, hodně </a:t>
            </a:r>
            <a:r>
              <a:rPr lang="cs-CZ" i="1" dirty="0" smtClean="0"/>
              <a:t>(problémů, potíží...) </a:t>
            </a:r>
            <a:r>
              <a:rPr lang="cs-CZ" dirty="0" smtClean="0"/>
              <a:t>x málo, </a:t>
            </a:r>
            <a:r>
              <a:rPr lang="cs-CZ" dirty="0" smtClean="0"/>
              <a:t>trochu,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kolik (Kolik je vám </a:t>
            </a:r>
            <a:r>
              <a:rPr lang="cs-CZ" b="1" i="1" dirty="0" smtClean="0"/>
              <a:t>roků</a:t>
            </a:r>
            <a:r>
              <a:rPr lang="cs-CZ" dirty="0" smtClean="0"/>
              <a:t>? Kolik máte </a:t>
            </a:r>
            <a:r>
              <a:rPr lang="cs-CZ" b="1" dirty="0" smtClean="0"/>
              <a:t>sourozenců</a:t>
            </a:r>
            <a:r>
              <a:rPr lang="cs-CZ" dirty="0" smtClean="0"/>
              <a:t>?), několik....</a:t>
            </a:r>
          </a:p>
          <a:p>
            <a:r>
              <a:rPr lang="cs-CZ" b="1" dirty="0" err="1" smtClean="0"/>
              <a:t>after</a:t>
            </a:r>
            <a:r>
              <a:rPr lang="cs-CZ" b="1" dirty="0" smtClean="0"/>
              <a:t> </a:t>
            </a:r>
            <a:r>
              <a:rPr lang="cs-CZ" b="1" dirty="0" err="1" smtClean="0"/>
              <a:t>some</a:t>
            </a:r>
            <a:r>
              <a:rPr lang="cs-CZ" b="1" dirty="0" smtClean="0"/>
              <a:t> </a:t>
            </a:r>
            <a:r>
              <a:rPr lang="cs-CZ" b="1" dirty="0" err="1" smtClean="0"/>
              <a:t>verbs</a:t>
            </a:r>
            <a:r>
              <a:rPr lang="cs-CZ" b="1" dirty="0" smtClean="0"/>
              <a:t> 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ptát se/zeptat </a:t>
            </a:r>
            <a:r>
              <a:rPr lang="cs-CZ" b="1" dirty="0" smtClean="0">
                <a:solidFill>
                  <a:srgbClr val="0070C0"/>
                </a:solidFill>
              </a:rPr>
              <a:t>se (to </a:t>
            </a:r>
            <a:r>
              <a:rPr lang="cs-CZ" b="1" dirty="0" err="1" smtClean="0">
                <a:solidFill>
                  <a:srgbClr val="0070C0"/>
                </a:solidFill>
              </a:rPr>
              <a:t>ask</a:t>
            </a:r>
            <a:r>
              <a:rPr lang="cs-CZ" b="1" dirty="0" smtClean="0">
                <a:solidFill>
                  <a:srgbClr val="0070C0"/>
                </a:solidFill>
              </a:rPr>
              <a:t>): </a:t>
            </a:r>
            <a:r>
              <a:rPr lang="cs-CZ" dirty="0" smtClean="0"/>
              <a:t>Zeptal jsem se na test </a:t>
            </a:r>
            <a:r>
              <a:rPr lang="cs-CZ" b="1" i="1" dirty="0" smtClean="0"/>
              <a:t>mých spolužáků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0070C0"/>
                </a:solidFill>
              </a:rPr>
              <a:t>bát </a:t>
            </a:r>
            <a:r>
              <a:rPr lang="cs-CZ" b="1" dirty="0" smtClean="0">
                <a:solidFill>
                  <a:srgbClr val="0070C0"/>
                </a:solidFill>
              </a:rPr>
              <a:t>se (to </a:t>
            </a:r>
            <a:r>
              <a:rPr lang="cs-CZ" b="1" dirty="0" err="1" smtClean="0">
                <a:solidFill>
                  <a:srgbClr val="0070C0"/>
                </a:solidFill>
              </a:rPr>
              <a:t>be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afraid</a:t>
            </a:r>
            <a:r>
              <a:rPr lang="cs-CZ" b="1" dirty="0" smtClean="0">
                <a:solidFill>
                  <a:srgbClr val="0070C0"/>
                </a:solidFill>
              </a:rPr>
              <a:t>): </a:t>
            </a:r>
            <a:r>
              <a:rPr lang="cs-CZ" dirty="0" smtClean="0"/>
              <a:t>Pacient se bál </a:t>
            </a:r>
            <a:r>
              <a:rPr lang="cs-CZ" b="1" i="1" dirty="0" smtClean="0"/>
              <a:t>odběrů a injekcí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b="1" dirty="0">
                <a:solidFill>
                  <a:srgbClr val="0070C0"/>
                </a:solidFill>
              </a:rPr>
              <a:t>m</a:t>
            </a:r>
            <a:r>
              <a:rPr lang="cs-CZ" b="1" dirty="0" smtClean="0">
                <a:solidFill>
                  <a:srgbClr val="0070C0"/>
                </a:solidFill>
              </a:rPr>
              <a:t>ít strach </a:t>
            </a:r>
            <a:r>
              <a:rPr lang="cs-CZ" b="1" dirty="0" smtClean="0">
                <a:solidFill>
                  <a:srgbClr val="0070C0"/>
                </a:solidFill>
              </a:rPr>
              <a:t>z (to </a:t>
            </a:r>
            <a:r>
              <a:rPr lang="cs-CZ" b="1" dirty="0" err="1" smtClean="0">
                <a:solidFill>
                  <a:srgbClr val="0070C0"/>
                </a:solidFill>
              </a:rPr>
              <a:t>be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scared</a:t>
            </a:r>
            <a:r>
              <a:rPr lang="cs-CZ" b="1" dirty="0" smtClean="0">
                <a:solidFill>
                  <a:srgbClr val="0070C0"/>
                </a:solidFill>
              </a:rPr>
              <a:t>): </a:t>
            </a:r>
            <a:r>
              <a:rPr lang="cs-CZ" dirty="0" smtClean="0"/>
              <a:t>Mám strach </a:t>
            </a:r>
            <a:r>
              <a:rPr lang="cs-CZ" b="1" i="1" dirty="0" smtClean="0"/>
              <a:t>z těžkých operací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b="1" dirty="0">
                <a:solidFill>
                  <a:srgbClr val="0070C0"/>
                </a:solidFill>
              </a:rPr>
              <a:t>v</a:t>
            </a:r>
            <a:r>
              <a:rPr lang="cs-CZ" b="1" dirty="0" smtClean="0">
                <a:solidFill>
                  <a:srgbClr val="0070C0"/>
                </a:solidFill>
              </a:rPr>
              <a:t>šímat si/všimnout </a:t>
            </a:r>
            <a:r>
              <a:rPr lang="cs-CZ" b="1" dirty="0" smtClean="0">
                <a:solidFill>
                  <a:srgbClr val="0070C0"/>
                </a:solidFill>
              </a:rPr>
              <a:t>si (to </a:t>
            </a:r>
            <a:r>
              <a:rPr lang="cs-CZ" b="1" dirty="0" err="1" smtClean="0">
                <a:solidFill>
                  <a:srgbClr val="0070C0"/>
                </a:solidFill>
              </a:rPr>
              <a:t>notice</a:t>
            </a:r>
            <a:r>
              <a:rPr lang="cs-CZ" b="1" dirty="0" smtClean="0">
                <a:solidFill>
                  <a:srgbClr val="0070C0"/>
                </a:solidFill>
              </a:rPr>
              <a:t>): </a:t>
            </a:r>
            <a:r>
              <a:rPr lang="cs-CZ" dirty="0" smtClean="0"/>
              <a:t>Všiml jste si </a:t>
            </a:r>
            <a:r>
              <a:rPr lang="cs-CZ" b="1" i="1" dirty="0" smtClean="0"/>
              <a:t>nějakých </a:t>
            </a:r>
            <a:r>
              <a:rPr lang="cs-CZ" b="1" i="1" dirty="0" smtClean="0"/>
              <a:t>dalších </a:t>
            </a:r>
            <a:r>
              <a:rPr lang="cs-CZ" b="1" i="1" dirty="0" smtClean="0"/>
              <a:t>příznaků</a:t>
            </a:r>
            <a:r>
              <a:rPr lang="cs-CZ" dirty="0" smtClean="0"/>
              <a:t>?</a:t>
            </a:r>
            <a:endParaRPr lang="cs-CZ" dirty="0" smtClean="0"/>
          </a:p>
          <a:p>
            <a:r>
              <a:rPr lang="cs-CZ" b="1" dirty="0" err="1"/>
              <a:t>a</a:t>
            </a:r>
            <a:r>
              <a:rPr lang="cs-CZ" b="1" dirty="0" err="1" smtClean="0"/>
              <a:t>fter</a:t>
            </a:r>
            <a:r>
              <a:rPr lang="cs-CZ" b="1" dirty="0" smtClean="0"/>
              <a:t> </a:t>
            </a:r>
            <a:r>
              <a:rPr lang="cs-CZ" b="1" dirty="0" err="1" smtClean="0"/>
              <a:t>some</a:t>
            </a:r>
            <a:r>
              <a:rPr lang="cs-CZ" b="1" dirty="0" smtClean="0"/>
              <a:t> </a:t>
            </a:r>
            <a:r>
              <a:rPr lang="cs-CZ" b="1" dirty="0" err="1" smtClean="0"/>
              <a:t>prepositions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z/ze, od, do, od-do, bez, vedle, blízko, u, kromě</a:t>
            </a:r>
          </a:p>
        </p:txBody>
      </p:sp>
    </p:spTree>
    <p:extLst>
      <p:ext uri="{BB962C8B-B14F-4D97-AF65-F5344CB8AC3E}">
        <p14:creationId xmlns:p14="http://schemas.microsoft.com/office/powerpoint/2010/main" val="31292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smtClean="0"/>
              <a:t>Pronous, adjective, numbers in Gen pl </a:t>
            </a:r>
            <a:r>
              <a:rPr lang="cs-CZ" sz="4000" smtClean="0">
                <a:solidFill>
                  <a:srgbClr val="0070C0"/>
                </a:solidFill>
              </a:rPr>
              <a:t>M</a:t>
            </a:r>
            <a:r>
              <a:rPr lang="cs-CZ" sz="4000" smtClean="0">
                <a:solidFill>
                  <a:srgbClr val="FF0000"/>
                </a:solidFill>
              </a:rPr>
              <a:t>, F</a:t>
            </a:r>
            <a:r>
              <a:rPr lang="cs-CZ" sz="4000" smtClean="0"/>
              <a:t>, </a:t>
            </a:r>
            <a:r>
              <a:rPr lang="cs-CZ" sz="4000" smtClean="0">
                <a:solidFill>
                  <a:srgbClr val="00B050"/>
                </a:solidFill>
              </a:rPr>
              <a:t>N</a:t>
            </a: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2400" b="1" u="sng" smtClean="0"/>
              <a:t>TĚCH</a:t>
            </a:r>
          </a:p>
          <a:p>
            <a:r>
              <a:rPr lang="cs-CZ" sz="2400" b="1" smtClean="0"/>
              <a:t>M</a:t>
            </a:r>
            <a:r>
              <a:rPr lang="cs-CZ" sz="2400" b="1" u="sng" smtClean="0"/>
              <a:t>ÝCH</a:t>
            </a:r>
          </a:p>
          <a:p>
            <a:r>
              <a:rPr lang="cs-CZ" sz="2400" b="1" smtClean="0"/>
              <a:t>TV</a:t>
            </a:r>
            <a:r>
              <a:rPr lang="cs-CZ" sz="2400" b="1" u="sng" smtClean="0"/>
              <a:t>ÝCH</a:t>
            </a:r>
          </a:p>
          <a:p>
            <a:r>
              <a:rPr lang="cs-CZ" sz="2400" i="1" smtClean="0"/>
              <a:t>JEHO</a:t>
            </a:r>
          </a:p>
          <a:p>
            <a:r>
              <a:rPr lang="cs-CZ" sz="2400" b="1" smtClean="0"/>
              <a:t>JEJÍ</a:t>
            </a:r>
            <a:r>
              <a:rPr lang="cs-CZ" sz="2400" b="1" u="sng" smtClean="0"/>
              <a:t>CH</a:t>
            </a:r>
          </a:p>
          <a:p>
            <a:r>
              <a:rPr lang="cs-CZ" sz="2400" b="1" smtClean="0"/>
              <a:t>NAŠ</a:t>
            </a:r>
            <a:r>
              <a:rPr lang="cs-CZ" sz="2400" b="1" u="sng" smtClean="0"/>
              <a:t>ICH</a:t>
            </a:r>
          </a:p>
          <a:p>
            <a:r>
              <a:rPr lang="cs-CZ" sz="2400" b="1" smtClean="0"/>
              <a:t>VAŠ</a:t>
            </a:r>
            <a:r>
              <a:rPr lang="cs-CZ" sz="2400" b="1" u="sng" smtClean="0"/>
              <a:t>ICH</a:t>
            </a:r>
          </a:p>
          <a:p>
            <a:r>
              <a:rPr lang="cs-CZ" sz="2400" i="1" smtClean="0"/>
              <a:t>JEJICH</a:t>
            </a:r>
            <a:endParaRPr lang="cs-CZ" sz="2400" i="1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>HEZK</a:t>
            </a:r>
            <a:r>
              <a:rPr lang="cs-CZ" sz="2400" b="1" u="sng" smtClean="0"/>
              <a:t>ÝCH</a:t>
            </a:r>
          </a:p>
          <a:p>
            <a:r>
              <a:rPr lang="cs-CZ" sz="2400" b="1" smtClean="0"/>
              <a:t>MODERN</a:t>
            </a:r>
            <a:r>
              <a:rPr lang="cs-CZ" sz="2400" b="1" u="sng" smtClean="0"/>
              <a:t>ÍCH</a:t>
            </a:r>
          </a:p>
          <a:p>
            <a:pPr marL="0" indent="0">
              <a:buNone/>
            </a:pPr>
            <a:endParaRPr lang="cs-CZ" sz="2400" b="1" smtClean="0"/>
          </a:p>
          <a:p>
            <a:pPr marL="0" indent="0">
              <a:buNone/>
            </a:pPr>
            <a:r>
              <a:rPr lang="cs-CZ" sz="2400" b="1" smtClean="0"/>
              <a:t>DVOU, OBOU</a:t>
            </a:r>
          </a:p>
          <a:p>
            <a:pPr marL="0" indent="0">
              <a:buNone/>
            </a:pPr>
            <a:r>
              <a:rPr lang="cs-CZ" sz="2400" b="1" smtClean="0"/>
              <a:t>TŘÍ</a:t>
            </a:r>
          </a:p>
          <a:p>
            <a:pPr marL="0" indent="0">
              <a:buNone/>
            </a:pPr>
            <a:r>
              <a:rPr lang="cs-CZ" sz="2400" b="1" smtClean="0"/>
              <a:t>ČTYŘ</a:t>
            </a:r>
          </a:p>
          <a:p>
            <a:pPr marL="0" indent="0">
              <a:buNone/>
            </a:pPr>
            <a:r>
              <a:rPr lang="cs-CZ" sz="2400" b="1" smtClean="0"/>
              <a:t>PĚTI...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8646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Masculine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Nouns</a:t>
            </a:r>
            <a:r>
              <a:rPr lang="cs-CZ" dirty="0" smtClean="0">
                <a:solidFill>
                  <a:srgbClr val="0070C0"/>
                </a:solidFill>
              </a:rPr>
              <a:t> in Gen </a:t>
            </a:r>
            <a:r>
              <a:rPr lang="cs-CZ" dirty="0" err="1" smtClean="0">
                <a:solidFill>
                  <a:srgbClr val="0070C0"/>
                </a:solidFill>
              </a:rPr>
              <a:t>pl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solidFill>
                  <a:srgbClr val="00B0F0"/>
                </a:solidFill>
              </a:rPr>
              <a:t>Inanimate</a:t>
            </a:r>
            <a:endParaRPr lang="cs-CZ" sz="2000" dirty="0" smtClean="0">
              <a:solidFill>
                <a:srgbClr val="00B0F0"/>
              </a:solidFill>
            </a:endParaRPr>
          </a:p>
          <a:p>
            <a:r>
              <a:rPr lang="cs-CZ" sz="2400" dirty="0"/>
              <a:t>k</a:t>
            </a:r>
            <a:r>
              <a:rPr lang="cs-CZ" sz="2400" dirty="0" smtClean="0"/>
              <a:t>ilo banán-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ět slovník-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 smtClean="0"/>
              <a:t>deset prst-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olest sval-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perace obou kotník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endParaRPr lang="cs-CZ" sz="2000" b="1" dirty="0" smtClean="0"/>
          </a:p>
          <a:p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Animate</a:t>
            </a:r>
            <a:endParaRPr lang="cs-CZ" dirty="0" smtClean="0">
              <a:solidFill>
                <a:srgbClr val="00B0F0"/>
              </a:solidFill>
            </a:endParaRPr>
          </a:p>
          <a:p>
            <a:r>
              <a:rPr lang="cs-CZ" sz="2400" dirty="0" smtClean="0"/>
              <a:t>student-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  <a:r>
              <a:rPr lang="cs-CZ" sz="2400" dirty="0" smtClean="0"/>
              <a:t>, rok</a:t>
            </a:r>
            <a:r>
              <a:rPr lang="cs-CZ" sz="2400" b="1" dirty="0" smtClean="0"/>
              <a:t>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 smtClean="0"/>
              <a:t>lékař-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 smtClean="0"/>
              <a:t>pes-psů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Remember</a:t>
            </a:r>
            <a:r>
              <a:rPr lang="cs-CZ" sz="2400" dirty="0" smtClean="0"/>
              <a:t>: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dnů=dní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týdnů</a:t>
            </a:r>
          </a:p>
        </p:txBody>
      </p:sp>
    </p:spTree>
    <p:extLst>
      <p:ext uri="{BB962C8B-B14F-4D97-AF65-F5344CB8AC3E}">
        <p14:creationId xmlns:p14="http://schemas.microsoft.com/office/powerpoint/2010/main" val="52702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Feminine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Nouns</a:t>
            </a:r>
            <a:r>
              <a:rPr lang="cs-CZ" dirty="0" smtClean="0">
                <a:solidFill>
                  <a:srgbClr val="FF0000"/>
                </a:solidFill>
              </a:rPr>
              <a:t> in Gen </a:t>
            </a:r>
            <a:r>
              <a:rPr lang="cs-CZ" dirty="0" err="1" smtClean="0">
                <a:solidFill>
                  <a:srgbClr val="FF0000"/>
                </a:solidFill>
              </a:rPr>
              <a:t>pl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-a</a:t>
            </a:r>
          </a:p>
          <a:p>
            <a:pPr marL="0" indent="0">
              <a:buNone/>
            </a:pPr>
            <a:r>
              <a:rPr lang="cs-CZ" sz="2400" dirty="0"/>
              <a:t>ž</a:t>
            </a:r>
            <a:r>
              <a:rPr lang="cs-CZ" sz="2400" dirty="0" smtClean="0"/>
              <a:t>en</a:t>
            </a:r>
            <a:r>
              <a:rPr lang="cs-CZ" sz="2400" strike="sngStrike" dirty="0" smtClean="0"/>
              <a:t>a</a:t>
            </a:r>
            <a:r>
              <a:rPr lang="cs-CZ" sz="2400" dirty="0" smtClean="0"/>
              <a:t>-</a:t>
            </a:r>
            <a:r>
              <a:rPr lang="cs-CZ" sz="2400" b="1" dirty="0" smtClean="0">
                <a:solidFill>
                  <a:srgbClr val="FF0000"/>
                </a:solidFill>
              </a:rPr>
              <a:t>žen</a:t>
            </a:r>
          </a:p>
          <a:p>
            <a:pPr marL="0" indent="0">
              <a:buNone/>
            </a:pPr>
            <a:r>
              <a:rPr lang="cs-CZ" sz="2400" dirty="0" smtClean="0"/>
              <a:t>knih</a:t>
            </a:r>
            <a:r>
              <a:rPr lang="cs-CZ" sz="2400" strike="sngStrike" dirty="0" smtClean="0"/>
              <a:t>a</a:t>
            </a:r>
            <a:r>
              <a:rPr lang="cs-CZ" sz="2400" dirty="0" smtClean="0"/>
              <a:t>-</a:t>
            </a:r>
            <a:r>
              <a:rPr lang="cs-CZ" sz="2400" b="1" dirty="0" smtClean="0">
                <a:solidFill>
                  <a:srgbClr val="FF0000"/>
                </a:solidFill>
              </a:rPr>
              <a:t>knih</a:t>
            </a:r>
          </a:p>
          <a:p>
            <a:pPr marL="0" indent="0">
              <a:buNone/>
            </a:pPr>
            <a:r>
              <a:rPr lang="cs-CZ" sz="2400" dirty="0"/>
              <a:t>f</a:t>
            </a:r>
            <a:r>
              <a:rPr lang="cs-CZ" sz="2400" dirty="0" smtClean="0"/>
              <a:t>akult</a:t>
            </a:r>
            <a:r>
              <a:rPr lang="cs-CZ" sz="2400" strike="sngStrike" dirty="0" smtClean="0"/>
              <a:t>a</a:t>
            </a:r>
            <a:r>
              <a:rPr lang="cs-CZ" sz="2400" dirty="0" smtClean="0"/>
              <a:t>-fakult</a:t>
            </a:r>
          </a:p>
          <a:p>
            <a:pPr marL="0" indent="0">
              <a:buNone/>
            </a:pPr>
            <a:r>
              <a:rPr lang="cs-CZ" sz="2400" dirty="0" smtClean="0"/>
              <a:t>BUT: léka</a:t>
            </a:r>
            <a:r>
              <a:rPr lang="cs-CZ" sz="2400" b="1" dirty="0" smtClean="0"/>
              <a:t>řk</a:t>
            </a:r>
            <a:r>
              <a:rPr lang="cs-CZ" sz="2400" strike="sngStrike" dirty="0" smtClean="0"/>
              <a:t>a</a:t>
            </a:r>
            <a:r>
              <a:rPr lang="cs-CZ" sz="2400" dirty="0" smtClean="0"/>
              <a:t>-lékař</a:t>
            </a:r>
            <a:r>
              <a:rPr lang="cs-CZ" sz="2400" b="1" dirty="0" smtClean="0">
                <a:solidFill>
                  <a:srgbClr val="FF0000"/>
                </a:solidFill>
              </a:rPr>
              <a:t>e</a:t>
            </a:r>
            <a:r>
              <a:rPr lang="cs-CZ" sz="2400" dirty="0" smtClean="0"/>
              <a:t>k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-e</a:t>
            </a:r>
          </a:p>
          <a:p>
            <a:pPr marL="0" indent="0">
              <a:buNone/>
            </a:pPr>
            <a:r>
              <a:rPr lang="cs-CZ" sz="2400" dirty="0"/>
              <a:t>židle-židl</a:t>
            </a:r>
            <a:r>
              <a:rPr lang="cs-CZ" sz="2400" b="1" dirty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r>
              <a:rPr lang="cs-CZ" sz="2400" dirty="0"/>
              <a:t>restaurace-restaurac</a:t>
            </a:r>
            <a:r>
              <a:rPr lang="cs-CZ" sz="2400" b="1" dirty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r>
              <a:rPr lang="cs-CZ" sz="2400" dirty="0"/>
              <a:t>injekce-injekc</a:t>
            </a:r>
            <a:r>
              <a:rPr lang="cs-CZ" sz="2400" b="1" dirty="0">
                <a:solidFill>
                  <a:srgbClr val="FF0000"/>
                </a:solidFill>
              </a:rPr>
              <a:t>í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BUT: -</a:t>
            </a:r>
            <a:r>
              <a:rPr lang="cs-CZ" sz="2400" b="1" dirty="0" err="1" smtClean="0"/>
              <a:t>ice</a:t>
            </a:r>
            <a:r>
              <a:rPr lang="cs-CZ" sz="2400" b="1" dirty="0" smtClean="0"/>
              <a:t>: -</a:t>
            </a:r>
            <a:r>
              <a:rPr lang="cs-CZ" sz="2400" b="1" dirty="0" err="1" smtClean="0"/>
              <a:t>ic</a:t>
            </a:r>
            <a:endParaRPr lang="cs-CZ" sz="2400" b="1" dirty="0"/>
          </a:p>
          <a:p>
            <a:pPr marL="0" indent="0">
              <a:buNone/>
            </a:pPr>
            <a:r>
              <a:rPr lang="cs-CZ" sz="2400" dirty="0"/>
              <a:t>u</a:t>
            </a:r>
            <a:r>
              <a:rPr lang="cs-CZ" sz="2400" dirty="0" smtClean="0"/>
              <a:t>lice-</a:t>
            </a:r>
            <a:r>
              <a:rPr lang="cs-CZ" sz="2400" b="1" dirty="0" smtClean="0"/>
              <a:t>uli</a:t>
            </a:r>
            <a:r>
              <a:rPr lang="cs-CZ" sz="2400" b="1" dirty="0" smtClean="0">
                <a:solidFill>
                  <a:srgbClr val="FF0000"/>
                </a:solidFill>
              </a:rPr>
              <a:t>c</a:t>
            </a:r>
          </a:p>
          <a:p>
            <a:pPr marL="0" indent="0">
              <a:buNone/>
            </a:pPr>
            <a:r>
              <a:rPr lang="cs-CZ" sz="2400" dirty="0" smtClean="0"/>
              <a:t>nemocnice</a:t>
            </a:r>
            <a:r>
              <a:rPr lang="cs-CZ" sz="2400" b="1" dirty="0" smtClean="0"/>
              <a:t>-nemocni</a:t>
            </a:r>
            <a:r>
              <a:rPr lang="cs-CZ" sz="2400" b="1" dirty="0" smtClean="0">
                <a:solidFill>
                  <a:srgbClr val="FF0000"/>
                </a:solidFill>
              </a:rPr>
              <a:t>c</a:t>
            </a: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</a:rPr>
              <a:t>consonant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/>
              <a:t>p</a:t>
            </a:r>
            <a:r>
              <a:rPr lang="cs-CZ" sz="2400" dirty="0" smtClean="0"/>
              <a:t>otíž-potíž</a:t>
            </a:r>
            <a:r>
              <a:rPr lang="cs-CZ" sz="2400" b="1" dirty="0" smtClean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r>
              <a:rPr lang="cs-CZ" sz="2400" dirty="0" smtClean="0"/>
              <a:t>tvář-tvář</a:t>
            </a:r>
            <a:r>
              <a:rPr lang="cs-CZ" sz="2400" b="1" dirty="0" smtClean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r>
              <a:rPr lang="cs-CZ" sz="2400" dirty="0"/>
              <a:t>d</a:t>
            </a:r>
            <a:r>
              <a:rPr lang="cs-CZ" sz="2400" dirty="0" smtClean="0"/>
              <a:t>laň-dlan</a:t>
            </a:r>
            <a:r>
              <a:rPr lang="cs-CZ" sz="2400" b="1" dirty="0" smtClean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r>
              <a:rPr lang="cs-CZ" sz="2400" dirty="0"/>
              <a:t>k</a:t>
            </a:r>
            <a:r>
              <a:rPr lang="cs-CZ" sz="2400" dirty="0" smtClean="0"/>
              <a:t>ost-kost</a:t>
            </a:r>
            <a:r>
              <a:rPr lang="cs-CZ" sz="2400" b="1" dirty="0" smtClean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Neuter </a:t>
            </a:r>
            <a:r>
              <a:rPr lang="cs-CZ" dirty="0" err="1" smtClean="0">
                <a:solidFill>
                  <a:srgbClr val="00B050"/>
                </a:solidFill>
              </a:rPr>
              <a:t>Nouns</a:t>
            </a:r>
            <a:r>
              <a:rPr lang="cs-CZ" dirty="0" smtClean="0">
                <a:solidFill>
                  <a:srgbClr val="00B050"/>
                </a:solidFill>
              </a:rPr>
              <a:t> in Gen </a:t>
            </a:r>
            <a:r>
              <a:rPr lang="cs-CZ" dirty="0" err="1" smtClean="0">
                <a:solidFill>
                  <a:srgbClr val="00B050"/>
                </a:solidFill>
              </a:rPr>
              <a:t>pl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-</a:t>
            </a:r>
            <a:r>
              <a:rPr lang="cs-CZ" sz="2400" b="1" dirty="0" smtClean="0">
                <a:solidFill>
                  <a:srgbClr val="00B050"/>
                </a:solidFill>
              </a:rPr>
              <a:t>o</a:t>
            </a:r>
          </a:p>
          <a:p>
            <a:pPr marL="0" indent="0">
              <a:buNone/>
            </a:pPr>
            <a:r>
              <a:rPr lang="cs-CZ" sz="2400" dirty="0" smtClean="0"/>
              <a:t>měst</a:t>
            </a:r>
            <a:r>
              <a:rPr lang="cs-CZ" sz="2400" strike="sngStrike" dirty="0" smtClean="0"/>
              <a:t>o</a:t>
            </a:r>
            <a:r>
              <a:rPr lang="cs-CZ" sz="2400" dirty="0" smtClean="0"/>
              <a:t>-</a:t>
            </a:r>
            <a:r>
              <a:rPr lang="cs-CZ" sz="2400" b="1" dirty="0" smtClean="0"/>
              <a:t>měst</a:t>
            </a:r>
          </a:p>
          <a:p>
            <a:pPr marL="0" indent="0">
              <a:buNone/>
            </a:pPr>
            <a:r>
              <a:rPr lang="cs-CZ" sz="2400" dirty="0"/>
              <a:t>a</a:t>
            </a:r>
            <a:r>
              <a:rPr lang="cs-CZ" sz="2400" dirty="0" smtClean="0"/>
              <a:t>ut</a:t>
            </a:r>
            <a:r>
              <a:rPr lang="cs-CZ" sz="2400" strike="sngStrike" dirty="0" smtClean="0"/>
              <a:t>o</a:t>
            </a:r>
            <a:r>
              <a:rPr lang="cs-CZ" sz="2400" dirty="0" smtClean="0"/>
              <a:t>-</a:t>
            </a:r>
            <a:r>
              <a:rPr lang="cs-CZ" sz="2400" b="1" dirty="0" smtClean="0"/>
              <a:t>aut</a:t>
            </a:r>
          </a:p>
          <a:p>
            <a:pPr marL="0" indent="0">
              <a:buNone/>
            </a:pPr>
            <a:r>
              <a:rPr lang="cs-CZ" sz="2400" dirty="0" smtClean="0"/>
              <a:t>o</a:t>
            </a:r>
            <a:r>
              <a:rPr lang="cs-CZ" sz="2400" b="1" dirty="0" smtClean="0"/>
              <a:t>kn</a:t>
            </a:r>
            <a:r>
              <a:rPr lang="cs-CZ" sz="2400" dirty="0" smtClean="0"/>
              <a:t>o-</a:t>
            </a:r>
            <a:r>
              <a:rPr lang="cs-CZ" sz="2400" b="1" dirty="0" smtClean="0"/>
              <a:t>ok</a:t>
            </a:r>
            <a:r>
              <a:rPr lang="cs-CZ" sz="2400" b="1" dirty="0" smtClean="0">
                <a:solidFill>
                  <a:srgbClr val="00B050"/>
                </a:solidFill>
              </a:rPr>
              <a:t>e</a:t>
            </a:r>
            <a:r>
              <a:rPr lang="cs-CZ" sz="2400" b="1" dirty="0" smtClean="0"/>
              <a:t>n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-e</a:t>
            </a:r>
          </a:p>
          <a:p>
            <a:pPr marL="0" indent="0">
              <a:buNone/>
            </a:pPr>
            <a:r>
              <a:rPr lang="cs-CZ" sz="2400" b="1" dirty="0"/>
              <a:t>m</a:t>
            </a:r>
            <a:r>
              <a:rPr lang="cs-CZ" sz="2400" b="1" dirty="0" smtClean="0"/>
              <a:t>oře-moř</a:t>
            </a:r>
            <a:r>
              <a:rPr lang="cs-CZ" sz="2400" b="1" dirty="0" smtClean="0">
                <a:solidFill>
                  <a:srgbClr val="00B050"/>
                </a:solidFill>
              </a:rPr>
              <a:t>í</a:t>
            </a:r>
          </a:p>
          <a:p>
            <a:pPr marL="0" indent="0">
              <a:buNone/>
            </a:pPr>
            <a:endParaRPr lang="cs-CZ" sz="2400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-í</a:t>
            </a:r>
          </a:p>
          <a:p>
            <a:pPr marL="0" indent="0">
              <a:buNone/>
            </a:pPr>
            <a:r>
              <a:rPr lang="cs-CZ" sz="2400" dirty="0" smtClean="0"/>
              <a:t>náměstí=náměstí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05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Movable</a:t>
            </a:r>
            <a:r>
              <a:rPr lang="cs-CZ" b="1" dirty="0" smtClean="0"/>
              <a:t> </a:t>
            </a:r>
            <a:r>
              <a:rPr lang="cs-CZ" b="1" dirty="0"/>
              <a:t>-</a:t>
            </a:r>
            <a:r>
              <a:rPr lang="cs-CZ" b="1" dirty="0" smtClean="0"/>
              <a:t>e-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err="1"/>
              <a:t>two</a:t>
            </a:r>
            <a:r>
              <a:rPr lang="cs-CZ" sz="2400" b="1" dirty="0"/>
              <a:t> and more </a:t>
            </a:r>
            <a:r>
              <a:rPr lang="cs-CZ" sz="2400" b="1" dirty="0" err="1"/>
              <a:t>consonants</a:t>
            </a:r>
            <a:r>
              <a:rPr lang="cs-CZ" sz="2400" b="1" dirty="0" smtClean="0"/>
              <a:t>: +e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 err="1" smtClean="0">
                <a:solidFill>
                  <a:srgbClr val="FF0000"/>
                </a:solidFill>
              </a:rPr>
              <a:t>Feminine</a:t>
            </a:r>
            <a:endParaRPr lang="cs-CZ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se</a:t>
            </a:r>
            <a:r>
              <a:rPr lang="cs-CZ" sz="2400" b="1" dirty="0" smtClean="0"/>
              <a:t>str</a:t>
            </a:r>
            <a:r>
              <a:rPr lang="cs-CZ" sz="2400" dirty="0" smtClean="0"/>
              <a:t>a-pět </a:t>
            </a:r>
            <a:r>
              <a:rPr lang="cs-CZ" sz="2400" dirty="0" smtClean="0"/>
              <a:t>sest</a:t>
            </a:r>
            <a:r>
              <a:rPr lang="cs-CZ" sz="2400" b="1" dirty="0" smtClean="0"/>
              <a:t>e</a:t>
            </a:r>
            <a:r>
              <a:rPr lang="cs-CZ" sz="2400" dirty="0" smtClean="0"/>
              <a:t>r, stude</a:t>
            </a:r>
            <a:r>
              <a:rPr lang="cs-CZ" sz="2400" b="1" dirty="0" smtClean="0"/>
              <a:t>ntk</a:t>
            </a:r>
            <a:r>
              <a:rPr lang="cs-CZ" sz="2400" dirty="0" smtClean="0"/>
              <a:t>a-několik student</a:t>
            </a:r>
            <a:r>
              <a:rPr lang="cs-CZ" sz="2400" b="1" dirty="0" smtClean="0"/>
              <a:t>e</a:t>
            </a:r>
            <a:r>
              <a:rPr lang="cs-CZ" sz="2400" dirty="0" smtClean="0"/>
              <a:t>k, léka</a:t>
            </a:r>
            <a:r>
              <a:rPr lang="cs-CZ" sz="2400" b="1" dirty="0" smtClean="0"/>
              <a:t>řk</a:t>
            </a:r>
            <a:r>
              <a:rPr lang="cs-CZ" sz="2400" dirty="0" smtClean="0"/>
              <a:t>a (dokto</a:t>
            </a:r>
            <a:r>
              <a:rPr lang="cs-CZ" sz="2400" b="1" dirty="0" smtClean="0"/>
              <a:t>rk</a:t>
            </a:r>
            <a:r>
              <a:rPr lang="cs-CZ" sz="2400" dirty="0" smtClean="0"/>
              <a:t>a)-deset lékař</a:t>
            </a:r>
            <a:r>
              <a:rPr lang="cs-CZ" sz="2400" b="1" dirty="0" smtClean="0"/>
              <a:t>e</a:t>
            </a:r>
            <a:r>
              <a:rPr lang="cs-CZ" sz="2400" dirty="0" smtClean="0"/>
              <a:t>k (doktor</a:t>
            </a:r>
            <a:r>
              <a:rPr lang="cs-CZ" sz="2400" b="1" dirty="0" smtClean="0"/>
              <a:t>e</a:t>
            </a:r>
            <a:r>
              <a:rPr lang="cs-CZ" sz="2400" dirty="0" smtClean="0"/>
              <a:t>k)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B050"/>
                </a:solidFill>
              </a:rPr>
              <a:t>Neuter</a:t>
            </a:r>
          </a:p>
          <a:p>
            <a:pPr marL="0" indent="0">
              <a:buNone/>
            </a:pPr>
            <a:r>
              <a:rPr lang="cs-CZ" sz="2400" dirty="0"/>
              <a:t>o</a:t>
            </a:r>
            <a:r>
              <a:rPr lang="cs-CZ" sz="2400" b="1" dirty="0" smtClean="0"/>
              <a:t>kn</a:t>
            </a:r>
            <a:r>
              <a:rPr lang="cs-CZ" sz="2400" dirty="0" smtClean="0"/>
              <a:t>o-ok</a:t>
            </a:r>
            <a:r>
              <a:rPr lang="cs-CZ" sz="2400" b="1" dirty="0" smtClean="0"/>
              <a:t>e</a:t>
            </a:r>
            <a:r>
              <a:rPr lang="cs-CZ" sz="2400" dirty="0" smtClean="0"/>
              <a:t>n</a:t>
            </a:r>
          </a:p>
          <a:p>
            <a:pPr marL="0" indent="0">
              <a:buNone/>
            </a:pPr>
            <a:r>
              <a:rPr lang="cs-CZ" sz="2400" dirty="0" smtClean="0"/>
              <a:t>já</a:t>
            </a:r>
            <a:r>
              <a:rPr lang="cs-CZ" sz="2400" b="1" dirty="0" smtClean="0"/>
              <a:t>tr</a:t>
            </a:r>
            <a:r>
              <a:rPr lang="cs-CZ" sz="2400" dirty="0" smtClean="0"/>
              <a:t>a- cirhóza jat</a:t>
            </a:r>
            <a:r>
              <a:rPr lang="cs-CZ" sz="2400" b="1" dirty="0" smtClean="0"/>
              <a:t>e</a:t>
            </a:r>
            <a:r>
              <a:rPr lang="cs-CZ" sz="2400" dirty="0" smtClean="0"/>
              <a:t>r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654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Irregular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Gen </a:t>
            </a:r>
            <a:r>
              <a:rPr lang="cs-CZ" dirty="0" err="1" smtClean="0"/>
              <a:t>pl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16169" y="2141756"/>
            <a:ext cx="10058400" cy="39319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 err="1"/>
              <a:t>Remember</a:t>
            </a:r>
            <a:r>
              <a:rPr lang="cs-CZ" sz="2400" b="1" dirty="0"/>
              <a:t>:</a:t>
            </a:r>
          </a:p>
          <a:p>
            <a:pPr marL="0" indent="0">
              <a:buNone/>
            </a:pPr>
            <a:r>
              <a:rPr lang="cs-CZ" sz="2400" dirty="0" smtClean="0"/>
              <a:t>přítel				</a:t>
            </a:r>
            <a:r>
              <a:rPr lang="cs-CZ" sz="2400" b="1" dirty="0" smtClean="0"/>
              <a:t>přátel</a:t>
            </a:r>
          </a:p>
          <a:p>
            <a:pPr marL="0" indent="0">
              <a:buNone/>
            </a:pPr>
            <a:r>
              <a:rPr lang="cs-CZ" sz="2400" dirty="0"/>
              <a:t>o</a:t>
            </a:r>
            <a:r>
              <a:rPr lang="cs-CZ" sz="2400" dirty="0" smtClean="0"/>
              <a:t>byvatel (</a:t>
            </a:r>
            <a:r>
              <a:rPr lang="cs-CZ" sz="2400" dirty="0" err="1" smtClean="0"/>
              <a:t>citizen</a:t>
            </a:r>
            <a:r>
              <a:rPr lang="cs-CZ" sz="2400" dirty="0" smtClean="0"/>
              <a:t>)		</a:t>
            </a:r>
            <a:r>
              <a:rPr lang="cs-CZ" sz="2400" b="1" dirty="0" smtClean="0"/>
              <a:t>obyvatel</a:t>
            </a:r>
          </a:p>
          <a:p>
            <a:pPr marL="0" indent="0">
              <a:buNone/>
            </a:pPr>
            <a:r>
              <a:rPr lang="cs-CZ" sz="2400" dirty="0"/>
              <a:t>p</a:t>
            </a:r>
            <a:r>
              <a:rPr lang="cs-CZ" sz="2400" dirty="0" smtClean="0"/>
              <a:t>eníze				</a:t>
            </a:r>
            <a:r>
              <a:rPr lang="cs-CZ" sz="2400" b="1" dirty="0" smtClean="0"/>
              <a:t>peněz</a:t>
            </a:r>
          </a:p>
          <a:p>
            <a:pPr marL="0" indent="0">
              <a:buNone/>
            </a:pPr>
            <a:r>
              <a:rPr lang="cs-CZ" sz="2400" dirty="0"/>
              <a:t>v</a:t>
            </a:r>
            <a:r>
              <a:rPr lang="cs-CZ" sz="2400" dirty="0" smtClean="0"/>
              <a:t>ejce				</a:t>
            </a:r>
            <a:r>
              <a:rPr lang="cs-CZ" sz="2400" b="1" dirty="0" smtClean="0"/>
              <a:t>vajec</a:t>
            </a:r>
          </a:p>
          <a:p>
            <a:pPr marL="0" indent="0">
              <a:buNone/>
            </a:pPr>
            <a:r>
              <a:rPr lang="cs-CZ" sz="2600" dirty="0" smtClean="0"/>
              <a:t>dítě				</a:t>
            </a:r>
            <a:r>
              <a:rPr lang="cs-CZ" sz="2600" b="1" dirty="0" smtClean="0"/>
              <a:t>dětí</a:t>
            </a:r>
          </a:p>
          <a:p>
            <a:pPr marL="0" indent="0">
              <a:buNone/>
            </a:pPr>
            <a:r>
              <a:rPr lang="cs-CZ" sz="2600" dirty="0"/>
              <a:t>č</a:t>
            </a:r>
            <a:r>
              <a:rPr lang="cs-CZ" sz="2600" dirty="0" smtClean="0"/>
              <a:t>lověk			</a:t>
            </a:r>
            <a:r>
              <a:rPr lang="cs-CZ" sz="2600" b="1" dirty="0" smtClean="0"/>
              <a:t>lidí</a:t>
            </a:r>
          </a:p>
          <a:p>
            <a:pPr marL="0" indent="0">
              <a:buNone/>
            </a:pPr>
            <a:r>
              <a:rPr lang="cs-CZ" sz="2600" dirty="0"/>
              <a:t>u</a:t>
            </a:r>
            <a:r>
              <a:rPr lang="cs-CZ" sz="2600" dirty="0" smtClean="0"/>
              <a:t>cho				</a:t>
            </a:r>
            <a:r>
              <a:rPr lang="cs-CZ" sz="2600" b="1" dirty="0" smtClean="0"/>
              <a:t>uší</a:t>
            </a:r>
          </a:p>
          <a:p>
            <a:pPr marL="0" indent="0">
              <a:buNone/>
            </a:pPr>
            <a:r>
              <a:rPr lang="cs-CZ" sz="2600" dirty="0"/>
              <a:t>o</a:t>
            </a:r>
            <a:r>
              <a:rPr lang="cs-CZ" sz="2600" dirty="0" smtClean="0"/>
              <a:t>ko				</a:t>
            </a:r>
            <a:r>
              <a:rPr lang="cs-CZ" sz="2600" b="1" dirty="0" smtClean="0"/>
              <a:t>očí</a:t>
            </a:r>
          </a:p>
          <a:p>
            <a:pPr marL="0" indent="0">
              <a:buNone/>
            </a:pPr>
            <a:r>
              <a:rPr lang="cs-CZ" sz="2600" dirty="0"/>
              <a:t>r</a:t>
            </a:r>
            <a:r>
              <a:rPr lang="cs-CZ" sz="2600" dirty="0" smtClean="0"/>
              <a:t>uka, noha</a:t>
            </a:r>
            <a:r>
              <a:rPr lang="cs-CZ" sz="2600" b="1" dirty="0" smtClean="0"/>
              <a:t>			rukou, nohou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09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Mýdlo</Template>
  <TotalTime>65</TotalTime>
  <Words>287</Words>
  <Application>Microsoft Office PowerPoint</Application>
  <PresentationFormat>Širokoúhlá obrazovka</PresentationFormat>
  <Paragraphs>94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Century Gothic</vt:lpstr>
      <vt:lpstr>Garamond</vt:lpstr>
      <vt:lpstr>Mýdlo</vt:lpstr>
      <vt:lpstr>GENITIVE PLURAL</vt:lpstr>
      <vt:lpstr>Function of genitive (of plural)</vt:lpstr>
      <vt:lpstr>Pronous, adjective, numbers in Gen pl M, F, N</vt:lpstr>
      <vt:lpstr>Masculine Nouns in Gen pl</vt:lpstr>
      <vt:lpstr>Feminine Nouns in Gen pl</vt:lpstr>
      <vt:lpstr>Neuter Nouns in Gen pl</vt:lpstr>
      <vt:lpstr>Movable -e-</vt:lpstr>
      <vt:lpstr>Irregular forms of Gen pl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Pronous and adjective in Gen pl M, F, N</dc:title>
  <dc:creator>Rešková</dc:creator>
  <cp:lastModifiedBy>Rešková</cp:lastModifiedBy>
  <cp:revision>11</cp:revision>
  <dcterms:created xsi:type="dcterms:W3CDTF">2014-12-01T09:08:10Z</dcterms:created>
  <dcterms:modified xsi:type="dcterms:W3CDTF">2014-12-01T10:15:07Z</dcterms:modified>
</cp:coreProperties>
</file>