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8" r:id="rId2"/>
    <p:sldId id="268" r:id="rId3"/>
    <p:sldId id="266" r:id="rId4"/>
    <p:sldId id="267" r:id="rId5"/>
    <p:sldId id="259" r:id="rId6"/>
    <p:sldId id="269" r:id="rId7"/>
    <p:sldId id="260" r:id="rId8"/>
    <p:sldId id="27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E09EE-DD7C-694B-88C4-F94F4DDA95E6}" type="datetimeFigureOut">
              <a:rPr lang="en-US" smtClean="0"/>
              <a:t>1.12.14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782DA-ADE6-0C48-A8E9-B38133989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28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782DA-ADE6-0C48-A8E9-B381339891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7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M. </a:t>
            </a:r>
            <a:r>
              <a:rPr lang="en-US" dirty="0" err="1" smtClean="0">
                <a:latin typeface="Calibri" charset="0"/>
              </a:rPr>
              <a:t>latissimus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dorsi</a:t>
            </a:r>
            <a:endParaRPr lang="en-US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M. </a:t>
            </a:r>
            <a:r>
              <a:rPr lang="en-US" dirty="0" err="1" smtClean="0">
                <a:latin typeface="Calibri" charset="0"/>
              </a:rPr>
              <a:t>levator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labii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superioris</a:t>
            </a:r>
            <a:endParaRPr lang="en-US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M. </a:t>
            </a:r>
            <a:r>
              <a:rPr lang="en-US" dirty="0" err="1" smtClean="0">
                <a:latin typeface="Calibri" charset="0"/>
              </a:rPr>
              <a:t>rhomboideus</a:t>
            </a:r>
            <a:r>
              <a:rPr lang="en-US" dirty="0" smtClean="0">
                <a:latin typeface="Calibri" charset="0"/>
              </a:rPr>
              <a:t> major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M. </a:t>
            </a:r>
            <a:r>
              <a:rPr lang="en-US" dirty="0" err="1" smtClean="0">
                <a:latin typeface="Calibri" charset="0"/>
              </a:rPr>
              <a:t>serratus</a:t>
            </a:r>
            <a:r>
              <a:rPr lang="en-US" dirty="0" smtClean="0">
                <a:latin typeface="Calibri" charset="0"/>
              </a:rPr>
              <a:t> posterior inferior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M. </a:t>
            </a:r>
            <a:r>
              <a:rPr lang="en-US" dirty="0" err="1" smtClean="0">
                <a:latin typeface="Calibri" charset="0"/>
              </a:rPr>
              <a:t>pectoralis</a:t>
            </a:r>
            <a:r>
              <a:rPr lang="en-US" dirty="0" smtClean="0">
                <a:latin typeface="Calibri" charset="0"/>
              </a:rPr>
              <a:t> major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M. abductor </a:t>
            </a:r>
            <a:r>
              <a:rPr lang="en-US" dirty="0" err="1" smtClean="0">
                <a:latin typeface="Calibri" charset="0"/>
              </a:rPr>
              <a:t>digiti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minimi</a:t>
            </a:r>
            <a:endParaRPr lang="en-US" dirty="0" smtClean="0">
              <a:latin typeface="Calibri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782DA-ADE6-0C48-A8E9-B381339891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26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D128-1777-CD43-8160-7A64285A0341}" type="datetimeFigureOut">
              <a:rPr lang="en-US" smtClean="0"/>
              <a:t>1.12.14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03A4-A04D-E240-A794-97027241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D128-1777-CD43-8160-7A64285A0341}" type="datetimeFigureOut">
              <a:rPr lang="en-US" smtClean="0"/>
              <a:t>1.12.14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03A4-A04D-E240-A794-97027241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D128-1777-CD43-8160-7A64285A0341}" type="datetimeFigureOut">
              <a:rPr lang="en-US" smtClean="0"/>
              <a:t>1.12.14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03A4-A04D-E240-A794-97027241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D128-1777-CD43-8160-7A64285A0341}" type="datetimeFigureOut">
              <a:rPr lang="en-US" smtClean="0"/>
              <a:t>1.12.14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03A4-A04D-E240-A794-97027241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D128-1777-CD43-8160-7A64285A0341}" type="datetimeFigureOut">
              <a:rPr lang="en-US" smtClean="0"/>
              <a:t>1.12.14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03A4-A04D-E240-A794-97027241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D128-1777-CD43-8160-7A64285A0341}" type="datetimeFigureOut">
              <a:rPr lang="en-US" smtClean="0"/>
              <a:t>1.12.14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03A4-A04D-E240-A794-97027241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D128-1777-CD43-8160-7A64285A0341}" type="datetimeFigureOut">
              <a:rPr lang="en-US" smtClean="0"/>
              <a:t>1.12.14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03A4-A04D-E240-A794-97027241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D128-1777-CD43-8160-7A64285A0341}" type="datetimeFigureOut">
              <a:rPr lang="en-US" smtClean="0"/>
              <a:t>1.12.14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03A4-A04D-E240-A794-97027241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D128-1777-CD43-8160-7A64285A0341}" type="datetimeFigureOut">
              <a:rPr lang="en-US" smtClean="0"/>
              <a:t>1.12.14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03A4-A04D-E240-A794-97027241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D128-1777-CD43-8160-7A64285A0341}" type="datetimeFigureOut">
              <a:rPr lang="en-US" smtClean="0"/>
              <a:t>1.12.14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03A4-A04D-E240-A794-97027241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D128-1777-CD43-8160-7A64285A0341}" type="datetimeFigureOut">
              <a:rPr lang="en-US" smtClean="0"/>
              <a:t>1.12.14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03A4-A04D-E240-A794-97027241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7D128-1777-CD43-8160-7A64285A0341}" type="datetimeFigureOut">
              <a:rPr lang="en-US" smtClean="0"/>
              <a:t>1.12.14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E03A4-A04D-E240-A794-97027241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0" dirty="0" smtClean="0"/>
              <a:t/>
            </a:r>
            <a:br>
              <a:rPr lang="en-US" sz="3200" b="0" dirty="0" smtClean="0"/>
            </a:br>
            <a:r>
              <a:rPr lang="en-US" sz="3200" b="0" dirty="0" smtClean="0"/>
              <a:t>STUPŇOVÁNÍ ADJEKTIV</a:t>
            </a:r>
            <a:br>
              <a:rPr lang="en-US" sz="3200" b="0" dirty="0" smtClean="0"/>
            </a:br>
            <a:r>
              <a:rPr lang="en-US" sz="3200" b="0" dirty="0" err="1" smtClean="0">
                <a:solidFill>
                  <a:srgbClr val="C00000"/>
                </a:solidFill>
                <a:cs typeface="Times New Roman" pitchFamily="18" charset="0"/>
              </a:rPr>
              <a:t>Podle</a:t>
            </a:r>
            <a:r>
              <a:rPr lang="sk-SK" sz="3200" b="0" dirty="0" smtClean="0">
                <a:solidFill>
                  <a:srgbClr val="C00000"/>
                </a:solidFill>
                <a:cs typeface="Times New Roman" pitchFamily="18" charset="0"/>
              </a:rPr>
              <a:t> SVOBODOVÁ, D. – VEJRAŽKA, M:</a:t>
            </a:r>
            <a:r>
              <a:rPr lang="en-US" sz="3200" b="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sk-SK" sz="3200" b="0" dirty="0" smtClean="0">
                <a:solidFill>
                  <a:srgbClr val="C00000"/>
                </a:solidFill>
                <a:cs typeface="Times New Roman" pitchFamily="18" charset="0"/>
              </a:rPr>
              <a:t>TERMINOLOGIAE MEDICAE IANUA, </a:t>
            </a:r>
            <a:r>
              <a:rPr lang="sk-SK" sz="3200" b="0" cap="none" dirty="0" smtClean="0">
                <a:solidFill>
                  <a:srgbClr val="C00000"/>
                </a:solidFill>
                <a:cs typeface="Times New Roman" pitchFamily="18" charset="0"/>
              </a:rPr>
              <a:t>s</a:t>
            </a:r>
            <a:r>
              <a:rPr lang="sk-SK" sz="3200" b="0" dirty="0" smtClean="0">
                <a:solidFill>
                  <a:srgbClr val="C00000"/>
                </a:solidFill>
                <a:cs typeface="Times New Roman" pitchFamily="18" charset="0"/>
              </a:rPr>
              <a:t>. 174 </a:t>
            </a:r>
            <a:r>
              <a:rPr lang="sk-SK" sz="3200" b="0" cap="none" dirty="0" smtClean="0">
                <a:solidFill>
                  <a:srgbClr val="C00000"/>
                </a:solidFill>
                <a:cs typeface="Times New Roman" pitchFamily="18" charset="0"/>
              </a:rPr>
              <a:t>a</a:t>
            </a:r>
            <a:r>
              <a:rPr lang="sk-SK" sz="3200" b="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sk-SK" sz="3200" b="0" dirty="0" err="1" smtClean="0">
                <a:solidFill>
                  <a:srgbClr val="C00000"/>
                </a:solidFill>
                <a:cs typeface="Times New Roman" pitchFamily="18" charset="0"/>
              </a:rPr>
              <a:t>nASL</a:t>
            </a:r>
            <a:r>
              <a:rPr lang="sk-SK" sz="3200" b="0" dirty="0" smtClean="0">
                <a:solidFill>
                  <a:srgbClr val="C00000"/>
                </a:solidFill>
                <a:cs typeface="Times New Roman" pitchFamily="18" charset="0"/>
              </a:rPr>
              <a:t>.</a:t>
            </a:r>
            <a:endParaRPr lang="en-US" sz="3200" b="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CVIČENÍ</a:t>
            </a:r>
            <a:endParaRPr lang="en-US" sz="8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07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8550871"/>
              </p:ext>
            </p:extLst>
          </p:nvPr>
        </p:nvGraphicFramePr>
        <p:xfrm>
          <a:off x="0" y="641838"/>
          <a:ext cx="9144000" cy="6156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Pozitiv</a:t>
                      </a:r>
                      <a:endParaRPr lang="en-US" sz="26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Komparativ</a:t>
                      </a:r>
                      <a:endParaRPr lang="en-US" sz="26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Superlativ</a:t>
                      </a:r>
                      <a:endParaRPr lang="en-US" sz="26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60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Capita </a:t>
                      </a:r>
                      <a:r>
                        <a:rPr lang="en-US" sz="2600" dirty="0" err="1" smtClean="0"/>
                        <a:t>breviora</a:t>
                      </a:r>
                      <a:endParaRPr lang="en-US" sz="26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Symptomatibus</a:t>
                      </a:r>
                      <a:r>
                        <a:rPr lang="en-US" sz="2600" dirty="0" smtClean="0"/>
                        <a:t> </a:t>
                      </a:r>
                      <a:r>
                        <a:rPr lang="en-US" sz="2600" dirty="0" err="1" smtClean="0"/>
                        <a:t>similibus</a:t>
                      </a:r>
                      <a:endParaRPr lang="en-US" sz="26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Prognosim</a:t>
                      </a:r>
                      <a:r>
                        <a:rPr lang="en-US" sz="2600" dirty="0" smtClean="0"/>
                        <a:t> </a:t>
                      </a:r>
                      <a:r>
                        <a:rPr lang="en-US" sz="2600" dirty="0" err="1" smtClean="0"/>
                        <a:t>malam</a:t>
                      </a:r>
                      <a:endParaRPr lang="en-US" sz="26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Veneni</a:t>
                      </a:r>
                      <a:r>
                        <a:rPr lang="en-US" sz="2600" dirty="0" smtClean="0"/>
                        <a:t> </a:t>
                      </a:r>
                      <a:r>
                        <a:rPr lang="en-US" sz="2600" dirty="0" err="1" smtClean="0"/>
                        <a:t>acris</a:t>
                      </a:r>
                      <a:endParaRPr lang="en-US" sz="26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60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Auxilium</a:t>
                      </a:r>
                      <a:r>
                        <a:rPr lang="en-US" sz="2600" dirty="0" smtClean="0"/>
                        <a:t> </a:t>
                      </a:r>
                      <a:r>
                        <a:rPr lang="en-US" sz="2600" dirty="0" err="1" smtClean="0"/>
                        <a:t>celerrimum</a:t>
                      </a:r>
                      <a:endParaRPr lang="en-US" sz="26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Unguento</a:t>
                      </a:r>
                      <a:r>
                        <a:rPr lang="en-US" sz="2600" dirty="0" smtClean="0"/>
                        <a:t> </a:t>
                      </a:r>
                      <a:r>
                        <a:rPr lang="en-US" sz="2600" dirty="0" err="1" smtClean="0"/>
                        <a:t>simplici</a:t>
                      </a:r>
                      <a:endParaRPr lang="en-US" sz="26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60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Dosium</a:t>
                      </a:r>
                      <a:r>
                        <a:rPr lang="en-US" sz="2600" dirty="0" smtClean="0"/>
                        <a:t> </a:t>
                      </a:r>
                      <a:r>
                        <a:rPr lang="en-US" sz="2600" dirty="0" err="1" smtClean="0"/>
                        <a:t>maiorum</a:t>
                      </a:r>
                      <a:endParaRPr lang="en-US" sz="26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Casus </a:t>
                      </a:r>
                      <a:r>
                        <a:rPr lang="en-US" sz="2600" dirty="0" err="1" smtClean="0"/>
                        <a:t>dissimiles</a:t>
                      </a:r>
                      <a:endParaRPr lang="en-US" sz="26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60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Transfusionis</a:t>
                      </a:r>
                      <a:r>
                        <a:rPr lang="en-US" sz="2600" dirty="0" smtClean="0"/>
                        <a:t> </a:t>
                      </a:r>
                      <a:r>
                        <a:rPr lang="en-US" sz="2600" dirty="0" err="1" smtClean="0"/>
                        <a:t>maxime</a:t>
                      </a:r>
                      <a:r>
                        <a:rPr lang="en-US" sz="2600" dirty="0" smtClean="0"/>
                        <a:t> </a:t>
                      </a:r>
                      <a:r>
                        <a:rPr lang="en-US" sz="2600" dirty="0" err="1" smtClean="0"/>
                        <a:t>necessariae</a:t>
                      </a:r>
                      <a:endParaRPr lang="en-US" sz="26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Re bona</a:t>
                      </a:r>
                      <a:endParaRPr lang="en-US" sz="26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965" y="128217"/>
            <a:ext cx="822953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CB0202"/>
                </a:solidFill>
                <a:latin typeface="+mj-lt"/>
              </a:rPr>
              <a:t>UR</a:t>
            </a:r>
            <a:r>
              <a:rPr lang="en-US" sz="2400" b="1" dirty="0" smtClean="0">
                <a:solidFill>
                  <a:srgbClr val="CB0202"/>
                </a:solidFill>
                <a:latin typeface="+mj-lt"/>
              </a:rPr>
              <a:t>ČTE PÁD DANÉHO SPOJENÍ A VYTVOŘTE DALŠÍ TVARY</a:t>
            </a:r>
            <a:endParaRPr lang="en-US" sz="2400" b="1" dirty="0">
              <a:solidFill>
                <a:srgbClr val="CB020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2003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  <a:cs typeface="Times New Roman" pitchFamily="18" charset="0"/>
              </a:rPr>
              <a:t>Převeďte</a:t>
            </a:r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 do </a:t>
            </a:r>
            <a:r>
              <a:rPr lang="en-US" b="1" dirty="0" err="1" smtClean="0">
                <a:solidFill>
                  <a:srgbClr val="C00000"/>
                </a:solidFill>
                <a:cs typeface="Times New Roman" pitchFamily="18" charset="0"/>
              </a:rPr>
              <a:t>opačného</a:t>
            </a:r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cs typeface="Times New Roman" pitchFamily="18" charset="0"/>
              </a:rPr>
              <a:t>čísla</a:t>
            </a:r>
            <a:endParaRPr lang="en-US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  <a:cs typeface="Times New Roman" pitchFamily="18" charset="0"/>
              </a:rPr>
              <a:t>Labium </a:t>
            </a:r>
            <a:r>
              <a:rPr lang="en-US" dirty="0" err="1" smtClean="0">
                <a:latin typeface="+mj-lt"/>
                <a:cs typeface="Times New Roman" pitchFamily="18" charset="0"/>
              </a:rPr>
              <a:t>inferius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–</a:t>
            </a:r>
          </a:p>
          <a:p>
            <a:r>
              <a:rPr lang="en-US" dirty="0" err="1" smtClean="0">
                <a:latin typeface="+mj-lt"/>
                <a:cs typeface="Times New Roman" pitchFamily="18" charset="0"/>
              </a:rPr>
              <a:t>Nephrosis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itchFamily="18" charset="0"/>
              </a:rPr>
              <a:t>acuta</a:t>
            </a:r>
            <a:r>
              <a:rPr lang="en-US" dirty="0" smtClean="0">
                <a:latin typeface="+mj-lt"/>
                <a:cs typeface="Times New Roman" pitchFamily="18" charset="0"/>
              </a:rPr>
              <a:t> –</a:t>
            </a:r>
          </a:p>
          <a:p>
            <a:r>
              <a:rPr lang="en-US" dirty="0" smtClean="0">
                <a:latin typeface="+mj-lt"/>
                <a:cs typeface="Times New Roman" pitchFamily="18" charset="0"/>
              </a:rPr>
              <a:t>Colon </a:t>
            </a:r>
            <a:r>
              <a:rPr lang="en-US" dirty="0" err="1" smtClean="0">
                <a:latin typeface="+mj-lt"/>
                <a:cs typeface="Times New Roman" pitchFamily="18" charset="0"/>
              </a:rPr>
              <a:t>descendens</a:t>
            </a:r>
            <a:r>
              <a:rPr lang="en-US" dirty="0" smtClean="0">
                <a:latin typeface="+mj-lt"/>
                <a:cs typeface="Times New Roman" pitchFamily="18" charset="0"/>
              </a:rPr>
              <a:t> –</a:t>
            </a:r>
          </a:p>
          <a:p>
            <a:r>
              <a:rPr lang="en-US" dirty="0" smtClean="0">
                <a:latin typeface="+mj-lt"/>
                <a:cs typeface="Times New Roman" pitchFamily="18" charset="0"/>
              </a:rPr>
              <a:t>Vita </a:t>
            </a:r>
            <a:r>
              <a:rPr lang="en-US" dirty="0" err="1" smtClean="0">
                <a:latin typeface="+mj-lt"/>
                <a:cs typeface="Times New Roman" pitchFamily="18" charset="0"/>
              </a:rPr>
              <a:t>brevissima</a:t>
            </a:r>
            <a:r>
              <a:rPr lang="en-US" dirty="0" smtClean="0">
                <a:latin typeface="+mj-lt"/>
                <a:cs typeface="Times New Roman" pitchFamily="18" charset="0"/>
              </a:rPr>
              <a:t> –</a:t>
            </a:r>
          </a:p>
          <a:p>
            <a:r>
              <a:rPr lang="en-US" dirty="0" err="1" smtClean="0">
                <a:latin typeface="+mj-lt"/>
                <a:cs typeface="Times New Roman" pitchFamily="18" charset="0"/>
              </a:rPr>
              <a:t>Processus</a:t>
            </a:r>
            <a:r>
              <a:rPr lang="en-US" dirty="0" smtClean="0">
                <a:latin typeface="+mj-lt"/>
                <a:cs typeface="Times New Roman" pitchFamily="18" charset="0"/>
              </a:rPr>
              <a:t> inferior –</a:t>
            </a:r>
          </a:p>
          <a:p>
            <a:r>
              <a:rPr lang="en-US" dirty="0" err="1" smtClean="0">
                <a:latin typeface="+mj-lt"/>
                <a:cs typeface="Times New Roman" pitchFamily="18" charset="0"/>
              </a:rPr>
              <a:t>Plica</a:t>
            </a:r>
            <a:r>
              <a:rPr lang="en-US" dirty="0" smtClean="0">
                <a:latin typeface="+mj-lt"/>
                <a:cs typeface="Times New Roman" pitchFamily="18" charset="0"/>
              </a:rPr>
              <a:t> anterior –</a:t>
            </a:r>
          </a:p>
          <a:p>
            <a:r>
              <a:rPr lang="en-US" dirty="0" smtClean="0">
                <a:latin typeface="+mj-lt"/>
                <a:cs typeface="Times New Roman" pitchFamily="18" charset="0"/>
              </a:rPr>
              <a:t>Sinus </a:t>
            </a:r>
            <a:r>
              <a:rPr lang="en-US" dirty="0" err="1" smtClean="0">
                <a:latin typeface="+mj-lt"/>
                <a:cs typeface="Times New Roman" pitchFamily="18" charset="0"/>
              </a:rPr>
              <a:t>intercavernosus</a:t>
            </a:r>
            <a:r>
              <a:rPr lang="en-US" dirty="0" smtClean="0">
                <a:latin typeface="+mj-lt"/>
                <a:cs typeface="Times New Roman" pitchFamily="18" charset="0"/>
              </a:rPr>
              <a:t> major –</a:t>
            </a:r>
          </a:p>
          <a:p>
            <a:endParaRPr lang="en-US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43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342900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42900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Obrázok 4" descr="Musculus latissimus dorsi.png"/>
          <p:cNvPicPr>
            <a:picLocks noChangeAspect="1"/>
          </p:cNvPicPr>
          <p:nvPr/>
        </p:nvPicPr>
        <p:blipFill>
          <a:blip r:embed="rId3"/>
          <a:srcRect r="4844"/>
          <a:stretch>
            <a:fillRect/>
          </a:stretch>
        </p:blipFill>
        <p:spPr>
          <a:xfrm>
            <a:off x="0" y="22303"/>
            <a:ext cx="3066585" cy="3383170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0" y="1683834"/>
            <a:ext cx="914400" cy="3233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</a:t>
            </a:r>
            <a:endParaRPr lang="cs-CZ" dirty="0"/>
          </a:p>
        </p:txBody>
      </p:sp>
      <p:pic>
        <p:nvPicPr>
          <p:cNvPr id="7" name="Obrázok 6" descr="Musculus levator labii superioris.png"/>
          <p:cNvPicPr>
            <a:picLocks noChangeAspect="1"/>
          </p:cNvPicPr>
          <p:nvPr/>
        </p:nvPicPr>
        <p:blipFill>
          <a:blip r:embed="rId4"/>
          <a:srcRect r="18993" b="-1318"/>
          <a:stretch>
            <a:fillRect/>
          </a:stretch>
        </p:blipFill>
        <p:spPr>
          <a:xfrm>
            <a:off x="2987958" y="22303"/>
            <a:ext cx="3134055" cy="3427774"/>
          </a:xfrm>
          <a:prstGeom prst="rect">
            <a:avLst/>
          </a:prstGeom>
        </p:spPr>
      </p:pic>
      <p:cxnSp>
        <p:nvCxnSpPr>
          <p:cNvPr id="9" name="Rovná spojnica 8"/>
          <p:cNvCxnSpPr/>
          <p:nvPr/>
        </p:nvCxnSpPr>
        <p:spPr>
          <a:xfrm>
            <a:off x="3066585" y="992459"/>
            <a:ext cx="524108" cy="69137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bdĺžnik 9"/>
          <p:cNvSpPr/>
          <p:nvPr/>
        </p:nvSpPr>
        <p:spPr>
          <a:xfrm>
            <a:off x="2530758" y="669073"/>
            <a:ext cx="914400" cy="3233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B</a:t>
            </a:r>
            <a:endParaRPr lang="cs-CZ" dirty="0"/>
          </a:p>
        </p:txBody>
      </p:sp>
      <p:pic>
        <p:nvPicPr>
          <p:cNvPr id="11" name="Obrázok 10" descr="Musculus serratus posterior.png"/>
          <p:cNvPicPr>
            <a:picLocks noChangeAspect="1"/>
          </p:cNvPicPr>
          <p:nvPr/>
        </p:nvPicPr>
        <p:blipFill>
          <a:blip r:embed="rId5"/>
          <a:srcRect l="4150" t="13960" r="15228" b="15218"/>
          <a:stretch>
            <a:fillRect/>
          </a:stretch>
        </p:blipFill>
        <p:spPr>
          <a:xfrm>
            <a:off x="6122013" y="11164"/>
            <a:ext cx="3033131" cy="3394309"/>
          </a:xfrm>
          <a:prstGeom prst="rect">
            <a:avLst/>
          </a:prstGeom>
        </p:spPr>
      </p:pic>
      <p:pic>
        <p:nvPicPr>
          <p:cNvPr id="12" name="Obrázok 11" descr="musculus pectoralis major.png"/>
          <p:cNvPicPr>
            <a:picLocks noChangeAspect="1"/>
          </p:cNvPicPr>
          <p:nvPr/>
        </p:nvPicPr>
        <p:blipFill>
          <a:blip r:embed="rId6"/>
          <a:srcRect r="11261"/>
          <a:stretch>
            <a:fillRect/>
          </a:stretch>
        </p:blipFill>
        <p:spPr>
          <a:xfrm>
            <a:off x="3100026" y="3405473"/>
            <a:ext cx="3021987" cy="3405473"/>
          </a:xfrm>
          <a:prstGeom prst="rect">
            <a:avLst/>
          </a:prstGeom>
        </p:spPr>
      </p:pic>
      <p:sp>
        <p:nvSpPr>
          <p:cNvPr id="13" name="Obdĺžnik 12"/>
          <p:cNvSpPr/>
          <p:nvPr/>
        </p:nvSpPr>
        <p:spPr>
          <a:xfrm>
            <a:off x="6043961" y="1256369"/>
            <a:ext cx="914400" cy="3233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</a:t>
            </a:r>
            <a:endParaRPr lang="cs-CZ" dirty="0"/>
          </a:p>
        </p:txBody>
      </p:sp>
      <p:pic>
        <p:nvPicPr>
          <p:cNvPr id="14" name="Obrázok 13" descr="musculus rhomboideus minor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405473"/>
            <a:ext cx="3445158" cy="3411791"/>
          </a:xfrm>
          <a:prstGeom prst="rect">
            <a:avLst/>
          </a:prstGeom>
        </p:spPr>
      </p:pic>
      <p:cxnSp>
        <p:nvCxnSpPr>
          <p:cNvPr id="16" name="Rovná spojnica 15"/>
          <p:cNvCxnSpPr/>
          <p:nvPr/>
        </p:nvCxnSpPr>
        <p:spPr>
          <a:xfrm>
            <a:off x="6958361" y="1579755"/>
            <a:ext cx="880946" cy="42746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nica 19"/>
          <p:cNvCxnSpPr/>
          <p:nvPr/>
        </p:nvCxnSpPr>
        <p:spPr>
          <a:xfrm flipV="1">
            <a:off x="1884556" y="4059044"/>
            <a:ext cx="468351" cy="61331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bdĺžnik 20"/>
          <p:cNvSpPr/>
          <p:nvPr/>
        </p:nvSpPr>
        <p:spPr>
          <a:xfrm>
            <a:off x="2152185" y="3735658"/>
            <a:ext cx="914400" cy="3233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</a:t>
            </a:r>
            <a:endParaRPr lang="cs-CZ" dirty="0"/>
          </a:p>
        </p:txBody>
      </p:sp>
      <p:sp>
        <p:nvSpPr>
          <p:cNvPr id="22" name="Obdĺžnik 21"/>
          <p:cNvSpPr/>
          <p:nvPr/>
        </p:nvSpPr>
        <p:spPr>
          <a:xfrm>
            <a:off x="3021412" y="4638908"/>
            <a:ext cx="914400" cy="3233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E</a:t>
            </a:r>
            <a:endParaRPr lang="cs-CZ" dirty="0"/>
          </a:p>
        </p:txBody>
      </p:sp>
      <p:pic>
        <p:nvPicPr>
          <p:cNvPr id="23" name="Obrázok 22" descr="Musculus abductor digiti minimi.png"/>
          <p:cNvPicPr>
            <a:picLocks noChangeAspect="1"/>
          </p:cNvPicPr>
          <p:nvPr/>
        </p:nvPicPr>
        <p:blipFill>
          <a:blip r:embed="rId8"/>
          <a:srcRect l="-3742" t="5602" r="-6653"/>
          <a:stretch>
            <a:fillRect/>
          </a:stretch>
        </p:blipFill>
        <p:spPr>
          <a:xfrm>
            <a:off x="6021659" y="3405473"/>
            <a:ext cx="3289609" cy="3455373"/>
          </a:xfrm>
          <a:prstGeom prst="rect">
            <a:avLst/>
          </a:prstGeom>
        </p:spPr>
      </p:pic>
      <p:sp>
        <p:nvSpPr>
          <p:cNvPr id="24" name="Obdĺžnik 23"/>
          <p:cNvSpPr/>
          <p:nvPr/>
        </p:nvSpPr>
        <p:spPr>
          <a:xfrm>
            <a:off x="5586761" y="3897351"/>
            <a:ext cx="914400" cy="3233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F</a:t>
            </a:r>
            <a:endParaRPr lang="cs-CZ" dirty="0"/>
          </a:p>
        </p:txBody>
      </p:sp>
      <p:cxnSp>
        <p:nvCxnSpPr>
          <p:cNvPr id="26" name="Rovná spojnica 25"/>
          <p:cNvCxnSpPr>
            <a:stCxn id="24" idx="2"/>
          </p:cNvCxnSpPr>
          <p:nvPr/>
        </p:nvCxnSpPr>
        <p:spPr>
          <a:xfrm>
            <a:off x="6043961" y="4220737"/>
            <a:ext cx="914400" cy="41817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385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 smtClean="0">
                <a:solidFill>
                  <a:srgbClr val="C00000"/>
                </a:solidFill>
                <a:cs typeface="Times New Roman" pitchFamily="18" charset="0"/>
              </a:rPr>
              <a:t>Vy</a:t>
            </a:r>
            <a:r>
              <a:rPr lang="cs-CZ" sz="3600" dirty="0" smtClean="0">
                <a:solidFill>
                  <a:srgbClr val="C00000"/>
                </a:solidFill>
                <a:cs typeface="Times New Roman" pitchFamily="18" charset="0"/>
              </a:rPr>
              <a:t>řaďte </a:t>
            </a:r>
            <a:r>
              <a:rPr lang="cs-CZ" sz="3600" dirty="0" smtClean="0">
                <a:solidFill>
                  <a:srgbClr val="C00000"/>
                </a:solidFill>
                <a:cs typeface="Times New Roman" pitchFamily="18" charset="0"/>
              </a:rPr>
              <a:t>adjektiva, u substantiv uve</a:t>
            </a:r>
            <a:r>
              <a:rPr lang="cs-CZ" sz="3600" dirty="0" smtClean="0">
                <a:solidFill>
                  <a:srgbClr val="C00000"/>
                </a:solidFill>
                <a:cs typeface="Times New Roman" pitchFamily="18" charset="0"/>
              </a:rPr>
              <a:t>ďte slovníkový tvar a deklinaci</a:t>
            </a:r>
            <a:endParaRPr lang="cs-CZ" sz="3600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21506" name="Zástupný symbol obsahu 2"/>
          <p:cNvSpPr>
            <a:spLocks noGrp="1"/>
          </p:cNvSpPr>
          <p:nvPr>
            <p:ph idx="1"/>
          </p:nvPr>
        </p:nvSpPr>
        <p:spPr>
          <a:xfrm>
            <a:off x="242957" y="1600200"/>
            <a:ext cx="8443843" cy="4525963"/>
          </a:xfrm>
        </p:spPr>
        <p:txBody>
          <a:bodyPr numCol="3">
            <a:normAutofit/>
          </a:bodyPr>
          <a:lstStyle/>
          <a:p>
            <a:r>
              <a:rPr lang="cs-CZ" sz="2800" dirty="0" err="1" smtClean="0">
                <a:solidFill>
                  <a:srgbClr val="9F000E"/>
                </a:solidFill>
                <a:latin typeface="+mj-lt"/>
              </a:rPr>
              <a:t>Infarctum</a:t>
            </a:r>
            <a:endParaRPr lang="cs-CZ" sz="2800" dirty="0" smtClean="0">
              <a:solidFill>
                <a:srgbClr val="9F000E"/>
              </a:solidFill>
              <a:latin typeface="+mj-lt"/>
            </a:endParaRPr>
          </a:p>
          <a:p>
            <a:r>
              <a:rPr lang="cs-CZ" sz="2800" dirty="0" err="1">
                <a:solidFill>
                  <a:srgbClr val="000000"/>
                </a:solidFill>
                <a:latin typeface="+mj-lt"/>
              </a:rPr>
              <a:t>Unguentum</a:t>
            </a:r>
            <a:endParaRPr lang="cs-CZ" sz="2800" dirty="0" smtClean="0">
              <a:solidFill>
                <a:srgbClr val="000000"/>
              </a:solidFill>
              <a:latin typeface="+mj-lt"/>
            </a:endParaRPr>
          </a:p>
          <a:p>
            <a:r>
              <a:rPr lang="cs-CZ" sz="2800" dirty="0" err="1">
                <a:solidFill>
                  <a:srgbClr val="9F000E"/>
                </a:solidFill>
                <a:latin typeface="+mj-lt"/>
              </a:rPr>
              <a:t>A</a:t>
            </a:r>
            <a:r>
              <a:rPr lang="cs-CZ" sz="2800" dirty="0" err="1" smtClean="0">
                <a:solidFill>
                  <a:srgbClr val="9F000E"/>
                </a:solidFill>
                <a:latin typeface="+mj-lt"/>
              </a:rPr>
              <a:t>rcuatus</a:t>
            </a:r>
            <a:endParaRPr lang="cs-CZ" sz="2800" dirty="0" smtClean="0">
              <a:solidFill>
                <a:srgbClr val="9F000E"/>
              </a:solidFill>
              <a:latin typeface="+mj-lt"/>
            </a:endParaRPr>
          </a:p>
          <a:p>
            <a:r>
              <a:rPr lang="cs-CZ" sz="2800" dirty="0" err="1" smtClean="0">
                <a:solidFill>
                  <a:srgbClr val="000000"/>
                </a:solidFill>
                <a:latin typeface="+mj-lt"/>
              </a:rPr>
              <a:t>Arcus</a:t>
            </a:r>
            <a:endParaRPr lang="cs-CZ" sz="2800" dirty="0" smtClean="0">
              <a:solidFill>
                <a:srgbClr val="000000"/>
              </a:solidFill>
              <a:latin typeface="+mj-lt"/>
            </a:endParaRPr>
          </a:p>
          <a:p>
            <a:r>
              <a:rPr lang="cs-CZ" sz="2800" dirty="0" err="1" smtClean="0">
                <a:solidFill>
                  <a:srgbClr val="9F000E"/>
                </a:solidFill>
                <a:latin typeface="+mj-lt"/>
              </a:rPr>
              <a:t>Processus</a:t>
            </a:r>
            <a:endParaRPr lang="cs-CZ" sz="2800" dirty="0" smtClean="0">
              <a:solidFill>
                <a:srgbClr val="9F000E"/>
              </a:solidFill>
              <a:latin typeface="+mj-lt"/>
            </a:endParaRPr>
          </a:p>
          <a:p>
            <a:r>
              <a:rPr lang="cs-CZ" sz="2800" dirty="0" err="1" smtClean="0">
                <a:solidFill>
                  <a:srgbClr val="000000"/>
                </a:solidFill>
                <a:latin typeface="+mj-lt"/>
              </a:rPr>
              <a:t>Tempus</a:t>
            </a:r>
            <a:endParaRPr lang="cs-CZ" sz="2800" dirty="0" smtClean="0">
              <a:solidFill>
                <a:srgbClr val="000000"/>
              </a:solidFill>
              <a:latin typeface="+mj-lt"/>
            </a:endParaRPr>
          </a:p>
          <a:p>
            <a:r>
              <a:rPr lang="cs-CZ" sz="2800" dirty="0" err="1" smtClean="0">
                <a:solidFill>
                  <a:srgbClr val="9F000E"/>
                </a:solidFill>
                <a:latin typeface="+mj-lt"/>
              </a:rPr>
              <a:t>Manus</a:t>
            </a:r>
            <a:endParaRPr lang="cs-CZ" sz="2800" dirty="0" smtClean="0">
              <a:solidFill>
                <a:srgbClr val="9F000E"/>
              </a:solidFill>
              <a:latin typeface="+mj-lt"/>
            </a:endParaRPr>
          </a:p>
          <a:p>
            <a:r>
              <a:rPr lang="cs-CZ" sz="2800" dirty="0" err="1" smtClean="0">
                <a:solidFill>
                  <a:srgbClr val="000000"/>
                </a:solidFill>
                <a:latin typeface="+mj-lt"/>
              </a:rPr>
              <a:t>Talos</a:t>
            </a:r>
            <a:endParaRPr lang="cs-CZ" sz="2800" dirty="0" smtClean="0">
              <a:solidFill>
                <a:srgbClr val="000000"/>
              </a:solidFill>
              <a:latin typeface="+mj-lt"/>
            </a:endParaRPr>
          </a:p>
          <a:p>
            <a:r>
              <a:rPr lang="cs-CZ" sz="2800" dirty="0" err="1" smtClean="0">
                <a:solidFill>
                  <a:srgbClr val="000000"/>
                </a:solidFill>
                <a:latin typeface="+mj-lt"/>
              </a:rPr>
              <a:t>Nephros</a:t>
            </a:r>
            <a:endParaRPr lang="cs-CZ" sz="2800" dirty="0" smtClean="0">
              <a:solidFill>
                <a:srgbClr val="000000"/>
              </a:solidFill>
              <a:latin typeface="+mj-lt"/>
            </a:endParaRPr>
          </a:p>
          <a:p>
            <a:r>
              <a:rPr lang="cs-CZ" sz="2800" dirty="0" err="1" smtClean="0">
                <a:solidFill>
                  <a:srgbClr val="9F000E"/>
                </a:solidFill>
                <a:latin typeface="+mj-lt"/>
              </a:rPr>
              <a:t>Diei</a:t>
            </a:r>
            <a:endParaRPr lang="cs-CZ" sz="2800" dirty="0" smtClean="0">
              <a:solidFill>
                <a:srgbClr val="9F000E"/>
              </a:solidFill>
              <a:latin typeface="+mj-lt"/>
            </a:endParaRPr>
          </a:p>
          <a:p>
            <a:r>
              <a:rPr lang="cs-CZ" sz="2800" dirty="0" err="1" smtClean="0">
                <a:solidFill>
                  <a:srgbClr val="000000"/>
                </a:solidFill>
                <a:latin typeface="+mj-lt"/>
              </a:rPr>
              <a:t>Thoracici</a:t>
            </a:r>
            <a:endParaRPr lang="cs-CZ" sz="2800" dirty="0" smtClean="0">
              <a:solidFill>
                <a:srgbClr val="000000"/>
              </a:solidFill>
              <a:latin typeface="+mj-lt"/>
            </a:endParaRPr>
          </a:p>
          <a:p>
            <a:r>
              <a:rPr lang="cs-CZ" sz="2800" dirty="0" err="1" smtClean="0">
                <a:solidFill>
                  <a:srgbClr val="9F000E"/>
                </a:solidFill>
                <a:latin typeface="+mj-lt"/>
              </a:rPr>
              <a:t>Malleolo</a:t>
            </a:r>
            <a:endParaRPr lang="cs-CZ" sz="2800" dirty="0" smtClean="0">
              <a:solidFill>
                <a:srgbClr val="9F000E"/>
              </a:solidFill>
              <a:latin typeface="+mj-lt"/>
            </a:endParaRPr>
          </a:p>
          <a:p>
            <a:r>
              <a:rPr lang="cs-CZ" sz="2800" dirty="0" err="1" smtClean="0">
                <a:solidFill>
                  <a:srgbClr val="000000"/>
                </a:solidFill>
                <a:latin typeface="+mj-lt"/>
              </a:rPr>
              <a:t>Pulmo</a:t>
            </a:r>
            <a:endParaRPr lang="cs-CZ" sz="2800" dirty="0" smtClean="0">
              <a:solidFill>
                <a:srgbClr val="000000"/>
              </a:solidFill>
              <a:latin typeface="+mj-lt"/>
            </a:endParaRPr>
          </a:p>
          <a:p>
            <a:r>
              <a:rPr lang="cs-CZ" sz="2800" dirty="0" err="1" smtClean="0">
                <a:solidFill>
                  <a:srgbClr val="9F000E"/>
                </a:solidFill>
                <a:latin typeface="+mj-lt"/>
              </a:rPr>
              <a:t>Cochlearia</a:t>
            </a:r>
            <a:endParaRPr lang="cs-CZ" sz="2800" dirty="0" smtClean="0">
              <a:solidFill>
                <a:srgbClr val="9F000E"/>
              </a:solidFill>
              <a:latin typeface="+mj-lt"/>
            </a:endParaRPr>
          </a:p>
          <a:p>
            <a:r>
              <a:rPr lang="cs-CZ" sz="2800" dirty="0" smtClean="0">
                <a:solidFill>
                  <a:srgbClr val="000000"/>
                </a:solidFill>
                <a:latin typeface="+mj-lt"/>
              </a:rPr>
              <a:t>Lamina</a:t>
            </a:r>
          </a:p>
          <a:p>
            <a:r>
              <a:rPr lang="cs-CZ" sz="2800" dirty="0" err="1" smtClean="0">
                <a:solidFill>
                  <a:srgbClr val="9F000E"/>
                </a:solidFill>
                <a:latin typeface="+mj-lt"/>
              </a:rPr>
              <a:t>Ligamenta</a:t>
            </a:r>
            <a:endParaRPr lang="cs-CZ" sz="2800" dirty="0" smtClean="0">
              <a:solidFill>
                <a:srgbClr val="9F000E"/>
              </a:solidFill>
              <a:latin typeface="+mj-lt"/>
            </a:endParaRPr>
          </a:p>
          <a:p>
            <a:r>
              <a:rPr lang="cs-CZ" sz="2800" dirty="0" err="1" smtClean="0">
                <a:solidFill>
                  <a:srgbClr val="9F000E"/>
                </a:solidFill>
                <a:latin typeface="+mj-lt"/>
              </a:rPr>
              <a:t>Radiata</a:t>
            </a:r>
            <a:endParaRPr lang="cs-CZ" sz="2800" dirty="0" smtClean="0">
              <a:solidFill>
                <a:srgbClr val="9F000E"/>
              </a:solidFill>
              <a:latin typeface="+mj-lt"/>
            </a:endParaRPr>
          </a:p>
          <a:p>
            <a:r>
              <a:rPr lang="cs-CZ" sz="2800" dirty="0" err="1" smtClean="0">
                <a:solidFill>
                  <a:srgbClr val="000000"/>
                </a:solidFill>
                <a:latin typeface="+mj-lt"/>
              </a:rPr>
              <a:t>Scatula</a:t>
            </a:r>
            <a:endParaRPr lang="cs-CZ" sz="2800" dirty="0" smtClean="0">
              <a:solidFill>
                <a:srgbClr val="000000"/>
              </a:solidFill>
              <a:latin typeface="+mj-lt"/>
            </a:endParaRPr>
          </a:p>
          <a:p>
            <a:r>
              <a:rPr lang="cs-CZ" sz="2800" dirty="0" err="1" smtClean="0">
                <a:solidFill>
                  <a:srgbClr val="9F000E"/>
                </a:solidFill>
                <a:latin typeface="+mj-lt"/>
              </a:rPr>
              <a:t>Canales</a:t>
            </a:r>
            <a:endParaRPr lang="cs-CZ" sz="2800" dirty="0" smtClean="0">
              <a:solidFill>
                <a:srgbClr val="9F000E"/>
              </a:solidFill>
              <a:latin typeface="+mj-lt"/>
            </a:endParaRPr>
          </a:p>
          <a:p>
            <a:r>
              <a:rPr lang="cs-CZ" sz="2800" dirty="0" err="1" smtClean="0">
                <a:solidFill>
                  <a:srgbClr val="000000"/>
                </a:solidFill>
                <a:latin typeface="+mj-lt"/>
              </a:rPr>
              <a:t>Scabies</a:t>
            </a:r>
            <a:endParaRPr lang="cs-CZ" sz="2800" dirty="0" smtClean="0">
              <a:solidFill>
                <a:srgbClr val="000000"/>
              </a:solidFill>
              <a:latin typeface="+mj-lt"/>
            </a:endParaRPr>
          </a:p>
          <a:p>
            <a:r>
              <a:rPr lang="cs-CZ" sz="2800" dirty="0" err="1" smtClean="0">
                <a:solidFill>
                  <a:srgbClr val="9F000E"/>
                </a:solidFill>
                <a:latin typeface="+mj-lt"/>
              </a:rPr>
              <a:t>Colore</a:t>
            </a:r>
            <a:endParaRPr lang="cs-CZ" sz="2800" dirty="0" smtClean="0">
              <a:solidFill>
                <a:srgbClr val="9F000E"/>
              </a:solidFill>
              <a:latin typeface="+mj-lt"/>
            </a:endParaRPr>
          </a:p>
          <a:p>
            <a:r>
              <a:rPr lang="cs-CZ" sz="2800" dirty="0" err="1" smtClean="0">
                <a:latin typeface="+mj-lt"/>
              </a:rPr>
              <a:t>Rhaphe</a:t>
            </a:r>
            <a:endParaRPr lang="cs-CZ" sz="2800" dirty="0" smtClean="0">
              <a:latin typeface="+mj-lt"/>
            </a:endParaRPr>
          </a:p>
          <a:p>
            <a:r>
              <a:rPr lang="cs-CZ" sz="2800" dirty="0" err="1" smtClean="0">
                <a:solidFill>
                  <a:srgbClr val="9F000E"/>
                </a:solidFill>
                <a:latin typeface="+mj-lt"/>
              </a:rPr>
              <a:t>Radiatis</a:t>
            </a:r>
            <a:endParaRPr lang="cs-CZ" sz="2800" dirty="0" smtClean="0">
              <a:solidFill>
                <a:srgbClr val="9F000E"/>
              </a:solidFill>
              <a:latin typeface="+mj-lt"/>
            </a:endParaRPr>
          </a:p>
          <a:p>
            <a:r>
              <a:rPr lang="cs-CZ" sz="2800" dirty="0" err="1" smtClean="0">
                <a:latin typeface="+mj-lt"/>
              </a:rPr>
              <a:t>Neurosis</a:t>
            </a:r>
            <a:endParaRPr lang="cs-CZ" sz="2800" dirty="0" smtClean="0">
              <a:latin typeface="+mj-lt"/>
            </a:endParaRPr>
          </a:p>
          <a:p>
            <a:endParaRPr lang="cs-CZ" sz="2800" dirty="0" smtClean="0"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91825" y="2897312"/>
            <a:ext cx="1652177" cy="123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33458" y="2884983"/>
            <a:ext cx="1652177" cy="123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62761" y="1903116"/>
            <a:ext cx="1652177" cy="123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62761" y="4965157"/>
            <a:ext cx="1652177" cy="123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991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cs typeface="Times New Roman" pitchFamily="18" charset="0"/>
              </a:rPr>
              <a:t>Spojte</a:t>
            </a:r>
            <a:endParaRPr lang="cs-CZ" sz="40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4867" y="1600200"/>
            <a:ext cx="6610611" cy="4525963"/>
          </a:xfrm>
        </p:spPr>
        <p:txBody>
          <a:bodyPr>
            <a:normAutofit/>
          </a:bodyPr>
          <a:lstStyle/>
          <a:p>
            <a:r>
              <a:rPr lang="cs-CZ" sz="3000" b="1" dirty="0" err="1" smtClean="0">
                <a:latin typeface="+mj-lt"/>
                <a:cs typeface="Times New Roman" pitchFamily="18" charset="0"/>
              </a:rPr>
              <a:t>Articulatio</a:t>
            </a:r>
            <a:r>
              <a:rPr lang="cs-CZ" sz="3000" dirty="0" smtClean="0">
                <a:latin typeface="+mj-lt"/>
                <a:cs typeface="Times New Roman" pitchFamily="18" charset="0"/>
              </a:rPr>
              <a:t> + (genu </a:t>
            </a:r>
            <a:r>
              <a:rPr lang="cs-CZ" sz="3000" dirty="0" err="1" smtClean="0">
                <a:latin typeface="+mj-lt"/>
                <a:cs typeface="Times New Roman" pitchFamily="18" charset="0"/>
              </a:rPr>
              <a:t>valgum</a:t>
            </a:r>
            <a:r>
              <a:rPr lang="cs-CZ" sz="3000" dirty="0" smtClean="0">
                <a:latin typeface="+mj-lt"/>
                <a:cs typeface="Times New Roman" pitchFamily="18" charset="0"/>
              </a:rPr>
              <a:t>)</a:t>
            </a:r>
          </a:p>
          <a:p>
            <a:r>
              <a:rPr lang="cs-CZ" sz="3000" b="1" dirty="0" err="1" smtClean="0">
                <a:latin typeface="+mj-lt"/>
                <a:cs typeface="Times New Roman" pitchFamily="18" charset="0"/>
              </a:rPr>
              <a:t>Arcus</a:t>
            </a:r>
            <a:r>
              <a:rPr lang="cs-CZ" sz="3000" dirty="0" smtClean="0">
                <a:latin typeface="+mj-lt"/>
                <a:cs typeface="Times New Roman" pitchFamily="18" charset="0"/>
              </a:rPr>
              <a:t> + (</a:t>
            </a:r>
            <a:r>
              <a:rPr lang="cs-CZ" sz="3000" dirty="0" err="1" smtClean="0">
                <a:latin typeface="+mj-lt"/>
                <a:cs typeface="Times New Roman" pitchFamily="18" charset="0"/>
              </a:rPr>
              <a:t>vertebrae</a:t>
            </a:r>
            <a:r>
              <a:rPr lang="cs-CZ" sz="3000" dirty="0" smtClean="0">
                <a:latin typeface="+mj-lt"/>
                <a:cs typeface="Times New Roman" pitchFamily="18" charset="0"/>
              </a:rPr>
              <a:t> </a:t>
            </a:r>
            <a:r>
              <a:rPr lang="cs-CZ" sz="3000" dirty="0" err="1" smtClean="0">
                <a:latin typeface="+mj-lt"/>
                <a:cs typeface="Times New Roman" pitchFamily="18" charset="0"/>
              </a:rPr>
              <a:t>thoracicae</a:t>
            </a:r>
            <a:r>
              <a:rPr lang="cs-CZ" sz="3000" dirty="0" smtClean="0">
                <a:latin typeface="+mj-lt"/>
                <a:cs typeface="Times New Roman" pitchFamily="18" charset="0"/>
              </a:rPr>
              <a:t>)</a:t>
            </a:r>
          </a:p>
          <a:p>
            <a:r>
              <a:rPr lang="cs-CZ" sz="3000" b="1" dirty="0" smtClean="0">
                <a:latin typeface="+mj-lt"/>
                <a:cs typeface="Times New Roman" pitchFamily="18" charset="0"/>
              </a:rPr>
              <a:t>Causa</a:t>
            </a:r>
            <a:r>
              <a:rPr lang="cs-CZ" sz="3000" dirty="0" smtClean="0">
                <a:latin typeface="+mj-lt"/>
                <a:cs typeface="Times New Roman" pitchFamily="18" charset="0"/>
              </a:rPr>
              <a:t> + (</a:t>
            </a:r>
            <a:r>
              <a:rPr lang="cs-CZ" sz="3000" dirty="0" err="1" smtClean="0">
                <a:latin typeface="+mj-lt"/>
                <a:cs typeface="Times New Roman" pitchFamily="18" charset="0"/>
              </a:rPr>
              <a:t>obstructio</a:t>
            </a:r>
            <a:r>
              <a:rPr lang="cs-CZ" sz="3000" dirty="0" smtClean="0">
                <a:latin typeface="+mj-lt"/>
                <a:cs typeface="Times New Roman" pitchFamily="18" charset="0"/>
              </a:rPr>
              <a:t> </a:t>
            </a:r>
            <a:r>
              <a:rPr lang="cs-CZ" sz="3000" dirty="0" err="1" smtClean="0">
                <a:latin typeface="+mj-lt"/>
                <a:cs typeface="Times New Roman" pitchFamily="18" charset="0"/>
              </a:rPr>
              <a:t>venae</a:t>
            </a:r>
            <a:r>
              <a:rPr lang="cs-CZ" sz="3000" dirty="0" smtClean="0">
                <a:latin typeface="+mj-lt"/>
                <a:cs typeface="Times New Roman" pitchFamily="18" charset="0"/>
              </a:rPr>
              <a:t>)</a:t>
            </a:r>
          </a:p>
          <a:p>
            <a:r>
              <a:rPr lang="cs-CZ" sz="3000" b="1" dirty="0" err="1" smtClean="0">
                <a:latin typeface="+mj-lt"/>
                <a:cs typeface="Times New Roman" pitchFamily="18" charset="0"/>
              </a:rPr>
              <a:t>Effectus</a:t>
            </a:r>
            <a:r>
              <a:rPr lang="cs-CZ" sz="3000" dirty="0" smtClean="0">
                <a:latin typeface="+mj-lt"/>
                <a:cs typeface="Times New Roman" pitchFamily="18" charset="0"/>
              </a:rPr>
              <a:t> + (</a:t>
            </a:r>
            <a:r>
              <a:rPr lang="cs-CZ" sz="3000" dirty="0" err="1" smtClean="0">
                <a:latin typeface="+mj-lt"/>
                <a:cs typeface="Times New Roman" pitchFamily="18" charset="0"/>
              </a:rPr>
              <a:t>gargarisma</a:t>
            </a:r>
            <a:r>
              <a:rPr lang="cs-CZ" sz="3000" dirty="0" smtClean="0">
                <a:latin typeface="+mj-lt"/>
                <a:cs typeface="Times New Roman" pitchFamily="18" charset="0"/>
              </a:rPr>
              <a:t> novum)</a:t>
            </a:r>
          </a:p>
          <a:p>
            <a:r>
              <a:rPr lang="cs-CZ" sz="3000" b="1" dirty="0" err="1" smtClean="0">
                <a:latin typeface="+mj-lt"/>
                <a:cs typeface="Times New Roman" pitchFamily="18" charset="0"/>
              </a:rPr>
              <a:t>Sanatio</a:t>
            </a:r>
            <a:r>
              <a:rPr lang="cs-CZ" sz="3000" dirty="0" smtClean="0">
                <a:latin typeface="+mj-lt"/>
                <a:cs typeface="Times New Roman" pitchFamily="18" charset="0"/>
              </a:rPr>
              <a:t> + (</a:t>
            </a:r>
            <a:r>
              <a:rPr lang="cs-CZ" sz="3000" dirty="0" err="1" smtClean="0">
                <a:latin typeface="+mj-lt"/>
                <a:cs typeface="Times New Roman" pitchFamily="18" charset="0"/>
              </a:rPr>
              <a:t>decubitus</a:t>
            </a:r>
            <a:r>
              <a:rPr lang="cs-CZ" sz="3000" dirty="0" smtClean="0">
                <a:latin typeface="+mj-lt"/>
                <a:cs typeface="Times New Roman" pitchFamily="18" charset="0"/>
              </a:rPr>
              <a:t> </a:t>
            </a:r>
            <a:r>
              <a:rPr lang="cs-CZ" sz="3000" dirty="0" err="1" smtClean="0">
                <a:latin typeface="+mj-lt"/>
                <a:cs typeface="Times New Roman" pitchFamily="18" charset="0"/>
              </a:rPr>
              <a:t>profundus</a:t>
            </a:r>
            <a:r>
              <a:rPr lang="cs-CZ" sz="3000" dirty="0" smtClean="0">
                <a:latin typeface="+mj-lt"/>
                <a:cs typeface="Times New Roman" pitchFamily="18" charset="0"/>
              </a:rPr>
              <a:t>)</a:t>
            </a:r>
          </a:p>
          <a:p>
            <a:r>
              <a:rPr lang="cs-CZ" sz="3000" b="1" dirty="0" err="1" smtClean="0">
                <a:latin typeface="+mj-lt"/>
                <a:cs typeface="Times New Roman" pitchFamily="18" charset="0"/>
              </a:rPr>
              <a:t>Collapsus</a:t>
            </a:r>
            <a:r>
              <a:rPr lang="cs-CZ" sz="3000" dirty="0" smtClean="0">
                <a:latin typeface="+mj-lt"/>
                <a:cs typeface="Times New Roman" pitchFamily="18" charset="0"/>
              </a:rPr>
              <a:t> + (</a:t>
            </a:r>
            <a:r>
              <a:rPr lang="cs-CZ" sz="3000" dirty="0" err="1" smtClean="0">
                <a:latin typeface="+mj-lt"/>
                <a:cs typeface="Times New Roman" pitchFamily="18" charset="0"/>
              </a:rPr>
              <a:t>systema</a:t>
            </a:r>
            <a:r>
              <a:rPr lang="cs-CZ" sz="3000" dirty="0" smtClean="0">
                <a:latin typeface="+mj-lt"/>
                <a:cs typeface="Times New Roman" pitchFamily="18" charset="0"/>
              </a:rPr>
              <a:t> </a:t>
            </a:r>
            <a:r>
              <a:rPr lang="cs-CZ" sz="3000" dirty="0" err="1" smtClean="0">
                <a:latin typeface="+mj-lt"/>
                <a:cs typeface="Times New Roman" pitchFamily="18" charset="0"/>
              </a:rPr>
              <a:t>circulatorium</a:t>
            </a:r>
            <a:r>
              <a:rPr lang="cs-CZ" sz="3000" dirty="0" smtClean="0">
                <a:latin typeface="+mj-lt"/>
                <a:cs typeface="Times New Roman" pitchFamily="18" charset="0"/>
              </a:rPr>
              <a:t>)</a:t>
            </a:r>
          </a:p>
          <a:p>
            <a:r>
              <a:rPr lang="cs-CZ" sz="3000" b="1" dirty="0" smtClean="0">
                <a:latin typeface="+mj-lt"/>
                <a:cs typeface="Times New Roman" pitchFamily="18" charset="0"/>
              </a:rPr>
              <a:t>Status</a:t>
            </a:r>
            <a:r>
              <a:rPr lang="cs-CZ" sz="3000" dirty="0" smtClean="0">
                <a:latin typeface="+mj-lt"/>
                <a:cs typeface="Times New Roman" pitchFamily="18" charset="0"/>
              </a:rPr>
              <a:t> + (</a:t>
            </a:r>
            <a:r>
              <a:rPr lang="cs-CZ" sz="3000" dirty="0" err="1" smtClean="0">
                <a:latin typeface="+mj-lt"/>
                <a:cs typeface="Times New Roman" pitchFamily="18" charset="0"/>
              </a:rPr>
              <a:t>canities</a:t>
            </a:r>
            <a:r>
              <a:rPr lang="cs-CZ" sz="3000" dirty="0" smtClean="0">
                <a:latin typeface="+mj-lt"/>
                <a:cs typeface="Times New Roman" pitchFamily="18" charset="0"/>
              </a:rPr>
              <a:t> </a:t>
            </a:r>
            <a:r>
              <a:rPr lang="cs-CZ" sz="3000" dirty="0" err="1" smtClean="0">
                <a:latin typeface="+mj-lt"/>
                <a:cs typeface="Times New Roman" pitchFamily="18" charset="0"/>
              </a:rPr>
              <a:t>praematura</a:t>
            </a:r>
            <a:r>
              <a:rPr lang="cs-CZ" sz="3000" dirty="0" smtClean="0">
                <a:latin typeface="+mj-lt"/>
                <a:cs typeface="Times New Roman" pitchFamily="18" charset="0"/>
              </a:rPr>
              <a:t>)</a:t>
            </a:r>
            <a:endParaRPr lang="cs-CZ" sz="3000" dirty="0">
              <a:latin typeface="+mj-lt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725478" y="1417638"/>
            <a:ext cx="0" cy="498757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69669" y="1579231"/>
            <a:ext cx="1088421" cy="553998"/>
          </a:xfrm>
          <a:prstGeom prst="rect">
            <a:avLst/>
          </a:prstGeom>
          <a:solidFill>
            <a:srgbClr val="C0504D"/>
          </a:solidFill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+mj-lt"/>
              </a:rPr>
              <a:t>-us, -</a:t>
            </a:r>
            <a:r>
              <a:rPr lang="en-US" sz="3000" dirty="0" err="1" smtClean="0">
                <a:solidFill>
                  <a:schemeClr val="bg1"/>
                </a:solidFill>
                <a:latin typeface="+mj-lt"/>
              </a:rPr>
              <a:t>i</a:t>
            </a:r>
            <a:endParaRPr lang="en-US" sz="3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67467" y="2129179"/>
            <a:ext cx="2364750" cy="553998"/>
          </a:xfrm>
          <a:prstGeom prst="rect">
            <a:avLst/>
          </a:prstGeom>
          <a:solidFill>
            <a:srgbClr val="C0504D"/>
          </a:solidFill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+mj-lt"/>
              </a:rPr>
              <a:t>-arum, -arum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69669" y="2680983"/>
            <a:ext cx="1251477" cy="553998"/>
          </a:xfrm>
          <a:prstGeom prst="rect">
            <a:avLst/>
          </a:prstGeom>
          <a:solidFill>
            <a:srgbClr val="C0504D"/>
          </a:solidFill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+mj-lt"/>
              </a:rPr>
              <a:t>-is</a:t>
            </a:r>
            <a:r>
              <a:rPr lang="en-US" sz="3000" dirty="0" smtClean="0">
                <a:solidFill>
                  <a:schemeClr val="bg1"/>
                </a:solidFill>
                <a:latin typeface="+mj-lt"/>
              </a:rPr>
              <a:t>, -</a:t>
            </a:r>
            <a:r>
              <a:rPr lang="en-US" sz="3000" dirty="0" err="1" smtClean="0">
                <a:solidFill>
                  <a:schemeClr val="bg1"/>
                </a:solidFill>
                <a:latin typeface="+mj-lt"/>
              </a:rPr>
              <a:t>ae</a:t>
            </a:r>
            <a:endParaRPr lang="en-US" sz="3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69669" y="3234981"/>
            <a:ext cx="982849" cy="553998"/>
          </a:xfrm>
          <a:prstGeom prst="rect">
            <a:avLst/>
          </a:prstGeom>
          <a:solidFill>
            <a:srgbClr val="C0504D"/>
          </a:solidFill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+mj-lt"/>
              </a:rPr>
              <a:t>-is</a:t>
            </a:r>
            <a:r>
              <a:rPr lang="en-US" sz="3000" dirty="0" smtClean="0">
                <a:solidFill>
                  <a:schemeClr val="bg1"/>
                </a:solidFill>
                <a:latin typeface="+mj-lt"/>
              </a:rPr>
              <a:t>, -</a:t>
            </a:r>
            <a:r>
              <a:rPr lang="en-US" sz="3000" dirty="0" err="1" smtClean="0">
                <a:solidFill>
                  <a:schemeClr val="bg1"/>
                </a:solidFill>
                <a:latin typeface="+mj-lt"/>
              </a:rPr>
              <a:t>i</a:t>
            </a:r>
            <a:endParaRPr lang="en-US" sz="3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9669" y="3788979"/>
            <a:ext cx="1088421" cy="553998"/>
          </a:xfrm>
          <a:prstGeom prst="rect">
            <a:avLst/>
          </a:prstGeom>
          <a:solidFill>
            <a:srgbClr val="C0504D"/>
          </a:solidFill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+mj-lt"/>
              </a:rPr>
              <a:t>-us, -</a:t>
            </a:r>
            <a:r>
              <a:rPr lang="en-US" sz="3000" dirty="0" err="1" smtClean="0">
                <a:solidFill>
                  <a:schemeClr val="bg1"/>
                </a:solidFill>
                <a:latin typeface="+mj-lt"/>
              </a:rPr>
              <a:t>i</a:t>
            </a:r>
            <a:endParaRPr lang="en-US" sz="3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67467" y="4342977"/>
            <a:ext cx="982849" cy="553998"/>
          </a:xfrm>
          <a:prstGeom prst="rect">
            <a:avLst/>
          </a:prstGeom>
          <a:solidFill>
            <a:srgbClr val="C0504D"/>
          </a:solidFill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+mj-lt"/>
              </a:rPr>
              <a:t>-is</a:t>
            </a:r>
            <a:r>
              <a:rPr lang="en-US" sz="30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3000" dirty="0" smtClean="0">
                <a:solidFill>
                  <a:schemeClr val="bg1"/>
                </a:solidFill>
                <a:latin typeface="+mj-lt"/>
              </a:rPr>
              <a:t>-</a:t>
            </a:r>
            <a:r>
              <a:rPr lang="en-US" sz="3000" dirty="0" err="1" smtClean="0">
                <a:solidFill>
                  <a:schemeClr val="bg1"/>
                </a:solidFill>
                <a:latin typeface="+mj-lt"/>
              </a:rPr>
              <a:t>i</a:t>
            </a:r>
            <a:endParaRPr lang="en-US" sz="3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69669" y="4905823"/>
            <a:ext cx="1273831" cy="553998"/>
          </a:xfrm>
          <a:prstGeom prst="rect">
            <a:avLst/>
          </a:prstGeom>
          <a:solidFill>
            <a:srgbClr val="C0504D"/>
          </a:solidFill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+mj-lt"/>
              </a:rPr>
              <a:t>-</a:t>
            </a:r>
            <a:r>
              <a:rPr lang="en-US" sz="3000" dirty="0" err="1" smtClean="0">
                <a:solidFill>
                  <a:schemeClr val="bg1"/>
                </a:solidFill>
                <a:latin typeface="+mj-lt"/>
              </a:rPr>
              <a:t>ei</a:t>
            </a:r>
            <a:r>
              <a:rPr lang="en-US" sz="3000" dirty="0" smtClean="0">
                <a:solidFill>
                  <a:schemeClr val="bg1"/>
                </a:solidFill>
                <a:latin typeface="+mj-lt"/>
              </a:rPr>
              <a:t>, -</a:t>
            </a:r>
            <a:r>
              <a:rPr lang="en-US" sz="3000" dirty="0" err="1" smtClean="0">
                <a:solidFill>
                  <a:schemeClr val="bg1"/>
                </a:solidFill>
                <a:latin typeface="+mj-lt"/>
              </a:rPr>
              <a:t>ae</a:t>
            </a:r>
            <a:endParaRPr lang="en-US" sz="30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1846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  <a:cs typeface="Times New Roman" pitchFamily="18" charset="0"/>
              </a:rPr>
              <a:t>Spojte s p</a:t>
            </a:r>
            <a:r>
              <a:rPr lang="cs-CZ" dirty="0" smtClean="0">
                <a:solidFill>
                  <a:srgbClr val="C00000"/>
                </a:solidFill>
                <a:cs typeface="Times New Roman" pitchFamily="18" charset="0"/>
              </a:rPr>
              <a:t>ředložkami</a:t>
            </a:r>
            <a:endParaRPr lang="cs-CZ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7237" y="1607919"/>
            <a:ext cx="525226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dirty="0" smtClean="0">
                <a:latin typeface="+mj-lt"/>
                <a:cs typeface="Times New Roman" pitchFamily="18" charset="0"/>
              </a:rPr>
              <a:t>Ex</a:t>
            </a:r>
            <a:r>
              <a:rPr lang="cs-CZ" sz="2800" dirty="0" smtClean="0">
                <a:latin typeface="+mj-lt"/>
                <a:cs typeface="Times New Roman" pitchFamily="18" charset="0"/>
              </a:rPr>
              <a:t> + </a:t>
            </a:r>
            <a:r>
              <a:rPr lang="cs-CZ" sz="2800" dirty="0" err="1" smtClean="0">
                <a:latin typeface="+mj-lt"/>
                <a:cs typeface="Times New Roman" pitchFamily="18" charset="0"/>
              </a:rPr>
              <a:t>dies</a:t>
            </a:r>
            <a:endParaRPr lang="cs-CZ" sz="2800" dirty="0" smtClean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800" b="1" dirty="0" smtClean="0">
                <a:latin typeface="+mj-lt"/>
                <a:cs typeface="Times New Roman" pitchFamily="18" charset="0"/>
              </a:rPr>
              <a:t>Post</a:t>
            </a:r>
            <a:r>
              <a:rPr lang="cs-CZ" sz="2800" dirty="0" smtClean="0">
                <a:latin typeface="+mj-lt"/>
                <a:cs typeface="Times New Roman" pitchFamily="18" charset="0"/>
              </a:rPr>
              <a:t> + </a:t>
            </a:r>
            <a:r>
              <a:rPr lang="cs-CZ" sz="2800" dirty="0" err="1" smtClean="0">
                <a:latin typeface="+mj-lt"/>
                <a:cs typeface="Times New Roman" pitchFamily="18" charset="0"/>
              </a:rPr>
              <a:t>infarctus</a:t>
            </a:r>
            <a:r>
              <a:rPr lang="cs-CZ" sz="2800" dirty="0" smtClean="0">
                <a:latin typeface="+mj-lt"/>
                <a:cs typeface="Times New Roman" pitchFamily="18" charset="0"/>
              </a:rPr>
              <a:t> </a:t>
            </a:r>
            <a:r>
              <a:rPr lang="cs-CZ" sz="2800" dirty="0" err="1" smtClean="0">
                <a:latin typeface="+mj-lt"/>
                <a:cs typeface="Times New Roman" pitchFamily="18" charset="0"/>
              </a:rPr>
              <a:t>acutus</a:t>
            </a:r>
            <a:endParaRPr lang="cs-CZ" sz="2800" dirty="0" smtClean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800" b="1" dirty="0" err="1" smtClean="0">
                <a:latin typeface="+mj-lt"/>
                <a:cs typeface="Times New Roman" pitchFamily="18" charset="0"/>
              </a:rPr>
              <a:t>Propter</a:t>
            </a:r>
            <a:r>
              <a:rPr lang="cs-CZ" sz="2800" dirty="0" smtClean="0">
                <a:latin typeface="+mj-lt"/>
                <a:cs typeface="Times New Roman" pitchFamily="18" charset="0"/>
              </a:rPr>
              <a:t> + partus </a:t>
            </a:r>
            <a:r>
              <a:rPr lang="cs-CZ" sz="2800" dirty="0" err="1" smtClean="0">
                <a:latin typeface="+mj-lt"/>
                <a:cs typeface="Times New Roman" pitchFamily="18" charset="0"/>
              </a:rPr>
              <a:t>praematurus</a:t>
            </a:r>
            <a:endParaRPr lang="cs-CZ" sz="2800" dirty="0" smtClean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800" b="1" dirty="0" smtClean="0">
                <a:latin typeface="+mj-lt"/>
                <a:cs typeface="Times New Roman" pitchFamily="18" charset="0"/>
              </a:rPr>
              <a:t>Sub</a:t>
            </a:r>
            <a:r>
              <a:rPr lang="cs-CZ" sz="2800" dirty="0" smtClean="0">
                <a:latin typeface="+mj-lt"/>
                <a:cs typeface="Times New Roman" pitchFamily="18" charset="0"/>
              </a:rPr>
              <a:t> + plexus </a:t>
            </a:r>
            <a:r>
              <a:rPr lang="cs-CZ" sz="2800" dirty="0" err="1" smtClean="0">
                <a:latin typeface="+mj-lt"/>
                <a:cs typeface="Times New Roman" pitchFamily="18" charset="0"/>
              </a:rPr>
              <a:t>venosus</a:t>
            </a:r>
            <a:r>
              <a:rPr lang="cs-CZ" sz="2800" dirty="0" smtClean="0">
                <a:latin typeface="+mj-lt"/>
                <a:cs typeface="Times New Roman" pitchFamily="18" charset="0"/>
              </a:rPr>
              <a:t> </a:t>
            </a:r>
            <a:r>
              <a:rPr lang="cs-CZ" sz="2800" dirty="0" err="1" smtClean="0">
                <a:latin typeface="+mj-lt"/>
                <a:cs typeface="Times New Roman" pitchFamily="18" charset="0"/>
              </a:rPr>
              <a:t>uterinus</a:t>
            </a:r>
            <a:endParaRPr lang="cs-CZ" sz="2800" dirty="0" smtClean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800" b="1" dirty="0" smtClean="0">
                <a:latin typeface="+mj-lt"/>
                <a:cs typeface="Times New Roman" pitchFamily="18" charset="0"/>
              </a:rPr>
              <a:t>In</a:t>
            </a:r>
            <a:r>
              <a:rPr lang="cs-CZ" sz="2800" dirty="0" smtClean="0">
                <a:latin typeface="+mj-lt"/>
                <a:cs typeface="Times New Roman" pitchFamily="18" charset="0"/>
              </a:rPr>
              <a:t> + </a:t>
            </a:r>
            <a:r>
              <a:rPr lang="cs-CZ" sz="2800" dirty="0" err="1" smtClean="0">
                <a:latin typeface="+mj-lt"/>
                <a:cs typeface="Times New Roman" pitchFamily="18" charset="0"/>
              </a:rPr>
              <a:t>decursus</a:t>
            </a:r>
            <a:r>
              <a:rPr lang="cs-CZ" sz="2800" dirty="0" smtClean="0">
                <a:latin typeface="+mj-lt"/>
                <a:cs typeface="Times New Roman" pitchFamily="18" charset="0"/>
              </a:rPr>
              <a:t> </a:t>
            </a:r>
            <a:r>
              <a:rPr lang="cs-CZ" sz="2800" dirty="0" err="1" smtClean="0">
                <a:latin typeface="+mj-lt"/>
                <a:cs typeface="Times New Roman" pitchFamily="18" charset="0"/>
              </a:rPr>
              <a:t>morbi</a:t>
            </a:r>
            <a:endParaRPr lang="cs-CZ" sz="2800" dirty="0" smtClean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800" b="1" dirty="0" smtClean="0">
                <a:latin typeface="+mj-lt"/>
                <a:cs typeface="Times New Roman" pitchFamily="18" charset="0"/>
              </a:rPr>
              <a:t>Ad</a:t>
            </a:r>
            <a:r>
              <a:rPr lang="cs-CZ" sz="2800" dirty="0" smtClean="0">
                <a:latin typeface="+mj-lt"/>
                <a:cs typeface="Times New Roman" pitchFamily="18" charset="0"/>
              </a:rPr>
              <a:t> + usus </a:t>
            </a:r>
            <a:r>
              <a:rPr lang="cs-CZ" sz="2800" dirty="0" err="1" smtClean="0">
                <a:latin typeface="+mj-lt"/>
                <a:cs typeface="Times New Roman" pitchFamily="18" charset="0"/>
              </a:rPr>
              <a:t>internus</a:t>
            </a:r>
            <a:endParaRPr lang="cs-CZ" sz="2800" dirty="0" smtClean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800" b="1" dirty="0" smtClean="0">
                <a:latin typeface="+mj-lt"/>
                <a:cs typeface="Times New Roman" pitchFamily="18" charset="0"/>
              </a:rPr>
              <a:t>Ante</a:t>
            </a:r>
            <a:r>
              <a:rPr lang="cs-CZ" sz="2800" dirty="0" smtClean="0">
                <a:latin typeface="+mj-lt"/>
                <a:cs typeface="Times New Roman" pitchFamily="18" charset="0"/>
              </a:rPr>
              <a:t> + </a:t>
            </a:r>
            <a:r>
              <a:rPr lang="cs-CZ" sz="2800" dirty="0" err="1" smtClean="0">
                <a:latin typeface="+mj-lt"/>
                <a:cs typeface="Times New Roman" pitchFamily="18" charset="0"/>
              </a:rPr>
              <a:t>processus</a:t>
            </a:r>
            <a:r>
              <a:rPr lang="cs-CZ" sz="2800" dirty="0" smtClean="0">
                <a:latin typeface="+mj-lt"/>
                <a:cs typeface="Times New Roman" pitchFamily="18" charset="0"/>
              </a:rPr>
              <a:t> </a:t>
            </a:r>
            <a:r>
              <a:rPr lang="cs-CZ" sz="2800" dirty="0" err="1" smtClean="0">
                <a:latin typeface="+mj-lt"/>
                <a:cs typeface="Times New Roman" pitchFamily="18" charset="0"/>
              </a:rPr>
              <a:t>spinosus</a:t>
            </a:r>
            <a:endParaRPr lang="cs-CZ" sz="2800" dirty="0" smtClean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800" b="1" dirty="0" smtClean="0">
                <a:latin typeface="+mj-lt"/>
                <a:cs typeface="Times New Roman" pitchFamily="18" charset="0"/>
              </a:rPr>
              <a:t>Pro</a:t>
            </a:r>
            <a:r>
              <a:rPr lang="cs-CZ" sz="2800" dirty="0" smtClean="0">
                <a:latin typeface="+mj-lt"/>
                <a:cs typeface="Times New Roman" pitchFamily="18" charset="0"/>
              </a:rPr>
              <a:t> + </a:t>
            </a:r>
            <a:r>
              <a:rPr lang="cs-CZ" sz="2800" dirty="0" err="1" smtClean="0">
                <a:latin typeface="+mj-lt"/>
                <a:cs typeface="Times New Roman" pitchFamily="18" charset="0"/>
              </a:rPr>
              <a:t>decubitus</a:t>
            </a:r>
            <a:r>
              <a:rPr lang="cs-CZ" sz="2800" dirty="0" smtClean="0">
                <a:latin typeface="+mj-lt"/>
                <a:cs typeface="Times New Roman" pitchFamily="18" charset="0"/>
              </a:rPr>
              <a:t> </a:t>
            </a:r>
            <a:r>
              <a:rPr lang="cs-CZ" sz="2800" dirty="0" err="1" smtClean="0">
                <a:latin typeface="+mj-lt"/>
                <a:cs typeface="Times New Roman" pitchFamily="18" charset="0"/>
              </a:rPr>
              <a:t>dolorosi</a:t>
            </a:r>
            <a:endParaRPr lang="cs-CZ" sz="2800" dirty="0" smtClean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800" b="1" dirty="0" smtClean="0">
                <a:latin typeface="+mj-lt"/>
                <a:cs typeface="Times New Roman" pitchFamily="18" charset="0"/>
              </a:rPr>
              <a:t>Sine</a:t>
            </a:r>
            <a:r>
              <a:rPr lang="cs-CZ" sz="2800" dirty="0" smtClean="0">
                <a:latin typeface="+mj-lt"/>
                <a:cs typeface="Times New Roman" pitchFamily="18" charset="0"/>
              </a:rPr>
              <a:t> + </a:t>
            </a:r>
            <a:r>
              <a:rPr lang="cs-CZ" sz="2800" dirty="0" err="1" smtClean="0">
                <a:latin typeface="+mj-lt"/>
                <a:cs typeface="Times New Roman" pitchFamily="18" charset="0"/>
              </a:rPr>
              <a:t>effectus</a:t>
            </a:r>
            <a:r>
              <a:rPr lang="cs-CZ" sz="2800" dirty="0" smtClean="0">
                <a:latin typeface="+mj-lt"/>
                <a:cs typeface="Times New Roman" pitchFamily="18" charset="0"/>
              </a:rPr>
              <a:t> malus</a:t>
            </a:r>
          </a:p>
          <a:p>
            <a:pPr marL="0" indent="0">
              <a:buNone/>
            </a:pPr>
            <a:endParaRPr lang="cs-CZ" sz="2800" dirty="0">
              <a:latin typeface="+mj-lt"/>
              <a:cs typeface="Times New Roman" pitchFamily="18" charset="0"/>
            </a:endParaRPr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4406674" y="1611936"/>
            <a:ext cx="5252264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 smtClean="0">
                <a:solidFill>
                  <a:srgbClr val="9F000E"/>
                </a:solidFill>
                <a:latin typeface="+mj-lt"/>
                <a:cs typeface="Times New Roman" pitchFamily="18" charset="0"/>
              </a:rPr>
              <a:t>Ex </a:t>
            </a:r>
            <a:r>
              <a:rPr lang="cs-CZ" sz="2800" dirty="0" err="1" smtClean="0">
                <a:solidFill>
                  <a:srgbClr val="9F000E"/>
                </a:solidFill>
                <a:latin typeface="+mj-lt"/>
                <a:cs typeface="Times New Roman" pitchFamily="18" charset="0"/>
              </a:rPr>
              <a:t>die</a:t>
            </a:r>
            <a:endParaRPr lang="cs-CZ" sz="2800" dirty="0" smtClean="0">
              <a:solidFill>
                <a:srgbClr val="9F000E"/>
              </a:solidFill>
              <a:latin typeface="+mj-lt"/>
              <a:cs typeface="Times New Roman" pitchFamily="18" charset="0"/>
            </a:endParaRPr>
          </a:p>
          <a:p>
            <a:r>
              <a:rPr lang="cs-CZ" sz="2800" dirty="0" smtClean="0">
                <a:solidFill>
                  <a:srgbClr val="9F000E"/>
                </a:solidFill>
                <a:latin typeface="+mj-lt"/>
                <a:cs typeface="Times New Roman" pitchFamily="18" charset="0"/>
              </a:rPr>
              <a:t>Post </a:t>
            </a:r>
            <a:r>
              <a:rPr lang="cs-CZ" sz="2800" dirty="0" err="1" smtClean="0">
                <a:solidFill>
                  <a:srgbClr val="9F000E"/>
                </a:solidFill>
                <a:latin typeface="+mj-lt"/>
                <a:cs typeface="Times New Roman" pitchFamily="18" charset="0"/>
              </a:rPr>
              <a:t>infarctum</a:t>
            </a:r>
            <a:r>
              <a:rPr lang="cs-CZ" sz="2800" dirty="0" smtClean="0">
                <a:solidFill>
                  <a:srgbClr val="9F000E"/>
                </a:solidFill>
                <a:latin typeface="+mj-lt"/>
                <a:cs typeface="Times New Roman" pitchFamily="18" charset="0"/>
              </a:rPr>
              <a:t> </a:t>
            </a:r>
            <a:r>
              <a:rPr lang="cs-CZ" sz="2800" dirty="0" err="1" smtClean="0">
                <a:solidFill>
                  <a:srgbClr val="9F000E"/>
                </a:solidFill>
                <a:latin typeface="+mj-lt"/>
                <a:cs typeface="Times New Roman" pitchFamily="18" charset="0"/>
              </a:rPr>
              <a:t>acutum</a:t>
            </a:r>
            <a:endParaRPr lang="cs-CZ" sz="2800" dirty="0" smtClean="0">
              <a:solidFill>
                <a:srgbClr val="9F000E"/>
              </a:solidFill>
              <a:latin typeface="+mj-lt"/>
              <a:cs typeface="Times New Roman" pitchFamily="18" charset="0"/>
            </a:endParaRPr>
          </a:p>
          <a:p>
            <a:r>
              <a:rPr lang="cs-CZ" sz="2800" dirty="0" err="1" smtClean="0">
                <a:solidFill>
                  <a:srgbClr val="9F000E"/>
                </a:solidFill>
                <a:latin typeface="+mj-lt"/>
                <a:cs typeface="Times New Roman" pitchFamily="18" charset="0"/>
              </a:rPr>
              <a:t>Propter</a:t>
            </a:r>
            <a:r>
              <a:rPr lang="cs-CZ" sz="2800" dirty="0" smtClean="0">
                <a:solidFill>
                  <a:srgbClr val="9F000E"/>
                </a:solidFill>
                <a:latin typeface="+mj-lt"/>
                <a:cs typeface="Times New Roman" pitchFamily="18" charset="0"/>
              </a:rPr>
              <a:t> </a:t>
            </a:r>
            <a:r>
              <a:rPr lang="cs-CZ" sz="2800" dirty="0" err="1" smtClean="0">
                <a:solidFill>
                  <a:srgbClr val="9F000E"/>
                </a:solidFill>
                <a:latin typeface="+mj-lt"/>
                <a:cs typeface="Times New Roman" pitchFamily="18" charset="0"/>
              </a:rPr>
              <a:t>partum</a:t>
            </a:r>
            <a:r>
              <a:rPr lang="cs-CZ" sz="2800" dirty="0" smtClean="0">
                <a:solidFill>
                  <a:srgbClr val="9F000E"/>
                </a:solidFill>
                <a:latin typeface="+mj-lt"/>
                <a:cs typeface="Times New Roman" pitchFamily="18" charset="0"/>
              </a:rPr>
              <a:t> </a:t>
            </a:r>
            <a:r>
              <a:rPr lang="cs-CZ" sz="2800" dirty="0" err="1" smtClean="0">
                <a:solidFill>
                  <a:srgbClr val="9F000E"/>
                </a:solidFill>
                <a:latin typeface="+mj-lt"/>
                <a:cs typeface="Times New Roman" pitchFamily="18" charset="0"/>
              </a:rPr>
              <a:t>praematurum</a:t>
            </a:r>
            <a:endParaRPr lang="cs-CZ" sz="2800" dirty="0" smtClean="0">
              <a:solidFill>
                <a:srgbClr val="9F000E"/>
              </a:solidFill>
              <a:latin typeface="+mj-lt"/>
              <a:cs typeface="Times New Roman" pitchFamily="18" charset="0"/>
            </a:endParaRPr>
          </a:p>
          <a:p>
            <a:r>
              <a:rPr lang="cs-CZ" sz="2800" dirty="0" smtClean="0">
                <a:solidFill>
                  <a:srgbClr val="9F000E"/>
                </a:solidFill>
                <a:latin typeface="+mj-lt"/>
                <a:cs typeface="Times New Roman" pitchFamily="18" charset="0"/>
              </a:rPr>
              <a:t>Sub plexu </a:t>
            </a:r>
            <a:r>
              <a:rPr lang="cs-CZ" sz="2800" dirty="0" err="1" smtClean="0">
                <a:solidFill>
                  <a:srgbClr val="9F000E"/>
                </a:solidFill>
                <a:latin typeface="+mj-lt"/>
                <a:cs typeface="Times New Roman" pitchFamily="18" charset="0"/>
              </a:rPr>
              <a:t>venoso</a:t>
            </a:r>
            <a:r>
              <a:rPr lang="cs-CZ" sz="2800" dirty="0" smtClean="0">
                <a:solidFill>
                  <a:srgbClr val="9F000E"/>
                </a:solidFill>
                <a:latin typeface="+mj-lt"/>
                <a:cs typeface="Times New Roman" pitchFamily="18" charset="0"/>
              </a:rPr>
              <a:t> </a:t>
            </a:r>
            <a:r>
              <a:rPr lang="cs-CZ" sz="2800" dirty="0" err="1" smtClean="0">
                <a:solidFill>
                  <a:srgbClr val="9F000E"/>
                </a:solidFill>
                <a:latin typeface="+mj-lt"/>
                <a:cs typeface="Times New Roman" pitchFamily="18" charset="0"/>
              </a:rPr>
              <a:t>uterino</a:t>
            </a:r>
            <a:endParaRPr lang="cs-CZ" sz="2800" dirty="0" smtClean="0">
              <a:solidFill>
                <a:srgbClr val="9F000E"/>
              </a:solidFill>
              <a:latin typeface="+mj-lt"/>
              <a:cs typeface="Times New Roman" pitchFamily="18" charset="0"/>
            </a:endParaRPr>
          </a:p>
          <a:p>
            <a:r>
              <a:rPr lang="cs-CZ" sz="2800" dirty="0" smtClean="0">
                <a:solidFill>
                  <a:srgbClr val="9F000E"/>
                </a:solidFill>
                <a:latin typeface="+mj-lt"/>
                <a:cs typeface="Times New Roman" pitchFamily="18" charset="0"/>
              </a:rPr>
              <a:t>In </a:t>
            </a:r>
            <a:r>
              <a:rPr lang="cs-CZ" sz="2800" dirty="0" err="1" smtClean="0">
                <a:solidFill>
                  <a:srgbClr val="9F000E"/>
                </a:solidFill>
                <a:latin typeface="+mj-lt"/>
                <a:cs typeface="Times New Roman" pitchFamily="18" charset="0"/>
              </a:rPr>
              <a:t>decursu</a:t>
            </a:r>
            <a:r>
              <a:rPr lang="cs-CZ" sz="2800" dirty="0" smtClean="0">
                <a:solidFill>
                  <a:srgbClr val="9F000E"/>
                </a:solidFill>
                <a:latin typeface="+mj-lt"/>
                <a:cs typeface="Times New Roman" pitchFamily="18" charset="0"/>
              </a:rPr>
              <a:t> </a:t>
            </a:r>
            <a:r>
              <a:rPr lang="cs-CZ" sz="2800" dirty="0" err="1" smtClean="0">
                <a:solidFill>
                  <a:srgbClr val="9F000E"/>
                </a:solidFill>
                <a:latin typeface="+mj-lt"/>
                <a:cs typeface="Times New Roman" pitchFamily="18" charset="0"/>
              </a:rPr>
              <a:t>morbi</a:t>
            </a:r>
            <a:endParaRPr lang="cs-CZ" sz="2800" dirty="0" smtClean="0">
              <a:solidFill>
                <a:srgbClr val="9F000E"/>
              </a:solidFill>
              <a:latin typeface="+mj-lt"/>
              <a:cs typeface="Times New Roman" pitchFamily="18" charset="0"/>
            </a:endParaRPr>
          </a:p>
          <a:p>
            <a:r>
              <a:rPr lang="cs-CZ" sz="2800" dirty="0" smtClean="0">
                <a:solidFill>
                  <a:srgbClr val="9F000E"/>
                </a:solidFill>
                <a:latin typeface="+mj-lt"/>
                <a:cs typeface="Times New Roman" pitchFamily="18" charset="0"/>
              </a:rPr>
              <a:t>Ad </a:t>
            </a:r>
            <a:r>
              <a:rPr lang="cs-CZ" sz="2800" dirty="0" err="1" smtClean="0">
                <a:solidFill>
                  <a:srgbClr val="9F000E"/>
                </a:solidFill>
                <a:latin typeface="+mj-lt"/>
                <a:cs typeface="Times New Roman" pitchFamily="18" charset="0"/>
              </a:rPr>
              <a:t>usum</a:t>
            </a:r>
            <a:r>
              <a:rPr lang="cs-CZ" sz="2800" dirty="0" smtClean="0">
                <a:solidFill>
                  <a:srgbClr val="9F000E"/>
                </a:solidFill>
                <a:latin typeface="+mj-lt"/>
                <a:cs typeface="Times New Roman" pitchFamily="18" charset="0"/>
              </a:rPr>
              <a:t> </a:t>
            </a:r>
            <a:r>
              <a:rPr lang="cs-CZ" sz="2800" dirty="0" err="1" smtClean="0">
                <a:solidFill>
                  <a:srgbClr val="9F000E"/>
                </a:solidFill>
                <a:latin typeface="+mj-lt"/>
                <a:cs typeface="Times New Roman" pitchFamily="18" charset="0"/>
              </a:rPr>
              <a:t>internum</a:t>
            </a:r>
            <a:endParaRPr lang="cs-CZ" sz="2800" dirty="0" smtClean="0">
              <a:solidFill>
                <a:srgbClr val="9F000E"/>
              </a:solidFill>
              <a:latin typeface="+mj-lt"/>
              <a:cs typeface="Times New Roman" pitchFamily="18" charset="0"/>
            </a:endParaRPr>
          </a:p>
          <a:p>
            <a:r>
              <a:rPr lang="cs-CZ" sz="2800" dirty="0" smtClean="0">
                <a:solidFill>
                  <a:srgbClr val="9F000E"/>
                </a:solidFill>
                <a:latin typeface="+mj-lt"/>
                <a:cs typeface="Times New Roman" pitchFamily="18" charset="0"/>
              </a:rPr>
              <a:t>Ante </a:t>
            </a:r>
            <a:r>
              <a:rPr lang="cs-CZ" sz="2800" dirty="0" err="1" smtClean="0">
                <a:solidFill>
                  <a:srgbClr val="9F000E"/>
                </a:solidFill>
                <a:latin typeface="+mj-lt"/>
                <a:cs typeface="Times New Roman" pitchFamily="18" charset="0"/>
              </a:rPr>
              <a:t>processum</a:t>
            </a:r>
            <a:r>
              <a:rPr lang="cs-CZ" sz="2800" dirty="0" smtClean="0">
                <a:solidFill>
                  <a:srgbClr val="9F000E"/>
                </a:solidFill>
                <a:latin typeface="+mj-lt"/>
                <a:cs typeface="Times New Roman" pitchFamily="18" charset="0"/>
              </a:rPr>
              <a:t> </a:t>
            </a:r>
            <a:r>
              <a:rPr lang="cs-CZ" sz="2800" dirty="0" err="1" smtClean="0">
                <a:solidFill>
                  <a:srgbClr val="9F000E"/>
                </a:solidFill>
                <a:latin typeface="+mj-lt"/>
                <a:cs typeface="Times New Roman" pitchFamily="18" charset="0"/>
              </a:rPr>
              <a:t>spinosum</a:t>
            </a:r>
            <a:endParaRPr lang="cs-CZ" sz="2800" dirty="0" smtClean="0">
              <a:solidFill>
                <a:srgbClr val="9F000E"/>
              </a:solidFill>
              <a:latin typeface="+mj-lt"/>
              <a:cs typeface="Times New Roman" pitchFamily="18" charset="0"/>
            </a:endParaRPr>
          </a:p>
          <a:p>
            <a:r>
              <a:rPr lang="cs-CZ" sz="2800" dirty="0" smtClean="0">
                <a:solidFill>
                  <a:srgbClr val="9F000E"/>
                </a:solidFill>
                <a:latin typeface="+mj-lt"/>
                <a:cs typeface="Times New Roman" pitchFamily="18" charset="0"/>
              </a:rPr>
              <a:t>Pro </a:t>
            </a:r>
            <a:r>
              <a:rPr lang="cs-CZ" sz="2800" dirty="0" err="1" smtClean="0">
                <a:solidFill>
                  <a:srgbClr val="9F000E"/>
                </a:solidFill>
                <a:latin typeface="+mj-lt"/>
                <a:cs typeface="Times New Roman" pitchFamily="18" charset="0"/>
              </a:rPr>
              <a:t>decubitibus</a:t>
            </a:r>
            <a:r>
              <a:rPr lang="cs-CZ" sz="2800" dirty="0" smtClean="0">
                <a:solidFill>
                  <a:srgbClr val="9F000E"/>
                </a:solidFill>
                <a:latin typeface="+mj-lt"/>
                <a:cs typeface="Times New Roman" pitchFamily="18" charset="0"/>
              </a:rPr>
              <a:t> </a:t>
            </a:r>
            <a:r>
              <a:rPr lang="cs-CZ" sz="2800" dirty="0" err="1" smtClean="0">
                <a:solidFill>
                  <a:srgbClr val="9F000E"/>
                </a:solidFill>
                <a:latin typeface="+mj-lt"/>
                <a:cs typeface="Times New Roman" pitchFamily="18" charset="0"/>
              </a:rPr>
              <a:t>dolorosis</a:t>
            </a:r>
            <a:endParaRPr lang="cs-CZ" sz="2800" dirty="0" smtClean="0">
              <a:solidFill>
                <a:srgbClr val="9F000E"/>
              </a:solidFill>
              <a:latin typeface="+mj-lt"/>
              <a:cs typeface="Times New Roman" pitchFamily="18" charset="0"/>
            </a:endParaRPr>
          </a:p>
          <a:p>
            <a:r>
              <a:rPr lang="cs-CZ" sz="2800" dirty="0" smtClean="0">
                <a:solidFill>
                  <a:srgbClr val="9F000E"/>
                </a:solidFill>
                <a:latin typeface="+mj-lt"/>
                <a:cs typeface="Times New Roman" pitchFamily="18" charset="0"/>
              </a:rPr>
              <a:t>Sine </a:t>
            </a:r>
            <a:r>
              <a:rPr lang="cs-CZ" sz="2800" dirty="0" err="1" smtClean="0">
                <a:solidFill>
                  <a:srgbClr val="9F000E"/>
                </a:solidFill>
                <a:latin typeface="+mj-lt"/>
                <a:cs typeface="Times New Roman" pitchFamily="18" charset="0"/>
              </a:rPr>
              <a:t>effectu</a:t>
            </a:r>
            <a:r>
              <a:rPr lang="cs-CZ" sz="2800" dirty="0" smtClean="0">
                <a:solidFill>
                  <a:srgbClr val="9F000E"/>
                </a:solidFill>
                <a:latin typeface="+mj-lt"/>
                <a:cs typeface="Times New Roman" pitchFamily="18" charset="0"/>
              </a:rPr>
              <a:t> </a:t>
            </a:r>
            <a:r>
              <a:rPr lang="cs-CZ" sz="2800" dirty="0" err="1" smtClean="0">
                <a:solidFill>
                  <a:srgbClr val="9F000E"/>
                </a:solidFill>
                <a:latin typeface="+mj-lt"/>
                <a:cs typeface="Times New Roman" pitchFamily="18" charset="0"/>
              </a:rPr>
              <a:t>malo</a:t>
            </a:r>
            <a:endParaRPr lang="cs-CZ" sz="2800" dirty="0" smtClean="0">
              <a:solidFill>
                <a:srgbClr val="9F000E"/>
              </a:solidFill>
              <a:latin typeface="+mj-lt"/>
              <a:cs typeface="Times New Roman" pitchFamily="18" charset="0"/>
            </a:endParaRPr>
          </a:p>
          <a:p>
            <a:endParaRPr lang="cs-CZ" sz="2800" dirty="0">
              <a:solidFill>
                <a:srgbClr val="9F000E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937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  <a:cs typeface="Times New Roman" pitchFamily="18" charset="0"/>
              </a:rPr>
              <a:t>Přeložte adjektivum, vytvořte komparativ a spojení vyskloňujte</a:t>
            </a:r>
            <a:endParaRPr lang="cs-CZ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C00000"/>
                </a:solidFill>
                <a:latin typeface="+mj-lt"/>
                <a:cs typeface="Times New Roman" pitchFamily="18" charset="0"/>
                <a:sym typeface="Wingdings 2"/>
              </a:rPr>
              <a:t> </a:t>
            </a:r>
            <a:r>
              <a:rPr lang="cs-CZ" dirty="0" err="1" smtClean="0">
                <a:latin typeface="+mj-lt"/>
                <a:cs typeface="Times New Roman" pitchFamily="18" charset="0"/>
              </a:rPr>
              <a:t>Processus</a:t>
            </a:r>
            <a:r>
              <a:rPr lang="cs-CZ" dirty="0" smtClean="0">
                <a:latin typeface="+mj-lt"/>
                <a:cs typeface="Times New Roman" pitchFamily="18" charset="0"/>
              </a:rPr>
              <a:t> (přední)		</a:t>
            </a:r>
            <a:r>
              <a:rPr lang="cs-CZ" dirty="0" smtClean="0">
                <a:solidFill>
                  <a:srgbClr val="C00000"/>
                </a:solidFill>
                <a:latin typeface="+mj-lt"/>
                <a:cs typeface="Times New Roman" pitchFamily="18" charset="0"/>
                <a:sym typeface="Wingdings 2"/>
              </a:rPr>
              <a:t> </a:t>
            </a:r>
            <a:r>
              <a:rPr lang="cs-CZ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  <a:sym typeface="Wingdings 2"/>
              </a:rPr>
              <a:t> </a:t>
            </a:r>
            <a:r>
              <a:rPr lang="cs-CZ" dirty="0" smtClean="0">
                <a:latin typeface="+mj-lt"/>
                <a:cs typeface="Times New Roman" pitchFamily="18" charset="0"/>
              </a:rPr>
              <a:t>	</a:t>
            </a:r>
            <a:r>
              <a:rPr lang="cs-CZ" dirty="0" err="1">
                <a:latin typeface="+mj-lt"/>
                <a:cs typeface="Times New Roman" pitchFamily="18" charset="0"/>
              </a:rPr>
              <a:t>C</a:t>
            </a:r>
            <a:r>
              <a:rPr lang="cs-CZ" dirty="0" err="1" smtClean="0">
                <a:latin typeface="+mj-lt"/>
                <a:cs typeface="Times New Roman" pitchFamily="18" charset="0"/>
              </a:rPr>
              <a:t>ornu</a:t>
            </a:r>
            <a:r>
              <a:rPr lang="cs-CZ" dirty="0" smtClean="0">
                <a:latin typeface="+mj-lt"/>
                <a:cs typeface="Times New Roman" pitchFamily="18" charset="0"/>
              </a:rPr>
              <a:t> (malý)</a:t>
            </a:r>
          </a:p>
          <a:p>
            <a:pPr>
              <a:buNone/>
            </a:pPr>
            <a:endParaRPr lang="cs-CZ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cs-CZ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cs-CZ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cs-CZ" dirty="0" smtClean="0">
                <a:solidFill>
                  <a:srgbClr val="C00000"/>
                </a:solidFill>
                <a:latin typeface="+mj-lt"/>
                <a:cs typeface="Times New Roman" pitchFamily="18" charset="0"/>
                <a:sym typeface="Wingdings 2"/>
              </a:rPr>
              <a:t> </a:t>
            </a:r>
            <a:r>
              <a:rPr lang="cs-CZ" dirty="0" err="1" smtClean="0">
                <a:latin typeface="+mj-lt"/>
                <a:cs typeface="Times New Roman" pitchFamily="18" charset="0"/>
                <a:sym typeface="Wingdings 2"/>
              </a:rPr>
              <a:t>Nephritis</a:t>
            </a:r>
            <a:r>
              <a:rPr lang="cs-CZ" dirty="0" smtClean="0">
                <a:latin typeface="+mj-lt"/>
                <a:cs typeface="Times New Roman" pitchFamily="18" charset="0"/>
                <a:sym typeface="Wingdings 2"/>
              </a:rPr>
              <a:t> (těžký)</a:t>
            </a:r>
            <a:r>
              <a:rPr lang="cs-CZ" dirty="0" smtClean="0">
                <a:latin typeface="+mj-lt"/>
                <a:cs typeface="Times New Roman" pitchFamily="18" charset="0"/>
              </a:rPr>
              <a:t>	</a:t>
            </a:r>
            <a:r>
              <a:rPr lang="cs-CZ" dirty="0" smtClean="0">
                <a:solidFill>
                  <a:srgbClr val="C00000"/>
                </a:solidFill>
                <a:latin typeface="+mj-lt"/>
                <a:cs typeface="Times New Roman" pitchFamily="18" charset="0"/>
                <a:sym typeface="Wingdings 2"/>
              </a:rPr>
              <a:t>           </a:t>
            </a:r>
            <a:r>
              <a:rPr lang="cs-CZ" dirty="0" err="1" smtClean="0">
                <a:latin typeface="+mj-lt"/>
                <a:cs typeface="Times New Roman" pitchFamily="18" charset="0"/>
                <a:sym typeface="Wingdings 2"/>
              </a:rPr>
              <a:t>Operatio</a:t>
            </a:r>
            <a:r>
              <a:rPr lang="cs-CZ" dirty="0" smtClean="0">
                <a:latin typeface="+mj-lt"/>
                <a:cs typeface="Times New Roman" pitchFamily="18" charset="0"/>
                <a:sym typeface="Wingdings 2"/>
              </a:rPr>
              <a:t> (rychlý)</a:t>
            </a:r>
            <a:endParaRPr lang="cs-CZ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388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4"/>
          <p:cNvGrpSpPr>
            <a:grpSpLocks/>
          </p:cNvGrpSpPr>
          <p:nvPr/>
        </p:nvGrpSpPr>
        <p:grpSpPr bwMode="auto">
          <a:xfrm>
            <a:off x="284163" y="452438"/>
            <a:ext cx="8588375" cy="136525"/>
            <a:chOff x="0" y="0"/>
            <a:chExt cx="5410" cy="86"/>
          </a:xfrm>
        </p:grpSpPr>
        <p:sp>
          <p:nvSpPr>
            <p:cNvPr id="33863" name="Rectangle 1"/>
            <p:cNvSpPr>
              <a:spLocks/>
            </p:cNvSpPr>
            <p:nvPr/>
          </p:nvSpPr>
          <p:spPr bwMode="auto">
            <a:xfrm>
              <a:off x="0" y="0"/>
              <a:ext cx="1016" cy="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864" name="Rectangle 2"/>
            <p:cNvSpPr>
              <a:spLocks/>
            </p:cNvSpPr>
            <p:nvPr/>
          </p:nvSpPr>
          <p:spPr bwMode="auto">
            <a:xfrm>
              <a:off x="1008" y="0"/>
              <a:ext cx="1736" cy="8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865" name="Rectangle 3"/>
            <p:cNvSpPr>
              <a:spLocks/>
            </p:cNvSpPr>
            <p:nvPr/>
          </p:nvSpPr>
          <p:spPr bwMode="auto">
            <a:xfrm>
              <a:off x="2735" y="0"/>
              <a:ext cx="2675" cy="86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3794" name="Rectangle 5"/>
          <p:cNvSpPr>
            <a:spLocks/>
          </p:cNvSpPr>
          <p:nvPr/>
        </p:nvSpPr>
        <p:spPr bwMode="auto">
          <a:xfrm>
            <a:off x="250825" y="122238"/>
            <a:ext cx="2725738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alibri Bold" charset="0"/>
                <a:ea typeface="ＭＳ Ｐゴシック" charset="0"/>
                <a:cs typeface="ＭＳ Ｐゴシック" charset="0"/>
                <a:sym typeface="Calibri Bold" charset="0"/>
              </a:rPr>
              <a:t>1. SUPERIOR OR SUPERIUS?</a:t>
            </a:r>
          </a:p>
        </p:txBody>
      </p:sp>
      <p:sp>
        <p:nvSpPr>
          <p:cNvPr id="33795" name="Rectangle 6"/>
          <p:cNvSpPr>
            <a:spLocks/>
          </p:cNvSpPr>
          <p:nvPr/>
        </p:nvSpPr>
        <p:spPr bwMode="auto">
          <a:xfrm>
            <a:off x="322263" y="700088"/>
            <a:ext cx="1346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Vena cava</a:t>
            </a:r>
          </a:p>
        </p:txBody>
      </p:sp>
      <p:sp>
        <p:nvSpPr>
          <p:cNvPr id="33796" name="Rectangle 7"/>
          <p:cNvSpPr>
            <a:spLocks/>
          </p:cNvSpPr>
          <p:nvPr/>
        </p:nvSpPr>
        <p:spPr bwMode="auto">
          <a:xfrm>
            <a:off x="322263" y="1209675"/>
            <a:ext cx="14827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Membrum </a:t>
            </a:r>
          </a:p>
        </p:txBody>
      </p:sp>
      <p:sp>
        <p:nvSpPr>
          <p:cNvPr id="33797" name="Rectangle 8"/>
          <p:cNvSpPr>
            <a:spLocks/>
          </p:cNvSpPr>
          <p:nvPr/>
        </p:nvSpPr>
        <p:spPr bwMode="auto">
          <a:xfrm>
            <a:off x="301625" y="1719263"/>
            <a:ext cx="14795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Extremitas </a:t>
            </a:r>
          </a:p>
        </p:txBody>
      </p:sp>
      <p:sp>
        <p:nvSpPr>
          <p:cNvPr id="33798" name="Rectangle 9"/>
          <p:cNvSpPr>
            <a:spLocks/>
          </p:cNvSpPr>
          <p:nvPr/>
        </p:nvSpPr>
        <p:spPr bwMode="auto">
          <a:xfrm>
            <a:off x="301625" y="2228850"/>
            <a:ext cx="118586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Palpebra</a:t>
            </a:r>
          </a:p>
        </p:txBody>
      </p:sp>
      <p:sp>
        <p:nvSpPr>
          <p:cNvPr id="33799" name="Rectangle 10"/>
          <p:cNvSpPr>
            <a:spLocks/>
          </p:cNvSpPr>
          <p:nvPr/>
        </p:nvSpPr>
        <p:spPr bwMode="auto">
          <a:xfrm>
            <a:off x="301625" y="2738438"/>
            <a:ext cx="99536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Labium</a:t>
            </a:r>
          </a:p>
        </p:txBody>
      </p:sp>
      <p:sp>
        <p:nvSpPr>
          <p:cNvPr id="33800" name="Rectangle 11"/>
          <p:cNvSpPr>
            <a:spLocks/>
          </p:cNvSpPr>
          <p:nvPr/>
        </p:nvSpPr>
        <p:spPr bwMode="auto">
          <a:xfrm>
            <a:off x="301625" y="3757613"/>
            <a:ext cx="109696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Meatus </a:t>
            </a:r>
          </a:p>
        </p:txBody>
      </p:sp>
      <p:sp>
        <p:nvSpPr>
          <p:cNvPr id="33801" name="Rectangle 12"/>
          <p:cNvSpPr>
            <a:spLocks/>
          </p:cNvSpPr>
          <p:nvPr/>
        </p:nvSpPr>
        <p:spPr bwMode="auto">
          <a:xfrm>
            <a:off x="301625" y="4267200"/>
            <a:ext cx="1016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Arteria </a:t>
            </a:r>
          </a:p>
        </p:txBody>
      </p:sp>
      <p:sp>
        <p:nvSpPr>
          <p:cNvPr id="33802" name="Rectangle 13"/>
          <p:cNvSpPr>
            <a:spLocks/>
          </p:cNvSpPr>
          <p:nvPr/>
        </p:nvSpPr>
        <p:spPr bwMode="auto">
          <a:xfrm>
            <a:off x="301625" y="5795963"/>
            <a:ext cx="8477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Regio </a:t>
            </a:r>
          </a:p>
        </p:txBody>
      </p:sp>
      <p:sp>
        <p:nvSpPr>
          <p:cNvPr id="33803" name="Rectangle 14"/>
          <p:cNvSpPr>
            <a:spLocks/>
          </p:cNvSpPr>
          <p:nvPr/>
        </p:nvSpPr>
        <p:spPr bwMode="auto">
          <a:xfrm>
            <a:off x="322263" y="5286375"/>
            <a:ext cx="16541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Segmentum </a:t>
            </a:r>
          </a:p>
        </p:txBody>
      </p:sp>
      <p:sp>
        <p:nvSpPr>
          <p:cNvPr id="33804" name="Rectangle 15"/>
          <p:cNvSpPr>
            <a:spLocks/>
          </p:cNvSpPr>
          <p:nvPr/>
        </p:nvSpPr>
        <p:spPr bwMode="auto">
          <a:xfrm>
            <a:off x="301625" y="3248025"/>
            <a:ext cx="8445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Facies</a:t>
            </a:r>
          </a:p>
        </p:txBody>
      </p:sp>
      <p:sp>
        <p:nvSpPr>
          <p:cNvPr id="33805" name="Rectangle 16"/>
          <p:cNvSpPr>
            <a:spLocks/>
          </p:cNvSpPr>
          <p:nvPr/>
        </p:nvSpPr>
        <p:spPr bwMode="auto">
          <a:xfrm>
            <a:off x="301625" y="4776788"/>
            <a:ext cx="94773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Plexus </a:t>
            </a:r>
          </a:p>
        </p:txBody>
      </p:sp>
      <p:sp>
        <p:nvSpPr>
          <p:cNvPr id="5137" name="Rectangle 17"/>
          <p:cNvSpPr>
            <a:spLocks/>
          </p:cNvSpPr>
          <p:nvPr/>
        </p:nvSpPr>
        <p:spPr bwMode="auto">
          <a:xfrm>
            <a:off x="1973263" y="700088"/>
            <a:ext cx="1122362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superior</a:t>
            </a:r>
          </a:p>
        </p:txBody>
      </p:sp>
      <p:sp>
        <p:nvSpPr>
          <p:cNvPr id="5138" name="Rectangle 18"/>
          <p:cNvSpPr>
            <a:spLocks/>
          </p:cNvSpPr>
          <p:nvPr/>
        </p:nvSpPr>
        <p:spPr bwMode="auto">
          <a:xfrm>
            <a:off x="1973263" y="1209675"/>
            <a:ext cx="1135062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superius</a:t>
            </a:r>
          </a:p>
        </p:txBody>
      </p:sp>
      <p:sp>
        <p:nvSpPr>
          <p:cNvPr id="5139" name="Rectangle 19"/>
          <p:cNvSpPr>
            <a:spLocks/>
          </p:cNvSpPr>
          <p:nvPr/>
        </p:nvSpPr>
        <p:spPr bwMode="auto">
          <a:xfrm>
            <a:off x="1973263" y="1719263"/>
            <a:ext cx="1122362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superior</a:t>
            </a:r>
          </a:p>
        </p:txBody>
      </p:sp>
      <p:sp>
        <p:nvSpPr>
          <p:cNvPr id="5140" name="Rectangle 20"/>
          <p:cNvSpPr>
            <a:spLocks/>
          </p:cNvSpPr>
          <p:nvPr/>
        </p:nvSpPr>
        <p:spPr bwMode="auto">
          <a:xfrm>
            <a:off x="1973263" y="2228850"/>
            <a:ext cx="1122362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superior</a:t>
            </a:r>
          </a:p>
        </p:txBody>
      </p:sp>
      <p:sp>
        <p:nvSpPr>
          <p:cNvPr id="5141" name="Rectangle 21"/>
          <p:cNvSpPr>
            <a:spLocks/>
          </p:cNvSpPr>
          <p:nvPr/>
        </p:nvSpPr>
        <p:spPr bwMode="auto">
          <a:xfrm>
            <a:off x="1973263" y="2738438"/>
            <a:ext cx="1135062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superius</a:t>
            </a:r>
          </a:p>
        </p:txBody>
      </p:sp>
      <p:sp>
        <p:nvSpPr>
          <p:cNvPr id="5142" name="Rectangle 22"/>
          <p:cNvSpPr>
            <a:spLocks/>
          </p:cNvSpPr>
          <p:nvPr/>
        </p:nvSpPr>
        <p:spPr bwMode="auto">
          <a:xfrm>
            <a:off x="1973263" y="3757613"/>
            <a:ext cx="1122362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superior</a:t>
            </a:r>
          </a:p>
        </p:txBody>
      </p:sp>
      <p:sp>
        <p:nvSpPr>
          <p:cNvPr id="5143" name="Rectangle 23"/>
          <p:cNvSpPr>
            <a:spLocks/>
          </p:cNvSpPr>
          <p:nvPr/>
        </p:nvSpPr>
        <p:spPr bwMode="auto">
          <a:xfrm>
            <a:off x="1973263" y="4267200"/>
            <a:ext cx="1122362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superior</a:t>
            </a:r>
          </a:p>
        </p:txBody>
      </p:sp>
      <p:sp>
        <p:nvSpPr>
          <p:cNvPr id="5144" name="Rectangle 24"/>
          <p:cNvSpPr>
            <a:spLocks/>
          </p:cNvSpPr>
          <p:nvPr/>
        </p:nvSpPr>
        <p:spPr bwMode="auto">
          <a:xfrm>
            <a:off x="1973263" y="5795963"/>
            <a:ext cx="1122362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superior</a:t>
            </a:r>
          </a:p>
        </p:txBody>
      </p:sp>
      <p:sp>
        <p:nvSpPr>
          <p:cNvPr id="5145" name="Rectangle 25"/>
          <p:cNvSpPr>
            <a:spLocks/>
          </p:cNvSpPr>
          <p:nvPr/>
        </p:nvSpPr>
        <p:spPr bwMode="auto">
          <a:xfrm>
            <a:off x="1973263" y="5286375"/>
            <a:ext cx="1135062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superius</a:t>
            </a:r>
          </a:p>
        </p:txBody>
      </p:sp>
      <p:sp>
        <p:nvSpPr>
          <p:cNvPr id="5146" name="Rectangle 26"/>
          <p:cNvSpPr>
            <a:spLocks/>
          </p:cNvSpPr>
          <p:nvPr/>
        </p:nvSpPr>
        <p:spPr bwMode="auto">
          <a:xfrm>
            <a:off x="1973263" y="3248025"/>
            <a:ext cx="1122362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superior</a:t>
            </a:r>
          </a:p>
        </p:txBody>
      </p:sp>
      <p:sp>
        <p:nvSpPr>
          <p:cNvPr id="5147" name="Rectangle 27"/>
          <p:cNvSpPr>
            <a:spLocks/>
          </p:cNvSpPr>
          <p:nvPr/>
        </p:nvSpPr>
        <p:spPr bwMode="auto">
          <a:xfrm>
            <a:off x="1973263" y="4776788"/>
            <a:ext cx="1122362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superior</a:t>
            </a:r>
          </a:p>
        </p:txBody>
      </p:sp>
      <p:sp>
        <p:nvSpPr>
          <p:cNvPr id="33817" name="Rectangle 28"/>
          <p:cNvSpPr>
            <a:spLocks/>
          </p:cNvSpPr>
          <p:nvPr/>
        </p:nvSpPr>
        <p:spPr bwMode="auto">
          <a:xfrm>
            <a:off x="3351213" y="700088"/>
            <a:ext cx="838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Cornu</a:t>
            </a:r>
          </a:p>
        </p:txBody>
      </p:sp>
      <p:sp>
        <p:nvSpPr>
          <p:cNvPr id="33818" name="Rectangle 29"/>
          <p:cNvSpPr>
            <a:spLocks/>
          </p:cNvSpPr>
          <p:nvPr/>
        </p:nvSpPr>
        <p:spPr bwMode="auto">
          <a:xfrm>
            <a:off x="3351213" y="1209675"/>
            <a:ext cx="946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Ductus</a:t>
            </a:r>
          </a:p>
        </p:txBody>
      </p:sp>
      <p:sp>
        <p:nvSpPr>
          <p:cNvPr id="33819" name="Rectangle 30"/>
          <p:cNvSpPr>
            <a:spLocks/>
          </p:cNvSpPr>
          <p:nvPr/>
        </p:nvSpPr>
        <p:spPr bwMode="auto">
          <a:xfrm>
            <a:off x="3328988" y="1719263"/>
            <a:ext cx="4826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Ala</a:t>
            </a:r>
          </a:p>
        </p:txBody>
      </p:sp>
      <p:sp>
        <p:nvSpPr>
          <p:cNvPr id="33820" name="Rectangle 31"/>
          <p:cNvSpPr>
            <a:spLocks/>
          </p:cNvSpPr>
          <p:nvPr/>
        </p:nvSpPr>
        <p:spPr bwMode="auto">
          <a:xfrm>
            <a:off x="3328988" y="2228850"/>
            <a:ext cx="126841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Musculus</a:t>
            </a:r>
          </a:p>
        </p:txBody>
      </p:sp>
      <p:sp>
        <p:nvSpPr>
          <p:cNvPr id="33821" name="Rectangle 32"/>
          <p:cNvSpPr>
            <a:spLocks/>
          </p:cNvSpPr>
          <p:nvPr/>
        </p:nvSpPr>
        <p:spPr bwMode="auto">
          <a:xfrm>
            <a:off x="3328988" y="2738438"/>
            <a:ext cx="131603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Curvatura</a:t>
            </a:r>
          </a:p>
        </p:txBody>
      </p:sp>
      <p:sp>
        <p:nvSpPr>
          <p:cNvPr id="33822" name="Rectangle 33"/>
          <p:cNvSpPr>
            <a:spLocks/>
          </p:cNvSpPr>
          <p:nvPr/>
        </p:nvSpPr>
        <p:spPr bwMode="auto">
          <a:xfrm>
            <a:off x="3328988" y="3757613"/>
            <a:ext cx="7747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Fossa</a:t>
            </a:r>
          </a:p>
        </p:txBody>
      </p:sp>
      <p:sp>
        <p:nvSpPr>
          <p:cNvPr id="33823" name="Rectangle 34"/>
          <p:cNvSpPr>
            <a:spLocks/>
          </p:cNvSpPr>
          <p:nvPr/>
        </p:nvSpPr>
        <p:spPr bwMode="auto">
          <a:xfrm>
            <a:off x="3328988" y="4267200"/>
            <a:ext cx="119856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Foramen</a:t>
            </a:r>
          </a:p>
        </p:txBody>
      </p:sp>
      <p:sp>
        <p:nvSpPr>
          <p:cNvPr id="33824" name="Rectangle 35"/>
          <p:cNvSpPr>
            <a:spLocks/>
          </p:cNvSpPr>
          <p:nvPr/>
        </p:nvSpPr>
        <p:spPr bwMode="auto">
          <a:xfrm>
            <a:off x="3328988" y="5795963"/>
            <a:ext cx="79533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Pelvis</a:t>
            </a:r>
          </a:p>
        </p:txBody>
      </p:sp>
      <p:sp>
        <p:nvSpPr>
          <p:cNvPr id="33825" name="Rectangle 36"/>
          <p:cNvSpPr>
            <a:spLocks/>
          </p:cNvSpPr>
          <p:nvPr/>
        </p:nvSpPr>
        <p:spPr bwMode="auto">
          <a:xfrm>
            <a:off x="3351213" y="5286375"/>
            <a:ext cx="126206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Circulatio</a:t>
            </a:r>
          </a:p>
        </p:txBody>
      </p:sp>
      <p:sp>
        <p:nvSpPr>
          <p:cNvPr id="33826" name="Rectangle 37"/>
          <p:cNvSpPr>
            <a:spLocks/>
          </p:cNvSpPr>
          <p:nvPr/>
        </p:nvSpPr>
        <p:spPr bwMode="auto">
          <a:xfrm>
            <a:off x="3328988" y="3248025"/>
            <a:ext cx="99536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Flexura</a:t>
            </a:r>
          </a:p>
        </p:txBody>
      </p:sp>
      <p:sp>
        <p:nvSpPr>
          <p:cNvPr id="33827" name="Rectangle 38"/>
          <p:cNvSpPr>
            <a:spLocks/>
          </p:cNvSpPr>
          <p:nvPr/>
        </p:nvSpPr>
        <p:spPr bwMode="auto">
          <a:xfrm>
            <a:off x="3328988" y="4776788"/>
            <a:ext cx="157956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Tuberculum</a:t>
            </a:r>
          </a:p>
        </p:txBody>
      </p:sp>
      <p:sp>
        <p:nvSpPr>
          <p:cNvPr id="33828" name="Rectangle 39"/>
          <p:cNvSpPr>
            <a:spLocks/>
          </p:cNvSpPr>
          <p:nvPr/>
        </p:nvSpPr>
        <p:spPr bwMode="auto">
          <a:xfrm>
            <a:off x="3348038" y="115888"/>
            <a:ext cx="19208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b="1">
                <a:solidFill>
                  <a:schemeClr val="tx1"/>
                </a:solidFill>
                <a:latin typeface="Calibri Bold" charset="0"/>
                <a:ea typeface="ＭＳ Ｐゴシック" charset="0"/>
                <a:cs typeface="ＭＳ Ｐゴシック" charset="0"/>
                <a:sym typeface="Calibri Bold" charset="0"/>
              </a:rPr>
              <a:t>MAIOR OR MAIUS?</a:t>
            </a:r>
          </a:p>
        </p:txBody>
      </p:sp>
      <p:sp>
        <p:nvSpPr>
          <p:cNvPr id="5160" name="Rectangle 40"/>
          <p:cNvSpPr>
            <a:spLocks/>
          </p:cNvSpPr>
          <p:nvPr/>
        </p:nvSpPr>
        <p:spPr bwMode="auto">
          <a:xfrm>
            <a:off x="5013325" y="700088"/>
            <a:ext cx="828675" cy="444500"/>
          </a:xfrm>
          <a:prstGeom prst="rect">
            <a:avLst/>
          </a:prstGeom>
          <a:solidFill>
            <a:srgbClr val="528A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maius</a:t>
            </a:r>
          </a:p>
        </p:txBody>
      </p:sp>
      <p:sp>
        <p:nvSpPr>
          <p:cNvPr id="5161" name="Rectangle 41"/>
          <p:cNvSpPr>
            <a:spLocks/>
          </p:cNvSpPr>
          <p:nvPr/>
        </p:nvSpPr>
        <p:spPr bwMode="auto">
          <a:xfrm>
            <a:off x="5013325" y="1209675"/>
            <a:ext cx="815975" cy="444500"/>
          </a:xfrm>
          <a:prstGeom prst="rect">
            <a:avLst/>
          </a:prstGeom>
          <a:solidFill>
            <a:srgbClr val="528A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maior</a:t>
            </a:r>
          </a:p>
        </p:txBody>
      </p:sp>
      <p:sp>
        <p:nvSpPr>
          <p:cNvPr id="5162" name="Rectangle 42"/>
          <p:cNvSpPr>
            <a:spLocks/>
          </p:cNvSpPr>
          <p:nvPr/>
        </p:nvSpPr>
        <p:spPr bwMode="auto">
          <a:xfrm>
            <a:off x="5013325" y="1719263"/>
            <a:ext cx="815975" cy="444500"/>
          </a:xfrm>
          <a:prstGeom prst="rect">
            <a:avLst/>
          </a:prstGeom>
          <a:solidFill>
            <a:srgbClr val="528A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maior</a:t>
            </a:r>
          </a:p>
        </p:txBody>
      </p:sp>
      <p:sp>
        <p:nvSpPr>
          <p:cNvPr id="5163" name="Rectangle 43"/>
          <p:cNvSpPr>
            <a:spLocks/>
          </p:cNvSpPr>
          <p:nvPr/>
        </p:nvSpPr>
        <p:spPr bwMode="auto">
          <a:xfrm>
            <a:off x="5013325" y="2228850"/>
            <a:ext cx="815975" cy="444500"/>
          </a:xfrm>
          <a:prstGeom prst="rect">
            <a:avLst/>
          </a:prstGeom>
          <a:solidFill>
            <a:srgbClr val="528A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maior</a:t>
            </a:r>
          </a:p>
        </p:txBody>
      </p:sp>
      <p:sp>
        <p:nvSpPr>
          <p:cNvPr id="5164" name="Rectangle 44"/>
          <p:cNvSpPr>
            <a:spLocks/>
          </p:cNvSpPr>
          <p:nvPr/>
        </p:nvSpPr>
        <p:spPr bwMode="auto">
          <a:xfrm>
            <a:off x="5013325" y="2738438"/>
            <a:ext cx="815975" cy="444500"/>
          </a:xfrm>
          <a:prstGeom prst="rect">
            <a:avLst/>
          </a:prstGeom>
          <a:solidFill>
            <a:srgbClr val="528A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maior</a:t>
            </a:r>
          </a:p>
        </p:txBody>
      </p:sp>
      <p:sp>
        <p:nvSpPr>
          <p:cNvPr id="5165" name="Rectangle 45"/>
          <p:cNvSpPr>
            <a:spLocks/>
          </p:cNvSpPr>
          <p:nvPr/>
        </p:nvSpPr>
        <p:spPr bwMode="auto">
          <a:xfrm>
            <a:off x="5013325" y="3757613"/>
            <a:ext cx="815975" cy="444500"/>
          </a:xfrm>
          <a:prstGeom prst="rect">
            <a:avLst/>
          </a:prstGeom>
          <a:solidFill>
            <a:srgbClr val="528A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maior</a:t>
            </a:r>
          </a:p>
        </p:txBody>
      </p:sp>
      <p:sp>
        <p:nvSpPr>
          <p:cNvPr id="5166" name="Rectangle 46"/>
          <p:cNvSpPr>
            <a:spLocks/>
          </p:cNvSpPr>
          <p:nvPr/>
        </p:nvSpPr>
        <p:spPr bwMode="auto">
          <a:xfrm>
            <a:off x="5013325" y="4267200"/>
            <a:ext cx="828675" cy="444500"/>
          </a:xfrm>
          <a:prstGeom prst="rect">
            <a:avLst/>
          </a:prstGeom>
          <a:solidFill>
            <a:srgbClr val="528A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maius</a:t>
            </a:r>
          </a:p>
        </p:txBody>
      </p:sp>
      <p:sp>
        <p:nvSpPr>
          <p:cNvPr id="5167" name="Rectangle 47"/>
          <p:cNvSpPr>
            <a:spLocks/>
          </p:cNvSpPr>
          <p:nvPr/>
        </p:nvSpPr>
        <p:spPr bwMode="auto">
          <a:xfrm>
            <a:off x="5013325" y="5795963"/>
            <a:ext cx="815975" cy="444500"/>
          </a:xfrm>
          <a:prstGeom prst="rect">
            <a:avLst/>
          </a:prstGeom>
          <a:solidFill>
            <a:srgbClr val="528A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maior</a:t>
            </a:r>
          </a:p>
        </p:txBody>
      </p:sp>
      <p:sp>
        <p:nvSpPr>
          <p:cNvPr id="5168" name="Rectangle 48"/>
          <p:cNvSpPr>
            <a:spLocks/>
          </p:cNvSpPr>
          <p:nvPr/>
        </p:nvSpPr>
        <p:spPr bwMode="auto">
          <a:xfrm>
            <a:off x="5013325" y="5286375"/>
            <a:ext cx="815975" cy="444500"/>
          </a:xfrm>
          <a:prstGeom prst="rect">
            <a:avLst/>
          </a:prstGeom>
          <a:solidFill>
            <a:srgbClr val="528A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maior</a:t>
            </a:r>
          </a:p>
        </p:txBody>
      </p:sp>
      <p:sp>
        <p:nvSpPr>
          <p:cNvPr id="5169" name="Rectangle 49"/>
          <p:cNvSpPr>
            <a:spLocks/>
          </p:cNvSpPr>
          <p:nvPr/>
        </p:nvSpPr>
        <p:spPr bwMode="auto">
          <a:xfrm>
            <a:off x="5013325" y="3248025"/>
            <a:ext cx="815975" cy="444500"/>
          </a:xfrm>
          <a:prstGeom prst="rect">
            <a:avLst/>
          </a:prstGeom>
          <a:solidFill>
            <a:srgbClr val="528A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maior</a:t>
            </a:r>
          </a:p>
        </p:txBody>
      </p:sp>
      <p:sp>
        <p:nvSpPr>
          <p:cNvPr id="5170" name="Rectangle 50"/>
          <p:cNvSpPr>
            <a:spLocks/>
          </p:cNvSpPr>
          <p:nvPr/>
        </p:nvSpPr>
        <p:spPr bwMode="auto">
          <a:xfrm>
            <a:off x="5013325" y="4776788"/>
            <a:ext cx="828675" cy="444500"/>
          </a:xfrm>
          <a:prstGeom prst="rect">
            <a:avLst/>
          </a:prstGeom>
          <a:solidFill>
            <a:srgbClr val="528A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maius</a:t>
            </a:r>
          </a:p>
        </p:txBody>
      </p:sp>
      <p:sp>
        <p:nvSpPr>
          <p:cNvPr id="33840" name="Rectangle 51"/>
          <p:cNvSpPr>
            <a:spLocks/>
          </p:cNvSpPr>
          <p:nvPr/>
        </p:nvSpPr>
        <p:spPr bwMode="auto">
          <a:xfrm>
            <a:off x="6167438" y="700088"/>
            <a:ext cx="94773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Arteria</a:t>
            </a:r>
          </a:p>
        </p:txBody>
      </p:sp>
      <p:sp>
        <p:nvSpPr>
          <p:cNvPr id="33841" name="Rectangle 52"/>
          <p:cNvSpPr>
            <a:spLocks/>
          </p:cNvSpPr>
          <p:nvPr/>
        </p:nvSpPr>
        <p:spPr bwMode="auto">
          <a:xfrm>
            <a:off x="6167438" y="1209675"/>
            <a:ext cx="94773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Ductus</a:t>
            </a:r>
          </a:p>
        </p:txBody>
      </p:sp>
      <p:sp>
        <p:nvSpPr>
          <p:cNvPr id="33842" name="Rectangle 53"/>
          <p:cNvSpPr>
            <a:spLocks/>
          </p:cNvSpPr>
          <p:nvPr/>
        </p:nvSpPr>
        <p:spPr bwMode="auto">
          <a:xfrm>
            <a:off x="6146800" y="1719263"/>
            <a:ext cx="15843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Segmentum</a:t>
            </a:r>
          </a:p>
        </p:txBody>
      </p:sp>
      <p:sp>
        <p:nvSpPr>
          <p:cNvPr id="33843" name="Rectangle 54"/>
          <p:cNvSpPr>
            <a:spLocks/>
          </p:cNvSpPr>
          <p:nvPr/>
        </p:nvSpPr>
        <p:spPr bwMode="auto">
          <a:xfrm>
            <a:off x="6146800" y="2228850"/>
            <a:ext cx="90646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Margo</a:t>
            </a:r>
          </a:p>
        </p:txBody>
      </p:sp>
      <p:sp>
        <p:nvSpPr>
          <p:cNvPr id="33844" name="Rectangle 55"/>
          <p:cNvSpPr>
            <a:spLocks/>
          </p:cNvSpPr>
          <p:nvPr/>
        </p:nvSpPr>
        <p:spPr bwMode="auto">
          <a:xfrm>
            <a:off x="6146800" y="2738438"/>
            <a:ext cx="124936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Bronchus</a:t>
            </a:r>
          </a:p>
        </p:txBody>
      </p:sp>
      <p:sp>
        <p:nvSpPr>
          <p:cNvPr id="33845" name="Rectangle 56"/>
          <p:cNvSpPr>
            <a:spLocks/>
          </p:cNvSpPr>
          <p:nvPr/>
        </p:nvSpPr>
        <p:spPr bwMode="auto">
          <a:xfrm>
            <a:off x="6146800" y="3757613"/>
            <a:ext cx="838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Cornu</a:t>
            </a:r>
          </a:p>
        </p:txBody>
      </p:sp>
      <p:sp>
        <p:nvSpPr>
          <p:cNvPr id="33846" name="Rectangle 57"/>
          <p:cNvSpPr>
            <a:spLocks/>
          </p:cNvSpPr>
          <p:nvPr/>
        </p:nvSpPr>
        <p:spPr bwMode="auto">
          <a:xfrm>
            <a:off x="6146800" y="4267200"/>
            <a:ext cx="8858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Nodus</a:t>
            </a:r>
          </a:p>
        </p:txBody>
      </p:sp>
      <p:sp>
        <p:nvSpPr>
          <p:cNvPr id="33847" name="Rectangle 58"/>
          <p:cNvSpPr>
            <a:spLocks/>
          </p:cNvSpPr>
          <p:nvPr/>
        </p:nvSpPr>
        <p:spPr bwMode="auto">
          <a:xfrm>
            <a:off x="6146800" y="5795963"/>
            <a:ext cx="6365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Crus</a:t>
            </a:r>
          </a:p>
        </p:txBody>
      </p:sp>
      <p:sp>
        <p:nvSpPr>
          <p:cNvPr id="33848" name="Rectangle 59"/>
          <p:cNvSpPr>
            <a:spLocks/>
          </p:cNvSpPr>
          <p:nvPr/>
        </p:nvSpPr>
        <p:spPr bwMode="auto">
          <a:xfrm>
            <a:off x="6167438" y="5286375"/>
            <a:ext cx="76358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Radix</a:t>
            </a:r>
          </a:p>
        </p:txBody>
      </p:sp>
      <p:sp>
        <p:nvSpPr>
          <p:cNvPr id="33849" name="Rectangle 60"/>
          <p:cNvSpPr>
            <a:spLocks/>
          </p:cNvSpPr>
          <p:nvPr/>
        </p:nvSpPr>
        <p:spPr bwMode="auto">
          <a:xfrm>
            <a:off x="6146800" y="3248025"/>
            <a:ext cx="10763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Nucleus</a:t>
            </a:r>
          </a:p>
        </p:txBody>
      </p:sp>
      <p:sp>
        <p:nvSpPr>
          <p:cNvPr id="33850" name="Rectangle 61"/>
          <p:cNvSpPr>
            <a:spLocks/>
          </p:cNvSpPr>
          <p:nvPr/>
        </p:nvSpPr>
        <p:spPr bwMode="auto">
          <a:xfrm>
            <a:off x="6146800" y="4776788"/>
            <a:ext cx="15779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Tuberculum</a:t>
            </a:r>
          </a:p>
        </p:txBody>
      </p:sp>
      <p:sp>
        <p:nvSpPr>
          <p:cNvPr id="33851" name="Rectangle 62"/>
          <p:cNvSpPr>
            <a:spLocks/>
          </p:cNvSpPr>
          <p:nvPr/>
        </p:nvSpPr>
        <p:spPr bwMode="auto">
          <a:xfrm>
            <a:off x="6219825" y="115888"/>
            <a:ext cx="25288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b="1">
                <a:solidFill>
                  <a:schemeClr val="tx1"/>
                </a:solidFill>
                <a:latin typeface="Calibri Bold" charset="0"/>
                <a:ea typeface="ＭＳ Ｐゴシック" charset="0"/>
                <a:cs typeface="ＭＳ Ｐゴシック" charset="0"/>
                <a:sym typeface="Calibri Bold" charset="0"/>
              </a:rPr>
              <a:t>ANTERIOR OR ANTERIUS?</a:t>
            </a:r>
          </a:p>
        </p:txBody>
      </p:sp>
      <p:sp>
        <p:nvSpPr>
          <p:cNvPr id="5183" name="Rectangle 63"/>
          <p:cNvSpPr>
            <a:spLocks/>
          </p:cNvSpPr>
          <p:nvPr/>
        </p:nvSpPr>
        <p:spPr bwMode="auto">
          <a:xfrm>
            <a:off x="7831138" y="700088"/>
            <a:ext cx="1092200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anterior</a:t>
            </a:r>
          </a:p>
        </p:txBody>
      </p:sp>
      <p:sp>
        <p:nvSpPr>
          <p:cNvPr id="5184" name="Rectangle 64"/>
          <p:cNvSpPr>
            <a:spLocks/>
          </p:cNvSpPr>
          <p:nvPr/>
        </p:nvSpPr>
        <p:spPr bwMode="auto">
          <a:xfrm>
            <a:off x="7831138" y="1209675"/>
            <a:ext cx="1092200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anterior</a:t>
            </a:r>
          </a:p>
        </p:txBody>
      </p:sp>
      <p:sp>
        <p:nvSpPr>
          <p:cNvPr id="5185" name="Rectangle 65"/>
          <p:cNvSpPr>
            <a:spLocks/>
          </p:cNvSpPr>
          <p:nvPr/>
        </p:nvSpPr>
        <p:spPr bwMode="auto">
          <a:xfrm>
            <a:off x="7831138" y="1719263"/>
            <a:ext cx="1103312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anterius</a:t>
            </a:r>
          </a:p>
        </p:txBody>
      </p:sp>
      <p:sp>
        <p:nvSpPr>
          <p:cNvPr id="5186" name="Rectangle 66"/>
          <p:cNvSpPr>
            <a:spLocks/>
          </p:cNvSpPr>
          <p:nvPr/>
        </p:nvSpPr>
        <p:spPr bwMode="auto">
          <a:xfrm>
            <a:off x="7831138" y="2228850"/>
            <a:ext cx="1092200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anterior</a:t>
            </a:r>
          </a:p>
        </p:txBody>
      </p:sp>
      <p:sp>
        <p:nvSpPr>
          <p:cNvPr id="5187" name="Rectangle 67"/>
          <p:cNvSpPr>
            <a:spLocks/>
          </p:cNvSpPr>
          <p:nvPr/>
        </p:nvSpPr>
        <p:spPr bwMode="auto">
          <a:xfrm>
            <a:off x="7831138" y="2738438"/>
            <a:ext cx="1092200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anterior</a:t>
            </a:r>
          </a:p>
        </p:txBody>
      </p:sp>
      <p:sp>
        <p:nvSpPr>
          <p:cNvPr id="5188" name="Rectangle 68"/>
          <p:cNvSpPr>
            <a:spLocks/>
          </p:cNvSpPr>
          <p:nvPr/>
        </p:nvSpPr>
        <p:spPr bwMode="auto">
          <a:xfrm>
            <a:off x="7831138" y="3757613"/>
            <a:ext cx="1103312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anterius</a:t>
            </a:r>
          </a:p>
        </p:txBody>
      </p:sp>
      <p:sp>
        <p:nvSpPr>
          <p:cNvPr id="5189" name="Rectangle 69"/>
          <p:cNvSpPr>
            <a:spLocks/>
          </p:cNvSpPr>
          <p:nvPr/>
        </p:nvSpPr>
        <p:spPr bwMode="auto">
          <a:xfrm>
            <a:off x="7831138" y="4267200"/>
            <a:ext cx="1092200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anterior</a:t>
            </a:r>
          </a:p>
        </p:txBody>
      </p:sp>
      <p:sp>
        <p:nvSpPr>
          <p:cNvPr id="5190" name="Rectangle 70"/>
          <p:cNvSpPr>
            <a:spLocks/>
          </p:cNvSpPr>
          <p:nvPr/>
        </p:nvSpPr>
        <p:spPr bwMode="auto">
          <a:xfrm>
            <a:off x="7831138" y="5795963"/>
            <a:ext cx="1103312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anterius</a:t>
            </a:r>
          </a:p>
        </p:txBody>
      </p:sp>
      <p:sp>
        <p:nvSpPr>
          <p:cNvPr id="5191" name="Rectangle 71"/>
          <p:cNvSpPr>
            <a:spLocks/>
          </p:cNvSpPr>
          <p:nvPr/>
        </p:nvSpPr>
        <p:spPr bwMode="auto">
          <a:xfrm>
            <a:off x="7831138" y="5286375"/>
            <a:ext cx="1092200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anterior</a:t>
            </a:r>
          </a:p>
        </p:txBody>
      </p:sp>
      <p:sp>
        <p:nvSpPr>
          <p:cNvPr id="5192" name="Rectangle 72"/>
          <p:cNvSpPr>
            <a:spLocks/>
          </p:cNvSpPr>
          <p:nvPr/>
        </p:nvSpPr>
        <p:spPr bwMode="auto">
          <a:xfrm>
            <a:off x="7831138" y="3248025"/>
            <a:ext cx="1092200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anterior</a:t>
            </a:r>
          </a:p>
        </p:txBody>
      </p:sp>
      <p:sp>
        <p:nvSpPr>
          <p:cNvPr id="5193" name="Rectangle 73"/>
          <p:cNvSpPr>
            <a:spLocks/>
          </p:cNvSpPr>
          <p:nvPr/>
        </p:nvSpPr>
        <p:spPr bwMode="auto">
          <a:xfrm>
            <a:off x="7831138" y="4776788"/>
            <a:ext cx="1103312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anterius</a:t>
            </a:r>
          </a:p>
        </p:txBody>
      </p:sp>
    </p:spTree>
    <p:extLst>
      <p:ext uri="{BB962C8B-B14F-4D97-AF65-F5344CB8AC3E}">
        <p14:creationId xmlns:p14="http://schemas.microsoft.com/office/powerpoint/2010/main" val="31820986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0" animBg="1" autoUpdateAnimBg="0"/>
      <p:bldP spid="5138" grpId="0" animBg="1" autoUpdateAnimBg="0"/>
      <p:bldP spid="5139" grpId="0" animBg="1" autoUpdateAnimBg="0"/>
      <p:bldP spid="5140" grpId="0" animBg="1" autoUpdateAnimBg="0"/>
      <p:bldP spid="5141" grpId="0" animBg="1" autoUpdateAnimBg="0"/>
      <p:bldP spid="5142" grpId="0" animBg="1" autoUpdateAnimBg="0"/>
      <p:bldP spid="5143" grpId="0" animBg="1" autoUpdateAnimBg="0"/>
      <p:bldP spid="5144" grpId="0" animBg="1" autoUpdateAnimBg="0"/>
      <p:bldP spid="5145" grpId="0" animBg="1" autoUpdateAnimBg="0"/>
      <p:bldP spid="5146" grpId="0" animBg="1" autoUpdateAnimBg="0"/>
      <p:bldP spid="5147" grpId="0" animBg="1" autoUpdateAnimBg="0"/>
      <p:bldP spid="5160" grpId="0" animBg="1" autoUpdateAnimBg="0"/>
      <p:bldP spid="5161" grpId="0" animBg="1" autoUpdateAnimBg="0"/>
      <p:bldP spid="5162" grpId="0" animBg="1" autoUpdateAnimBg="0"/>
      <p:bldP spid="5163" grpId="0" animBg="1" autoUpdateAnimBg="0"/>
      <p:bldP spid="5164" grpId="0" animBg="1" autoUpdateAnimBg="0"/>
      <p:bldP spid="5165" grpId="0" animBg="1" autoUpdateAnimBg="0"/>
      <p:bldP spid="5166" grpId="0" animBg="1" autoUpdateAnimBg="0"/>
      <p:bldP spid="5167" grpId="0" animBg="1" autoUpdateAnimBg="0"/>
      <p:bldP spid="5168" grpId="0" animBg="1" autoUpdateAnimBg="0"/>
      <p:bldP spid="5169" grpId="0" animBg="1" autoUpdateAnimBg="0"/>
      <p:bldP spid="5170" grpId="0" animBg="1" autoUpdateAnimBg="0"/>
      <p:bldP spid="5183" grpId="0" animBg="1" autoUpdateAnimBg="0"/>
      <p:bldP spid="5184" grpId="0" animBg="1" autoUpdateAnimBg="0"/>
      <p:bldP spid="5185" grpId="0" animBg="1" autoUpdateAnimBg="0"/>
      <p:bldP spid="5186" grpId="0" animBg="1" autoUpdateAnimBg="0"/>
      <p:bldP spid="5187" grpId="0" animBg="1" autoUpdateAnimBg="0"/>
      <p:bldP spid="5188" grpId="0" animBg="1" autoUpdateAnimBg="0"/>
      <p:bldP spid="5189" grpId="0" animBg="1" autoUpdateAnimBg="0"/>
      <p:bldP spid="5190" grpId="0" animBg="1" autoUpdateAnimBg="0"/>
      <p:bldP spid="5191" grpId="0" animBg="1" autoUpdateAnimBg="0"/>
      <p:bldP spid="5192" grpId="0" animBg="1" autoUpdateAnimBg="0"/>
      <p:bldP spid="5193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-41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dirty="0" smtClean="0">
                <a:solidFill>
                  <a:srgbClr val="C00000"/>
                </a:solidFill>
                <a:cs typeface="Times New Roman" pitchFamily="18" charset="0"/>
              </a:rPr>
              <a:t>Doplňte komparativ a superlativ a spojte se substantivy</a:t>
            </a:r>
            <a:endParaRPr lang="cs-CZ" sz="36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156117" y="1143009"/>
            <a:ext cx="8776010" cy="5458513"/>
          </a:xfrm>
        </p:spPr>
        <p:txBody>
          <a:bodyPr>
            <a:normAutofit fontScale="77500" lnSpcReduction="20000"/>
          </a:bodyPr>
          <a:lstStyle/>
          <a:p>
            <a:r>
              <a:rPr lang="cs-CZ" dirty="0" err="1" smtClean="0">
                <a:latin typeface="+mj-lt"/>
                <a:cs typeface="Times New Roman" pitchFamily="18" charset="0"/>
              </a:rPr>
              <a:t>Longus</a:t>
            </a:r>
            <a:r>
              <a:rPr lang="cs-CZ" dirty="0" smtClean="0">
                <a:latin typeface="+mj-lt"/>
                <a:cs typeface="Times New Roman" pitchFamily="18" charset="0"/>
              </a:rPr>
              <a:t>		____________	 ____________	+  </a:t>
            </a:r>
            <a:r>
              <a:rPr lang="cs-CZ" b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periodus</a:t>
            </a:r>
            <a:endParaRPr lang="cs-CZ" b="1" dirty="0" smtClean="0">
              <a:latin typeface="+mj-lt"/>
              <a:cs typeface="Times New Roman" pitchFamily="18" charset="0"/>
            </a:endParaRPr>
          </a:p>
          <a:p>
            <a:r>
              <a:rPr lang="cs-CZ" dirty="0" err="1" smtClean="0">
                <a:latin typeface="+mj-lt"/>
                <a:cs typeface="Times New Roman" pitchFamily="18" charset="0"/>
              </a:rPr>
              <a:t>Brevis</a:t>
            </a:r>
            <a:r>
              <a:rPr lang="cs-CZ" dirty="0" smtClean="0">
                <a:latin typeface="+mj-lt"/>
                <a:cs typeface="Times New Roman" pitchFamily="18" charset="0"/>
              </a:rPr>
              <a:t>		____________	 ____________	+  </a:t>
            </a:r>
            <a:r>
              <a:rPr lang="cs-CZ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os</a:t>
            </a:r>
            <a:endParaRPr lang="cs-CZ" b="1" dirty="0" smtClean="0">
              <a:latin typeface="+mj-lt"/>
              <a:cs typeface="Times New Roman" pitchFamily="18" charset="0"/>
            </a:endParaRPr>
          </a:p>
          <a:p>
            <a:r>
              <a:rPr lang="cs-CZ" dirty="0" err="1" smtClean="0">
                <a:latin typeface="+mj-lt"/>
                <a:cs typeface="Times New Roman" pitchFamily="18" charset="0"/>
              </a:rPr>
              <a:t>Latus</a:t>
            </a:r>
            <a:r>
              <a:rPr lang="cs-CZ" dirty="0" smtClean="0">
                <a:latin typeface="+mj-lt"/>
                <a:cs typeface="Times New Roman" pitchFamily="18" charset="0"/>
              </a:rPr>
              <a:t>		____________	 ____________	+  </a:t>
            </a:r>
            <a:r>
              <a:rPr lang="cs-CZ" b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musculus</a:t>
            </a:r>
            <a:endParaRPr lang="cs-CZ" b="1" dirty="0" smtClean="0">
              <a:latin typeface="+mj-lt"/>
              <a:cs typeface="Times New Roman" pitchFamily="18" charset="0"/>
            </a:endParaRPr>
          </a:p>
          <a:p>
            <a:r>
              <a:rPr lang="cs-CZ" dirty="0" err="1" smtClean="0">
                <a:latin typeface="+mj-lt"/>
                <a:cs typeface="Times New Roman" pitchFamily="18" charset="0"/>
              </a:rPr>
              <a:t>Dubius</a:t>
            </a:r>
            <a:r>
              <a:rPr lang="cs-CZ" dirty="0" smtClean="0">
                <a:latin typeface="+mj-lt"/>
                <a:cs typeface="Times New Roman" pitchFamily="18" charset="0"/>
              </a:rPr>
              <a:t>		 ____________	 ____________	+  </a:t>
            </a:r>
            <a:r>
              <a:rPr lang="cs-CZ" b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symptoma</a:t>
            </a:r>
            <a:endParaRPr lang="cs-CZ" b="1" dirty="0" smtClean="0">
              <a:latin typeface="+mj-lt"/>
              <a:cs typeface="Times New Roman" pitchFamily="18" charset="0"/>
            </a:endParaRPr>
          </a:p>
          <a:p>
            <a:r>
              <a:rPr lang="cs-CZ" dirty="0" smtClean="0">
                <a:latin typeface="+mj-lt"/>
                <a:cs typeface="Times New Roman" pitchFamily="18" charset="0"/>
              </a:rPr>
              <a:t>Gravis		____________	 ____________	+  </a:t>
            </a:r>
            <a:r>
              <a:rPr lang="cs-CZ" b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neuralgia</a:t>
            </a:r>
            <a:endParaRPr lang="cs-CZ" b="1" dirty="0" smtClean="0">
              <a:latin typeface="+mj-lt"/>
              <a:cs typeface="Times New Roman" pitchFamily="18" charset="0"/>
            </a:endParaRPr>
          </a:p>
          <a:p>
            <a:r>
              <a:rPr lang="cs-CZ" dirty="0" err="1" smtClean="0">
                <a:latin typeface="+mj-lt"/>
                <a:cs typeface="Times New Roman" pitchFamily="18" charset="0"/>
              </a:rPr>
              <a:t>Acer</a:t>
            </a:r>
            <a:r>
              <a:rPr lang="cs-CZ" dirty="0" smtClean="0">
                <a:latin typeface="+mj-lt"/>
                <a:cs typeface="Times New Roman" pitchFamily="18" charset="0"/>
              </a:rPr>
              <a:t>		____________	 ____________	+  </a:t>
            </a:r>
            <a:r>
              <a:rPr lang="cs-CZ" b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osteoporosis</a:t>
            </a:r>
            <a:endParaRPr lang="cs-CZ" b="1" dirty="0" smtClean="0">
              <a:latin typeface="+mj-lt"/>
              <a:cs typeface="Times New Roman" pitchFamily="18" charset="0"/>
            </a:endParaRPr>
          </a:p>
          <a:p>
            <a:r>
              <a:rPr lang="cs-CZ" dirty="0" err="1" smtClean="0">
                <a:latin typeface="+mj-lt"/>
                <a:cs typeface="Times New Roman" pitchFamily="18" charset="0"/>
              </a:rPr>
              <a:t>Difficilis</a:t>
            </a:r>
            <a:r>
              <a:rPr lang="cs-CZ" dirty="0" smtClean="0">
                <a:latin typeface="+mj-lt"/>
                <a:cs typeface="Times New Roman" pitchFamily="18" charset="0"/>
              </a:rPr>
              <a:t>	____________	 ____________	+  </a:t>
            </a:r>
            <a:r>
              <a:rPr lang="cs-CZ" b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operatio</a:t>
            </a:r>
            <a:endParaRPr lang="cs-CZ" b="1" dirty="0" smtClean="0">
              <a:latin typeface="+mj-lt"/>
              <a:cs typeface="Times New Roman" pitchFamily="18" charset="0"/>
            </a:endParaRPr>
          </a:p>
          <a:p>
            <a:r>
              <a:rPr lang="cs-CZ" dirty="0" err="1" smtClean="0">
                <a:latin typeface="+mj-lt"/>
                <a:cs typeface="Times New Roman" pitchFamily="18" charset="0"/>
              </a:rPr>
              <a:t>Fragilis</a:t>
            </a:r>
            <a:r>
              <a:rPr lang="cs-CZ" dirty="0" smtClean="0">
                <a:latin typeface="+mj-lt"/>
                <a:cs typeface="Times New Roman" pitchFamily="18" charset="0"/>
              </a:rPr>
              <a:t>		 ____________	 ____________	+  </a:t>
            </a:r>
            <a:r>
              <a:rPr lang="cs-CZ" b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dens</a:t>
            </a:r>
            <a:endParaRPr lang="cs-CZ" b="1" dirty="0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r>
              <a:rPr lang="cs-CZ" dirty="0" err="1" smtClean="0">
                <a:latin typeface="+mj-lt"/>
                <a:cs typeface="Times New Roman" pitchFamily="18" charset="0"/>
              </a:rPr>
              <a:t>Similis</a:t>
            </a:r>
            <a:r>
              <a:rPr lang="cs-CZ" dirty="0" smtClean="0">
                <a:latin typeface="+mj-lt"/>
                <a:cs typeface="Times New Roman" pitchFamily="18" charset="0"/>
              </a:rPr>
              <a:t>		 ____________	 ____________	+  </a:t>
            </a:r>
            <a:r>
              <a:rPr lang="cs-CZ" b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diagnosis</a:t>
            </a:r>
            <a:endParaRPr lang="cs-CZ" b="1" dirty="0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r>
              <a:rPr lang="cs-CZ" dirty="0" err="1" smtClean="0">
                <a:latin typeface="+mj-lt"/>
                <a:cs typeface="Times New Roman" pitchFamily="18" charset="0"/>
              </a:rPr>
              <a:t>Recens</a:t>
            </a:r>
            <a:r>
              <a:rPr lang="cs-CZ" dirty="0" smtClean="0">
                <a:latin typeface="+mj-lt"/>
                <a:cs typeface="Times New Roman" pitchFamily="18" charset="0"/>
              </a:rPr>
              <a:t>		____________	 ____________	+  </a:t>
            </a:r>
            <a:r>
              <a:rPr lang="cs-CZ" b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infarctus</a:t>
            </a:r>
            <a:endParaRPr lang="cs-CZ" b="1" dirty="0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r>
              <a:rPr lang="cs-CZ" dirty="0" err="1" smtClean="0">
                <a:latin typeface="+mj-lt"/>
                <a:cs typeface="Times New Roman" pitchFamily="18" charset="0"/>
              </a:rPr>
              <a:t>Magnus</a:t>
            </a:r>
            <a:r>
              <a:rPr lang="cs-CZ" dirty="0" smtClean="0">
                <a:latin typeface="+mj-lt"/>
                <a:cs typeface="Times New Roman" pitchFamily="18" charset="0"/>
              </a:rPr>
              <a:t>	</a:t>
            </a:r>
            <a:r>
              <a:rPr lang="cs-CZ" dirty="0" smtClean="0">
                <a:latin typeface="+mj-lt"/>
                <a:cs typeface="Times New Roman" pitchFamily="18" charset="0"/>
              </a:rPr>
              <a:t>____________</a:t>
            </a:r>
            <a:r>
              <a:rPr lang="cs-CZ" dirty="0" smtClean="0">
                <a:latin typeface="+mj-lt"/>
                <a:cs typeface="Times New Roman" pitchFamily="18" charset="0"/>
              </a:rPr>
              <a:t>	 ____________	+  </a:t>
            </a:r>
            <a:r>
              <a:rPr lang="cs-CZ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dosis</a:t>
            </a:r>
          </a:p>
          <a:p>
            <a:r>
              <a:rPr lang="cs-CZ" dirty="0" err="1" smtClean="0">
                <a:latin typeface="+mj-lt"/>
                <a:cs typeface="Times New Roman" pitchFamily="18" charset="0"/>
              </a:rPr>
              <a:t>Parvus</a:t>
            </a:r>
            <a:r>
              <a:rPr lang="cs-CZ" dirty="0" smtClean="0">
                <a:latin typeface="+mj-lt"/>
                <a:cs typeface="Times New Roman" pitchFamily="18" charset="0"/>
              </a:rPr>
              <a:t>		____________	 ____________	+  </a:t>
            </a:r>
            <a:r>
              <a:rPr lang="cs-CZ" b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adenoma</a:t>
            </a:r>
            <a:endParaRPr lang="cs-CZ" b="1" dirty="0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r>
              <a:rPr lang="cs-CZ" dirty="0" smtClean="0">
                <a:latin typeface="+mj-lt"/>
                <a:cs typeface="Times New Roman" pitchFamily="18" charset="0"/>
              </a:rPr>
              <a:t>Bonus		____________	 ____________	+  </a:t>
            </a:r>
            <a:r>
              <a:rPr lang="cs-CZ" b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prognosis</a:t>
            </a:r>
            <a:endParaRPr lang="cs-CZ" b="1" dirty="0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r>
              <a:rPr lang="cs-CZ" dirty="0" smtClean="0">
                <a:latin typeface="+mj-lt"/>
                <a:cs typeface="Times New Roman" pitchFamily="18" charset="0"/>
              </a:rPr>
              <a:t>Malus		____________	 ____________	+  </a:t>
            </a:r>
            <a:r>
              <a:rPr lang="cs-CZ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signum</a:t>
            </a:r>
          </a:p>
          <a:p>
            <a:endParaRPr lang="cs-CZ" dirty="0" smtClean="0">
              <a:latin typeface="+mj-lt"/>
              <a:cs typeface="Times New Roman" pitchFamily="18" charset="0"/>
            </a:endParaRPr>
          </a:p>
          <a:p>
            <a:endParaRPr lang="cs-CZ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004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296863" y="3963988"/>
            <a:ext cx="8545512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cs-CZ" sz="2800" dirty="0">
                <a:latin typeface="+mj-lt"/>
                <a:cs typeface="Times New Roman" pitchFamily="18" charset="0"/>
              </a:rPr>
              <a:t>Os </a:t>
            </a:r>
            <a:r>
              <a:rPr lang="cs-CZ" sz="2800" dirty="0" err="1">
                <a:latin typeface="+mj-lt"/>
                <a:cs typeface="Times New Roman" pitchFamily="18" charset="0"/>
              </a:rPr>
              <a:t>sacrum</a:t>
            </a:r>
            <a:r>
              <a:rPr lang="cs-CZ" sz="2800" dirty="0">
                <a:latin typeface="+mj-lt"/>
                <a:cs typeface="Times New Roman" pitchFamily="18" charset="0"/>
              </a:rPr>
              <a:t> femininum______________ </a:t>
            </a:r>
            <a:r>
              <a:rPr lang="cs-CZ" sz="2800" dirty="0" smtClean="0">
                <a:latin typeface="+mj-lt"/>
                <a:cs typeface="Times New Roman" pitchFamily="18" charset="0"/>
              </a:rPr>
              <a:t>(širší &amp; kratší)</a:t>
            </a:r>
            <a:endParaRPr lang="cs-CZ" sz="2800" dirty="0">
              <a:latin typeface="+mj-lt"/>
              <a:cs typeface="Times New Roman" pitchFamily="18" charset="0"/>
            </a:endParaRPr>
          </a:p>
          <a:p>
            <a:pPr algn="l">
              <a:defRPr/>
            </a:pPr>
            <a:r>
              <a:rPr lang="cs-CZ" sz="2800" dirty="0" err="1">
                <a:latin typeface="+mj-lt"/>
                <a:cs typeface="Times New Roman" pitchFamily="18" charset="0"/>
              </a:rPr>
              <a:t>Promontorium</a:t>
            </a:r>
            <a:r>
              <a:rPr lang="cs-CZ" sz="2800" dirty="0">
                <a:latin typeface="+mj-lt"/>
                <a:cs typeface="Times New Roman" pitchFamily="18" charset="0"/>
              </a:rPr>
              <a:t> </a:t>
            </a:r>
            <a:r>
              <a:rPr lang="cs-CZ" sz="2800" dirty="0" err="1">
                <a:latin typeface="+mj-lt"/>
                <a:cs typeface="Times New Roman" pitchFamily="18" charset="0"/>
              </a:rPr>
              <a:t>ossis</a:t>
            </a:r>
            <a:r>
              <a:rPr lang="cs-CZ" sz="2800" dirty="0">
                <a:latin typeface="+mj-lt"/>
                <a:cs typeface="Times New Roman" pitchFamily="18" charset="0"/>
              </a:rPr>
              <a:t> </a:t>
            </a:r>
            <a:r>
              <a:rPr lang="cs-CZ" sz="2800" dirty="0" err="1">
                <a:latin typeface="+mj-lt"/>
                <a:cs typeface="Times New Roman" pitchFamily="18" charset="0"/>
              </a:rPr>
              <a:t>sacri</a:t>
            </a:r>
            <a:r>
              <a:rPr lang="cs-CZ" sz="2800" dirty="0">
                <a:latin typeface="+mj-lt"/>
                <a:cs typeface="Times New Roman" pitchFamily="18" charset="0"/>
              </a:rPr>
              <a:t> femininum __________</a:t>
            </a:r>
            <a:r>
              <a:rPr lang="cs-CZ" sz="2800" dirty="0" smtClean="0">
                <a:latin typeface="+mj-lt"/>
                <a:cs typeface="Times New Roman" pitchFamily="18" charset="0"/>
              </a:rPr>
              <a:t>(plošší) </a:t>
            </a:r>
            <a:endParaRPr lang="cs-CZ" sz="2800" dirty="0">
              <a:latin typeface="+mj-lt"/>
              <a:cs typeface="Times New Roman" pitchFamily="18" charset="0"/>
            </a:endParaRPr>
          </a:p>
          <a:p>
            <a:pPr algn="l">
              <a:defRPr/>
            </a:pPr>
            <a:r>
              <a:rPr lang="cs-CZ" sz="2800" dirty="0" err="1">
                <a:latin typeface="+mj-lt"/>
                <a:cs typeface="Times New Roman" pitchFamily="18" charset="0"/>
              </a:rPr>
              <a:t>Coccyx</a:t>
            </a:r>
            <a:r>
              <a:rPr lang="cs-CZ" sz="2800" dirty="0">
                <a:latin typeface="+mj-lt"/>
                <a:cs typeface="Times New Roman" pitchFamily="18" charset="0"/>
              </a:rPr>
              <a:t> feminina __________________________</a:t>
            </a:r>
            <a:r>
              <a:rPr lang="cs-CZ" sz="2800" dirty="0" smtClean="0">
                <a:latin typeface="+mj-lt"/>
                <a:cs typeface="Times New Roman" pitchFamily="18" charset="0"/>
              </a:rPr>
              <a:t>(kratší)</a:t>
            </a:r>
            <a:endParaRPr lang="cs-CZ" sz="2800" dirty="0">
              <a:latin typeface="+mj-lt"/>
              <a:cs typeface="Times New Roman" pitchFamily="18" charset="0"/>
            </a:endParaRPr>
          </a:p>
          <a:p>
            <a:pPr algn="l">
              <a:defRPr/>
            </a:pPr>
            <a:r>
              <a:rPr lang="cs-CZ" sz="2800" dirty="0" err="1">
                <a:latin typeface="+mj-lt"/>
                <a:cs typeface="Times New Roman" pitchFamily="18" charset="0"/>
              </a:rPr>
              <a:t>Angulus</a:t>
            </a:r>
            <a:r>
              <a:rPr lang="cs-CZ" sz="2800" dirty="0">
                <a:latin typeface="+mj-lt"/>
                <a:cs typeface="Times New Roman" pitchFamily="18" charset="0"/>
              </a:rPr>
              <a:t> </a:t>
            </a:r>
            <a:r>
              <a:rPr lang="cs-CZ" sz="2800" dirty="0" err="1">
                <a:latin typeface="+mj-lt"/>
                <a:cs typeface="Times New Roman" pitchFamily="18" charset="0"/>
              </a:rPr>
              <a:t>alarum</a:t>
            </a:r>
            <a:r>
              <a:rPr lang="cs-CZ" sz="2800" dirty="0">
                <a:latin typeface="+mj-lt"/>
                <a:cs typeface="Times New Roman" pitchFamily="18" charset="0"/>
              </a:rPr>
              <a:t> </a:t>
            </a:r>
            <a:r>
              <a:rPr lang="cs-CZ" sz="2800" dirty="0" err="1">
                <a:latin typeface="+mj-lt"/>
                <a:cs typeface="Times New Roman" pitchFamily="18" charset="0"/>
              </a:rPr>
              <a:t>ossis</a:t>
            </a:r>
            <a:r>
              <a:rPr lang="cs-CZ" sz="2800" dirty="0">
                <a:latin typeface="+mj-lt"/>
                <a:cs typeface="Times New Roman" pitchFamily="18" charset="0"/>
              </a:rPr>
              <a:t> </a:t>
            </a:r>
            <a:r>
              <a:rPr lang="cs-CZ" sz="2800" dirty="0" err="1">
                <a:latin typeface="+mj-lt"/>
                <a:cs typeface="Times New Roman" pitchFamily="18" charset="0"/>
              </a:rPr>
              <a:t>ilii</a:t>
            </a:r>
            <a:r>
              <a:rPr lang="cs-CZ" sz="2800" dirty="0">
                <a:latin typeface="+mj-lt"/>
                <a:cs typeface="Times New Roman" pitchFamily="18" charset="0"/>
              </a:rPr>
              <a:t> </a:t>
            </a:r>
            <a:r>
              <a:rPr lang="cs-CZ" sz="2800" dirty="0" err="1">
                <a:latin typeface="+mj-lt"/>
                <a:cs typeface="Times New Roman" pitchFamily="18" charset="0"/>
              </a:rPr>
              <a:t>feminini</a:t>
            </a:r>
            <a:r>
              <a:rPr lang="cs-CZ" sz="2800" dirty="0">
                <a:latin typeface="+mj-lt"/>
                <a:cs typeface="Times New Roman" pitchFamily="18" charset="0"/>
              </a:rPr>
              <a:t>______________</a:t>
            </a:r>
            <a:r>
              <a:rPr lang="cs-CZ" sz="2800" dirty="0" smtClean="0">
                <a:latin typeface="+mj-lt"/>
                <a:cs typeface="Times New Roman" pitchFamily="18" charset="0"/>
              </a:rPr>
              <a:t>(v</a:t>
            </a:r>
            <a:r>
              <a:rPr lang="cs-CZ" sz="2800" dirty="0" smtClean="0">
                <a:latin typeface="+mj-lt"/>
                <a:cs typeface="Times New Roman" pitchFamily="18" charset="0"/>
              </a:rPr>
              <a:t>ětší</a:t>
            </a:r>
            <a:r>
              <a:rPr lang="cs-CZ" sz="2800" dirty="0" smtClean="0">
                <a:latin typeface="+mj-lt"/>
                <a:cs typeface="Times New Roman" pitchFamily="18" charset="0"/>
              </a:rPr>
              <a:t>)</a:t>
            </a:r>
            <a:endParaRPr lang="cs-CZ" sz="2800" dirty="0">
              <a:latin typeface="+mj-lt"/>
              <a:cs typeface="Times New Roman" pitchFamily="18" charset="0"/>
            </a:endParaRPr>
          </a:p>
          <a:p>
            <a:pPr algn="l">
              <a:defRPr/>
            </a:pPr>
            <a:r>
              <a:rPr lang="cs-CZ" sz="2800" dirty="0" err="1">
                <a:latin typeface="+mj-lt"/>
                <a:cs typeface="Times New Roman" pitchFamily="18" charset="0"/>
              </a:rPr>
              <a:t>Foramen</a:t>
            </a:r>
            <a:r>
              <a:rPr lang="cs-CZ" sz="2800" dirty="0">
                <a:latin typeface="+mj-lt"/>
                <a:cs typeface="Times New Roman" pitchFamily="18" charset="0"/>
              </a:rPr>
              <a:t> </a:t>
            </a:r>
            <a:r>
              <a:rPr lang="cs-CZ" sz="2800" dirty="0" err="1">
                <a:latin typeface="+mj-lt"/>
                <a:cs typeface="Times New Roman" pitchFamily="18" charset="0"/>
              </a:rPr>
              <a:t>obturatum</a:t>
            </a:r>
            <a:r>
              <a:rPr lang="cs-CZ" sz="2800" dirty="0">
                <a:latin typeface="+mj-lt"/>
                <a:cs typeface="Times New Roman" pitchFamily="18" charset="0"/>
              </a:rPr>
              <a:t> femininum ______________</a:t>
            </a:r>
            <a:r>
              <a:rPr lang="cs-CZ" sz="2800" dirty="0" smtClean="0">
                <a:latin typeface="+mj-lt"/>
                <a:cs typeface="Times New Roman" pitchFamily="18" charset="0"/>
              </a:rPr>
              <a:t>(menší)</a:t>
            </a:r>
            <a:endParaRPr lang="cs-CZ" dirty="0"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275" y="251507"/>
            <a:ext cx="604880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CB0202"/>
                </a:solidFill>
                <a:latin typeface="+mj-lt"/>
              </a:rPr>
              <a:t>SROVNEJTE MU</a:t>
            </a:r>
            <a:r>
              <a:rPr lang="en-US" sz="2400" b="1" dirty="0" smtClean="0">
                <a:solidFill>
                  <a:srgbClr val="CB0202"/>
                </a:solidFill>
                <a:latin typeface="+mj-lt"/>
              </a:rPr>
              <a:t>ŽSKOU A ŽENSKOU PÁNEV</a:t>
            </a:r>
            <a:endParaRPr lang="en-US" sz="2400" b="1" dirty="0">
              <a:solidFill>
                <a:srgbClr val="CB0202"/>
              </a:solidFill>
              <a:latin typeface="+mj-lt"/>
            </a:endParaRPr>
          </a:p>
        </p:txBody>
      </p:sp>
      <p:pic>
        <p:nvPicPr>
          <p:cNvPr id="2" name="Picture 1" descr="PELV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81" y="810404"/>
            <a:ext cx="7331537" cy="295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1517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  <a:cs typeface="Times New Roman" pitchFamily="18" charset="0"/>
              </a:rPr>
              <a:t>Spojte, doplňte opozita a převeďte do </a:t>
            </a:r>
            <a:r>
              <a:rPr lang="cs-CZ" dirty="0" err="1" smtClean="0">
                <a:solidFill>
                  <a:srgbClr val="C00000"/>
                </a:solidFill>
                <a:cs typeface="Times New Roman" pitchFamily="18" charset="0"/>
              </a:rPr>
              <a:t>abl</a:t>
            </a:r>
            <a:r>
              <a:rPr lang="cs-CZ" dirty="0" smtClean="0">
                <a:solidFill>
                  <a:srgbClr val="C00000"/>
                </a:solidFill>
                <a:cs typeface="Times New Roman" pitchFamily="18" charset="0"/>
              </a:rPr>
              <a:t>. </a:t>
            </a:r>
            <a:r>
              <a:rPr lang="cs-CZ" dirty="0" err="1" smtClean="0">
                <a:solidFill>
                  <a:srgbClr val="C00000"/>
                </a:solidFill>
                <a:cs typeface="Times New Roman" pitchFamily="18" charset="0"/>
              </a:rPr>
              <a:t>sg</a:t>
            </a:r>
            <a:r>
              <a:rPr lang="cs-CZ" dirty="0" smtClean="0">
                <a:solidFill>
                  <a:srgbClr val="C00000"/>
                </a:solidFill>
                <a:cs typeface="Times New Roman" pitchFamily="18" charset="0"/>
              </a:rPr>
              <a:t>. s předložkou in</a:t>
            </a:r>
            <a:endParaRPr lang="cs-CZ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6914" y="1767465"/>
            <a:ext cx="9032481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>
                <a:latin typeface="+mj-lt"/>
                <a:cs typeface="Times New Roman" pitchFamily="18" charset="0"/>
              </a:rPr>
              <a:t>Labium (superior)		___________		___________</a:t>
            </a:r>
          </a:p>
          <a:p>
            <a:pPr>
              <a:buNone/>
            </a:pPr>
            <a:r>
              <a:rPr lang="cs-CZ" dirty="0" err="1" smtClean="0">
                <a:latin typeface="+mj-lt"/>
                <a:cs typeface="Times New Roman" pitchFamily="18" charset="0"/>
              </a:rPr>
              <a:t>Membrum</a:t>
            </a:r>
            <a:r>
              <a:rPr lang="cs-CZ" dirty="0" smtClean="0">
                <a:latin typeface="+mj-lt"/>
                <a:cs typeface="Times New Roman" pitchFamily="18" charset="0"/>
              </a:rPr>
              <a:t> (</a:t>
            </a:r>
            <a:r>
              <a:rPr lang="cs-CZ" dirty="0" err="1" smtClean="0">
                <a:latin typeface="+mj-lt"/>
                <a:cs typeface="Times New Roman" pitchFamily="18" charset="0"/>
              </a:rPr>
              <a:t>inferior</a:t>
            </a:r>
            <a:r>
              <a:rPr lang="cs-CZ" dirty="0" smtClean="0">
                <a:latin typeface="+mj-lt"/>
                <a:cs typeface="Times New Roman" pitchFamily="18" charset="0"/>
              </a:rPr>
              <a:t>)		___________		___________</a:t>
            </a:r>
          </a:p>
          <a:p>
            <a:pPr>
              <a:buNone/>
            </a:pPr>
            <a:r>
              <a:rPr lang="cs-CZ" dirty="0" err="1" smtClean="0">
                <a:latin typeface="+mj-lt"/>
                <a:cs typeface="Times New Roman" pitchFamily="18" charset="0"/>
              </a:rPr>
              <a:t>Tuberculum</a:t>
            </a:r>
            <a:r>
              <a:rPr lang="cs-CZ" dirty="0" smtClean="0">
                <a:latin typeface="+mj-lt"/>
                <a:cs typeface="Times New Roman" pitchFamily="18" charset="0"/>
              </a:rPr>
              <a:t> (</a:t>
            </a:r>
            <a:r>
              <a:rPr lang="cs-CZ" dirty="0" err="1" smtClean="0">
                <a:latin typeface="+mj-lt"/>
                <a:cs typeface="Times New Roman" pitchFamily="18" charset="0"/>
              </a:rPr>
              <a:t>minor</a:t>
            </a:r>
            <a:r>
              <a:rPr lang="cs-CZ" dirty="0" smtClean="0">
                <a:latin typeface="+mj-lt"/>
                <a:cs typeface="Times New Roman" pitchFamily="18" charset="0"/>
              </a:rPr>
              <a:t>)		___________	 	___________</a:t>
            </a:r>
          </a:p>
          <a:p>
            <a:pPr>
              <a:buNone/>
            </a:pPr>
            <a:r>
              <a:rPr lang="cs-CZ" dirty="0" err="1" smtClean="0">
                <a:latin typeface="+mj-lt"/>
                <a:cs typeface="Times New Roman" pitchFamily="18" charset="0"/>
              </a:rPr>
              <a:t>Circulatio</a:t>
            </a:r>
            <a:r>
              <a:rPr lang="cs-CZ" dirty="0" smtClean="0">
                <a:latin typeface="+mj-lt"/>
                <a:cs typeface="Times New Roman" pitchFamily="18" charset="0"/>
              </a:rPr>
              <a:t> (maior)		</a:t>
            </a:r>
            <a:r>
              <a:rPr lang="cs-CZ" dirty="0" smtClean="0">
                <a:latin typeface="+mj-lt"/>
                <a:cs typeface="Times New Roman" pitchFamily="18" charset="0"/>
              </a:rPr>
              <a:t>	___________</a:t>
            </a:r>
            <a:r>
              <a:rPr lang="cs-CZ" dirty="0" smtClean="0">
                <a:latin typeface="+mj-lt"/>
                <a:cs typeface="Times New Roman" pitchFamily="18" charset="0"/>
              </a:rPr>
              <a:t>	 	___________</a:t>
            </a:r>
          </a:p>
          <a:p>
            <a:pPr>
              <a:buNone/>
            </a:pPr>
            <a:r>
              <a:rPr lang="cs-CZ" dirty="0" smtClean="0">
                <a:latin typeface="+mj-lt"/>
                <a:cs typeface="Times New Roman" pitchFamily="18" charset="0"/>
              </a:rPr>
              <a:t>Dosis	(</a:t>
            </a:r>
            <a:r>
              <a:rPr lang="cs-CZ" dirty="0" err="1" smtClean="0">
                <a:latin typeface="+mj-lt"/>
                <a:cs typeface="Times New Roman" pitchFamily="18" charset="0"/>
              </a:rPr>
              <a:t>maximus</a:t>
            </a:r>
            <a:r>
              <a:rPr lang="cs-CZ" dirty="0" smtClean="0">
                <a:latin typeface="+mj-lt"/>
                <a:cs typeface="Times New Roman" pitchFamily="18" charset="0"/>
              </a:rPr>
              <a:t>)		</a:t>
            </a:r>
            <a:r>
              <a:rPr lang="cs-CZ" dirty="0" smtClean="0">
                <a:latin typeface="+mj-lt"/>
                <a:cs typeface="Times New Roman" pitchFamily="18" charset="0"/>
              </a:rPr>
              <a:t>___________</a:t>
            </a:r>
            <a:r>
              <a:rPr lang="cs-CZ" dirty="0" smtClean="0">
                <a:latin typeface="+mj-lt"/>
                <a:cs typeface="Times New Roman" pitchFamily="18" charset="0"/>
              </a:rPr>
              <a:t>	 	___________</a:t>
            </a:r>
          </a:p>
          <a:p>
            <a:pPr>
              <a:buNone/>
            </a:pPr>
            <a:r>
              <a:rPr lang="cs-CZ" dirty="0" err="1" smtClean="0">
                <a:latin typeface="+mj-lt"/>
                <a:cs typeface="Times New Roman" pitchFamily="18" charset="0"/>
              </a:rPr>
              <a:t>Pars</a:t>
            </a:r>
            <a:r>
              <a:rPr lang="cs-CZ" dirty="0" smtClean="0">
                <a:latin typeface="+mj-lt"/>
                <a:cs typeface="Times New Roman" pitchFamily="18" charset="0"/>
              </a:rPr>
              <a:t> (</a:t>
            </a:r>
            <a:r>
              <a:rPr lang="cs-CZ" dirty="0" err="1" smtClean="0">
                <a:latin typeface="+mj-lt"/>
                <a:cs typeface="Times New Roman" pitchFamily="18" charset="0"/>
              </a:rPr>
              <a:t>posterior</a:t>
            </a:r>
            <a:r>
              <a:rPr lang="cs-CZ" dirty="0" smtClean="0">
                <a:latin typeface="+mj-lt"/>
                <a:cs typeface="Times New Roman" pitchFamily="18" charset="0"/>
              </a:rPr>
              <a:t>)			___________	 	___________</a:t>
            </a:r>
          </a:p>
          <a:p>
            <a:pPr>
              <a:buNone/>
            </a:pPr>
            <a:r>
              <a:rPr lang="cs-CZ" dirty="0" err="1" smtClean="0">
                <a:latin typeface="+mj-lt"/>
                <a:cs typeface="Times New Roman" pitchFamily="18" charset="0"/>
              </a:rPr>
              <a:t>Paries</a:t>
            </a:r>
            <a:r>
              <a:rPr lang="cs-CZ" dirty="0">
                <a:latin typeface="+mj-lt"/>
                <a:cs typeface="Times New Roman" pitchFamily="18" charset="0"/>
              </a:rPr>
              <a:t> </a:t>
            </a:r>
            <a:r>
              <a:rPr lang="cs-CZ" dirty="0" smtClean="0">
                <a:latin typeface="+mj-lt"/>
                <a:cs typeface="Times New Roman" pitchFamily="18" charset="0"/>
              </a:rPr>
              <a:t>(</a:t>
            </a:r>
            <a:r>
              <a:rPr lang="cs-CZ" dirty="0" err="1" smtClean="0">
                <a:latin typeface="+mj-lt"/>
                <a:cs typeface="Times New Roman" pitchFamily="18" charset="0"/>
              </a:rPr>
              <a:t>anterior</a:t>
            </a:r>
            <a:r>
              <a:rPr lang="cs-CZ" dirty="0" smtClean="0">
                <a:latin typeface="+mj-lt"/>
                <a:cs typeface="Times New Roman" pitchFamily="18" charset="0"/>
              </a:rPr>
              <a:t>)			___________	 	___________</a:t>
            </a:r>
          </a:p>
          <a:p>
            <a:pPr>
              <a:buNone/>
            </a:pPr>
            <a:r>
              <a:rPr lang="cs-CZ" dirty="0" err="1" smtClean="0">
                <a:latin typeface="+mj-lt"/>
                <a:cs typeface="Times New Roman" pitchFamily="18" charset="0"/>
              </a:rPr>
              <a:t>Foramen</a:t>
            </a:r>
            <a:r>
              <a:rPr lang="cs-CZ" dirty="0" smtClean="0">
                <a:latin typeface="+mj-lt"/>
                <a:cs typeface="Times New Roman" pitchFamily="18" charset="0"/>
              </a:rPr>
              <a:t>	(maior)		 	___________	 	___________</a:t>
            </a:r>
            <a:endParaRPr lang="cs-CZ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621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ŽLTA2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ŽLTA2.thmx</Template>
  <TotalTime>28</TotalTime>
  <Words>435</Words>
  <Application>Microsoft Macintosh PowerPoint</Application>
  <PresentationFormat>On-screen Show (4:3)</PresentationFormat>
  <Paragraphs>202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ŽLTA2</vt:lpstr>
      <vt:lpstr> STUPŇOVÁNÍ ADJEKTIV Podle SVOBODOVÁ, D. – VEJRAŽKA, M: TERMINOLOGIAE MEDICAE IANUA, s. 174 a nASL.</vt:lpstr>
      <vt:lpstr>Vyřaďte adjektiva, u substantiv uveďte slovníkový tvar a deklinaci</vt:lpstr>
      <vt:lpstr>Spojte</vt:lpstr>
      <vt:lpstr>Spojte s předložkami</vt:lpstr>
      <vt:lpstr>Přeložte adjektivum, vytvořte komparativ a spojení vyskloňujte</vt:lpstr>
      <vt:lpstr>PowerPoint Presentation</vt:lpstr>
      <vt:lpstr>Doplňte komparativ a superlativ a spojte se substantivy</vt:lpstr>
      <vt:lpstr>PowerPoint Presentation</vt:lpstr>
      <vt:lpstr>Spojte, doplňte opozita a převeďte do abl. sg. s předložkou in</vt:lpstr>
      <vt:lpstr>PowerPoint Presentation</vt:lpstr>
      <vt:lpstr>Převeďte do opačného čísla</vt:lpstr>
      <vt:lpstr>PowerPoint Presentation</vt:lpstr>
    </vt:vector>
  </TitlesOfParts>
  <Company>Hokkaido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STUPŇOVÁNÍ ADJEKTIV Podle SVOBODOVÁ, D. – VEJRAŽKA, M: TERMINOLOGIAE MEDICAE IANUA, s. 174 a nASL.</dc:title>
  <dc:creator>Pepina Artimová</dc:creator>
  <cp:lastModifiedBy>Pepina Artimová</cp:lastModifiedBy>
  <cp:revision>4</cp:revision>
  <dcterms:created xsi:type="dcterms:W3CDTF">2013-12-10T05:31:57Z</dcterms:created>
  <dcterms:modified xsi:type="dcterms:W3CDTF">2014-12-01T21:29:51Z</dcterms:modified>
</cp:coreProperties>
</file>