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sldIdLst>
    <p:sldId id="286" r:id="rId2"/>
    <p:sldId id="290" r:id="rId3"/>
    <p:sldId id="291" r:id="rId4"/>
    <p:sldId id="305" r:id="rId5"/>
    <p:sldId id="258" r:id="rId6"/>
    <p:sldId id="293" r:id="rId7"/>
    <p:sldId id="294" r:id="rId8"/>
    <p:sldId id="292" r:id="rId9"/>
    <p:sldId id="295" r:id="rId10"/>
    <p:sldId id="277" r:id="rId11"/>
    <p:sldId id="259" r:id="rId12"/>
    <p:sldId id="287" r:id="rId13"/>
    <p:sldId id="275" r:id="rId14"/>
    <p:sldId id="279" r:id="rId15"/>
    <p:sldId id="296" r:id="rId16"/>
    <p:sldId id="278" r:id="rId17"/>
    <p:sldId id="280" r:id="rId18"/>
    <p:sldId id="272" r:id="rId19"/>
    <p:sldId id="316" r:id="rId20"/>
    <p:sldId id="317" r:id="rId21"/>
    <p:sldId id="318" r:id="rId22"/>
    <p:sldId id="319" r:id="rId23"/>
    <p:sldId id="320" r:id="rId24"/>
    <p:sldId id="321" r:id="rId25"/>
    <p:sldId id="322" r:id="rId26"/>
    <p:sldId id="281" r:id="rId27"/>
    <p:sldId id="323" r:id="rId28"/>
    <p:sldId id="297" r:id="rId29"/>
    <p:sldId id="261" r:id="rId30"/>
    <p:sldId id="301" r:id="rId31"/>
    <p:sldId id="265" r:id="rId32"/>
    <p:sldId id="267" r:id="rId33"/>
    <p:sldId id="266" r:id="rId34"/>
    <p:sldId id="302" r:id="rId35"/>
    <p:sldId id="303" r:id="rId36"/>
    <p:sldId id="268" r:id="rId37"/>
    <p:sldId id="304" r:id="rId38"/>
    <p:sldId id="271" r:id="rId39"/>
    <p:sldId id="306" r:id="rId40"/>
    <p:sldId id="307" r:id="rId41"/>
    <p:sldId id="308" r:id="rId42"/>
    <p:sldId id="309" r:id="rId43"/>
    <p:sldId id="310" r:id="rId44"/>
    <p:sldId id="311" r:id="rId45"/>
    <p:sldId id="312" r:id="rId46"/>
    <p:sldId id="313" r:id="rId47"/>
    <p:sldId id="314" r:id="rId48"/>
    <p:sldId id="315" r:id="rId49"/>
    <p:sldId id="269" r:id="rId50"/>
    <p:sldId id="276" r:id="rId51"/>
    <p:sldId id="273" r:id="rId52"/>
    <p:sldId id="285" r:id="rId53"/>
    <p:sldId id="289" r:id="rId5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8" autoAdjust="0"/>
    <p:restoredTop sz="94472" autoAdjust="0"/>
  </p:normalViewPr>
  <p:slideViewPr>
    <p:cSldViewPr>
      <p:cViewPr varScale="1">
        <p:scale>
          <a:sx n="123" d="100"/>
          <a:sy n="123" d="100"/>
        </p:scale>
        <p:origin x="-12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8249D-498A-4A80-B125-463668BAADDA}" type="datetimeFigureOut">
              <a:rPr lang="cs-CZ" smtClean="0"/>
              <a:t>12.6.2014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E270A-D7A3-4C1B-BC77-4D352079098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0954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dirty="0" smtClean="0"/>
          </a:p>
        </p:txBody>
      </p:sp>
      <p:sp>
        <p:nvSpPr>
          <p:cNvPr id="8192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A7C2E90-4129-4C34-A201-83899E66E18D}" type="slidenum">
              <a:rPr lang="cs-CZ" smtClean="0"/>
              <a:pPr eaLnBrk="1" hangingPunct="1"/>
              <a:t>1</a:t>
            </a:fld>
            <a:endParaRPr lang="cs-CZ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E270A-D7A3-4C1B-BC77-4D3520790981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947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E270A-D7A3-4C1B-BC77-4D3520790981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9475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E270A-D7A3-4C1B-BC77-4D3520790981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947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F7C64-69C0-4C49-A87E-486DE79E7235}" type="datetimeFigureOut">
              <a:rPr lang="cs-CZ" smtClean="0"/>
              <a:t>12.6.2014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A934-1F54-4616-ADB5-7482A264D0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2012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F7C64-69C0-4C49-A87E-486DE79E7235}" type="datetimeFigureOut">
              <a:rPr lang="cs-CZ" smtClean="0"/>
              <a:t>12.6.2014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A934-1F54-4616-ADB5-7482A264D0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979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F7C64-69C0-4C49-A87E-486DE79E7235}" type="datetimeFigureOut">
              <a:rPr lang="cs-CZ" smtClean="0"/>
              <a:t>12.6.2014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A934-1F54-4616-ADB5-7482A264D0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5177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F7C64-69C0-4C49-A87E-486DE79E7235}" type="datetimeFigureOut">
              <a:rPr lang="cs-CZ" smtClean="0"/>
              <a:t>12.6.2014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A934-1F54-4616-ADB5-7482A264D0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4297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F7C64-69C0-4C49-A87E-486DE79E7235}" type="datetimeFigureOut">
              <a:rPr lang="cs-CZ" smtClean="0"/>
              <a:t>12.6.2014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A934-1F54-4616-ADB5-7482A264D0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3577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F7C64-69C0-4C49-A87E-486DE79E7235}" type="datetimeFigureOut">
              <a:rPr lang="cs-CZ" smtClean="0"/>
              <a:t>12.6.2014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A934-1F54-4616-ADB5-7482A264D0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5239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F7C64-69C0-4C49-A87E-486DE79E7235}" type="datetimeFigureOut">
              <a:rPr lang="cs-CZ" smtClean="0"/>
              <a:t>12.6.2014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A934-1F54-4616-ADB5-7482A264D0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3113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F7C64-69C0-4C49-A87E-486DE79E7235}" type="datetimeFigureOut">
              <a:rPr lang="cs-CZ" smtClean="0"/>
              <a:t>12.6.2014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A934-1F54-4616-ADB5-7482A264D0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3714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F7C64-69C0-4C49-A87E-486DE79E7235}" type="datetimeFigureOut">
              <a:rPr lang="cs-CZ" smtClean="0"/>
              <a:t>12.6.2014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A934-1F54-4616-ADB5-7482A264D0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2970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F7C64-69C0-4C49-A87E-486DE79E7235}" type="datetimeFigureOut">
              <a:rPr lang="cs-CZ" smtClean="0"/>
              <a:t>12.6.2014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A934-1F54-4616-ADB5-7482A264D0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057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F7C64-69C0-4C49-A87E-486DE79E7235}" type="datetimeFigureOut">
              <a:rPr lang="cs-CZ" smtClean="0"/>
              <a:t>12.6.2014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4A934-1F54-4616-ADB5-7482A264D0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471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F7C64-69C0-4C49-A87E-486DE79E7235}" type="datetimeFigureOut">
              <a:rPr lang="cs-CZ" smtClean="0"/>
              <a:t>12.6.2014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4A934-1F54-4616-ADB5-7482A264D0D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1063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765175"/>
            <a:ext cx="7696200" cy="80645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rgbClr val="0000CC"/>
                </a:solidFill>
              </a:rPr>
              <a:t/>
            </a:r>
            <a:br>
              <a:rPr lang="cs-CZ" dirty="0" smtClean="0">
                <a:solidFill>
                  <a:srgbClr val="0000CC"/>
                </a:solidFill>
              </a:rPr>
            </a:br>
            <a:r>
              <a:rPr lang="cs-CZ" sz="3700" dirty="0" smtClean="0">
                <a:latin typeface="Arial Black" pitchFamily="34" charset="0"/>
              </a:rPr>
              <a:t>5. </a:t>
            </a:r>
            <a:r>
              <a:rPr lang="cs-CZ" sz="3700" dirty="0">
                <a:latin typeface="Arial Black" pitchFamily="34" charset="0"/>
              </a:rPr>
              <a:t>SEMINÁŘ</a:t>
            </a:r>
            <a:br>
              <a:rPr lang="cs-CZ" sz="3700" dirty="0">
                <a:latin typeface="Arial Black" pitchFamily="34" charset="0"/>
              </a:rPr>
            </a:br>
            <a:r>
              <a:rPr lang="cs-CZ" sz="3700" cap="all" dirty="0" smtClean="0">
                <a:latin typeface="Arial Black" pitchFamily="34" charset="0"/>
              </a:rPr>
              <a:t/>
            </a:r>
            <a:br>
              <a:rPr lang="cs-CZ" sz="3700" cap="all" dirty="0" smtClean="0">
                <a:latin typeface="Arial Black" pitchFamily="34" charset="0"/>
              </a:rPr>
            </a:br>
            <a:r>
              <a:rPr lang="cs-CZ" cap="all" dirty="0" smtClean="0">
                <a:solidFill>
                  <a:srgbClr val="0000CC"/>
                </a:solidFill>
              </a:rPr>
              <a:t/>
            </a:r>
            <a:br>
              <a:rPr lang="cs-CZ" cap="all" dirty="0" smtClean="0">
                <a:solidFill>
                  <a:srgbClr val="0000CC"/>
                </a:solidFill>
              </a:rPr>
            </a:br>
            <a:r>
              <a:rPr lang="cs-CZ" cap="all" dirty="0">
                <a:solidFill>
                  <a:srgbClr val="0000CC"/>
                </a:solidFill>
              </a:rPr>
              <a:t/>
            </a:r>
            <a:br>
              <a:rPr lang="cs-CZ" cap="all" dirty="0">
                <a:solidFill>
                  <a:srgbClr val="0000CC"/>
                </a:solidFill>
              </a:rPr>
            </a:br>
            <a:endParaRPr lang="cs-CZ" cap="all" dirty="0" smtClean="0">
              <a:solidFill>
                <a:srgbClr val="0000CC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2852936"/>
            <a:ext cx="7696200" cy="1368152"/>
          </a:xfrm>
          <a:ln w="76200">
            <a:noFill/>
          </a:ln>
        </p:spPr>
        <p:txBody>
          <a:bodyPr>
            <a:noAutofit/>
          </a:bodyPr>
          <a:lstStyle/>
          <a:p>
            <a:pPr marL="0" indent="0" algn="ctr">
              <a:buClr>
                <a:srgbClr val="FF0000"/>
              </a:buClr>
              <a:buSzPct val="100000"/>
              <a:buNone/>
              <a:defRPr/>
            </a:pPr>
            <a:r>
              <a:rPr lang="cs-CZ" sz="3600" b="1" cap="all" dirty="0" smtClean="0">
                <a:solidFill>
                  <a:srgbClr val="0000CC"/>
                </a:solidFill>
                <a:latin typeface="Arial Black" pitchFamily="34" charset="0"/>
              </a:rPr>
              <a:t>Typy epidemiologických</a:t>
            </a:r>
          </a:p>
          <a:p>
            <a:pPr marL="0" indent="0" algn="ctr">
              <a:buClr>
                <a:srgbClr val="FF0000"/>
              </a:buClr>
              <a:buSzPct val="100000"/>
              <a:buNone/>
              <a:defRPr/>
            </a:pPr>
            <a:r>
              <a:rPr lang="cs-CZ" sz="3600" b="1" cap="all" dirty="0" smtClean="0">
                <a:solidFill>
                  <a:srgbClr val="0000CC"/>
                </a:solidFill>
                <a:latin typeface="Arial Black" pitchFamily="34" charset="0"/>
              </a:rPr>
              <a:t>studií</a:t>
            </a:r>
          </a:p>
          <a:p>
            <a:pPr marL="0" indent="0" algn="ctr">
              <a:buClr>
                <a:srgbClr val="FF0000"/>
              </a:buClr>
              <a:buSzPct val="100000"/>
              <a:buNone/>
              <a:defRPr/>
            </a:pPr>
            <a:endParaRPr lang="cs-CZ" sz="4000" b="1" dirty="0">
              <a:solidFill>
                <a:srgbClr val="0000CC"/>
              </a:solidFill>
              <a:latin typeface="Arial Black" pitchFamily="34" charset="0"/>
            </a:endParaRPr>
          </a:p>
          <a:p>
            <a:pPr marL="0" indent="0" algn="ctr" eaLnBrk="1" hangingPunct="1">
              <a:buClr>
                <a:srgbClr val="FF0000"/>
              </a:buClr>
              <a:buSzPct val="100000"/>
              <a:buFont typeface="Wingdings" pitchFamily="2" charset="2"/>
              <a:buNone/>
              <a:defRPr/>
            </a:pPr>
            <a:endParaRPr lang="cs-CZ" sz="4000" dirty="0"/>
          </a:p>
        </p:txBody>
      </p:sp>
      <p:sp>
        <p:nvSpPr>
          <p:cNvPr id="2" name="Obdélník 1"/>
          <p:cNvSpPr/>
          <p:nvPr/>
        </p:nvSpPr>
        <p:spPr bwMode="auto">
          <a:xfrm>
            <a:off x="2915816" y="1196752"/>
            <a:ext cx="72008" cy="4571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0426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373616" cy="634082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solidFill>
                  <a:srgbClr val="0000FF"/>
                </a:solidFill>
                <a:latin typeface="Arial Black" pitchFamily="34" charset="0"/>
              </a:rPr>
              <a:t>I.a</a:t>
            </a:r>
            <a:r>
              <a:rPr lang="cs-CZ" sz="3200" b="1" dirty="0">
                <a:solidFill>
                  <a:srgbClr val="0000FF"/>
                </a:solidFill>
                <a:latin typeface="Arial Black" pitchFamily="34" charset="0"/>
              </a:rPr>
              <a:t>)</a:t>
            </a:r>
            <a:r>
              <a:rPr lang="cs-CZ" sz="3200" b="1" dirty="0" smtClean="0">
                <a:solidFill>
                  <a:srgbClr val="0000FF"/>
                </a:solidFill>
                <a:latin typeface="Arial Black" pitchFamily="34" charset="0"/>
              </a:rPr>
              <a:t> Ekologické studie </a:t>
            </a:r>
            <a:r>
              <a:rPr lang="cs-CZ" sz="4000" dirty="0" smtClean="0">
                <a:solidFill>
                  <a:srgbClr val="0000FF"/>
                </a:solidFill>
              </a:rPr>
              <a:t/>
            </a:r>
            <a:br>
              <a:rPr lang="cs-CZ" sz="4000" dirty="0" smtClean="0">
                <a:solidFill>
                  <a:srgbClr val="0000FF"/>
                </a:solidFill>
              </a:rPr>
            </a:br>
            <a:endParaRPr lang="cs-CZ" sz="4000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712968" cy="640871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500"/>
              </a:spcAft>
            </a:pPr>
            <a:r>
              <a:rPr lang="cs-CZ" sz="2600" dirty="0" smtClean="0"/>
              <a:t>Předmětem </a:t>
            </a:r>
            <a:r>
              <a:rPr lang="cs-CZ" sz="2600" dirty="0"/>
              <a:t>studia jsou </a:t>
            </a:r>
            <a:r>
              <a:rPr lang="cs-CZ" sz="2600" b="1" dirty="0"/>
              <a:t>populační celky</a:t>
            </a:r>
            <a:r>
              <a:rPr lang="cs-CZ" sz="2600" dirty="0"/>
              <a:t>  (školy, města, okresy </a:t>
            </a:r>
            <a:r>
              <a:rPr lang="cs-CZ" sz="2600" dirty="0" smtClean="0"/>
              <a:t>…).</a:t>
            </a: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endParaRPr lang="cs-CZ" sz="2600" dirty="0"/>
          </a:p>
          <a:p>
            <a:pPr>
              <a:spcBef>
                <a:spcPts val="0"/>
              </a:spcBef>
              <a:spcAft>
                <a:spcPts val="500"/>
              </a:spcAft>
            </a:pPr>
            <a:r>
              <a:rPr lang="cs-CZ" sz="2600" dirty="0" smtClean="0"/>
              <a:t>Zjišťují, zda existuje </a:t>
            </a:r>
            <a:r>
              <a:rPr lang="cs-CZ" sz="2600" b="1" dirty="0" smtClean="0"/>
              <a:t>korelace</a:t>
            </a:r>
            <a:r>
              <a:rPr lang="cs-CZ" sz="2600" dirty="0" smtClean="0"/>
              <a:t> (asociace, vztah) mezi rizikovým faktorem a následkem (nemocí, úmrtím) </a:t>
            </a:r>
            <a:r>
              <a:rPr lang="cs-CZ" sz="2600" b="1" dirty="0" smtClean="0"/>
              <a:t>na úrovni populačních celků</a:t>
            </a:r>
            <a:r>
              <a:rPr lang="cs-CZ" sz="2600" dirty="0" smtClean="0"/>
              <a:t>.</a:t>
            </a: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endParaRPr lang="cs-CZ" sz="2600" dirty="0" smtClean="0"/>
          </a:p>
          <a:p>
            <a:pPr>
              <a:spcBef>
                <a:spcPts val="0"/>
              </a:spcBef>
              <a:spcAft>
                <a:spcPts val="500"/>
              </a:spcAft>
            </a:pPr>
            <a:r>
              <a:rPr lang="cs-CZ" sz="2600" dirty="0"/>
              <a:t>Těžiště spočívá ve </a:t>
            </a:r>
            <a:r>
              <a:rPr lang="cs-CZ" sz="2600" b="1" dirty="0"/>
              <a:t>srovnávání</a:t>
            </a:r>
            <a:r>
              <a:rPr lang="cs-CZ" sz="2600" dirty="0"/>
              <a:t> zdravotní situace, a to:</a:t>
            </a: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cs-CZ" sz="2600" dirty="0"/>
              <a:t>	a) různých populací v určitém časovém okamžiku </a:t>
            </a:r>
          </a:p>
          <a:p>
            <a:pPr marL="0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cs-CZ" sz="2600" dirty="0"/>
              <a:t>	b) jedné populace v různých časových </a:t>
            </a:r>
            <a:r>
              <a:rPr lang="cs-CZ" sz="2600" dirty="0" smtClean="0"/>
              <a:t>obdobích</a:t>
            </a:r>
          </a:p>
        </p:txBody>
      </p:sp>
    </p:spTree>
    <p:extLst>
      <p:ext uri="{BB962C8B-B14F-4D97-AF65-F5344CB8AC3E}">
        <p14:creationId xmlns:p14="http://schemas.microsoft.com/office/powerpoint/2010/main" val="281869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634082"/>
          </a:xfrm>
        </p:spPr>
        <p:txBody>
          <a:bodyPr>
            <a:noAutofit/>
          </a:bodyPr>
          <a:lstStyle/>
          <a:p>
            <a:r>
              <a:rPr lang="cs-CZ" sz="3200" b="1" dirty="0">
                <a:solidFill>
                  <a:srgbClr val="0000FF"/>
                </a:solidFill>
                <a:latin typeface="Arial Black" pitchFamily="34" charset="0"/>
              </a:rPr>
              <a:t>I.a) Ekologické </a:t>
            </a:r>
            <a:r>
              <a:rPr lang="cs-CZ" sz="3200" b="1" dirty="0" smtClean="0">
                <a:solidFill>
                  <a:srgbClr val="0000FF"/>
                </a:solidFill>
                <a:latin typeface="Arial Black" pitchFamily="34" charset="0"/>
              </a:rPr>
              <a:t>studie</a:t>
            </a:r>
            <a:endParaRPr lang="cs-CZ" sz="3200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6264696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2800" b="1" dirty="0" smtClean="0"/>
              <a:t>Většinou se používají, když: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2400" b="1" dirty="0" smtClean="0"/>
              <a:t> </a:t>
            </a:r>
          </a:p>
          <a:p>
            <a:pPr lvl="1">
              <a:lnSpc>
                <a:spcPct val="80000"/>
              </a:lnSpc>
              <a:spcBef>
                <a:spcPts val="0"/>
              </a:spcBef>
            </a:pPr>
            <a:r>
              <a:rPr lang="cs-CZ" dirty="0" smtClean="0">
                <a:solidFill>
                  <a:srgbClr val="0000CC"/>
                </a:solidFill>
              </a:rPr>
              <a:t>nejsou k dispozici údaje na úrovni jedinců </a:t>
            </a:r>
          </a:p>
          <a:p>
            <a:pPr marL="457200" lvl="1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2400" dirty="0" smtClean="0"/>
              <a:t>    </a:t>
            </a:r>
            <a:r>
              <a:rPr lang="cs-CZ" sz="2000" dirty="0" smtClean="0"/>
              <a:t>(vliv znečištění ovzduší na výskyt nemocí),</a:t>
            </a:r>
          </a:p>
          <a:p>
            <a:pPr marL="457200" lvl="1" indent="0">
              <a:lnSpc>
                <a:spcPct val="80000"/>
              </a:lnSpc>
              <a:spcBef>
                <a:spcPts val="0"/>
              </a:spcBef>
              <a:buNone/>
            </a:pPr>
            <a:endParaRPr lang="cs-CZ" sz="2400" dirty="0" smtClean="0"/>
          </a:p>
          <a:p>
            <a:pPr lvl="1">
              <a:lnSpc>
                <a:spcPct val="80000"/>
              </a:lnSpc>
              <a:spcBef>
                <a:spcPts val="0"/>
              </a:spcBef>
            </a:pPr>
            <a:r>
              <a:rPr lang="cs-CZ" dirty="0" smtClean="0">
                <a:solidFill>
                  <a:srgbClr val="0000CC"/>
                </a:solidFill>
              </a:rPr>
              <a:t>se zajímáme o agregované efekty </a:t>
            </a:r>
          </a:p>
          <a:p>
            <a:pPr marL="457200" lvl="1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2000" dirty="0"/>
              <a:t> </a:t>
            </a:r>
            <a:r>
              <a:rPr lang="cs-CZ" sz="2000" dirty="0" smtClean="0"/>
              <a:t>   (vliv zvýšení spotřební daně na tabákové výrobky na snížení     </a:t>
            </a:r>
          </a:p>
          <a:p>
            <a:pPr marL="457200" lvl="1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2000" dirty="0"/>
              <a:t> </a:t>
            </a:r>
            <a:r>
              <a:rPr lang="cs-CZ" sz="2000" dirty="0" smtClean="0"/>
              <a:t>   spotřeby tabákových výrobků v různých zemích),</a:t>
            </a:r>
          </a:p>
          <a:p>
            <a:pPr marL="457200" lvl="1" indent="0">
              <a:lnSpc>
                <a:spcPct val="80000"/>
              </a:lnSpc>
              <a:spcBef>
                <a:spcPts val="0"/>
              </a:spcBef>
              <a:buNone/>
            </a:pPr>
            <a:endParaRPr lang="cs-CZ" sz="2400" dirty="0" smtClean="0"/>
          </a:p>
          <a:p>
            <a:pPr lvl="1">
              <a:lnSpc>
                <a:spcPct val="80000"/>
              </a:lnSpc>
              <a:spcBef>
                <a:spcPts val="0"/>
              </a:spcBef>
            </a:pPr>
            <a:r>
              <a:rPr lang="cs-CZ" dirty="0" smtClean="0">
                <a:solidFill>
                  <a:srgbClr val="0000CC"/>
                </a:solidFill>
              </a:rPr>
              <a:t>chceme poukázat na možnou souvislost mezi  výskytem rizikového faktoru a výskytem nemoci </a:t>
            </a:r>
          </a:p>
          <a:p>
            <a:pPr marL="457200" lvl="1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2400" dirty="0" smtClean="0"/>
              <a:t>    </a:t>
            </a:r>
            <a:r>
              <a:rPr lang="cs-CZ" sz="2000" dirty="0" smtClean="0"/>
              <a:t>(např. konzumace vepřového masa na hlavu a výskyt rakoviny  </a:t>
            </a:r>
          </a:p>
          <a:p>
            <a:pPr marL="457200" lvl="1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2000" dirty="0"/>
              <a:t> </a:t>
            </a:r>
            <a:r>
              <a:rPr lang="cs-CZ" sz="2000" dirty="0" smtClean="0"/>
              <a:t>    tlustého střeva v ČR v průběhu posledních 50 let).</a:t>
            </a:r>
          </a:p>
        </p:txBody>
      </p:sp>
    </p:spTree>
    <p:extLst>
      <p:ext uri="{BB962C8B-B14F-4D97-AF65-F5344CB8AC3E}">
        <p14:creationId xmlns:p14="http://schemas.microsoft.com/office/powerpoint/2010/main" val="71895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850106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0000FF"/>
                </a:solidFill>
                <a:latin typeface="Arial Black" pitchFamily="34" charset="0"/>
              </a:rPr>
              <a:t>I.a) Ekologické </a:t>
            </a:r>
            <a:r>
              <a:rPr lang="cs-CZ" sz="3200" b="1" dirty="0" smtClean="0">
                <a:solidFill>
                  <a:srgbClr val="0000FF"/>
                </a:solidFill>
                <a:latin typeface="Arial Black" pitchFamily="34" charset="0"/>
              </a:rPr>
              <a:t>studie</a:t>
            </a:r>
            <a:endParaRPr lang="cs-CZ" sz="3200" b="1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6048672"/>
          </a:xfrm>
        </p:spPr>
        <p:txBody>
          <a:bodyPr>
            <a:noAutofit/>
          </a:bodyPr>
          <a:lstStyle/>
          <a:p>
            <a:pPr indent="0">
              <a:lnSpc>
                <a:spcPct val="80000"/>
              </a:lnSpc>
              <a:spcBef>
                <a:spcPts val="0"/>
              </a:spcBef>
              <a:spcAft>
                <a:spcPts val="1400"/>
              </a:spcAft>
              <a:buNone/>
            </a:pPr>
            <a:endParaRPr lang="cs-CZ" sz="2400" b="1" dirty="0" smtClean="0">
              <a:solidFill>
                <a:srgbClr val="0000FF"/>
              </a:solidFill>
            </a:endParaRPr>
          </a:p>
          <a:p>
            <a:pPr indent="0">
              <a:lnSpc>
                <a:spcPct val="80000"/>
              </a:lnSpc>
              <a:spcBef>
                <a:spcPts val="0"/>
              </a:spcBef>
              <a:spcAft>
                <a:spcPts val="1400"/>
              </a:spcAft>
              <a:buNone/>
            </a:pPr>
            <a:r>
              <a:rPr lang="cs-CZ" sz="2800" b="1" dirty="0" smtClean="0">
                <a:solidFill>
                  <a:srgbClr val="0000FF"/>
                </a:solidFill>
              </a:rPr>
              <a:t>VÝHODY</a:t>
            </a:r>
            <a:r>
              <a:rPr lang="cs-CZ" sz="2800" b="1" dirty="0">
                <a:solidFill>
                  <a:srgbClr val="0000FF"/>
                </a:solidFill>
              </a:rPr>
              <a:t>:</a:t>
            </a:r>
            <a:r>
              <a:rPr lang="cs-CZ" sz="2800" b="1" dirty="0"/>
              <a:t>     </a:t>
            </a:r>
            <a:r>
              <a:rPr lang="cs-CZ" sz="2800" b="1" dirty="0" smtClean="0"/>
              <a:t> </a:t>
            </a:r>
          </a:p>
          <a:p>
            <a:pPr marL="685800" lvl="1" indent="457200">
              <a:lnSpc>
                <a:spcPct val="80000"/>
              </a:lnSpc>
              <a:spcBef>
                <a:spcPts val="0"/>
              </a:spcBef>
            </a:pPr>
            <a:r>
              <a:rPr lang="cs-CZ" dirty="0" smtClean="0"/>
              <a:t>Jsou relativně rychlé, levné a snadno    </a:t>
            </a:r>
          </a:p>
          <a:p>
            <a:pPr marL="685800" lvl="1" indent="0">
              <a:lnSpc>
                <a:spcPct val="80000"/>
              </a:lnSpc>
              <a:spcBef>
                <a:spcPts val="0"/>
              </a:spcBef>
              <a:spcAft>
                <a:spcPts val="1400"/>
              </a:spcAft>
              <a:buNone/>
            </a:pPr>
            <a:r>
              <a:rPr lang="cs-CZ" dirty="0"/>
              <a:t> </a:t>
            </a:r>
            <a:r>
              <a:rPr lang="cs-CZ" dirty="0" smtClean="0"/>
              <a:t>    proveditelné.</a:t>
            </a:r>
          </a:p>
          <a:p>
            <a:pPr marL="685800" lvl="1" indent="457200">
              <a:lnSpc>
                <a:spcPct val="80000"/>
              </a:lnSpc>
              <a:spcBef>
                <a:spcPts val="0"/>
              </a:spcBef>
              <a:spcAft>
                <a:spcPts val="1400"/>
              </a:spcAft>
            </a:pPr>
            <a:r>
              <a:rPr lang="cs-CZ" dirty="0"/>
              <a:t>J</a:t>
            </a:r>
            <a:r>
              <a:rPr lang="cs-CZ" dirty="0" smtClean="0"/>
              <a:t>sou </a:t>
            </a:r>
            <a:r>
              <a:rPr lang="cs-CZ" dirty="0"/>
              <a:t>zdrojem </a:t>
            </a:r>
            <a:r>
              <a:rPr lang="cs-CZ" dirty="0" smtClean="0"/>
              <a:t>hypotéz </a:t>
            </a:r>
            <a:r>
              <a:rPr lang="cs-CZ" dirty="0"/>
              <a:t>o etiologii </a:t>
            </a:r>
            <a:r>
              <a:rPr lang="cs-CZ" dirty="0" smtClean="0"/>
              <a:t>nemocí.</a:t>
            </a:r>
          </a:p>
          <a:p>
            <a:pPr marL="685800" lvl="1" indent="0">
              <a:lnSpc>
                <a:spcPct val="80000"/>
              </a:lnSpc>
              <a:spcBef>
                <a:spcPts val="0"/>
              </a:spcBef>
              <a:spcAft>
                <a:spcPts val="1400"/>
              </a:spcAft>
              <a:buNone/>
            </a:pPr>
            <a:endParaRPr lang="cs-CZ" dirty="0"/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0548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50106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0000FF"/>
                </a:solidFill>
                <a:latin typeface="Arial Black" pitchFamily="34" charset="0"/>
              </a:rPr>
              <a:t>I.a) Ekologické </a:t>
            </a:r>
            <a:r>
              <a:rPr lang="cs-CZ" sz="3200" b="1" dirty="0" smtClean="0">
                <a:solidFill>
                  <a:srgbClr val="0000FF"/>
                </a:solidFill>
                <a:latin typeface="Arial Black" pitchFamily="34" charset="0"/>
              </a:rPr>
              <a:t>studie</a:t>
            </a:r>
            <a:endParaRPr lang="cs-CZ" sz="3200" b="1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6048672"/>
          </a:xfrm>
        </p:spPr>
        <p:txBody>
          <a:bodyPr>
            <a:noAutofit/>
          </a:bodyPr>
          <a:lstStyle/>
          <a:p>
            <a:pPr indent="0">
              <a:lnSpc>
                <a:spcPct val="80000"/>
              </a:lnSpc>
              <a:spcBef>
                <a:spcPts val="0"/>
              </a:spcBef>
              <a:spcAft>
                <a:spcPts val="900"/>
              </a:spcAft>
              <a:buNone/>
            </a:pPr>
            <a:r>
              <a:rPr lang="cs-CZ" sz="2800" b="1" dirty="0" smtClean="0">
                <a:solidFill>
                  <a:srgbClr val="0000FF"/>
                </a:solidFill>
              </a:rPr>
              <a:t>NEVÝHODY:</a:t>
            </a:r>
          </a:p>
          <a:p>
            <a:pPr marL="1028700" lvl="1">
              <a:lnSpc>
                <a:spcPct val="80000"/>
              </a:lnSpc>
              <a:spcBef>
                <a:spcPts val="0"/>
              </a:spcBef>
              <a:spcAft>
                <a:spcPts val="900"/>
              </a:spcAft>
            </a:pPr>
            <a:r>
              <a:rPr lang="cs-CZ" b="1" dirty="0">
                <a:solidFill>
                  <a:srgbClr val="FF0000"/>
                </a:solidFill>
              </a:rPr>
              <a:t>Nelze je použít pro prokazování příčinné </a:t>
            </a:r>
            <a:r>
              <a:rPr lang="cs-CZ" b="1" dirty="0" smtClean="0">
                <a:solidFill>
                  <a:srgbClr val="FF0000"/>
                </a:solidFill>
              </a:rPr>
              <a:t>závislosti.</a:t>
            </a:r>
            <a:endParaRPr lang="cs-CZ" dirty="0">
              <a:solidFill>
                <a:srgbClr val="FF0000"/>
              </a:solidFill>
            </a:endParaRPr>
          </a:p>
          <a:p>
            <a:pPr marL="1028700" lvl="1">
              <a:lnSpc>
                <a:spcPct val="80000"/>
              </a:lnSpc>
              <a:spcBef>
                <a:spcPts val="0"/>
              </a:spcBef>
              <a:spcAft>
                <a:spcPts val="900"/>
              </a:spcAft>
            </a:pPr>
            <a:r>
              <a:rPr lang="cs-CZ" dirty="0" smtClean="0"/>
              <a:t>Poukazují pouze na </a:t>
            </a:r>
            <a:r>
              <a:rPr lang="cs-CZ" b="1" dirty="0" smtClean="0"/>
              <a:t>možný vztah </a:t>
            </a:r>
            <a:r>
              <a:rPr lang="cs-CZ" dirty="0"/>
              <a:t>mezi výskytem rizikového faktoru </a:t>
            </a:r>
            <a:r>
              <a:rPr lang="cs-CZ" dirty="0" smtClean="0"/>
              <a:t>a </a:t>
            </a:r>
            <a:r>
              <a:rPr lang="cs-CZ" dirty="0"/>
              <a:t>nemoci – jsou zdrojem hypotéz, které je nutno prověřit </a:t>
            </a:r>
            <a:r>
              <a:rPr lang="cs-CZ" dirty="0" smtClean="0"/>
              <a:t>v jiných </a:t>
            </a:r>
            <a:r>
              <a:rPr lang="cs-CZ" dirty="0"/>
              <a:t>typech studií</a:t>
            </a:r>
            <a:r>
              <a:rPr lang="cs-CZ" dirty="0" smtClean="0"/>
              <a:t>.</a:t>
            </a:r>
          </a:p>
          <a:p>
            <a:pPr marL="1028700" lvl="1">
              <a:lnSpc>
                <a:spcPct val="80000"/>
              </a:lnSpc>
              <a:spcBef>
                <a:spcPts val="0"/>
              </a:spcBef>
              <a:spcAft>
                <a:spcPts val="900"/>
              </a:spcAft>
            </a:pPr>
            <a:r>
              <a:rPr lang="cs-CZ" dirty="0" smtClean="0"/>
              <a:t>Asociace </a:t>
            </a:r>
            <a:r>
              <a:rPr lang="cs-CZ" dirty="0"/>
              <a:t>na populační úrovni nemusí znamenat (a často také </a:t>
            </a:r>
            <a:r>
              <a:rPr lang="cs-CZ" dirty="0" smtClean="0"/>
              <a:t>neznamená) asociaci </a:t>
            </a:r>
            <a:r>
              <a:rPr lang="cs-CZ" dirty="0"/>
              <a:t>na úrovni jedince </a:t>
            </a:r>
            <a:r>
              <a:rPr lang="cs-CZ" dirty="0">
                <a:solidFill>
                  <a:srgbClr val="0000FF"/>
                </a:solidFill>
              </a:rPr>
              <a:t>(ekologické zkreslení</a:t>
            </a:r>
            <a:r>
              <a:rPr lang="cs-CZ" dirty="0" smtClean="0">
                <a:solidFill>
                  <a:srgbClr val="0000FF"/>
                </a:solidFill>
              </a:rPr>
              <a:t>)</a:t>
            </a:r>
            <a:r>
              <a:rPr lang="cs-CZ" dirty="0" smtClean="0"/>
              <a:t>.</a:t>
            </a:r>
          </a:p>
          <a:p>
            <a:pPr marL="1028700" lvl="1">
              <a:lnSpc>
                <a:spcPct val="80000"/>
              </a:lnSpc>
              <a:spcBef>
                <a:spcPts val="0"/>
              </a:spcBef>
              <a:spcAft>
                <a:spcPts val="900"/>
              </a:spcAft>
            </a:pPr>
            <a:r>
              <a:rPr lang="cs-CZ" dirty="0" smtClean="0"/>
              <a:t>Přejímá </a:t>
            </a:r>
            <a:r>
              <a:rPr lang="cs-CZ" dirty="0"/>
              <a:t>nedostatky rutinních </a:t>
            </a:r>
            <a:r>
              <a:rPr lang="cs-CZ" dirty="0" smtClean="0"/>
              <a:t>statistik. </a:t>
            </a:r>
          </a:p>
          <a:p>
            <a:pPr marL="1028700" lvl="1">
              <a:lnSpc>
                <a:spcPct val="80000"/>
              </a:lnSpc>
              <a:spcBef>
                <a:spcPts val="0"/>
              </a:spcBef>
              <a:spcAft>
                <a:spcPts val="900"/>
              </a:spcAft>
            </a:pPr>
            <a:r>
              <a:rPr lang="cs-CZ" dirty="0" smtClean="0"/>
              <a:t>Využívají  </a:t>
            </a:r>
            <a:r>
              <a:rPr lang="cs-CZ" dirty="0"/>
              <a:t>informace získávané k jiným účelům, tzn. není možno </a:t>
            </a:r>
            <a:r>
              <a:rPr lang="cs-CZ" dirty="0" smtClean="0"/>
              <a:t>získat doplňující informace.  </a:t>
            </a:r>
            <a:endParaRPr lang="cs-CZ" dirty="0"/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1400"/>
              </a:spcAft>
            </a:pPr>
            <a:endParaRPr lang="cs-CZ" sz="2800" dirty="0"/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cs-CZ" sz="2800" dirty="0"/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8556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50106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0000FF"/>
                </a:solidFill>
                <a:latin typeface="Arial Black" pitchFamily="34" charset="0"/>
              </a:rPr>
              <a:t>I.a) Ekologické </a:t>
            </a:r>
            <a:r>
              <a:rPr lang="cs-CZ" sz="3200" b="1" dirty="0" smtClean="0">
                <a:solidFill>
                  <a:srgbClr val="0000FF"/>
                </a:solidFill>
                <a:latin typeface="Arial Black" pitchFamily="34" charset="0"/>
              </a:rPr>
              <a:t>studie</a:t>
            </a:r>
            <a:endParaRPr lang="cs-CZ" sz="3200" b="1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6048672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2800" dirty="0" smtClean="0"/>
              <a:t>Nejčastěji studie</a:t>
            </a:r>
            <a:r>
              <a:rPr lang="cs-CZ" sz="2800" dirty="0"/>
              <a:t>, které dávají do vztahu údaje o znečištění prostředí v geografických oblastech se zdravotním </a:t>
            </a:r>
            <a:r>
              <a:rPr lang="cs-CZ" sz="2800" dirty="0" smtClean="0"/>
              <a:t>stavem.                   </a:t>
            </a:r>
          </a:p>
          <a:p>
            <a:pPr marL="0" indent="0">
              <a:spcBef>
                <a:spcPts val="0"/>
              </a:spcBef>
              <a:buNone/>
            </a:pPr>
            <a:endParaRPr lang="cs-CZ" sz="2800" dirty="0"/>
          </a:p>
          <a:p>
            <a:pPr marL="0" indent="0">
              <a:spcBef>
                <a:spcPts val="0"/>
              </a:spcBef>
              <a:buNone/>
            </a:pPr>
            <a:r>
              <a:rPr lang="cs-CZ" sz="2800" dirty="0" smtClean="0"/>
              <a:t>Z </a:t>
            </a:r>
            <a:r>
              <a:rPr lang="cs-CZ" sz="2800" dirty="0"/>
              <a:t>nich </a:t>
            </a:r>
            <a:r>
              <a:rPr lang="cs-CZ" sz="2800" dirty="0" smtClean="0"/>
              <a:t>se potom </a:t>
            </a:r>
            <a:r>
              <a:rPr lang="cs-CZ" sz="2800" dirty="0"/>
              <a:t>vyvozují </a:t>
            </a:r>
            <a:r>
              <a:rPr lang="cs-CZ" sz="2800" dirty="0" smtClean="0"/>
              <a:t>hypotézy o možném </a:t>
            </a:r>
            <a:r>
              <a:rPr lang="cs-CZ" sz="2800" dirty="0"/>
              <a:t>škodlivém vlivu znečištění na zdraví. </a:t>
            </a:r>
            <a:endParaRPr lang="cs-CZ" sz="2800" dirty="0" smtClean="0"/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6113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  <a:latin typeface="Arial Black" pitchFamily="34" charset="0"/>
              </a:rPr>
              <a:t>Průřezové (prevalenční) </a:t>
            </a:r>
            <a:r>
              <a:rPr lang="cs-CZ" b="1" dirty="0" smtClean="0">
                <a:solidFill>
                  <a:srgbClr val="FF0000"/>
                </a:solidFill>
                <a:latin typeface="Arial Black" pitchFamily="34" charset="0"/>
              </a:rPr>
              <a:t>studie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8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0000CC"/>
                </a:solidFill>
                <a:latin typeface="Arial Black" pitchFamily="34" charset="0"/>
              </a:rPr>
              <a:t>I. b) Průřezové studie</a:t>
            </a:r>
            <a:endParaRPr lang="cs-CZ" sz="32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cs-CZ" sz="2800" dirty="0" smtClean="0"/>
              <a:t>Soubor sledovaných osob vytváříme </a:t>
            </a:r>
            <a:r>
              <a:rPr lang="cs-CZ" sz="2800" b="1" dirty="0" smtClean="0">
                <a:solidFill>
                  <a:srgbClr val="FF0000"/>
                </a:solidFill>
              </a:rPr>
              <a:t>náhodným výběrem </a:t>
            </a:r>
            <a:r>
              <a:rPr lang="cs-CZ" sz="2800" dirty="0" smtClean="0"/>
              <a:t>jedinců ze studované populace.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cs-CZ" sz="2800" dirty="0" smtClean="0"/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cs-CZ" sz="2800" dirty="0" smtClean="0"/>
              <a:t>Údaje o přítomnosti nemocí a rizikových faktorů u jedinců jsou zjišťovány jednorázově v přesně určeném okamžiku / intervalu.</a:t>
            </a: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cs-CZ" sz="2800" dirty="0"/>
          </a:p>
          <a:p>
            <a:pPr>
              <a:lnSpc>
                <a:spcPct val="80000"/>
              </a:lnSpc>
              <a:spcBef>
                <a:spcPts val="0"/>
              </a:spcBef>
            </a:pPr>
            <a:r>
              <a:rPr lang="cs-CZ" sz="2800" dirty="0" smtClean="0"/>
              <a:t>Poskytují informace o </a:t>
            </a:r>
            <a:r>
              <a:rPr lang="cs-CZ" sz="2800" b="1" dirty="0" smtClean="0"/>
              <a:t>prevalenci nemocí               a o prevalenci rizikových faktorů </a:t>
            </a:r>
            <a:r>
              <a:rPr lang="cs-CZ" sz="2800" dirty="0" smtClean="0"/>
              <a:t>ve studované populaci.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942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cs-CZ" b="1" dirty="0" smtClean="0">
                <a:solidFill>
                  <a:srgbClr val="0000FF"/>
                </a:solidFill>
              </a:rPr>
              <a:t>Deskriptivní průřezové studie:</a:t>
            </a:r>
            <a:endParaRPr lang="cs-CZ" b="1" dirty="0" smtClean="0"/>
          </a:p>
          <a:p>
            <a:pPr lvl="1">
              <a:lnSpc>
                <a:spcPct val="120000"/>
              </a:lnSpc>
              <a:spcBef>
                <a:spcPts val="1200"/>
              </a:spcBef>
            </a:pPr>
            <a:r>
              <a:rPr lang="cs-CZ" dirty="0" smtClean="0"/>
              <a:t>Popisují četnost a rozložení rizikových faktorů a nemocí v populaci a </a:t>
            </a:r>
            <a:r>
              <a:rPr lang="cs-CZ" dirty="0"/>
              <a:t>jejích podskupinách (</a:t>
            </a:r>
            <a:r>
              <a:rPr lang="cs-CZ" dirty="0" err="1"/>
              <a:t>def</a:t>
            </a:r>
            <a:r>
              <a:rPr lang="cs-CZ" dirty="0"/>
              <a:t>. pohlavím, věkem, regionem, vzděláním aj</a:t>
            </a:r>
            <a:r>
              <a:rPr lang="cs-CZ" dirty="0" smtClean="0"/>
              <a:t>.)</a:t>
            </a:r>
          </a:p>
          <a:p>
            <a:pPr lvl="1">
              <a:lnSpc>
                <a:spcPct val="120000"/>
              </a:lnSpc>
              <a:spcBef>
                <a:spcPts val="1200"/>
              </a:spcBef>
            </a:pPr>
            <a:r>
              <a:rPr lang="cs-CZ" dirty="0" smtClean="0"/>
              <a:t>Sledují také </a:t>
            </a:r>
            <a:r>
              <a:rPr lang="cs-CZ" b="1" dirty="0" smtClean="0"/>
              <a:t>současný výskyt nemocí a vybraných rizikových faktorů. </a:t>
            </a:r>
          </a:p>
          <a:p>
            <a:pPr lvl="2">
              <a:lnSpc>
                <a:spcPct val="120000"/>
              </a:lnSpc>
              <a:spcBef>
                <a:spcPts val="1200"/>
              </a:spcBef>
            </a:pPr>
            <a:r>
              <a:rPr lang="cs-CZ" dirty="0" smtClean="0"/>
              <a:t>Srovnání výskytu nemoci ve skupině s RF a bez RF</a:t>
            </a:r>
          </a:p>
          <a:p>
            <a:pPr lvl="1">
              <a:lnSpc>
                <a:spcPct val="120000"/>
              </a:lnSpc>
              <a:spcBef>
                <a:spcPts val="1200"/>
              </a:spcBef>
            </a:pPr>
            <a:r>
              <a:rPr lang="cs-CZ" b="1" dirty="0" smtClean="0"/>
              <a:t>Jednorázové šetření </a:t>
            </a:r>
            <a:r>
              <a:rPr lang="cs-CZ" dirty="0" smtClean="0"/>
              <a:t>- chybí časové hledisko, nelze přesně určit, co je příčina a co následek.</a:t>
            </a:r>
            <a:endParaRPr lang="cs-CZ" dirty="0"/>
          </a:p>
          <a:p>
            <a:pPr lvl="1">
              <a:lnSpc>
                <a:spcPct val="120000"/>
              </a:lnSpc>
              <a:spcBef>
                <a:spcPts val="1200"/>
              </a:spcBef>
            </a:pPr>
            <a:r>
              <a:rPr lang="cs-CZ" b="1" dirty="0" smtClean="0"/>
              <a:t>Zdroj hypotéz </a:t>
            </a:r>
            <a:r>
              <a:rPr lang="cs-CZ" dirty="0" smtClean="0"/>
              <a:t>o možných příčinných vztazích, které je nutno ověřit jinými typy studií.</a:t>
            </a:r>
          </a:p>
          <a:p>
            <a:pPr lvl="1">
              <a:lnSpc>
                <a:spcPct val="80000"/>
              </a:lnSpc>
              <a:spcBef>
                <a:spcPts val="0"/>
              </a:spcBef>
            </a:pPr>
            <a:endParaRPr lang="cs-CZ" dirty="0" smtClean="0"/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cs-CZ" dirty="0" smtClean="0"/>
          </a:p>
          <a:p>
            <a:pPr lvl="1">
              <a:lnSpc>
                <a:spcPct val="80000"/>
              </a:lnSpc>
              <a:spcBef>
                <a:spcPts val="0"/>
              </a:spcBef>
            </a:pPr>
            <a:endParaRPr lang="cs-CZ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0000CC"/>
                </a:solidFill>
                <a:latin typeface="Arial Black" pitchFamily="34" charset="0"/>
              </a:rPr>
              <a:t>I. b) Průřezové (prevalenční) studie</a:t>
            </a:r>
            <a:endParaRPr lang="cs-CZ" sz="32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09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778098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>
                <a:solidFill>
                  <a:srgbClr val="0000CC"/>
                </a:solidFill>
                <a:latin typeface="Arial Black" pitchFamily="34" charset="0"/>
              </a:rPr>
              <a:t>Evropské výběrové šetření o zdraví v ČR</a:t>
            </a:r>
            <a:endParaRPr lang="cs-CZ" sz="32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28592"/>
          </a:xfrm>
        </p:spPr>
        <p:txBody>
          <a:bodyPr>
            <a:normAutofit fontScale="92500" lnSpcReduction="20000"/>
          </a:bodyPr>
          <a:lstStyle/>
          <a:p>
            <a:pPr marL="971550" lvl="1" indent="-514350">
              <a:spcBef>
                <a:spcPts val="400"/>
              </a:spcBef>
              <a:buAutoNum type="arabicPlain" startAt="1993"/>
            </a:pPr>
            <a:r>
              <a:rPr lang="cs-CZ" dirty="0" smtClean="0"/>
              <a:t>	- první šetření dle metodiky WHO	          </a:t>
            </a:r>
          </a:p>
          <a:p>
            <a:pPr marL="457200" lvl="1" indent="0">
              <a:spcBef>
                <a:spcPts val="400"/>
              </a:spcBef>
              <a:buNone/>
            </a:pPr>
            <a:r>
              <a:rPr lang="cs-CZ" dirty="0" smtClean="0"/>
              <a:t>               - 3-letá periodicita (1996, 1999, 2002)</a:t>
            </a:r>
          </a:p>
          <a:p>
            <a:pPr marL="457200" lvl="1" indent="0">
              <a:spcBef>
                <a:spcPts val="400"/>
              </a:spcBef>
              <a:buNone/>
            </a:pPr>
            <a:endParaRPr lang="cs-CZ" dirty="0" smtClean="0"/>
          </a:p>
          <a:p>
            <a:pPr marL="457200" lvl="1" indent="0">
              <a:spcBef>
                <a:spcPts val="400"/>
              </a:spcBef>
              <a:buNone/>
            </a:pPr>
            <a:r>
              <a:rPr lang="cs-CZ" dirty="0" smtClean="0"/>
              <a:t>2005	- šetření vynecháno, změna metodiky</a:t>
            </a:r>
          </a:p>
          <a:p>
            <a:pPr marL="457200" lvl="1" indent="0">
              <a:spcBef>
                <a:spcPts val="400"/>
              </a:spcBef>
              <a:buNone/>
            </a:pPr>
            <a:endParaRPr lang="cs-CZ" dirty="0" smtClean="0"/>
          </a:p>
          <a:p>
            <a:pPr marL="457200" lvl="1" indent="0">
              <a:spcBef>
                <a:spcPts val="400"/>
              </a:spcBef>
              <a:buNone/>
            </a:pPr>
            <a:r>
              <a:rPr lang="cs-CZ" dirty="0" smtClean="0"/>
              <a:t>2008  </a:t>
            </a:r>
            <a:r>
              <a:rPr lang="cs-CZ" dirty="0"/>
              <a:t>	</a:t>
            </a:r>
            <a:r>
              <a:rPr lang="cs-CZ" dirty="0" smtClean="0"/>
              <a:t>- šetření EHIS dle metodiky EU</a:t>
            </a:r>
          </a:p>
          <a:p>
            <a:pPr lvl="5">
              <a:spcBef>
                <a:spcPts val="400"/>
              </a:spcBef>
            </a:pPr>
            <a:r>
              <a:rPr lang="cs-CZ" sz="2600" dirty="0" smtClean="0"/>
              <a:t>1955 respondentů z obecné populace ČR ve věku 15+</a:t>
            </a:r>
          </a:p>
          <a:p>
            <a:pPr lvl="5">
              <a:spcBef>
                <a:spcPts val="400"/>
              </a:spcBef>
            </a:pPr>
            <a:r>
              <a:rPr lang="cs-CZ" sz="2600" dirty="0" smtClean="0"/>
              <a:t>Forma standardizovaného rozhovoru </a:t>
            </a:r>
          </a:p>
          <a:p>
            <a:pPr lvl="5">
              <a:spcBef>
                <a:spcPts val="400"/>
              </a:spcBef>
            </a:pPr>
            <a:r>
              <a:rPr lang="cs-CZ" sz="2600" dirty="0" smtClean="0"/>
              <a:t>Tematické okruhy:</a:t>
            </a:r>
          </a:p>
          <a:p>
            <a:pPr lvl="6">
              <a:spcBef>
                <a:spcPts val="400"/>
              </a:spcBef>
              <a:buFont typeface="Arial" pitchFamily="34" charset="0"/>
              <a:buChar char="-"/>
            </a:pPr>
            <a:r>
              <a:rPr lang="cs-CZ" sz="2600" dirty="0" smtClean="0"/>
              <a:t>zdravotní stav </a:t>
            </a:r>
          </a:p>
          <a:p>
            <a:pPr lvl="6">
              <a:spcBef>
                <a:spcPts val="400"/>
              </a:spcBef>
              <a:buFont typeface="Arial" pitchFamily="34" charset="0"/>
              <a:buChar char="-"/>
            </a:pPr>
            <a:r>
              <a:rPr lang="cs-CZ" sz="2600" dirty="0" smtClean="0"/>
              <a:t>rizikové faktory životního stylu</a:t>
            </a:r>
          </a:p>
          <a:p>
            <a:pPr lvl="6">
              <a:spcBef>
                <a:spcPts val="400"/>
              </a:spcBef>
              <a:buFont typeface="Arial" pitchFamily="34" charset="0"/>
              <a:buChar char="-"/>
            </a:pPr>
            <a:r>
              <a:rPr lang="cs-CZ" sz="2600" dirty="0" smtClean="0"/>
              <a:t>hodnocení zdravotnického systému</a:t>
            </a:r>
          </a:p>
          <a:p>
            <a:pPr lvl="6">
              <a:spcBef>
                <a:spcPts val="400"/>
              </a:spcBef>
              <a:buFont typeface="Arial" pitchFamily="34" charset="0"/>
              <a:buChar char="-"/>
            </a:pPr>
            <a:r>
              <a:rPr lang="cs-CZ" sz="2600" dirty="0" smtClean="0"/>
              <a:t>základní socioek. a demogr. </a:t>
            </a:r>
            <a:r>
              <a:rPr lang="cs-CZ" sz="2600" dirty="0" err="1"/>
              <a:t>c</a:t>
            </a:r>
            <a:r>
              <a:rPr lang="cs-CZ" sz="2600" dirty="0" err="1" smtClean="0"/>
              <a:t>har</a:t>
            </a:r>
            <a:r>
              <a:rPr lang="cs-CZ" sz="2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0642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23813"/>
            <a:ext cx="6048375" cy="681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289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>
                <a:solidFill>
                  <a:srgbClr val="0000FF"/>
                </a:solidFill>
              </a:rPr>
              <a:t>HLAVNÍ METODY MEDICÍNSKÉHO VÝZKUMU</a:t>
            </a:r>
            <a:r>
              <a:rPr lang="cs-CZ" b="1" dirty="0" smtClean="0">
                <a:solidFill>
                  <a:srgbClr val="0000FF"/>
                </a:solidFill>
              </a:rPr>
              <a:t/>
            </a:r>
            <a:br>
              <a:rPr lang="cs-CZ" b="1" dirty="0" smtClean="0">
                <a:solidFill>
                  <a:srgbClr val="0000FF"/>
                </a:solidFill>
              </a:rPr>
            </a:b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256584"/>
          </a:xfrm>
        </p:spPr>
        <p:txBody>
          <a:bodyPr>
            <a:noAutofit/>
          </a:bodyPr>
          <a:lstStyle/>
          <a:p>
            <a:r>
              <a:rPr lang="cs-CZ" sz="2800" dirty="0" smtClean="0"/>
              <a:t>Klinická, biologická, experimentální a epidemiologická</a:t>
            </a:r>
          </a:p>
          <a:p>
            <a:pPr marL="0" indent="0">
              <a:buNone/>
            </a:pPr>
            <a:endParaRPr lang="cs-CZ" sz="2000" b="1" dirty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cs-CZ" sz="2800" b="1" dirty="0" smtClean="0">
                <a:solidFill>
                  <a:srgbClr val="0000CC"/>
                </a:solidFill>
              </a:rPr>
              <a:t>Epidemiologická metoda umožňuje: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800" dirty="0" smtClean="0"/>
              <a:t>studovat historii zdraví populace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800" dirty="0" smtClean="0"/>
              <a:t>měřit a popsat rozložení zdraví (nemocnosti, úmrtnosti) v populaci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800" dirty="0" smtClean="0"/>
              <a:t>hodnotit činnost a účinnost zdravotnických služeb a opatření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800" dirty="0" smtClean="0"/>
              <a:t>poznat průběh a symptomy jednotlivých nemocí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800" dirty="0" smtClean="0"/>
              <a:t>pátrat po příčinách nemocí a determinantách zdraví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5142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827550"/>
            <a:ext cx="6902402" cy="502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068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612" y="1268760"/>
            <a:ext cx="7360027" cy="4248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345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84784"/>
            <a:ext cx="7874728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078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807" y="1052736"/>
            <a:ext cx="8836955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560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727" y="1268760"/>
            <a:ext cx="7236995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340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27848"/>
            <a:ext cx="7802992" cy="3358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33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cs-CZ" b="1" dirty="0" smtClean="0">
                <a:solidFill>
                  <a:srgbClr val="0000FF"/>
                </a:solidFill>
              </a:rPr>
              <a:t>Analytické průřezové studie: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endParaRPr lang="cs-CZ" b="1" dirty="0" smtClean="0"/>
          </a:p>
          <a:p>
            <a:pPr lvl="1">
              <a:lnSpc>
                <a:spcPct val="80000"/>
              </a:lnSpc>
              <a:spcBef>
                <a:spcPts val="0"/>
              </a:spcBef>
            </a:pPr>
            <a:r>
              <a:rPr lang="cs-CZ" dirty="0" smtClean="0"/>
              <a:t>V případech, kdy </a:t>
            </a:r>
            <a:r>
              <a:rPr lang="cs-CZ" b="1" dirty="0" smtClean="0"/>
              <a:t>expozice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0000FF"/>
                </a:solidFill>
              </a:rPr>
              <a:t>zcela určitě předchází</a:t>
            </a:r>
            <a:r>
              <a:rPr lang="cs-CZ" dirty="0" smtClean="0">
                <a:solidFill>
                  <a:srgbClr val="0000FF"/>
                </a:solidFill>
              </a:rPr>
              <a:t> </a:t>
            </a:r>
            <a:r>
              <a:rPr lang="cs-CZ" b="1" dirty="0" smtClean="0"/>
              <a:t>výskytu onemocnění </a:t>
            </a:r>
            <a:r>
              <a:rPr lang="cs-CZ" dirty="0" smtClean="0"/>
              <a:t>(krevní skupina, barva očí, genetické znaky), mohou být zjištěné asociace mezi expozicí a nemocí interpretovány z pohledu možné příčinné souvislosti.</a:t>
            </a:r>
          </a:p>
          <a:p>
            <a:pPr marL="457200" lvl="1" indent="0">
              <a:lnSpc>
                <a:spcPct val="80000"/>
              </a:lnSpc>
              <a:spcBef>
                <a:spcPts val="0"/>
              </a:spcBef>
              <a:buNone/>
            </a:pPr>
            <a:endParaRPr lang="cs-CZ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0000CC"/>
                </a:solidFill>
                <a:latin typeface="Arial Black" pitchFamily="34" charset="0"/>
              </a:rPr>
              <a:t>I. b) Průřezové (prevalenční) studie</a:t>
            </a:r>
            <a:endParaRPr lang="cs-CZ" sz="32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53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rmAutofit/>
          </a:bodyPr>
          <a:lstStyle/>
          <a:p>
            <a:r>
              <a:rPr lang="cs-CZ" sz="3400" b="1" dirty="0">
                <a:solidFill>
                  <a:srgbClr val="0000CC"/>
                </a:solidFill>
                <a:latin typeface="Arial Black" pitchFamily="34" charset="0"/>
              </a:rPr>
              <a:t>I. b) Průřezové (prevalenční) studie</a:t>
            </a:r>
            <a:endParaRPr lang="cs-CZ" sz="34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556792"/>
            <a:ext cx="5620669" cy="4525963"/>
          </a:xfrm>
        </p:spPr>
      </p:pic>
      <p:sp>
        <p:nvSpPr>
          <p:cNvPr id="3" name="Obdélník 2"/>
          <p:cNvSpPr/>
          <p:nvPr/>
        </p:nvSpPr>
        <p:spPr>
          <a:xfrm>
            <a:off x="1547664" y="5157192"/>
            <a:ext cx="1152128" cy="720080"/>
          </a:xfrm>
          <a:prstGeom prst="rect">
            <a:avLst/>
          </a:prstGeom>
          <a:solidFill>
            <a:srgbClr val="FF0000">
              <a:alpha val="3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4207790" y="5157192"/>
            <a:ext cx="1080120" cy="720080"/>
          </a:xfrm>
          <a:prstGeom prst="rect">
            <a:avLst/>
          </a:prstGeom>
          <a:solidFill>
            <a:srgbClr val="FF0000">
              <a:alpha val="34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cap="all" dirty="0">
                <a:solidFill>
                  <a:srgbClr val="0000CC"/>
                </a:solidFill>
                <a:latin typeface="Arial Black" pitchFamily="34" charset="0"/>
              </a:rPr>
              <a:t>ANALYTICKÉ studie</a:t>
            </a:r>
            <a:r>
              <a:rPr lang="cs-CZ" b="1" dirty="0">
                <a:solidFill>
                  <a:srgbClr val="0000CC"/>
                </a:solidFill>
                <a:latin typeface="Arial Black" pitchFamily="34" charset="0"/>
              </a:rPr>
              <a:t/>
            </a:r>
            <a:br>
              <a:rPr lang="cs-CZ" b="1" dirty="0">
                <a:solidFill>
                  <a:srgbClr val="0000CC"/>
                </a:solidFill>
                <a:latin typeface="Arial Black" pitchFamily="34" charset="0"/>
              </a:rPr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35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b="1" cap="all" dirty="0" smtClean="0">
                <a:solidFill>
                  <a:srgbClr val="0000CC"/>
                </a:solidFill>
                <a:latin typeface="Arial Black" pitchFamily="34" charset="0"/>
              </a:rPr>
              <a:t>II. ANALYTICKÉ studie</a:t>
            </a:r>
            <a:r>
              <a:rPr lang="cs-CZ" b="1" dirty="0" smtClean="0">
                <a:solidFill>
                  <a:srgbClr val="0000CC"/>
                </a:solidFill>
                <a:latin typeface="Arial Black" pitchFamily="34" charset="0"/>
              </a:rPr>
              <a:t/>
            </a:r>
            <a:br>
              <a:rPr lang="cs-CZ" b="1" dirty="0" smtClean="0">
                <a:solidFill>
                  <a:srgbClr val="0000CC"/>
                </a:solidFill>
                <a:latin typeface="Arial Black" pitchFamily="34" charset="0"/>
              </a:rPr>
            </a:br>
            <a:endParaRPr lang="cs-CZ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5073427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Prověřují hypotézy, </a:t>
            </a:r>
            <a:r>
              <a:rPr lang="cs-CZ" b="1" dirty="0" smtClean="0">
                <a:solidFill>
                  <a:srgbClr val="0000FF"/>
                </a:solidFill>
              </a:rPr>
              <a:t>objasňují vztah příčiny a následku</a:t>
            </a:r>
            <a:r>
              <a:rPr lang="cs-CZ" dirty="0" smtClean="0"/>
              <a:t>, mohou být zdrojem dalších hypotéz.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Pracují se dvěma skupinami osob, a to se skupinou </a:t>
            </a:r>
            <a:r>
              <a:rPr lang="cs-CZ" b="1" dirty="0" smtClean="0"/>
              <a:t>studovanou</a:t>
            </a:r>
            <a:r>
              <a:rPr lang="cs-CZ" dirty="0" smtClean="0"/>
              <a:t> a se skupinou </a:t>
            </a:r>
            <a:r>
              <a:rPr lang="cs-CZ" b="1" dirty="0" smtClean="0"/>
              <a:t>kontrolní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540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>
                <a:solidFill>
                  <a:srgbClr val="0000FF"/>
                </a:solidFill>
              </a:rPr>
              <a:t>HLAVNÍ METODY MEDICÍNSKÉHO VÝZKUMU</a:t>
            </a:r>
            <a:r>
              <a:rPr lang="cs-CZ" b="1" dirty="0" smtClean="0">
                <a:solidFill>
                  <a:srgbClr val="0000FF"/>
                </a:solidFill>
              </a:rPr>
              <a:t/>
            </a:r>
            <a:br>
              <a:rPr lang="cs-CZ" b="1" dirty="0" smtClean="0">
                <a:solidFill>
                  <a:srgbClr val="0000FF"/>
                </a:solidFill>
              </a:rPr>
            </a:b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256584"/>
          </a:xfrm>
        </p:spPr>
        <p:txBody>
          <a:bodyPr>
            <a:noAutofit/>
          </a:bodyPr>
          <a:lstStyle/>
          <a:p>
            <a:r>
              <a:rPr lang="cs-CZ" sz="2800" dirty="0" smtClean="0"/>
              <a:t>Klinická, biologická, experimentální a epidemiologická</a:t>
            </a:r>
          </a:p>
          <a:p>
            <a:pPr marL="0" indent="0">
              <a:buNone/>
            </a:pPr>
            <a:endParaRPr lang="cs-CZ" sz="2800" b="1" dirty="0" smtClean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cs-CZ" sz="2800" b="1" dirty="0" smtClean="0">
                <a:solidFill>
                  <a:srgbClr val="0000CC"/>
                </a:solidFill>
              </a:rPr>
              <a:t>Epidemiologie používá tři základní postupy:</a:t>
            </a:r>
            <a:endParaRPr lang="cs-CZ" sz="2800" b="1" dirty="0"/>
          </a:p>
          <a:p>
            <a:r>
              <a:rPr lang="cs-CZ" sz="2800" dirty="0"/>
              <a:t>p</a:t>
            </a:r>
            <a:r>
              <a:rPr lang="cs-CZ" sz="2800" dirty="0" smtClean="0"/>
              <a:t>opis</a:t>
            </a:r>
          </a:p>
          <a:p>
            <a:r>
              <a:rPr lang="cs-CZ" sz="2800" dirty="0"/>
              <a:t>a</a:t>
            </a:r>
            <a:r>
              <a:rPr lang="cs-CZ" sz="2800" dirty="0" smtClean="0"/>
              <a:t>nalýza</a:t>
            </a:r>
          </a:p>
          <a:p>
            <a:r>
              <a:rPr lang="cs-CZ" sz="2800" dirty="0"/>
              <a:t>e</a:t>
            </a:r>
            <a:r>
              <a:rPr lang="cs-CZ" sz="2800" dirty="0" smtClean="0"/>
              <a:t>xperiment</a:t>
            </a:r>
          </a:p>
        </p:txBody>
      </p:sp>
    </p:spTree>
    <p:extLst>
      <p:ext uri="{BB962C8B-B14F-4D97-AF65-F5344CB8AC3E}">
        <p14:creationId xmlns:p14="http://schemas.microsoft.com/office/powerpoint/2010/main" val="85167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  <a:latin typeface="Arial Black" pitchFamily="34" charset="0"/>
              </a:rPr>
              <a:t>Kohortové</a:t>
            </a:r>
            <a:r>
              <a:rPr lang="cs-CZ" b="1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cs-CZ" b="1" dirty="0">
                <a:solidFill>
                  <a:srgbClr val="FF0000"/>
                </a:solidFill>
                <a:latin typeface="Arial Black" pitchFamily="34" charset="0"/>
              </a:rPr>
              <a:t>studie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20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0000CC"/>
                </a:solidFill>
                <a:latin typeface="Arial Black" pitchFamily="34" charset="0"/>
              </a:rPr>
              <a:t>II.c</a:t>
            </a:r>
            <a:r>
              <a:rPr lang="cs-CZ" b="1" dirty="0" smtClean="0">
                <a:solidFill>
                  <a:srgbClr val="0000CC"/>
                </a:solidFill>
                <a:latin typeface="Arial Black" pitchFamily="34" charset="0"/>
              </a:rPr>
              <a:t>) kohortové </a:t>
            </a:r>
            <a:r>
              <a:rPr lang="cs-CZ" b="1" dirty="0">
                <a:solidFill>
                  <a:srgbClr val="0000CC"/>
                </a:solidFill>
                <a:latin typeface="Arial Black" pitchFamily="34" charset="0"/>
              </a:rPr>
              <a:t>studie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91264" cy="47853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dirty="0"/>
              <a:t>- </a:t>
            </a:r>
            <a:r>
              <a:rPr lang="cs-CZ" sz="2400" dirty="0" smtClean="0"/>
              <a:t>Máme </a:t>
            </a:r>
            <a:r>
              <a:rPr lang="cs-CZ" sz="2400" b="1" dirty="0"/>
              <a:t>2 skupiny </a:t>
            </a:r>
            <a:r>
              <a:rPr lang="cs-CZ" sz="2400" dirty="0"/>
              <a:t>osob </a:t>
            </a:r>
            <a:r>
              <a:rPr lang="cs-CZ" sz="2400" b="1" dirty="0"/>
              <a:t>bez </a:t>
            </a:r>
            <a:r>
              <a:rPr lang="cs-CZ" sz="2400" b="1" dirty="0" smtClean="0"/>
              <a:t>nemoci, </a:t>
            </a:r>
            <a:r>
              <a:rPr lang="cs-CZ" sz="2400" dirty="0" smtClean="0"/>
              <a:t>a to:</a:t>
            </a:r>
          </a:p>
          <a:p>
            <a:pPr marL="0" indent="0">
              <a:buNone/>
            </a:pPr>
            <a:r>
              <a:rPr lang="cs-CZ" sz="2400" dirty="0" smtClean="0"/>
              <a:t>	- </a:t>
            </a:r>
            <a:r>
              <a:rPr lang="cs-CZ" sz="2400" dirty="0"/>
              <a:t>osoby vystavené určitému </a:t>
            </a:r>
            <a:r>
              <a:rPr lang="cs-CZ" sz="2400" dirty="0" smtClean="0"/>
              <a:t>faktoru (studovaný 	soubor),</a:t>
            </a:r>
            <a:endParaRPr lang="cs-CZ" sz="2400" b="1" dirty="0" smtClean="0"/>
          </a:p>
          <a:p>
            <a:pPr marL="0" indent="0">
              <a:buNone/>
            </a:pPr>
            <a:r>
              <a:rPr lang="cs-CZ" sz="2400" b="1" dirty="0"/>
              <a:t>	</a:t>
            </a:r>
            <a:r>
              <a:rPr lang="cs-CZ" sz="2400" dirty="0" smtClean="0"/>
              <a:t>- </a:t>
            </a:r>
            <a:r>
              <a:rPr lang="cs-CZ" sz="2400" dirty="0"/>
              <a:t>osoby  nevystavené působení </a:t>
            </a:r>
            <a:r>
              <a:rPr lang="cs-CZ" sz="2400" dirty="0" smtClean="0"/>
              <a:t>faktoru (kontrolní 	soubor).</a:t>
            </a:r>
            <a:endParaRPr lang="cs-CZ" sz="2400" b="1" dirty="0"/>
          </a:p>
          <a:p>
            <a:pPr marL="0" indent="0">
              <a:buNone/>
            </a:pP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Obě </a:t>
            </a:r>
            <a:r>
              <a:rPr lang="cs-CZ" sz="2400" dirty="0"/>
              <a:t>skupiny sledujeme a po určité době </a:t>
            </a:r>
            <a:r>
              <a:rPr lang="cs-CZ" sz="2400" dirty="0" smtClean="0"/>
              <a:t>(</a:t>
            </a:r>
            <a:r>
              <a:rPr lang="cs-CZ" sz="2400" b="1" dirty="0"/>
              <a:t>longitudinální studie</a:t>
            </a:r>
            <a:r>
              <a:rPr lang="cs-CZ" sz="2400" dirty="0"/>
              <a:t>) </a:t>
            </a:r>
            <a:r>
              <a:rPr lang="cs-CZ" sz="2400" dirty="0" smtClean="0"/>
              <a:t>srovnáme</a:t>
            </a:r>
            <a:r>
              <a:rPr lang="cs-CZ" sz="2400" b="1" dirty="0" smtClean="0"/>
              <a:t> </a:t>
            </a:r>
            <a:r>
              <a:rPr lang="cs-CZ" sz="2400" dirty="0" smtClean="0"/>
              <a:t>výskyt nemocí ve sledovaných skupinách.  </a:t>
            </a:r>
          </a:p>
          <a:p>
            <a:pPr marL="0" indent="0">
              <a:buNone/>
            </a:pPr>
            <a:endParaRPr lang="cs-CZ" sz="2400" b="1" dirty="0" smtClean="0"/>
          </a:p>
          <a:p>
            <a:pPr>
              <a:buFontTx/>
              <a:buChar char="-"/>
            </a:pPr>
            <a:r>
              <a:rPr lang="cs-CZ" sz="2400" dirty="0" smtClean="0"/>
              <a:t>Postupujeme </a:t>
            </a:r>
            <a:r>
              <a:rPr lang="cs-CZ" sz="2400" b="1" dirty="0"/>
              <a:t>od příčiny k následku – </a:t>
            </a:r>
            <a:r>
              <a:rPr lang="cs-CZ" sz="2400" b="1" dirty="0" smtClean="0"/>
              <a:t>prospektivní (retro-prospektivní).</a:t>
            </a:r>
            <a:endParaRPr lang="cs-CZ" sz="2400" b="1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9489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0000CC"/>
                </a:solidFill>
                <a:latin typeface="Arial Black" pitchFamily="34" charset="0"/>
              </a:rPr>
              <a:t>II.c</a:t>
            </a:r>
            <a:r>
              <a:rPr lang="cs-CZ" b="1" dirty="0" smtClean="0">
                <a:solidFill>
                  <a:srgbClr val="0000CC"/>
                </a:solidFill>
                <a:latin typeface="Arial Black" pitchFamily="34" charset="0"/>
              </a:rPr>
              <a:t>) </a:t>
            </a:r>
            <a:r>
              <a:rPr lang="cs-CZ" b="1" dirty="0">
                <a:solidFill>
                  <a:srgbClr val="0000CC"/>
                </a:solidFill>
                <a:latin typeface="Arial Black" pitchFamily="34" charset="0"/>
              </a:rPr>
              <a:t>kohortové studie </a:t>
            </a:r>
            <a:endParaRPr lang="cs-CZ" b="1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Tento </a:t>
            </a:r>
            <a:r>
              <a:rPr lang="cs-CZ" sz="2800" dirty="0"/>
              <a:t>typ studie umožňuje odhadnout, jak velké je </a:t>
            </a:r>
            <a:r>
              <a:rPr lang="cs-CZ" sz="2800" b="1" dirty="0">
                <a:solidFill>
                  <a:srgbClr val="0000CC"/>
                </a:solidFill>
              </a:rPr>
              <a:t>riziko (pravděpodobnost), že dojde ke vzniku nemoci </a:t>
            </a:r>
            <a:r>
              <a:rPr lang="cs-CZ" sz="2800" dirty="0" smtClean="0"/>
              <a:t>u </a:t>
            </a:r>
            <a:r>
              <a:rPr lang="cs-CZ" sz="2800" dirty="0"/>
              <a:t>osoby </a:t>
            </a:r>
            <a:r>
              <a:rPr lang="cs-CZ" sz="2800" dirty="0" smtClean="0"/>
              <a:t>vystavené a u osoby nevystavené působení sledovaného faktoru.</a:t>
            </a:r>
            <a:endParaRPr lang="cs-CZ" sz="2800" dirty="0"/>
          </a:p>
          <a:p>
            <a:pPr marL="0" indent="0">
              <a:buNone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36392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Nadpis 3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0000CC"/>
                </a:solidFill>
                <a:latin typeface="Arial Black" pitchFamily="34" charset="0"/>
              </a:rPr>
              <a:t>II.c</a:t>
            </a:r>
            <a:r>
              <a:rPr lang="cs-CZ" b="1" dirty="0" smtClean="0">
                <a:solidFill>
                  <a:srgbClr val="0000CC"/>
                </a:solidFill>
                <a:latin typeface="Arial Black" pitchFamily="34" charset="0"/>
              </a:rPr>
              <a:t>) </a:t>
            </a:r>
            <a:r>
              <a:rPr lang="cs-CZ" b="1" dirty="0">
                <a:solidFill>
                  <a:srgbClr val="0000CC"/>
                </a:solidFill>
                <a:latin typeface="Arial Black" pitchFamily="34" charset="0"/>
              </a:rPr>
              <a:t>kohortové studie </a:t>
            </a:r>
            <a:endParaRPr lang="cs-CZ" dirty="0"/>
          </a:p>
        </p:txBody>
      </p:sp>
      <p:pic>
        <p:nvPicPr>
          <p:cNvPr id="41" name="Zástupný symbol pro obsah 40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12" y="2286794"/>
            <a:ext cx="8181975" cy="3152775"/>
          </a:xfrm>
        </p:spPr>
      </p:pic>
      <p:sp>
        <p:nvSpPr>
          <p:cNvPr id="4" name="Obdélník 3"/>
          <p:cNvSpPr/>
          <p:nvPr/>
        </p:nvSpPr>
        <p:spPr>
          <a:xfrm>
            <a:off x="6945832" y="3398660"/>
            <a:ext cx="1370584" cy="288032"/>
          </a:xfrm>
          <a:prstGeom prst="rect">
            <a:avLst/>
          </a:prstGeom>
          <a:solidFill>
            <a:srgbClr val="FF0000">
              <a:alpha val="32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6945832" y="4581128"/>
            <a:ext cx="1370584" cy="288032"/>
          </a:xfrm>
          <a:prstGeom prst="rect">
            <a:avLst/>
          </a:prstGeom>
          <a:solidFill>
            <a:srgbClr val="FF0000">
              <a:alpha val="32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39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0000CC"/>
                </a:solidFill>
                <a:latin typeface="Arial Black" pitchFamily="34" charset="0"/>
              </a:rPr>
              <a:t>II.c</a:t>
            </a:r>
            <a:r>
              <a:rPr lang="cs-CZ" b="1" dirty="0" smtClean="0">
                <a:solidFill>
                  <a:srgbClr val="0000CC"/>
                </a:solidFill>
                <a:latin typeface="Arial Black" pitchFamily="34" charset="0"/>
              </a:rPr>
              <a:t>) </a:t>
            </a:r>
            <a:r>
              <a:rPr lang="cs-CZ" b="1" dirty="0">
                <a:solidFill>
                  <a:srgbClr val="0000CC"/>
                </a:solidFill>
                <a:latin typeface="Arial Black" pitchFamily="34" charset="0"/>
              </a:rPr>
              <a:t>kohortové studie </a:t>
            </a:r>
            <a:endParaRPr lang="cs-CZ" b="1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dirty="0" smtClean="0">
                <a:solidFill>
                  <a:srgbClr val="FF0000"/>
                </a:solidFill>
              </a:rPr>
              <a:t>Výběr kohorty:</a:t>
            </a:r>
          </a:p>
          <a:p>
            <a:pPr lvl="1" indent="-342900"/>
            <a:r>
              <a:rPr lang="cs-CZ" sz="2200" b="1" dirty="0" smtClean="0"/>
              <a:t>Cílová populace </a:t>
            </a:r>
            <a:r>
              <a:rPr lang="cs-CZ" sz="2200" dirty="0" smtClean="0"/>
              <a:t>se definuje s ohledem na výskyt RF</a:t>
            </a:r>
          </a:p>
          <a:p>
            <a:pPr lvl="1" indent="-342900"/>
            <a:r>
              <a:rPr lang="cs-CZ" sz="2200" dirty="0" smtClean="0"/>
              <a:t>Smysluplná a co nejpřesnější věcná definice studovaného souboru (pohlaví, věk, etnikum, bydliště, profese – lékaři, zdravotní sestry, studenti)</a:t>
            </a:r>
          </a:p>
          <a:p>
            <a:pPr lvl="1" indent="-342900"/>
            <a:r>
              <a:rPr lang="cs-CZ" sz="2200" dirty="0"/>
              <a:t>Z obecné populace se provádí výběr jen v případě širokého rozšíření RF (kouření, alkohol).</a:t>
            </a:r>
          </a:p>
          <a:p>
            <a:pPr lvl="1" indent="-342900"/>
            <a:r>
              <a:rPr lang="cs-CZ" sz="2200" dirty="0" smtClean="0"/>
              <a:t>RF – faktory životního stylu, pracovní expozice, porodní hmotnost, geografická lokalizace, podstoupená rtg. </a:t>
            </a:r>
            <a:r>
              <a:rPr lang="cs-CZ" sz="2200" dirty="0"/>
              <a:t>v</a:t>
            </a:r>
            <a:r>
              <a:rPr lang="cs-CZ" sz="2200" dirty="0" smtClean="0"/>
              <a:t>yšetření, dědičné a genetické faktory (DM u rodičů).</a:t>
            </a:r>
          </a:p>
          <a:p>
            <a:pPr lvl="1" indent="-342900"/>
            <a:r>
              <a:rPr lang="cs-CZ" sz="2400" dirty="0"/>
              <a:t>může jich být více – podle míry a délky expozice (slabí, střední, silní kuřáci)</a:t>
            </a:r>
          </a:p>
          <a:p>
            <a:pPr lvl="1" indent="-342900"/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52896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0000CC"/>
                </a:solidFill>
                <a:latin typeface="Arial Black" pitchFamily="34" charset="0"/>
              </a:rPr>
              <a:t>II.c</a:t>
            </a:r>
            <a:r>
              <a:rPr lang="cs-CZ" b="1" dirty="0" smtClean="0">
                <a:solidFill>
                  <a:srgbClr val="0000CC"/>
                </a:solidFill>
                <a:latin typeface="Arial Black" pitchFamily="34" charset="0"/>
              </a:rPr>
              <a:t>) </a:t>
            </a:r>
            <a:r>
              <a:rPr lang="cs-CZ" b="1" dirty="0">
                <a:solidFill>
                  <a:srgbClr val="0000CC"/>
                </a:solidFill>
                <a:latin typeface="Arial Black" pitchFamily="34" charset="0"/>
              </a:rPr>
              <a:t>kohortové studie </a:t>
            </a:r>
            <a:endParaRPr lang="cs-CZ" b="1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dirty="0" smtClean="0">
                <a:solidFill>
                  <a:srgbClr val="FF0000"/>
                </a:solidFill>
              </a:rPr>
              <a:t>Výběr kontrol:</a:t>
            </a:r>
          </a:p>
          <a:p>
            <a:pPr marL="857250" lvl="1" indent="-457200">
              <a:buFontTx/>
              <a:buChar char="-"/>
            </a:pPr>
            <a:r>
              <a:rPr lang="cs-CZ" dirty="0" smtClean="0"/>
              <a:t>výběr osob bez RF ze stejně definovaného studovaného souboru</a:t>
            </a:r>
          </a:p>
        </p:txBody>
      </p:sp>
    </p:spTree>
    <p:extLst>
      <p:ext uri="{BB962C8B-B14F-4D97-AF65-F5344CB8AC3E}">
        <p14:creationId xmlns:p14="http://schemas.microsoft.com/office/powerpoint/2010/main" val="406835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b="1" dirty="0" err="1" smtClean="0">
                <a:solidFill>
                  <a:srgbClr val="0000CC"/>
                </a:solidFill>
                <a:latin typeface="Arial Black" pitchFamily="34" charset="0"/>
              </a:rPr>
              <a:t>II.c</a:t>
            </a:r>
            <a:r>
              <a:rPr lang="cs-CZ" b="1" dirty="0" smtClean="0">
                <a:solidFill>
                  <a:srgbClr val="0000CC"/>
                </a:solidFill>
                <a:latin typeface="Arial Black" pitchFamily="34" charset="0"/>
              </a:rPr>
              <a:t>) </a:t>
            </a:r>
            <a:r>
              <a:rPr lang="cs-CZ" b="1" dirty="0">
                <a:solidFill>
                  <a:srgbClr val="0000CC"/>
                </a:solidFill>
                <a:latin typeface="Arial Black" pitchFamily="34" charset="0"/>
              </a:rPr>
              <a:t>kohortové studie </a:t>
            </a:r>
            <a:endParaRPr lang="cs-CZ" b="1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 </a:t>
            </a:r>
            <a:r>
              <a:rPr lang="cs-CZ" sz="2000" b="1" dirty="0" smtClean="0"/>
              <a:t>Výhody </a:t>
            </a:r>
            <a:r>
              <a:rPr lang="cs-CZ" sz="2000" b="1" dirty="0"/>
              <a:t>kohortových studií </a:t>
            </a:r>
            <a:endParaRPr lang="cs-CZ" sz="2000" dirty="0"/>
          </a:p>
          <a:p>
            <a:pPr lvl="0"/>
            <a:r>
              <a:rPr lang="cs-CZ" sz="2000" dirty="0"/>
              <a:t>přesnost, spolehlivost, objektivita</a:t>
            </a:r>
          </a:p>
          <a:p>
            <a:pPr lvl="0"/>
            <a:r>
              <a:rPr lang="cs-CZ" sz="2000" dirty="0"/>
              <a:t>jsou vhodné i pro studium vzácných rizikových faktorů</a:t>
            </a:r>
          </a:p>
          <a:p>
            <a:pPr lvl="0"/>
            <a:r>
              <a:rPr lang="cs-CZ" sz="2000" dirty="0"/>
              <a:t>umožňují sledovat vícečetné následky jednoho rizikového faktoru</a:t>
            </a:r>
          </a:p>
          <a:p>
            <a:pPr lvl="0"/>
            <a:r>
              <a:rPr lang="cs-CZ" sz="2000" dirty="0"/>
              <a:t>lze přímo měřit incidenci ve studovaném i kontrolním souboru</a:t>
            </a:r>
          </a:p>
          <a:p>
            <a:pPr lvl="0"/>
            <a:r>
              <a:rPr lang="cs-CZ" sz="2000" dirty="0"/>
              <a:t>nejsou problémy s objasněním časového vztahu mezi rizikovým faktorem </a:t>
            </a:r>
            <a:r>
              <a:rPr lang="cs-CZ" sz="2000" dirty="0" smtClean="0"/>
              <a:t>a vznikem </a:t>
            </a:r>
            <a:r>
              <a:rPr lang="cs-CZ" sz="2000" dirty="0"/>
              <a:t>nemoci</a:t>
            </a:r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pPr marL="0" indent="0">
              <a:buNone/>
            </a:pPr>
            <a:r>
              <a:rPr lang="cs-CZ" sz="2000" dirty="0"/>
              <a:t> </a:t>
            </a:r>
            <a:r>
              <a:rPr lang="cs-CZ" sz="2000" b="1" dirty="0" smtClean="0"/>
              <a:t>Nevýhody </a:t>
            </a:r>
            <a:r>
              <a:rPr lang="cs-CZ" sz="2000" b="1" dirty="0"/>
              <a:t>kohortových studií </a:t>
            </a:r>
            <a:endParaRPr lang="cs-CZ" sz="2000" dirty="0"/>
          </a:p>
          <a:p>
            <a:pPr lvl="0"/>
            <a:r>
              <a:rPr lang="cs-CZ" sz="2000" dirty="0"/>
              <a:t>finanční a časová náročnost (v průběhu studie klesá počet sledovaných osob)</a:t>
            </a:r>
          </a:p>
          <a:p>
            <a:pPr lvl="0"/>
            <a:r>
              <a:rPr lang="cs-CZ" sz="2000" dirty="0"/>
              <a:t>nejsou vhodné pro studium vzácných onemocnění</a:t>
            </a:r>
          </a:p>
          <a:p>
            <a:pPr lvl="0"/>
            <a:r>
              <a:rPr lang="cs-CZ" sz="2000" dirty="0"/>
              <a:t>jestliže je uskutečněna retrospektivně, je závislá na dostupnosti a kvalitě záznamů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4722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0000CC"/>
                </a:solidFill>
                <a:latin typeface="Arial Black" pitchFamily="34" charset="0"/>
              </a:rPr>
              <a:t>II.c</a:t>
            </a:r>
            <a:r>
              <a:rPr lang="cs-CZ" b="1" dirty="0" smtClean="0">
                <a:solidFill>
                  <a:srgbClr val="0000CC"/>
                </a:solidFill>
                <a:latin typeface="Arial Black" pitchFamily="34" charset="0"/>
              </a:rPr>
              <a:t>) </a:t>
            </a:r>
            <a:r>
              <a:rPr lang="cs-CZ" b="1" dirty="0">
                <a:solidFill>
                  <a:srgbClr val="0000CC"/>
                </a:solidFill>
                <a:latin typeface="Arial Black" pitchFamily="34" charset="0"/>
              </a:rPr>
              <a:t>kohortové studie </a:t>
            </a:r>
            <a:endParaRPr lang="cs-CZ" b="1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b="1" dirty="0" smtClean="0">
                <a:solidFill>
                  <a:srgbClr val="FF0000"/>
                </a:solidFill>
              </a:rPr>
              <a:t>Vyhodnocení:</a:t>
            </a:r>
          </a:p>
          <a:p>
            <a:r>
              <a:rPr lang="cs-CZ" sz="2600" dirty="0" smtClean="0"/>
              <a:t>Porovnáváme srovnání incidencí nemoci (úmrtí) ve studované skupině a ve skupině kontrolní.</a:t>
            </a:r>
          </a:p>
          <a:p>
            <a:r>
              <a:rPr lang="cs-CZ" sz="2600" dirty="0" smtClean="0"/>
              <a:t>Cílem je prokázat vztah (asociaci) mezi RF a sledovanou nemocí.</a:t>
            </a:r>
          </a:p>
          <a:p>
            <a:r>
              <a:rPr lang="cs-CZ" sz="2600" dirty="0" smtClean="0"/>
              <a:t>Vyhodnocení se provádí prostřednictvím výpočtu specifických ukazatelů asociace, tzv. RIZIK:</a:t>
            </a:r>
          </a:p>
          <a:p>
            <a:pPr lvl="1"/>
            <a:r>
              <a:rPr lang="cs-CZ" sz="2200" dirty="0" smtClean="0"/>
              <a:t>Relativní riziko</a:t>
            </a:r>
          </a:p>
          <a:p>
            <a:pPr lvl="1"/>
            <a:r>
              <a:rPr lang="cs-CZ" sz="2200" dirty="0" smtClean="0"/>
              <a:t>Atributivní riziko a podíl atributivního rizika</a:t>
            </a:r>
          </a:p>
          <a:p>
            <a:pPr lvl="1"/>
            <a:r>
              <a:rPr lang="cs-CZ" sz="2200" dirty="0" smtClean="0"/>
              <a:t>Populační atributivní riziko a podíl populačního atributivního rizika.</a:t>
            </a:r>
          </a:p>
        </p:txBody>
      </p:sp>
    </p:spTree>
    <p:extLst>
      <p:ext uri="{BB962C8B-B14F-4D97-AF65-F5344CB8AC3E}">
        <p14:creationId xmlns:p14="http://schemas.microsoft.com/office/powerpoint/2010/main" val="3476869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b="1" dirty="0" err="1" smtClean="0">
                <a:solidFill>
                  <a:srgbClr val="0000CC"/>
                </a:solidFill>
                <a:latin typeface="Arial Black" pitchFamily="34" charset="0"/>
              </a:rPr>
              <a:t>II.c</a:t>
            </a:r>
            <a:r>
              <a:rPr lang="cs-CZ" b="1" dirty="0" smtClean="0">
                <a:solidFill>
                  <a:srgbClr val="0000CC"/>
                </a:solidFill>
                <a:latin typeface="Arial Black" pitchFamily="34" charset="0"/>
              </a:rPr>
              <a:t>) </a:t>
            </a:r>
            <a:r>
              <a:rPr lang="cs-CZ" b="1" dirty="0">
                <a:solidFill>
                  <a:srgbClr val="0000CC"/>
                </a:solidFill>
                <a:latin typeface="Arial Black" pitchFamily="34" charset="0"/>
              </a:rPr>
              <a:t>kohortové studie </a:t>
            </a:r>
            <a:endParaRPr lang="cs-CZ" b="1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00141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800" b="1" dirty="0" smtClean="0">
                <a:effectLst/>
              </a:rPr>
              <a:t>FRAMINGHAMSKÁ STUDIE  (www.framingham.com)</a:t>
            </a:r>
          </a:p>
          <a:p>
            <a:pPr marL="0" indent="0">
              <a:buNone/>
            </a:pPr>
            <a:r>
              <a:rPr lang="cs-CZ" sz="2800" b="1" dirty="0" smtClean="0"/>
              <a:t>29. 9. 1948, Framingham, USA</a:t>
            </a:r>
          </a:p>
          <a:p>
            <a:pPr marL="0" indent="0">
              <a:buNone/>
            </a:pPr>
            <a:r>
              <a:rPr lang="cs-CZ" sz="2800" b="1" dirty="0" smtClean="0"/>
              <a:t>5029 účastníků ve věku 30-62 let</a:t>
            </a:r>
          </a:p>
          <a:p>
            <a:pPr marL="0" indent="0">
              <a:buNone/>
            </a:pPr>
            <a:r>
              <a:rPr lang="cs-CZ" sz="2800" b="1" dirty="0" smtClean="0">
                <a:effectLst/>
              </a:rPr>
              <a:t>50 let sledování, 43 mil. </a:t>
            </a:r>
            <a:r>
              <a:rPr lang="cs-CZ" sz="2800" b="1" dirty="0" smtClean="0"/>
              <a:t>USD</a:t>
            </a:r>
            <a:endParaRPr lang="cs-CZ" sz="2800" b="1" dirty="0" smtClean="0">
              <a:effectLst/>
            </a:endParaRPr>
          </a:p>
          <a:p>
            <a:r>
              <a:rPr lang="cs-CZ" sz="2800" dirty="0" smtClean="0">
                <a:effectLst/>
              </a:rPr>
              <a:t>zvýšení rizika ICHS v důsledku kouření; </a:t>
            </a:r>
          </a:p>
          <a:p>
            <a:r>
              <a:rPr lang="cs-CZ" sz="2800" dirty="0" smtClean="0">
                <a:effectLst/>
              </a:rPr>
              <a:t>zvýšení rizika ICHS úměrně koncentraci LDL cholesterolu, výšce krevního tlaku a odchylkám EKG; </a:t>
            </a:r>
          </a:p>
          <a:p>
            <a:r>
              <a:rPr lang="cs-CZ" sz="2800" dirty="0" smtClean="0">
                <a:effectLst/>
              </a:rPr>
              <a:t>snížení rizika srdečních chorob fyzickým cvičením a jeho zvýšení při obezitě; </a:t>
            </a:r>
          </a:p>
          <a:p>
            <a:r>
              <a:rPr lang="cs-CZ" sz="2800" dirty="0" smtClean="0">
                <a:effectLst/>
              </a:rPr>
              <a:t>celková představa o diabetu a jeho komplikacích, a souvislost se vznikem KVCH; </a:t>
            </a:r>
          </a:p>
          <a:p>
            <a:r>
              <a:rPr lang="cs-CZ" sz="2800" dirty="0" smtClean="0">
                <a:effectLst/>
              </a:rPr>
              <a:t>zvýšení rizika ICHS v menopauze; </a:t>
            </a:r>
          </a:p>
          <a:p>
            <a:r>
              <a:rPr lang="cs-CZ" sz="2800" dirty="0"/>
              <a:t>v</a:t>
            </a:r>
            <a:r>
              <a:rPr lang="cs-CZ" sz="2800" dirty="0" smtClean="0">
                <a:effectLst/>
              </a:rPr>
              <a:t>ývoj hypertenze k srdečnímu selhání. 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8580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  <a:latin typeface="Arial Black" pitchFamily="34" charset="0"/>
              </a:rPr>
              <a:t>S</a:t>
            </a:r>
            <a:r>
              <a:rPr lang="cs-CZ" b="1" dirty="0" smtClean="0">
                <a:solidFill>
                  <a:srgbClr val="FF0000"/>
                </a:solidFill>
                <a:latin typeface="Arial Black" pitchFamily="34" charset="0"/>
              </a:rPr>
              <a:t>tudie </a:t>
            </a:r>
            <a:r>
              <a:rPr lang="cs-CZ" b="1" dirty="0">
                <a:solidFill>
                  <a:srgbClr val="FF0000"/>
                </a:solidFill>
                <a:latin typeface="Arial Black" pitchFamily="34" charset="0"/>
              </a:rPr>
              <a:t>případů a </a:t>
            </a:r>
            <a:r>
              <a:rPr lang="cs-CZ" b="1" dirty="0" smtClean="0">
                <a:solidFill>
                  <a:srgbClr val="FF0000"/>
                </a:solidFill>
                <a:latin typeface="Arial Black" pitchFamily="34" charset="0"/>
              </a:rPr>
              <a:t>kontrol (case-</a:t>
            </a:r>
            <a:r>
              <a:rPr lang="cs-CZ" b="1" dirty="0" err="1" smtClean="0">
                <a:solidFill>
                  <a:srgbClr val="FF0000"/>
                </a:solidFill>
                <a:latin typeface="Arial Black" pitchFamily="34" charset="0"/>
              </a:rPr>
              <a:t>control</a:t>
            </a:r>
            <a:r>
              <a:rPr lang="cs-CZ" b="1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  <a:latin typeface="Arial Black" pitchFamily="34" charset="0"/>
              </a:rPr>
              <a:t>studies</a:t>
            </a:r>
            <a:r>
              <a:rPr lang="cs-CZ" b="1" dirty="0" smtClean="0">
                <a:solidFill>
                  <a:srgbClr val="FF0000"/>
                </a:solidFill>
                <a:latin typeface="Arial Black" pitchFamily="34" charset="0"/>
              </a:rPr>
              <a:t>)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646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922114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solidFill>
                  <a:srgbClr val="0000CC"/>
                </a:solidFill>
                <a:latin typeface="Arial Black" pitchFamily="34" charset="0"/>
              </a:rPr>
              <a:t>Základní typy epidemiologických studií</a:t>
            </a:r>
            <a:endParaRPr lang="cs-CZ" sz="32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3014933"/>
              </p:ext>
            </p:extLst>
          </p:nvPr>
        </p:nvGraphicFramePr>
        <p:xfrm>
          <a:off x="107504" y="1340768"/>
          <a:ext cx="8928992" cy="5164875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3882170"/>
                <a:gridCol w="198492"/>
                <a:gridCol w="2984888"/>
                <a:gridCol w="1863442"/>
              </a:tblGrid>
              <a:tr h="38981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+mn-lt"/>
                          <a:ea typeface="Times New Roman"/>
                        </a:rPr>
                        <a:t>Typ studie</a:t>
                      </a:r>
                      <a:endParaRPr lang="cs-CZ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 smtClean="0">
                          <a:effectLst/>
                          <a:latin typeface="+mn-lt"/>
                          <a:ea typeface="Times New Roman"/>
                        </a:rPr>
                        <a:t>Časové hledisko</a:t>
                      </a:r>
                      <a:endParaRPr lang="cs-CZ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  <a:latin typeface="+mn-lt"/>
                          <a:ea typeface="Times New Roman"/>
                        </a:rPr>
                        <a:t>Jednotka </a:t>
                      </a:r>
                      <a:endParaRPr lang="cs-CZ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275"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i="0" cap="all" baseline="0" dirty="0" smtClean="0">
                          <a:solidFill>
                            <a:srgbClr val="0000CC"/>
                          </a:solidFill>
                          <a:effectLst/>
                          <a:latin typeface="+mn-lt"/>
                        </a:rPr>
                        <a:t>Studie založené </a:t>
                      </a:r>
                      <a:r>
                        <a:rPr lang="cs-CZ" sz="2000" b="1" i="0" cap="all" baseline="0" dirty="0">
                          <a:solidFill>
                            <a:srgbClr val="0000CC"/>
                          </a:solidFill>
                          <a:effectLst/>
                          <a:latin typeface="+mn-lt"/>
                        </a:rPr>
                        <a:t>na </a:t>
                      </a:r>
                      <a:r>
                        <a:rPr lang="cs-CZ" sz="2000" b="1" i="0" cap="all" baseline="0" dirty="0" smtClean="0">
                          <a:solidFill>
                            <a:srgbClr val="0000CC"/>
                          </a:solidFill>
                          <a:effectLst/>
                          <a:latin typeface="+mn-lt"/>
                        </a:rPr>
                        <a:t>pozorování         </a:t>
                      </a:r>
                      <a:endParaRPr lang="cs-CZ" sz="2000" b="1" i="0" cap="all" baseline="0" dirty="0"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7227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+mn-lt"/>
                          <a:ea typeface="Times New Roman"/>
                        </a:rPr>
                        <a:t>I. Deskriptivní studie</a:t>
                      </a:r>
                      <a:endParaRPr lang="cs-CZ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2275">
                <a:tc gridSpan="2">
                  <a:txBody>
                    <a:bodyPr/>
                    <a:lstStyle/>
                    <a:p>
                      <a:pPr mar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/>
                        </a:rPr>
                        <a:t>       a) </a:t>
                      </a:r>
                      <a:r>
                        <a:rPr lang="cs-CZ" sz="1800" dirty="0" smtClean="0">
                          <a:effectLst/>
                          <a:latin typeface="+mn-lt"/>
                          <a:ea typeface="Times New Roman"/>
                        </a:rPr>
                        <a:t>Ekologické </a:t>
                      </a:r>
                      <a:r>
                        <a:rPr lang="cs-CZ" sz="1800" i="1" dirty="0" smtClean="0">
                          <a:effectLst/>
                          <a:latin typeface="+mn-lt"/>
                          <a:ea typeface="Times New Roman"/>
                        </a:rPr>
                        <a:t>(korelační)</a:t>
                      </a:r>
                      <a:endParaRPr lang="cs-CZ" sz="1800" i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0" kern="0" dirty="0" smtClean="0">
                          <a:effectLst/>
                          <a:latin typeface="+mn-lt"/>
                        </a:rPr>
                        <a:t>Průřezové</a:t>
                      </a:r>
                      <a:endParaRPr lang="cs-CZ" sz="1600" b="0" kern="0" dirty="0">
                        <a:effectLst/>
                        <a:latin typeface="+mn-lt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/>
                        </a:rPr>
                        <a:t>Populace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227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/>
                        </a:rPr>
                        <a:t>       b) </a:t>
                      </a:r>
                      <a:r>
                        <a:rPr lang="cs-CZ" sz="1800" dirty="0" smtClean="0">
                          <a:effectLst/>
                          <a:latin typeface="+mn-lt"/>
                          <a:ea typeface="Times New Roman"/>
                        </a:rPr>
                        <a:t>Průřezové </a:t>
                      </a:r>
                      <a:r>
                        <a:rPr lang="cs-CZ" sz="1800" i="1" dirty="0" smtClean="0">
                          <a:effectLst/>
                          <a:latin typeface="+mn-lt"/>
                          <a:ea typeface="Times New Roman"/>
                        </a:rPr>
                        <a:t>(prevalenční)</a:t>
                      </a:r>
                      <a:endParaRPr lang="cs-CZ" sz="1800" i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+mn-lt"/>
                          <a:ea typeface="Times New Roman"/>
                        </a:rPr>
                        <a:t>Průřezové</a:t>
                      </a:r>
                      <a:endParaRPr lang="cs-CZ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/>
                        </a:rPr>
                        <a:t>Jedinec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227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00" dirty="0" smtClean="0">
                        <a:effectLst/>
                        <a:latin typeface="+mn-lt"/>
                        <a:ea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 smtClean="0">
                          <a:effectLst/>
                          <a:latin typeface="+mn-lt"/>
                          <a:ea typeface="Times New Roman"/>
                        </a:rPr>
                        <a:t>II</a:t>
                      </a:r>
                      <a:r>
                        <a:rPr lang="cs-CZ" sz="2000" b="1" dirty="0">
                          <a:effectLst/>
                          <a:latin typeface="+mn-lt"/>
                          <a:ea typeface="Times New Roman"/>
                        </a:rPr>
                        <a:t>. Analytické studie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cs-CZ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227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+mn-lt"/>
                          <a:ea typeface="Times New Roman"/>
                        </a:rPr>
                        <a:t>       </a:t>
                      </a:r>
                      <a:r>
                        <a:rPr lang="cs-CZ" sz="1800" dirty="0" smtClean="0">
                          <a:effectLst/>
                          <a:latin typeface="+mn-lt"/>
                          <a:ea typeface="Times New Roman"/>
                        </a:rPr>
                        <a:t>c) </a:t>
                      </a:r>
                      <a:r>
                        <a:rPr lang="cs-CZ" sz="1800" dirty="0">
                          <a:effectLst/>
                          <a:latin typeface="+mn-lt"/>
                          <a:ea typeface="Times New Roman"/>
                        </a:rPr>
                        <a:t>Kohortové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+mn-lt"/>
                          <a:ea typeface="Times New Roman"/>
                        </a:rPr>
                        <a:t>Prospektivní, retro-prospektivní </a:t>
                      </a:r>
                      <a:endParaRPr lang="cs-CZ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/>
                        </a:rPr>
                        <a:t>Jedinec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227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Times New Roman"/>
                        </a:rPr>
                        <a:t>       d) Případ–kontrola </a:t>
                      </a:r>
                      <a:r>
                        <a:rPr lang="cs-CZ" sz="1800" i="1" dirty="0" smtClean="0">
                          <a:effectLst/>
                          <a:latin typeface="+mn-lt"/>
                          <a:ea typeface="Times New Roman"/>
                        </a:rPr>
                        <a:t>(case – control)</a:t>
                      </a:r>
                      <a:endParaRPr lang="cs-CZ" sz="1800" i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/>
                        </a:rPr>
                        <a:t>Retrospektivní </a:t>
                      </a:r>
                      <a:r>
                        <a:rPr lang="cs-CZ" sz="160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endParaRPr lang="cs-CZ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/>
                        </a:rPr>
                        <a:t>Jedinec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2275"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i="0" cap="all" baseline="0" dirty="0">
                          <a:solidFill>
                            <a:srgbClr val="0000CC"/>
                          </a:solidFill>
                          <a:effectLst/>
                          <a:latin typeface="+mn-lt"/>
                          <a:ea typeface="Times New Roman"/>
                        </a:rPr>
                        <a:t>Studie založené na </a:t>
                      </a:r>
                      <a:r>
                        <a:rPr lang="cs-CZ" sz="2000" b="1" i="0" cap="all" baseline="0" dirty="0" smtClean="0">
                          <a:solidFill>
                            <a:srgbClr val="0000CC"/>
                          </a:solidFill>
                          <a:effectLst/>
                          <a:latin typeface="+mn-lt"/>
                          <a:ea typeface="Times New Roman"/>
                        </a:rPr>
                        <a:t>experimentu</a:t>
                      </a:r>
                      <a:endParaRPr lang="cs-CZ" sz="2000" b="1" i="0" cap="all" baseline="0" dirty="0"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400" b="1" i="0" cap="all" baseline="0" dirty="0">
                        <a:effectLst/>
                        <a:latin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i="1" dirty="0">
                          <a:effectLst/>
                          <a:latin typeface="+mn-lt"/>
                          <a:ea typeface="Times New Roman"/>
                        </a:rPr>
                        <a:t> </a:t>
                      </a:r>
                      <a:endParaRPr lang="cs-CZ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227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Times New Roman"/>
                        </a:rPr>
                        <a:t>III. Kontrolovaný pokus 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+mn-lt"/>
                          <a:ea typeface="Times New Roman"/>
                        </a:rPr>
                        <a:t>Prospektivní</a:t>
                      </a:r>
                      <a:endParaRPr lang="cs-CZ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+mn-lt"/>
                          <a:ea typeface="Times New Roman"/>
                        </a:rPr>
                        <a:t>Jedinec (pacient)</a:t>
                      </a:r>
                      <a:endParaRPr lang="cs-CZ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227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Times New Roman"/>
                        </a:rPr>
                        <a:t>IV. Populační intervenční studie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 smtClean="0">
                          <a:effectLst/>
                          <a:latin typeface="+mn-lt"/>
                        </a:rPr>
                        <a:t>Prospektivní</a:t>
                      </a:r>
                      <a:endParaRPr lang="cs-CZ" sz="1600" b="0" dirty="0">
                        <a:effectLst/>
                        <a:latin typeface="+mn-lt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Times New Roman"/>
                        </a:rPr>
                        <a:t>Populace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43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 smtClean="0">
                <a:solidFill>
                  <a:srgbClr val="0000CC"/>
                </a:solidFill>
                <a:latin typeface="Arial Black" pitchFamily="34" charset="0"/>
              </a:rPr>
              <a:t>II.d</a:t>
            </a:r>
            <a: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  <a:t>) studie </a:t>
            </a:r>
            <a:r>
              <a:rPr lang="cs-CZ" sz="3600" b="1" dirty="0">
                <a:solidFill>
                  <a:srgbClr val="0000CC"/>
                </a:solidFill>
                <a:latin typeface="Arial Black" pitchFamily="34" charset="0"/>
              </a:rPr>
              <a:t>případů a kontrol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00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Tx/>
              <a:buChar char="-"/>
            </a:pPr>
            <a:r>
              <a:rPr lang="cs-CZ" sz="2800" dirty="0"/>
              <a:t>V</a:t>
            </a:r>
            <a:r>
              <a:rPr lang="cs-CZ" sz="2800" dirty="0" smtClean="0"/>
              <a:t>yžaduje </a:t>
            </a:r>
            <a:r>
              <a:rPr lang="cs-CZ" sz="2800" dirty="0"/>
              <a:t>práci se 2 skupinami osob: </a:t>
            </a:r>
            <a:r>
              <a:rPr lang="cs-CZ" sz="2800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800" dirty="0"/>
              <a:t>	</a:t>
            </a:r>
            <a:r>
              <a:rPr lang="cs-CZ" sz="2800" dirty="0" smtClean="0"/>
              <a:t>	- </a:t>
            </a:r>
            <a:r>
              <a:rPr lang="cs-CZ" sz="2800" b="1" dirty="0"/>
              <a:t>nemocné</a:t>
            </a:r>
            <a:r>
              <a:rPr lang="cs-CZ" sz="2800" dirty="0"/>
              <a:t> (</a:t>
            </a:r>
            <a:r>
              <a:rPr lang="cs-CZ" sz="2800" dirty="0" smtClean="0"/>
              <a:t>případy),</a:t>
            </a:r>
            <a:endParaRPr lang="cs-CZ" sz="2800" b="1" dirty="0" smtClean="0"/>
          </a:p>
          <a:p>
            <a:pPr marL="0" indent="0">
              <a:spcBef>
                <a:spcPts val="0"/>
              </a:spcBef>
              <a:spcAft>
                <a:spcPts val="900"/>
              </a:spcAft>
              <a:buNone/>
            </a:pPr>
            <a:r>
              <a:rPr lang="cs-CZ" sz="2800" dirty="0" smtClean="0"/>
              <a:t>		- </a:t>
            </a:r>
            <a:r>
              <a:rPr lang="cs-CZ" sz="2800" b="1" dirty="0" smtClean="0"/>
              <a:t>bez nemoci</a:t>
            </a:r>
            <a:r>
              <a:rPr lang="cs-CZ" sz="2800" dirty="0" smtClean="0"/>
              <a:t> (kontroly).</a:t>
            </a:r>
          </a:p>
          <a:p>
            <a:pPr>
              <a:spcBef>
                <a:spcPts val="0"/>
              </a:spcBef>
              <a:spcAft>
                <a:spcPts val="900"/>
              </a:spcAft>
              <a:buFontTx/>
              <a:buChar char="-"/>
            </a:pPr>
            <a:r>
              <a:rPr lang="cs-CZ" sz="2800" dirty="0" smtClean="0"/>
              <a:t>Zjišťujeme</a:t>
            </a:r>
            <a:r>
              <a:rPr lang="cs-CZ" sz="2800" dirty="0"/>
              <a:t>, </a:t>
            </a:r>
            <a:r>
              <a:rPr lang="cs-CZ" sz="2800" dirty="0" smtClean="0"/>
              <a:t>kolik osob v obou skupinách bylo vystaveno působení rizikového faktoru. Postupujeme </a:t>
            </a:r>
            <a:r>
              <a:rPr lang="cs-CZ" sz="2800" b="1" dirty="0" smtClean="0"/>
              <a:t>od </a:t>
            </a:r>
            <a:r>
              <a:rPr lang="cs-CZ" sz="2800" b="1" dirty="0"/>
              <a:t>následků k příčině – retrospektivní </a:t>
            </a:r>
            <a:r>
              <a:rPr lang="cs-CZ" sz="2800" b="1" dirty="0" smtClean="0"/>
              <a:t>studie.</a:t>
            </a:r>
            <a:endParaRPr lang="cs-CZ" sz="2800" b="1" dirty="0"/>
          </a:p>
          <a:p>
            <a:pPr>
              <a:spcBef>
                <a:spcPts val="0"/>
              </a:spcBef>
              <a:spcAft>
                <a:spcPts val="900"/>
              </a:spcAft>
              <a:buFont typeface="Arial" pitchFamily="34" charset="0"/>
              <a:buChar char="-"/>
            </a:pPr>
            <a:r>
              <a:rPr lang="cs-CZ" sz="2800" dirty="0" smtClean="0"/>
              <a:t>Srovnáváme počet osob vystavených působení rizikového fakturu ve skupině případů a v kontrolní skupině – </a:t>
            </a:r>
            <a:r>
              <a:rPr lang="cs-CZ" sz="2800" dirty="0"/>
              <a:t>usuzujeme na </a:t>
            </a:r>
            <a:r>
              <a:rPr lang="cs-CZ" sz="2800" b="1" dirty="0" smtClean="0"/>
              <a:t>asociaci </a:t>
            </a:r>
            <a:r>
              <a:rPr lang="cs-CZ" sz="2800" b="1" dirty="0"/>
              <a:t>mezi vznikem nemoci a působením </a:t>
            </a:r>
            <a:r>
              <a:rPr lang="cs-CZ" sz="2800" b="1" dirty="0" smtClean="0"/>
              <a:t>faktoru.</a:t>
            </a:r>
            <a:r>
              <a:rPr lang="cs-CZ" sz="2800" b="1" dirty="0"/>
              <a:t>				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0257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6732240" y="2485282"/>
            <a:ext cx="21602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58939" y="5213825"/>
            <a:ext cx="305349" cy="4099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3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96752"/>
            <a:ext cx="8784976" cy="4896544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  <a:softEdge rad="12700"/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err="1" smtClean="0">
                <a:solidFill>
                  <a:srgbClr val="0000CC"/>
                </a:solidFill>
                <a:latin typeface="Arial Black" pitchFamily="34" charset="0"/>
              </a:rPr>
              <a:t>II.d</a:t>
            </a:r>
            <a: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  <a:t>) studie </a:t>
            </a:r>
            <a:r>
              <a:rPr lang="cs-CZ" sz="3600" b="1" dirty="0">
                <a:solidFill>
                  <a:srgbClr val="0000CC"/>
                </a:solidFill>
                <a:latin typeface="Arial Black" pitchFamily="34" charset="0"/>
              </a:rPr>
              <a:t>případů a kontrol </a:t>
            </a:r>
          </a:p>
        </p:txBody>
      </p:sp>
      <p:sp>
        <p:nvSpPr>
          <p:cNvPr id="2" name="Obdélník 1"/>
          <p:cNvSpPr/>
          <p:nvPr/>
        </p:nvSpPr>
        <p:spPr>
          <a:xfrm>
            <a:off x="395536" y="2689186"/>
            <a:ext cx="1872208" cy="432048"/>
          </a:xfrm>
          <a:prstGeom prst="rect">
            <a:avLst/>
          </a:prstGeom>
          <a:solidFill>
            <a:srgbClr val="FF0000">
              <a:alpha val="32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323528" y="4869160"/>
            <a:ext cx="1872208" cy="344665"/>
          </a:xfrm>
          <a:prstGeom prst="rect">
            <a:avLst/>
          </a:prstGeom>
          <a:solidFill>
            <a:srgbClr val="FF0000">
              <a:alpha val="32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200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640960" cy="50405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Výběr případů:</a:t>
            </a:r>
          </a:p>
          <a:p>
            <a:pPr lvl="1">
              <a:spcBef>
                <a:spcPts val="1200"/>
              </a:spcBef>
              <a:buFontTx/>
              <a:buChar char="-"/>
            </a:pPr>
            <a:r>
              <a:rPr lang="cs-CZ" b="1" dirty="0" smtClean="0"/>
              <a:t>Definice případů </a:t>
            </a:r>
            <a:r>
              <a:rPr lang="cs-CZ" dirty="0" smtClean="0"/>
              <a:t>- přesně stanovené podmínky, které musí splňovat všichni jedinci zahrnuti do skupiny případů </a:t>
            </a:r>
          </a:p>
          <a:p>
            <a:pPr lvl="2">
              <a:buFontTx/>
              <a:buChar char="-"/>
            </a:pPr>
            <a:r>
              <a:rPr lang="cs-CZ" dirty="0" smtClean="0"/>
              <a:t>Přesná definice nemoci (pozitivní laboratorní či klinické vyšetření; příčina smrti uvedená v LOZ)</a:t>
            </a:r>
          </a:p>
          <a:p>
            <a:pPr lvl="2">
              <a:buFontTx/>
              <a:buChar char="-"/>
            </a:pPr>
            <a:r>
              <a:rPr lang="cs-CZ" dirty="0" smtClean="0"/>
              <a:t>Osobní charakteristiky (pohlaví, věk, místo bydliště)</a:t>
            </a:r>
          </a:p>
          <a:p>
            <a:pPr lvl="1">
              <a:spcBef>
                <a:spcPts val="1200"/>
              </a:spcBef>
              <a:buFontTx/>
              <a:buChar char="-"/>
            </a:pPr>
            <a:r>
              <a:rPr lang="cs-CZ" b="1" dirty="0" smtClean="0"/>
              <a:t>Zdroj případů</a:t>
            </a:r>
          </a:p>
          <a:p>
            <a:pPr lvl="2">
              <a:buFontTx/>
              <a:buChar char="-"/>
            </a:pPr>
            <a:r>
              <a:rPr lang="cs-CZ" dirty="0" smtClean="0"/>
              <a:t>Pacienti jednoho zdravotnického zařízení, kteří splňují definici případů (problém se zobecněním výsledků)</a:t>
            </a:r>
          </a:p>
          <a:p>
            <a:pPr lvl="2">
              <a:buFontTx/>
              <a:buChar char="-"/>
            </a:pPr>
            <a:r>
              <a:rPr lang="cs-CZ" dirty="0" smtClean="0"/>
              <a:t>LOZ – zemřelí podle příčiny smrti (např. určitý kód z MKN)</a:t>
            </a:r>
          </a:p>
          <a:p>
            <a:pPr lvl="2">
              <a:buFontTx/>
              <a:buChar char="-"/>
            </a:pPr>
            <a:r>
              <a:rPr lang="cs-CZ" dirty="0" smtClean="0"/>
              <a:t>Náhodný výběr z nemocných osob z definovaného studovaného souboru</a:t>
            </a:r>
          </a:p>
          <a:p>
            <a:pPr lvl="2">
              <a:buFontTx/>
              <a:buChar char="-"/>
            </a:pPr>
            <a:endParaRPr lang="cs-CZ" b="1" dirty="0" smtClean="0"/>
          </a:p>
          <a:p>
            <a:pPr marL="0" indent="0">
              <a:buNone/>
            </a:pPr>
            <a:endParaRPr lang="cs-CZ" b="1" dirty="0" smtClean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err="1" smtClean="0">
                <a:solidFill>
                  <a:srgbClr val="0000CC"/>
                </a:solidFill>
                <a:latin typeface="Arial Black" pitchFamily="34" charset="0"/>
              </a:rPr>
              <a:t>II.d</a:t>
            </a:r>
            <a: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  <a:t>) studie </a:t>
            </a:r>
            <a:r>
              <a:rPr lang="cs-CZ" sz="3600" b="1" dirty="0">
                <a:solidFill>
                  <a:srgbClr val="0000CC"/>
                </a:solidFill>
                <a:latin typeface="Arial Black" pitchFamily="34" charset="0"/>
              </a:rPr>
              <a:t>případů a kontrol </a:t>
            </a:r>
          </a:p>
        </p:txBody>
      </p:sp>
    </p:spTree>
    <p:extLst>
      <p:ext uri="{BB962C8B-B14F-4D97-AF65-F5344CB8AC3E}">
        <p14:creationId xmlns:p14="http://schemas.microsoft.com/office/powerpoint/2010/main" val="22971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83264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Výběr kontrol:</a:t>
            </a:r>
          </a:p>
          <a:p>
            <a:pPr lvl="1">
              <a:buFontTx/>
              <a:buChar char="-"/>
            </a:pPr>
            <a:r>
              <a:rPr lang="cs-CZ" dirty="0" smtClean="0"/>
              <a:t>Cílem je vybrat jedince, kteří budou co nejpodobnější případům</a:t>
            </a:r>
          </a:p>
          <a:p>
            <a:pPr lvl="1">
              <a:buFontTx/>
              <a:buChar char="-"/>
            </a:pPr>
            <a:r>
              <a:rPr lang="cs-CZ" dirty="0" smtClean="0"/>
              <a:t>K pacientům </a:t>
            </a:r>
            <a:r>
              <a:rPr lang="cs-CZ" dirty="0" err="1" smtClean="0"/>
              <a:t>urč</a:t>
            </a:r>
            <a:r>
              <a:rPr lang="cs-CZ" dirty="0"/>
              <a:t>.</a:t>
            </a:r>
            <a:r>
              <a:rPr lang="cs-CZ" dirty="0" smtClean="0"/>
              <a:t> </a:t>
            </a:r>
            <a:r>
              <a:rPr lang="cs-CZ" dirty="0" err="1"/>
              <a:t>z</a:t>
            </a:r>
            <a:r>
              <a:rPr lang="cs-CZ" dirty="0" err="1" smtClean="0"/>
              <a:t>dr</a:t>
            </a:r>
            <a:r>
              <a:rPr lang="cs-CZ" dirty="0" smtClean="0"/>
              <a:t>. zařízení:</a:t>
            </a:r>
          </a:p>
          <a:p>
            <a:pPr lvl="2">
              <a:buFontTx/>
              <a:buChar char="-"/>
            </a:pPr>
            <a:r>
              <a:rPr lang="cs-CZ" dirty="0" smtClean="0"/>
              <a:t>pacienti téhož zdravotnického zařízení, kteří se léčí s jinou nemocí (nejlépe směs různých dg.) (ALE možnost nadhodnocení RF v kontrolní skupině, např. kouření) </a:t>
            </a:r>
          </a:p>
          <a:p>
            <a:pPr lvl="2">
              <a:buFontTx/>
              <a:buChar char="-"/>
            </a:pPr>
            <a:r>
              <a:rPr lang="cs-CZ" dirty="0" smtClean="0"/>
              <a:t>příbuzní přátelé a sousedé osob ve skupině případů (ALE možnost větší podobnosti než v reálu!).</a:t>
            </a:r>
          </a:p>
          <a:p>
            <a:pPr lvl="2"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áhodný výběr z obecné populace zdravých (ALE kontroly nejsou reprezentativním vzorkem stejné populace jako případy) </a:t>
            </a:r>
          </a:p>
          <a:p>
            <a:pPr lvl="2"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oužití více kontrolních skupin, když si nejsme jisti definováním kontrol (problém s interpretací v případě nesouhlasných výsledků!)</a:t>
            </a:r>
          </a:p>
          <a:p>
            <a:pPr marL="400050" lvl="1" indent="0">
              <a:buNone/>
            </a:pPr>
            <a:endParaRPr lang="cs-CZ" dirty="0" smtClean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95536" y="-2823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err="1" smtClean="0">
                <a:solidFill>
                  <a:srgbClr val="0000CC"/>
                </a:solidFill>
                <a:latin typeface="Arial Black" pitchFamily="34" charset="0"/>
              </a:rPr>
              <a:t>II.d</a:t>
            </a:r>
            <a: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  <a:t>) studie </a:t>
            </a:r>
            <a:r>
              <a:rPr lang="cs-CZ" sz="3600" b="1" dirty="0">
                <a:solidFill>
                  <a:srgbClr val="0000CC"/>
                </a:solidFill>
                <a:latin typeface="Arial Black" pitchFamily="34" charset="0"/>
              </a:rPr>
              <a:t>případů a kontrol </a:t>
            </a:r>
          </a:p>
        </p:txBody>
      </p:sp>
    </p:spTree>
    <p:extLst>
      <p:ext uri="{BB962C8B-B14F-4D97-AF65-F5344CB8AC3E}">
        <p14:creationId xmlns:p14="http://schemas.microsoft.com/office/powerpoint/2010/main" val="317939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Výběr kontrol:</a:t>
            </a:r>
          </a:p>
          <a:p>
            <a:pPr lvl="1">
              <a:buFontTx/>
              <a:buChar char="-"/>
            </a:pPr>
            <a:r>
              <a:rPr lang="cs-CZ" dirty="0" smtClean="0"/>
              <a:t>K zemřelým z určité příčiny</a:t>
            </a:r>
          </a:p>
          <a:p>
            <a:pPr lvl="2">
              <a:buFontTx/>
              <a:buChar char="-"/>
            </a:pPr>
            <a:r>
              <a:rPr lang="cs-CZ" dirty="0" smtClean="0"/>
              <a:t>Zemřelí v témže období z jiné příčiny</a:t>
            </a:r>
          </a:p>
          <a:p>
            <a:pPr lvl="2">
              <a:buFontTx/>
              <a:buChar char="-"/>
            </a:pPr>
            <a:r>
              <a:rPr lang="cs-CZ" dirty="0" smtClean="0"/>
              <a:t>Náhodný výběr z živé populace</a:t>
            </a:r>
          </a:p>
          <a:p>
            <a:pPr lvl="1">
              <a:buFontTx/>
              <a:buChar char="-"/>
            </a:pPr>
            <a:r>
              <a:rPr lang="cs-CZ" dirty="0" smtClean="0"/>
              <a:t>Počet kontrol</a:t>
            </a:r>
          </a:p>
          <a:p>
            <a:pPr lvl="2">
              <a:buFontTx/>
              <a:buChar char="-"/>
            </a:pPr>
            <a:r>
              <a:rPr lang="cs-CZ" dirty="0" smtClean="0"/>
              <a:t>Síla statistických testů* se zvyšuje s počtem kontrol připadajících na 1 případ</a:t>
            </a:r>
          </a:p>
          <a:p>
            <a:pPr lvl="2">
              <a:buFontTx/>
              <a:buChar char="-"/>
            </a:pPr>
            <a:r>
              <a:rPr lang="cs-CZ" dirty="0" smtClean="0"/>
              <a:t>Od poměru 5 kontrol na 1 případ již statistická síla studie roste jen omezeně</a:t>
            </a:r>
            <a:endParaRPr lang="cs-CZ" dirty="0"/>
          </a:p>
          <a:p>
            <a:pPr lvl="2">
              <a:buFontTx/>
              <a:buChar char="-"/>
            </a:pPr>
            <a:endParaRPr lang="cs-CZ" dirty="0" smtClean="0"/>
          </a:p>
          <a:p>
            <a:pPr marL="114300" lvl="0" indent="0">
              <a:buNone/>
            </a:pPr>
            <a:r>
              <a:rPr lang="cs-CZ" dirty="0" smtClean="0"/>
              <a:t>*</a:t>
            </a:r>
            <a:r>
              <a:rPr lang="cs-CZ" sz="2000" dirty="0"/>
              <a:t>schopnost </a:t>
            </a:r>
            <a:r>
              <a:rPr lang="cs-CZ" sz="2000" dirty="0" err="1" smtClean="0"/>
              <a:t>stat</a:t>
            </a:r>
            <a:r>
              <a:rPr lang="cs-CZ" sz="2000" dirty="0" smtClean="0"/>
              <a:t>. </a:t>
            </a:r>
            <a:r>
              <a:rPr lang="cs-CZ" sz="2000" dirty="0"/>
              <a:t>t</a:t>
            </a:r>
            <a:r>
              <a:rPr lang="cs-CZ" sz="2000" dirty="0" smtClean="0"/>
              <a:t>estu zamítnout </a:t>
            </a:r>
            <a:r>
              <a:rPr lang="cs-CZ" sz="2000" dirty="0"/>
              <a:t>H</a:t>
            </a:r>
            <a:r>
              <a:rPr lang="cs-CZ" sz="2000" baseline="-25000" dirty="0"/>
              <a:t>0</a:t>
            </a:r>
            <a:r>
              <a:rPr lang="cs-CZ" sz="2000" dirty="0"/>
              <a:t>, když </a:t>
            </a:r>
            <a:r>
              <a:rPr lang="cs-CZ" sz="2000" dirty="0" smtClean="0"/>
              <a:t>neplatí.</a:t>
            </a:r>
            <a:endParaRPr lang="cs-CZ" sz="2000" dirty="0"/>
          </a:p>
          <a:p>
            <a:pPr marL="114300" indent="0">
              <a:buNone/>
            </a:pPr>
            <a:endParaRPr lang="cs-CZ" sz="2000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395536" y="-2823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err="1" smtClean="0">
                <a:solidFill>
                  <a:srgbClr val="0000CC"/>
                </a:solidFill>
                <a:latin typeface="Arial Black" pitchFamily="34" charset="0"/>
              </a:rPr>
              <a:t>II.d</a:t>
            </a:r>
            <a: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  <a:t>) studie </a:t>
            </a:r>
            <a:r>
              <a:rPr lang="cs-CZ" sz="3600" b="1" dirty="0">
                <a:solidFill>
                  <a:srgbClr val="0000CC"/>
                </a:solidFill>
                <a:latin typeface="Arial Black" pitchFamily="34" charset="0"/>
              </a:rPr>
              <a:t>případů a kontrol </a:t>
            </a:r>
          </a:p>
        </p:txBody>
      </p:sp>
    </p:spTree>
    <p:extLst>
      <p:ext uri="{BB962C8B-B14F-4D97-AF65-F5344CB8AC3E}">
        <p14:creationId xmlns:p14="http://schemas.microsoft.com/office/powerpoint/2010/main" val="70578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 smtClean="0"/>
              <a:t>Výhody </a:t>
            </a:r>
            <a:r>
              <a:rPr lang="cs-CZ" sz="2000" b="1" dirty="0"/>
              <a:t>studií případů a kontrol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r>
              <a:rPr lang="cs-CZ" sz="2000" dirty="0"/>
              <a:t>vhodné pro studium vzácných onemocnění</a:t>
            </a:r>
          </a:p>
          <a:p>
            <a:r>
              <a:rPr lang="cs-CZ" sz="2000" dirty="0"/>
              <a:t>rychlé, levné, možnost rychlého zopakování</a:t>
            </a:r>
          </a:p>
          <a:p>
            <a:r>
              <a:rPr lang="cs-CZ" sz="2000" dirty="0"/>
              <a:t>vhodné pro chronická onemocnění a </a:t>
            </a:r>
            <a:r>
              <a:rPr lang="cs-CZ" sz="2000" dirty="0" smtClean="0"/>
              <a:t>nemoci </a:t>
            </a:r>
            <a:r>
              <a:rPr lang="cs-CZ" sz="2000" dirty="0"/>
              <a:t>s dlouhou latencí</a:t>
            </a:r>
          </a:p>
          <a:p>
            <a:r>
              <a:rPr lang="cs-CZ" sz="2000" dirty="0"/>
              <a:t>možnost sledování i více rizikových faktorů u jedné nemoci</a:t>
            </a:r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pPr marL="0" indent="0">
              <a:buNone/>
            </a:pPr>
            <a:r>
              <a:rPr lang="cs-CZ" sz="2000" dirty="0"/>
              <a:t> </a:t>
            </a:r>
            <a:r>
              <a:rPr lang="cs-CZ" sz="2000" b="1" dirty="0" smtClean="0"/>
              <a:t>Nevýhody </a:t>
            </a:r>
            <a:r>
              <a:rPr lang="cs-CZ" sz="2000" b="1" dirty="0"/>
              <a:t>studií případů a kontrol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r>
              <a:rPr lang="cs-CZ" sz="2000" dirty="0"/>
              <a:t>nutnost spoléhat na lidskou paměť a na údaje v dokumentaci (mohou být nedostatečné a </a:t>
            </a:r>
            <a:r>
              <a:rPr lang="cs-CZ" sz="2000" dirty="0" smtClean="0"/>
              <a:t>nepřesné, existence expozice, doba expozice)</a:t>
            </a:r>
            <a:endParaRPr lang="cs-CZ" sz="2000" dirty="0"/>
          </a:p>
          <a:p>
            <a:r>
              <a:rPr lang="cs-CZ" sz="2000" dirty="0"/>
              <a:t>někdy je obtížné zjistit časový vztah mezi expozicí rizikovému faktoru a vznikem onemocnění</a:t>
            </a:r>
          </a:p>
          <a:p>
            <a:r>
              <a:rPr lang="cs-CZ" sz="2000" dirty="0"/>
              <a:t>nevhodné pro studium vzácných rizikových  faktorů</a:t>
            </a:r>
          </a:p>
          <a:p>
            <a:pPr marL="0" indent="0">
              <a:buNone/>
            </a:pP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/>
              <a:t> </a:t>
            </a:r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err="1" smtClean="0">
                <a:solidFill>
                  <a:srgbClr val="0000CC"/>
                </a:solidFill>
                <a:latin typeface="Arial Black" pitchFamily="34" charset="0"/>
              </a:rPr>
              <a:t>II.d</a:t>
            </a:r>
            <a: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  <a:t>) studie </a:t>
            </a:r>
            <a:r>
              <a:rPr lang="cs-CZ" sz="3600" b="1" dirty="0">
                <a:solidFill>
                  <a:srgbClr val="0000CC"/>
                </a:solidFill>
                <a:latin typeface="Arial Black" pitchFamily="34" charset="0"/>
              </a:rPr>
              <a:t>případů a kontrol </a:t>
            </a:r>
          </a:p>
        </p:txBody>
      </p:sp>
    </p:spTree>
    <p:extLst>
      <p:ext uri="{BB962C8B-B14F-4D97-AF65-F5344CB8AC3E}">
        <p14:creationId xmlns:p14="http://schemas.microsoft.com/office/powerpoint/2010/main" val="1911955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Vyhodnocení:</a:t>
            </a:r>
            <a:r>
              <a:rPr lang="cs-CZ" sz="2800" b="1" dirty="0">
                <a:solidFill>
                  <a:srgbClr val="FF0000"/>
                </a:solidFill>
              </a:rPr>
              <a:t/>
            </a:r>
            <a:br>
              <a:rPr lang="cs-CZ" sz="2800" b="1" dirty="0">
                <a:solidFill>
                  <a:srgbClr val="FF0000"/>
                </a:solidFill>
              </a:rPr>
            </a:br>
            <a:r>
              <a:rPr lang="cs-CZ" sz="1800" dirty="0"/>
              <a:t> </a:t>
            </a:r>
          </a:p>
          <a:p>
            <a:r>
              <a:rPr lang="cs-CZ" sz="2800" dirty="0" smtClean="0"/>
              <a:t>Porovnáváme výskyt RF ve skupině případů a ve skupině kontrol.</a:t>
            </a:r>
          </a:p>
          <a:p>
            <a:r>
              <a:rPr lang="cs-CZ" sz="2800" dirty="0" smtClean="0"/>
              <a:t>Cílem je zjistit, zda existuje vztah (asociace) mezi RF a sledovanou nemocí.</a:t>
            </a:r>
          </a:p>
          <a:p>
            <a:r>
              <a:rPr lang="cs-CZ" sz="2800" dirty="0" smtClean="0"/>
              <a:t>Asociace se zpravidla hodnotí výpočtem tzv. poměru šancí (</a:t>
            </a:r>
            <a:r>
              <a:rPr lang="cs-CZ" sz="2800" i="1" dirty="0" err="1" smtClean="0"/>
              <a:t>odds</a:t>
            </a:r>
            <a:r>
              <a:rPr lang="cs-CZ" sz="2800" i="1" dirty="0" smtClean="0"/>
              <a:t> ratio</a:t>
            </a:r>
            <a:r>
              <a:rPr lang="cs-CZ" sz="2800" dirty="0" smtClean="0"/>
              <a:t>), který můžeme považovat z a odhad relativního rizika.</a:t>
            </a:r>
          </a:p>
          <a:p>
            <a:r>
              <a:rPr lang="cs-CZ" sz="2800" dirty="0" smtClean="0"/>
              <a:t>Podíl nemocných způsobený sledovaným RF můžeme určit výpočtem AR% nebo PAR%.</a:t>
            </a:r>
            <a:endParaRPr lang="cs-CZ" sz="2800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err="1" smtClean="0">
                <a:solidFill>
                  <a:srgbClr val="0000CC"/>
                </a:solidFill>
                <a:latin typeface="Arial Black" pitchFamily="34" charset="0"/>
              </a:rPr>
              <a:t>II.d</a:t>
            </a:r>
            <a: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  <a:t>) studie </a:t>
            </a:r>
            <a:r>
              <a:rPr lang="cs-CZ" sz="3600" b="1" dirty="0">
                <a:solidFill>
                  <a:srgbClr val="0000CC"/>
                </a:solidFill>
                <a:latin typeface="Arial Black" pitchFamily="34" charset="0"/>
              </a:rPr>
              <a:t>případů a kontrol </a:t>
            </a:r>
          </a:p>
        </p:txBody>
      </p:sp>
    </p:spTree>
    <p:extLst>
      <p:ext uri="{BB962C8B-B14F-4D97-AF65-F5344CB8AC3E}">
        <p14:creationId xmlns:p14="http://schemas.microsoft.com/office/powerpoint/2010/main" val="749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 smtClean="0"/>
              <a:t>Thalidomidová aféra</a:t>
            </a:r>
          </a:p>
          <a:p>
            <a:r>
              <a:rPr lang="cs-CZ" sz="1800" dirty="0" smtClean="0"/>
              <a:t>Důkaz o příčinné souvislosti mezi požitím thalidomidu v rané fázi těhotenství a malformacemi plodu získán prostřednictvím studie případů a kontrol (1961).</a:t>
            </a:r>
          </a:p>
          <a:p>
            <a:r>
              <a:rPr lang="cs-CZ" sz="1800" dirty="0" smtClean="0"/>
              <a:t>Několik lékařů v Německu nezávisle na sobě subjektivně zaregistrovalo vyšší výskyt novorozenců s malformacemi končetin. Začali pátrat, zda matky byly v těhotenství vystaveny nějakým škodlivinám. Jako pravděpodobný společný činitel se po určité době tápání ukázalo užívání thalidomidového preparátu (Contergan, Distaval). </a:t>
            </a:r>
          </a:p>
          <a:p>
            <a:r>
              <a:rPr lang="cs-CZ" sz="1800" dirty="0" smtClean="0"/>
              <a:t>V r. 1961 prof. Hans Weicker provedl v Bonnu první </a:t>
            </a:r>
            <a:r>
              <a:rPr lang="cs-CZ" sz="1800" b="1" dirty="0" smtClean="0"/>
              <a:t>studii případů </a:t>
            </a:r>
            <a:r>
              <a:rPr lang="cs-CZ" sz="1800" dirty="0" smtClean="0"/>
              <a:t>(matky dětí s fokomelickými končetinami) </a:t>
            </a:r>
            <a:r>
              <a:rPr lang="cs-CZ" sz="1800" b="1" dirty="0" smtClean="0"/>
              <a:t>a kontrol </a:t>
            </a:r>
            <a:r>
              <a:rPr lang="cs-CZ" sz="1800" dirty="0" smtClean="0"/>
              <a:t>(matky zdravých dětí) a zjišťoval u nich užívání léků v těhotenství. Contergan užívalo 70% matek fokomelických dětí oproti 1% matek zdravých dětí.</a:t>
            </a:r>
          </a:p>
          <a:p>
            <a:r>
              <a:rPr lang="cs-CZ" sz="1800" dirty="0" smtClean="0"/>
              <a:t>Souvislost mezi užíváním thalidomidu v těhotenství a malformacemi plodu byla následně potvrzena i prospektivní studií.</a:t>
            </a:r>
          </a:p>
          <a:p>
            <a:r>
              <a:rPr lang="cs-CZ" sz="1800" dirty="0" smtClean="0"/>
              <a:t>Lék byl stažen z trhu v prosinci 1961. Celkem bylo kvůli jeho užívání postiženo asi 15000 plodů. 12000 dětí se narodilo, 4000 z nich zemřely během prvního roku.</a:t>
            </a:r>
          </a:p>
          <a:p>
            <a:endParaRPr lang="cs-CZ" sz="1800" dirty="0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err="1" smtClean="0">
                <a:solidFill>
                  <a:srgbClr val="0000CC"/>
                </a:solidFill>
                <a:latin typeface="Arial Black" pitchFamily="34" charset="0"/>
              </a:rPr>
              <a:t>II.d</a:t>
            </a:r>
            <a: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  <a:t>) studie </a:t>
            </a:r>
            <a:r>
              <a:rPr lang="cs-CZ" sz="3600" b="1" dirty="0">
                <a:solidFill>
                  <a:srgbClr val="0000CC"/>
                </a:solidFill>
                <a:latin typeface="Arial Black" pitchFamily="34" charset="0"/>
              </a:rPr>
              <a:t>případů a kontrol </a:t>
            </a:r>
          </a:p>
        </p:txBody>
      </p:sp>
    </p:spTree>
    <p:extLst>
      <p:ext uri="{BB962C8B-B14F-4D97-AF65-F5344CB8AC3E}">
        <p14:creationId xmlns:p14="http://schemas.microsoft.com/office/powerpoint/2010/main" val="251425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Arial Black" pitchFamily="34" charset="0"/>
              </a:rPr>
              <a:t>Intervenční studie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482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  <a:t>III. KONTROLOVANÉ POKUSY</a:t>
            </a:r>
            <a:endParaRPr lang="cs-CZ" sz="36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  <a:buFontTx/>
              <a:buChar char="-"/>
            </a:pPr>
            <a:r>
              <a:rPr lang="cs-CZ" sz="2200" dirty="0" smtClean="0"/>
              <a:t>Experiment je jedním ze základních nástrojů vědecké metody.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cs-CZ" sz="2200" dirty="0" smtClean="0"/>
              <a:t>V medicíně se používá především </a:t>
            </a:r>
            <a:r>
              <a:rPr lang="cs-CZ" sz="2200" b="1" dirty="0" smtClean="0">
                <a:solidFill>
                  <a:srgbClr val="FF0000"/>
                </a:solidFill>
              </a:rPr>
              <a:t>dvojitě slepý experiment</a:t>
            </a:r>
          </a:p>
          <a:p>
            <a:pPr lvl="1">
              <a:spcAft>
                <a:spcPts val="600"/>
              </a:spcAft>
              <a:buFontTx/>
              <a:buChar char="-"/>
            </a:pPr>
            <a:r>
              <a:rPr lang="cs-CZ" sz="2200" dirty="0" smtClean="0"/>
              <a:t>umožňuje </a:t>
            </a:r>
            <a:r>
              <a:rPr lang="cs-CZ" sz="2200" dirty="0"/>
              <a:t>dospět k objektivním výsledkům, nezkresleným vědomím účastníků </a:t>
            </a:r>
            <a:r>
              <a:rPr lang="cs-CZ" sz="2200" dirty="0" smtClean="0"/>
              <a:t>experimentu.</a:t>
            </a:r>
            <a:endParaRPr lang="cs-CZ" sz="2200" dirty="0"/>
          </a:p>
          <a:p>
            <a:pPr>
              <a:spcAft>
                <a:spcPts val="600"/>
              </a:spcAft>
              <a:buFontTx/>
              <a:buChar char="-"/>
            </a:pPr>
            <a:r>
              <a:rPr lang="cs-CZ" sz="2200" dirty="0" smtClean="0"/>
              <a:t>Pracuje se s rozsáhlým (statisticky hodnotitelným) homogenním souborem, který se náhodně (</a:t>
            </a:r>
            <a:r>
              <a:rPr lang="cs-CZ" sz="2200" b="1" dirty="0" smtClean="0">
                <a:solidFill>
                  <a:srgbClr val="FF0000"/>
                </a:solidFill>
              </a:rPr>
              <a:t>randomizace</a:t>
            </a:r>
            <a:r>
              <a:rPr lang="cs-CZ" sz="2200" dirty="0" smtClean="0"/>
              <a:t>) rozdělí na dvě velké skupiny.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cs-CZ" sz="2200" dirty="0" smtClean="0"/>
              <a:t>Jedné skupině se podá nově zkoušená látka, druhé placebo (nebo jiný dosud běžně používaný medikament).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cs-CZ" sz="2200" dirty="0" smtClean="0"/>
              <a:t>Dvojité zaslepení – pacient ani lékař neví, kdo je ve skupině experimentální a kdo ve skupině kontrolní (eliminace zkreslení).</a:t>
            </a:r>
          </a:p>
        </p:txBody>
      </p:sp>
    </p:spTree>
    <p:extLst>
      <p:ext uri="{BB962C8B-B14F-4D97-AF65-F5344CB8AC3E}">
        <p14:creationId xmlns:p14="http://schemas.microsoft.com/office/powerpoint/2010/main" val="117673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cs-CZ" sz="4000" b="1" cap="all" dirty="0" smtClean="0">
                <a:solidFill>
                  <a:srgbClr val="0000CC"/>
                </a:solidFill>
                <a:latin typeface="Arial Black" pitchFamily="34" charset="0"/>
              </a:rPr>
              <a:t>Tvoření studovaného souboru</a:t>
            </a:r>
            <a:r>
              <a:rPr lang="cs-CZ" b="1" dirty="0" smtClean="0">
                <a:solidFill>
                  <a:srgbClr val="0000FF"/>
                </a:solidFill>
              </a:rPr>
              <a:t/>
            </a:r>
            <a:br>
              <a:rPr lang="cs-CZ" b="1" dirty="0" smtClean="0">
                <a:solidFill>
                  <a:srgbClr val="0000FF"/>
                </a:solidFill>
              </a:rPr>
            </a:b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28800"/>
            <a:ext cx="8856984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>
                <a:solidFill>
                  <a:srgbClr val="0000CC"/>
                </a:solidFill>
              </a:rPr>
              <a:t>Jednotka </a:t>
            </a:r>
          </a:p>
          <a:p>
            <a:pPr marL="400050" lvl="1" indent="0">
              <a:buNone/>
            </a:pPr>
            <a:r>
              <a:rPr lang="cs-CZ" sz="2400" dirty="0" smtClean="0"/>
              <a:t>– populace, jedinec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0000CC"/>
                </a:solidFill>
              </a:rPr>
              <a:t>Zákl. soubor </a:t>
            </a:r>
          </a:p>
          <a:p>
            <a:pPr marL="400050" lvl="1" indent="0">
              <a:buNone/>
            </a:pPr>
            <a:r>
              <a:rPr lang="cs-CZ" dirty="0" smtClean="0"/>
              <a:t>– </a:t>
            </a:r>
            <a:r>
              <a:rPr lang="cs-CZ" sz="2400" dirty="0" smtClean="0"/>
              <a:t>soubor všech jednotek, o kterých se chceme v šetření (studii) něco dozvědět</a:t>
            </a:r>
          </a:p>
          <a:p>
            <a:pPr marL="400050" lvl="1" indent="0">
              <a:buNone/>
            </a:pPr>
            <a:r>
              <a:rPr lang="cs-CZ" sz="2400" dirty="0" smtClean="0"/>
              <a:t>– </a:t>
            </a:r>
            <a:r>
              <a:rPr lang="cs-CZ" sz="2400" b="1" dirty="0" smtClean="0"/>
              <a:t>vymezení časové </a:t>
            </a:r>
            <a:r>
              <a:rPr lang="cs-CZ" sz="2400" dirty="0" smtClean="0"/>
              <a:t>(doba šetření), </a:t>
            </a:r>
            <a:r>
              <a:rPr lang="cs-CZ" sz="2400" b="1" dirty="0" smtClean="0"/>
              <a:t>místní</a:t>
            </a:r>
            <a:r>
              <a:rPr lang="cs-CZ" sz="2400" dirty="0" smtClean="0"/>
              <a:t> (stát, kraj, okres, město, škola, nemocnice, továrna) a </a:t>
            </a:r>
            <a:r>
              <a:rPr lang="cs-CZ" sz="2400" b="1" dirty="0" smtClean="0"/>
              <a:t>věcné</a:t>
            </a:r>
            <a:r>
              <a:rPr lang="cs-CZ" sz="2400" dirty="0" smtClean="0"/>
              <a:t> (pohlaví, věk, vzdělání, profese, bydliště)</a:t>
            </a:r>
          </a:p>
          <a:p>
            <a:pPr lvl="1" indent="-342900"/>
            <a:r>
              <a:rPr lang="cs-CZ" sz="2400" dirty="0"/>
              <a:t>p</a:t>
            </a:r>
            <a:r>
              <a:rPr lang="cs-CZ" sz="2400" dirty="0" smtClean="0"/>
              <a:t>latnost výsledku nelze zobecňovat za hranice ZS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0000CC"/>
                </a:solidFill>
              </a:rPr>
              <a:t>Vyčerpávající X výběrové šetření</a:t>
            </a:r>
            <a:endParaRPr lang="cs-CZ" sz="28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3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- tři základní prvky: 	1) randomizace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				2) dojitý slepý pokus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				3) srovnání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 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- předmětem studia jsou jednotlivci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- problémy: např. etická stránka výzkumu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 </a:t>
            </a:r>
            <a:endParaRPr lang="cs-CZ" b="1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  <a:t>III. KONTROLOVANÉ POKUSY</a:t>
            </a:r>
            <a:endParaRPr lang="cs-CZ" sz="36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59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>
                <a:solidFill>
                  <a:srgbClr val="0000CC"/>
                </a:solidFill>
                <a:latin typeface="Arial Black" pitchFamily="34" charset="0"/>
              </a:rPr>
              <a:t>IV. POPULAČNÍ INTERVENČNÍ STUDIE </a:t>
            </a:r>
            <a:endParaRPr lang="cs-CZ" sz="32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976664"/>
          </a:xfrm>
        </p:spPr>
        <p:txBody>
          <a:bodyPr>
            <a:normAutofit fontScale="32500" lnSpcReduction="20000"/>
          </a:bodyPr>
          <a:lstStyle/>
          <a:p>
            <a:pPr>
              <a:spcBef>
                <a:spcPts val="0"/>
              </a:spcBef>
            </a:pPr>
            <a:r>
              <a:rPr lang="cs-CZ" sz="6200" dirty="0" smtClean="0"/>
              <a:t>Konečná fáze průkazu platnosti hypotézy o etiologii nemoci.</a:t>
            </a:r>
          </a:p>
          <a:p>
            <a:pPr>
              <a:spcBef>
                <a:spcPts val="0"/>
              </a:spcBef>
            </a:pPr>
            <a:endParaRPr lang="cs-CZ" sz="6200" dirty="0"/>
          </a:p>
          <a:p>
            <a:pPr>
              <a:spcBef>
                <a:spcPts val="0"/>
              </a:spcBef>
            </a:pPr>
            <a:r>
              <a:rPr lang="cs-CZ" sz="6200" dirty="0" smtClean="0"/>
              <a:t>Jde již o realizaci preventivního opatření, které si zachovává podobu experimentální prospektivní studie.</a:t>
            </a:r>
          </a:p>
          <a:p>
            <a:pPr>
              <a:spcBef>
                <a:spcPts val="0"/>
              </a:spcBef>
            </a:pPr>
            <a:endParaRPr lang="cs-CZ" sz="6200" dirty="0"/>
          </a:p>
          <a:p>
            <a:pPr>
              <a:spcBef>
                <a:spcPts val="0"/>
              </a:spcBef>
            </a:pPr>
            <a:r>
              <a:rPr lang="cs-CZ" sz="6200" dirty="0" smtClean="0"/>
              <a:t>Do pokusného souboru (populace určitého území) je aktivně vnášen nový umělý element – např.: fluoridace pitné vody ve veřejných zdrojích za účelem prevence zubního kazu.</a:t>
            </a:r>
          </a:p>
          <a:p>
            <a:pPr>
              <a:spcBef>
                <a:spcPts val="0"/>
              </a:spcBef>
            </a:pPr>
            <a:endParaRPr lang="cs-CZ" sz="6200" i="1" dirty="0"/>
          </a:p>
          <a:p>
            <a:pPr>
              <a:spcBef>
                <a:spcPts val="0"/>
              </a:spcBef>
            </a:pPr>
            <a:r>
              <a:rPr lang="cs-CZ" sz="6200" dirty="0" smtClean="0"/>
              <a:t>Po určité době se vyhodnocuje účinnost preventivního opatření – srovnání pokusného a kontrolního souboru (srovnání výskytu zubního kazu v populaci s fluoridovanou a nefluoridovanou pitnou vodou).</a:t>
            </a:r>
            <a:endParaRPr lang="cs-CZ" sz="6200" i="1" dirty="0"/>
          </a:p>
          <a:p>
            <a:pPr marL="0" indent="0">
              <a:spcBef>
                <a:spcPts val="0"/>
              </a:spcBef>
              <a:buNone/>
            </a:pPr>
            <a:endParaRPr lang="cs-CZ" sz="6200" i="1" dirty="0" smtClean="0"/>
          </a:p>
          <a:p>
            <a:pPr>
              <a:spcBef>
                <a:spcPts val="0"/>
              </a:spcBef>
            </a:pPr>
            <a:r>
              <a:rPr lang="cs-CZ" sz="6200" dirty="0"/>
              <a:t>J</a:t>
            </a:r>
            <a:r>
              <a:rPr lang="cs-CZ" sz="6200" dirty="0" smtClean="0"/>
              <a:t>sou </a:t>
            </a:r>
            <a:r>
              <a:rPr lang="cs-CZ" sz="6200" dirty="0"/>
              <a:t>orientovány na zdravé osoby, které jsou vystaveny běžnému působení různých rizikových </a:t>
            </a:r>
            <a:r>
              <a:rPr lang="cs-CZ" sz="6200" dirty="0" smtClean="0"/>
              <a:t>faktorů.</a:t>
            </a:r>
          </a:p>
          <a:p>
            <a:pPr marL="0" indent="0">
              <a:spcBef>
                <a:spcPts val="0"/>
              </a:spcBef>
              <a:buNone/>
            </a:pPr>
            <a:endParaRPr lang="cs-CZ" sz="6200" b="1" dirty="0"/>
          </a:p>
          <a:p>
            <a:pPr>
              <a:spcBef>
                <a:spcPts val="0"/>
              </a:spcBef>
            </a:pPr>
            <a:r>
              <a:rPr lang="cs-CZ" sz="6200" dirty="0" smtClean="0"/>
              <a:t>Mají </a:t>
            </a:r>
            <a:r>
              <a:rPr lang="cs-CZ" sz="6200" dirty="0"/>
              <a:t>velký rozsah; předmětem studia je předem vymezená </a:t>
            </a:r>
            <a:r>
              <a:rPr lang="cs-CZ" sz="6200" dirty="0" smtClean="0"/>
              <a:t>populace (škola, nemocnice, město, okres).</a:t>
            </a:r>
            <a:endParaRPr lang="cs-CZ" sz="6200" b="1" dirty="0"/>
          </a:p>
          <a:p>
            <a:pPr marL="0" indent="0">
              <a:spcBef>
                <a:spcPts val="0"/>
              </a:spcBef>
              <a:buNone/>
            </a:pPr>
            <a:r>
              <a:rPr lang="cs-CZ" sz="6200" b="1" dirty="0"/>
              <a:t> </a:t>
            </a:r>
          </a:p>
          <a:p>
            <a:pPr>
              <a:spcBef>
                <a:spcPts val="0"/>
              </a:spcBef>
            </a:pPr>
            <a:r>
              <a:rPr lang="cs-CZ" sz="6200" dirty="0" smtClean="0"/>
              <a:t>Nevýhodou je, že je někdy velmi obtížné určit, co bylo dosaženo zavedeným opatřením a co bylo způsobeno jinými vlivy.</a:t>
            </a:r>
            <a:endParaRPr lang="cs-CZ" sz="6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119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00CC"/>
                </a:solidFill>
                <a:latin typeface="Arial Black" pitchFamily="34" charset="0"/>
              </a:rPr>
              <a:t>Úkol</a:t>
            </a:r>
            <a:endParaRPr lang="cs-CZ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/>
              <a:t>Navrhněte, který typ studie by byl nejvhodnější pro zodpovězení následujících otázek. Popište, jak by studie </a:t>
            </a:r>
            <a:r>
              <a:rPr lang="cs-CZ" sz="2000" b="1" dirty="0" smtClean="0"/>
              <a:t>probíhala.</a:t>
            </a:r>
          </a:p>
          <a:p>
            <a:pPr marL="0" indent="0">
              <a:buNone/>
            </a:pPr>
            <a:endParaRPr lang="cs-CZ" sz="2000" b="1" dirty="0" smtClean="0"/>
          </a:p>
          <a:p>
            <a:pPr>
              <a:spcBef>
                <a:spcPts val="0"/>
              </a:spcBef>
            </a:pPr>
            <a:r>
              <a:rPr lang="cs-CZ" sz="2000" dirty="0" smtClean="0"/>
              <a:t>Způsobují </a:t>
            </a:r>
            <a:r>
              <a:rPr lang="cs-CZ" sz="2000" dirty="0"/>
              <a:t>mnohočetná ultrazvuková vyšetření v těhotenství vrozené srdeční vady</a:t>
            </a:r>
            <a:r>
              <a:rPr lang="cs-CZ" sz="2000" dirty="0" smtClean="0"/>
              <a:t>?</a:t>
            </a:r>
            <a:endParaRPr lang="cs-CZ" sz="2000" dirty="0"/>
          </a:p>
          <a:p>
            <a:pPr>
              <a:spcBef>
                <a:spcPts val="0"/>
              </a:spcBef>
            </a:pPr>
            <a:r>
              <a:rPr lang="cs-CZ" sz="2000" dirty="0"/>
              <a:t>Vede znečištění ovzduší ke zvýšenému riziku onemocnění astmatem u dětí?</a:t>
            </a:r>
          </a:p>
          <a:p>
            <a:pPr>
              <a:spcBef>
                <a:spcPts val="0"/>
              </a:spcBef>
            </a:pPr>
            <a:r>
              <a:rPr lang="cs-CZ" sz="2000" dirty="0" smtClean="0"/>
              <a:t>Mají </a:t>
            </a:r>
            <a:r>
              <a:rPr lang="cs-CZ" sz="2000" dirty="0"/>
              <a:t>osoby s krevní skupinou 0 větší riziko vzniku vředové </a:t>
            </a:r>
            <a:r>
              <a:rPr lang="cs-CZ" sz="2000" dirty="0" smtClean="0"/>
              <a:t>choroby žaludku?</a:t>
            </a:r>
            <a:endParaRPr lang="cs-CZ" sz="2000" dirty="0"/>
          </a:p>
          <a:p>
            <a:pPr>
              <a:spcBef>
                <a:spcPts val="0"/>
              </a:spcBef>
            </a:pPr>
            <a:r>
              <a:rPr lang="cs-CZ" sz="2000" smtClean="0"/>
              <a:t>Může </a:t>
            </a:r>
            <a:r>
              <a:rPr lang="cs-CZ" sz="2000" dirty="0"/>
              <a:t>pravidelné používání acylpyrinu snížit riziko infarktu srdce </a:t>
            </a:r>
            <a:r>
              <a:rPr lang="cs-CZ" sz="2000" dirty="0" smtClean="0"/>
              <a:t>a mozkové </a:t>
            </a:r>
            <a:r>
              <a:rPr lang="cs-CZ" sz="2000" dirty="0"/>
              <a:t>mrtvice?</a:t>
            </a:r>
          </a:p>
          <a:p>
            <a:pPr>
              <a:spcBef>
                <a:spcPts val="0"/>
              </a:spcBef>
            </a:pPr>
            <a:r>
              <a:rPr lang="cs-CZ" sz="2000" smtClean="0"/>
              <a:t>Zvyšuje </a:t>
            </a:r>
            <a:r>
              <a:rPr lang="cs-CZ" sz="2000" dirty="0"/>
              <a:t>konzumace kávy u žen riziko vzniku ischemické choroby srdeční?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8985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00CC"/>
                </a:solidFill>
                <a:latin typeface="Arial Black" pitchFamily="34" charset="0"/>
              </a:rPr>
              <a:t>Otázky k četbě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141168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/>
              <a:t>Co je hlavním cílem studie?</a:t>
            </a:r>
          </a:p>
          <a:p>
            <a:r>
              <a:rPr lang="cs-CZ" sz="2800" dirty="0" smtClean="0"/>
              <a:t>Jaká je </a:t>
            </a:r>
            <a:r>
              <a:rPr lang="cs-CZ" sz="2800" smtClean="0"/>
              <a:t>základní výzkumná hypotéza</a:t>
            </a:r>
            <a:r>
              <a:rPr lang="cs-CZ" sz="2800" dirty="0" smtClean="0"/>
              <a:t>?</a:t>
            </a:r>
          </a:p>
          <a:p>
            <a:r>
              <a:rPr lang="cs-CZ" sz="2800" dirty="0" smtClean="0"/>
              <a:t>Jaký kauzální vztah je testován?</a:t>
            </a:r>
          </a:p>
          <a:p>
            <a:r>
              <a:rPr lang="cs-CZ" sz="2800" dirty="0" smtClean="0"/>
              <a:t>Kdo jsou účastníci studie? (kritéria výběru, úspěšnost oslovení, kolik lidí ze studie vypadlo)</a:t>
            </a:r>
          </a:p>
          <a:p>
            <a:r>
              <a:rPr lang="cs-CZ" sz="2800" dirty="0" smtClean="0"/>
              <a:t>Jak byl definován výsledný stav (např. nemoc)?</a:t>
            </a:r>
          </a:p>
          <a:p>
            <a:r>
              <a:rPr lang="cs-CZ" sz="2800" dirty="0" smtClean="0"/>
              <a:t>Jak byl definován rizikový (protektivní) faktor?</a:t>
            </a:r>
          </a:p>
          <a:p>
            <a:r>
              <a:rPr lang="cs-CZ" sz="2800" dirty="0" smtClean="0"/>
              <a:t>Jaké jsou možné zdroje zkreslení a chyb?</a:t>
            </a:r>
          </a:p>
          <a:p>
            <a:r>
              <a:rPr lang="cs-CZ" sz="2800" dirty="0" smtClean="0"/>
              <a:t>Zjistili autoři závislost mezi sledovanými jevy?</a:t>
            </a:r>
          </a:p>
          <a:p>
            <a:r>
              <a:rPr lang="cs-CZ" sz="2800" dirty="0" smtClean="0"/>
              <a:t>Jak lze využít výsledky studie pro zlepšení zdraví populace?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4183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cs-CZ" sz="4000" b="1" cap="all" dirty="0" smtClean="0">
                <a:solidFill>
                  <a:srgbClr val="0000CC"/>
                </a:solidFill>
                <a:latin typeface="Arial Black" pitchFamily="34" charset="0"/>
              </a:rPr>
              <a:t>Tvoření studovaného souboru</a:t>
            </a:r>
            <a:r>
              <a:rPr lang="cs-CZ" b="1" dirty="0" smtClean="0">
                <a:solidFill>
                  <a:srgbClr val="0000FF"/>
                </a:solidFill>
              </a:rPr>
              <a:t/>
            </a:r>
            <a:br>
              <a:rPr lang="cs-CZ" b="1" dirty="0" smtClean="0">
                <a:solidFill>
                  <a:srgbClr val="0000FF"/>
                </a:solidFill>
              </a:rPr>
            </a:b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556792"/>
            <a:ext cx="8856984" cy="53012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>
                <a:solidFill>
                  <a:srgbClr val="0000CC"/>
                </a:solidFill>
              </a:rPr>
              <a:t>Výběrový soubor</a:t>
            </a:r>
          </a:p>
          <a:p>
            <a:pPr lvl="1" indent="-342900"/>
            <a:r>
              <a:rPr lang="cs-CZ" sz="2400" dirty="0" smtClean="0"/>
              <a:t>reprezentativní výběr</a:t>
            </a:r>
            <a:r>
              <a:rPr lang="cs-CZ" sz="2400" dirty="0">
                <a:solidFill>
                  <a:srgbClr val="0000CC"/>
                </a:solidFill>
              </a:rPr>
              <a:t> </a:t>
            </a:r>
            <a:r>
              <a:rPr lang="cs-CZ" sz="2400" dirty="0" smtClean="0"/>
              <a:t>ze ZS</a:t>
            </a:r>
          </a:p>
          <a:p>
            <a:pPr lvl="1" indent="-342900"/>
            <a:r>
              <a:rPr lang="cs-CZ" sz="2400" dirty="0" smtClean="0"/>
              <a:t>výběrová jednotka (domácnost X jedinec)</a:t>
            </a:r>
          </a:p>
          <a:p>
            <a:pPr lvl="1" indent="-342900"/>
            <a:r>
              <a:rPr lang="cs-CZ" sz="2400" dirty="0" smtClean="0"/>
              <a:t>opora výběru </a:t>
            </a:r>
          </a:p>
          <a:p>
            <a:pPr lvl="2" indent="-342900"/>
            <a:r>
              <a:rPr lang="cs-CZ" sz="2000" dirty="0"/>
              <a:t>t</a:t>
            </a:r>
            <a:r>
              <a:rPr lang="cs-CZ" sz="2000" dirty="0" smtClean="0"/>
              <a:t>echnická dokumentace umožňující výběr jednotek</a:t>
            </a:r>
          </a:p>
          <a:p>
            <a:pPr lvl="2" indent="-342900"/>
            <a:r>
              <a:rPr lang="cs-CZ" sz="2000" dirty="0" smtClean="0"/>
              <a:t>seznamy obcí, domácností, voličů, kartotéky pacientů, evidence zaměstnanců, evidence důchodců</a:t>
            </a:r>
          </a:p>
          <a:p>
            <a:pPr lvl="1" indent="-342900"/>
            <a:r>
              <a:rPr lang="cs-CZ" sz="2400" dirty="0" smtClean="0"/>
              <a:t>Výběr pravděpodobnostní (náhodný)</a:t>
            </a:r>
          </a:p>
          <a:p>
            <a:pPr lvl="1" indent="-342900"/>
            <a:r>
              <a:rPr lang="cs-CZ" sz="2400" dirty="0" smtClean="0"/>
              <a:t>Výběr záměrný (úsudkový)</a:t>
            </a:r>
          </a:p>
          <a:p>
            <a:pPr lvl="1" indent="-342900"/>
            <a:r>
              <a:rPr lang="cs-CZ" sz="2400" dirty="0" smtClean="0"/>
              <a:t>Rozsah souboru</a:t>
            </a:r>
          </a:p>
          <a:p>
            <a:pPr lvl="2" indent="-342900"/>
            <a:r>
              <a:rPr lang="cs-CZ" sz="2000" dirty="0" smtClean="0"/>
              <a:t>Závisí na předchozích znalostech (četnost, průměr, variabilita sledovaných znaků)</a:t>
            </a:r>
          </a:p>
          <a:p>
            <a:pPr lvl="2" indent="-342900"/>
            <a:r>
              <a:rPr lang="cs-CZ" sz="2000" dirty="0" smtClean="0"/>
              <a:t>Požadavky na přesnost a spolehlivost výsledků</a:t>
            </a:r>
          </a:p>
        </p:txBody>
      </p:sp>
    </p:spTree>
    <p:extLst>
      <p:ext uri="{BB962C8B-B14F-4D97-AF65-F5344CB8AC3E}">
        <p14:creationId xmlns:p14="http://schemas.microsoft.com/office/powerpoint/2010/main" val="416668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cap="all" dirty="0">
                <a:solidFill>
                  <a:srgbClr val="0000CC"/>
                </a:solidFill>
                <a:latin typeface="Arial Black" pitchFamily="34" charset="0"/>
              </a:rPr>
              <a:t>deskriptivní studie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196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b="1" cap="all" dirty="0" smtClean="0">
                <a:solidFill>
                  <a:srgbClr val="0000CC"/>
                </a:solidFill>
                <a:latin typeface="Arial Black" pitchFamily="34" charset="0"/>
              </a:rPr>
              <a:t>I. deskriptivní studie</a:t>
            </a:r>
            <a:r>
              <a:rPr lang="cs-CZ" b="1" dirty="0" smtClean="0">
                <a:solidFill>
                  <a:srgbClr val="0000FF"/>
                </a:solidFill>
              </a:rPr>
              <a:t/>
            </a:r>
            <a:br>
              <a:rPr lang="cs-CZ" b="1" dirty="0" smtClean="0">
                <a:solidFill>
                  <a:srgbClr val="0000FF"/>
                </a:solidFill>
              </a:rPr>
            </a:b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256584"/>
          </a:xfrm>
        </p:spPr>
        <p:txBody>
          <a:bodyPr>
            <a:normAutofit fontScale="85000" lnSpcReduction="20000"/>
          </a:bodyPr>
          <a:lstStyle/>
          <a:p>
            <a:r>
              <a:rPr lang="cs-CZ" sz="3000" b="1" dirty="0" smtClean="0">
                <a:solidFill>
                  <a:srgbClr val="0000CC"/>
                </a:solidFill>
              </a:rPr>
              <a:t>Četnost a rozložení </a:t>
            </a:r>
            <a:r>
              <a:rPr lang="cs-CZ" sz="3000" dirty="0" smtClean="0"/>
              <a:t>nemocí v</a:t>
            </a:r>
            <a:r>
              <a:rPr lang="cs-CZ" sz="3000" dirty="0"/>
              <a:t> </a:t>
            </a:r>
            <a:r>
              <a:rPr lang="cs-CZ" sz="3000" dirty="0" smtClean="0"/>
              <a:t>populaci, a to podle charakteristik </a:t>
            </a:r>
          </a:p>
          <a:p>
            <a:pPr lvl="5"/>
            <a:r>
              <a:rPr lang="cs-CZ" sz="3100" dirty="0"/>
              <a:t>o</a:t>
            </a:r>
            <a:r>
              <a:rPr lang="cs-CZ" sz="3100" dirty="0" smtClean="0"/>
              <a:t>sob (</a:t>
            </a:r>
            <a:r>
              <a:rPr lang="cs-CZ" sz="3100" b="1" dirty="0" smtClean="0"/>
              <a:t>KDO</a:t>
            </a:r>
            <a:r>
              <a:rPr lang="cs-CZ" sz="3100" dirty="0" smtClean="0"/>
              <a:t>), </a:t>
            </a:r>
          </a:p>
          <a:p>
            <a:pPr lvl="5"/>
            <a:r>
              <a:rPr lang="cs-CZ" sz="3100" dirty="0"/>
              <a:t>m</a:t>
            </a:r>
            <a:r>
              <a:rPr lang="cs-CZ" sz="3100" dirty="0" smtClean="0"/>
              <a:t>ísta (</a:t>
            </a:r>
            <a:r>
              <a:rPr lang="cs-CZ" sz="3100" b="1" dirty="0" smtClean="0"/>
              <a:t>KDE</a:t>
            </a:r>
            <a:r>
              <a:rPr lang="cs-CZ" sz="3100" dirty="0" smtClean="0"/>
              <a:t>), </a:t>
            </a:r>
          </a:p>
          <a:p>
            <a:pPr lvl="5"/>
            <a:r>
              <a:rPr lang="cs-CZ" sz="3100" dirty="0" smtClean="0"/>
              <a:t>času (</a:t>
            </a:r>
            <a:r>
              <a:rPr lang="cs-CZ" sz="3100" b="1" dirty="0" smtClean="0"/>
              <a:t>KDY</a:t>
            </a:r>
            <a:r>
              <a:rPr lang="cs-CZ" sz="3100" dirty="0" smtClean="0"/>
              <a:t>)</a:t>
            </a:r>
            <a:r>
              <a:rPr lang="cs-CZ" sz="3100" b="1" dirty="0" smtClean="0"/>
              <a:t> </a:t>
            </a:r>
            <a:r>
              <a:rPr lang="cs-CZ" sz="3100" dirty="0" smtClean="0"/>
              <a:t>je nemocný.</a:t>
            </a:r>
          </a:p>
          <a:p>
            <a:pPr lvl="1"/>
            <a:endParaRPr lang="cs-CZ" sz="3000" dirty="0"/>
          </a:p>
          <a:p>
            <a:r>
              <a:rPr lang="cs-CZ" sz="3000" b="1" dirty="0" smtClean="0">
                <a:solidFill>
                  <a:srgbClr val="0000CC"/>
                </a:solidFill>
              </a:rPr>
              <a:t>Zdroj </a:t>
            </a:r>
            <a:r>
              <a:rPr lang="cs-CZ" sz="3000" b="1" dirty="0">
                <a:solidFill>
                  <a:srgbClr val="0000CC"/>
                </a:solidFill>
              </a:rPr>
              <a:t>hypotéz</a:t>
            </a:r>
            <a:r>
              <a:rPr lang="cs-CZ" sz="3000" dirty="0"/>
              <a:t>, ukazují na možné příčinné </a:t>
            </a:r>
            <a:r>
              <a:rPr lang="cs-CZ" sz="3000" dirty="0" smtClean="0"/>
              <a:t>vztahy.</a:t>
            </a:r>
          </a:p>
          <a:p>
            <a:endParaRPr lang="cs-CZ" sz="3000" b="1" dirty="0"/>
          </a:p>
          <a:p>
            <a:r>
              <a:rPr lang="cs-CZ" sz="3000" dirty="0"/>
              <a:t>M</a:t>
            </a:r>
            <a:r>
              <a:rPr lang="cs-CZ" sz="3000" dirty="0" smtClean="0"/>
              <a:t>ohou </a:t>
            </a:r>
            <a:r>
              <a:rPr lang="cs-CZ" sz="3000" dirty="0"/>
              <a:t>být  součástí analytických </a:t>
            </a:r>
            <a:r>
              <a:rPr lang="cs-CZ" sz="3000" dirty="0" smtClean="0"/>
              <a:t>či </a:t>
            </a:r>
            <a:r>
              <a:rPr lang="cs-CZ" sz="3000" dirty="0" err="1" smtClean="0"/>
              <a:t>experimentál</a:t>
            </a:r>
            <a:r>
              <a:rPr lang="cs-CZ" sz="3000" dirty="0" smtClean="0"/>
              <a:t>. studií.</a:t>
            </a:r>
          </a:p>
          <a:p>
            <a:pPr marL="0" indent="0">
              <a:buNone/>
            </a:pPr>
            <a:endParaRPr lang="cs-CZ" sz="3000" dirty="0" smtClean="0"/>
          </a:p>
          <a:p>
            <a:r>
              <a:rPr lang="cs-CZ" sz="3000" dirty="0" smtClean="0"/>
              <a:t>Výsledky lze využít pro organizaci, řízení                     a plánování zdravotnických služeb.</a:t>
            </a:r>
            <a:endParaRPr lang="cs-CZ" sz="3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402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  <a:latin typeface="Arial Black" pitchFamily="34" charset="0"/>
              </a:rPr>
              <a:t>Ekologické (korelační) studie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14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1625</TotalTime>
  <Words>1587</Words>
  <Application>Microsoft Office PowerPoint</Application>
  <PresentationFormat>Předvádění na obrazovce (4:3)</PresentationFormat>
  <Paragraphs>331</Paragraphs>
  <Slides>53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53</vt:i4>
      </vt:variant>
    </vt:vector>
  </HeadingPairs>
  <TitlesOfParts>
    <vt:vector size="54" baseType="lpstr">
      <vt:lpstr>Motiv systému Office</vt:lpstr>
      <vt:lpstr>   5. SEMINÁŘ    </vt:lpstr>
      <vt:lpstr>HLAVNÍ METODY MEDICÍNSKÉHO VÝZKUMU </vt:lpstr>
      <vt:lpstr>HLAVNÍ METODY MEDICÍNSKÉHO VÝZKUMU </vt:lpstr>
      <vt:lpstr>Základní typy epidemiologických studií</vt:lpstr>
      <vt:lpstr>Tvoření studovaného souboru </vt:lpstr>
      <vt:lpstr>Tvoření studovaného souboru </vt:lpstr>
      <vt:lpstr>deskriptivní studie</vt:lpstr>
      <vt:lpstr>I. deskriptivní studie </vt:lpstr>
      <vt:lpstr>Ekologické (korelační) studie</vt:lpstr>
      <vt:lpstr>I.a) Ekologické studie  </vt:lpstr>
      <vt:lpstr>I.a) Ekologické studie</vt:lpstr>
      <vt:lpstr>I.a) Ekologické studie</vt:lpstr>
      <vt:lpstr>I.a) Ekologické studie</vt:lpstr>
      <vt:lpstr>I.a) Ekologické studie</vt:lpstr>
      <vt:lpstr>Průřezové (prevalenční) studie</vt:lpstr>
      <vt:lpstr>I. b) Průřezové studie</vt:lpstr>
      <vt:lpstr>I. b) Průřezové (prevalenční) studie</vt:lpstr>
      <vt:lpstr>Evropské výběrové šetření o zdraví v ČR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I. b) Průřezové (prevalenční) studie</vt:lpstr>
      <vt:lpstr>I. b) Průřezové (prevalenční) studie</vt:lpstr>
      <vt:lpstr>ANALYTICKÉ studie </vt:lpstr>
      <vt:lpstr>II. ANALYTICKÉ studie </vt:lpstr>
      <vt:lpstr>Kohortové studie </vt:lpstr>
      <vt:lpstr>II.c) kohortové studie </vt:lpstr>
      <vt:lpstr>II.c) kohortové studie </vt:lpstr>
      <vt:lpstr>II.c) kohortové studie </vt:lpstr>
      <vt:lpstr>II.c) kohortové studie </vt:lpstr>
      <vt:lpstr>II.c) kohortové studie </vt:lpstr>
      <vt:lpstr>II.c) kohortové studie </vt:lpstr>
      <vt:lpstr>II.c) kohortové studie </vt:lpstr>
      <vt:lpstr>II.c) kohortové studie </vt:lpstr>
      <vt:lpstr>Studie případů a kontrol (case-control studies)</vt:lpstr>
      <vt:lpstr>II.d) studie případů a kontrol </vt:lpstr>
      <vt:lpstr>II.d) studie případů a kontrol </vt:lpstr>
      <vt:lpstr>II.d) studie případů a kontrol </vt:lpstr>
      <vt:lpstr>II.d) studie případů a kontrol </vt:lpstr>
      <vt:lpstr>II.d) studie případů a kontrol </vt:lpstr>
      <vt:lpstr>II.d) studie případů a kontrol </vt:lpstr>
      <vt:lpstr>II.d) studie případů a kontrol </vt:lpstr>
      <vt:lpstr>II.d) studie případů a kontrol </vt:lpstr>
      <vt:lpstr>Intervenční studie</vt:lpstr>
      <vt:lpstr>III. KONTROLOVANÉ POKUSY</vt:lpstr>
      <vt:lpstr>III. KONTROLOVANÉ POKUSY</vt:lpstr>
      <vt:lpstr>IV. POPULAČNÍ INTERVENČNÍ STUDIE </vt:lpstr>
      <vt:lpstr>Úkol</vt:lpstr>
      <vt:lpstr>Otázky k četbě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Typy epidemiologických studií</dc:title>
  <dc:creator>Pavlína Kaňová</dc:creator>
  <cp:lastModifiedBy>Pavlína Kaňová</cp:lastModifiedBy>
  <cp:revision>101</cp:revision>
  <dcterms:created xsi:type="dcterms:W3CDTF">2011-10-11T07:46:13Z</dcterms:created>
  <dcterms:modified xsi:type="dcterms:W3CDTF">2014-06-12T08:49:42Z</dcterms:modified>
</cp:coreProperties>
</file>