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53"/>
  </p:notesMasterIdLst>
  <p:handoutMasterIdLst>
    <p:handoutMasterId r:id="rId54"/>
  </p:handoutMasterIdLst>
  <p:sldIdLst>
    <p:sldId id="313" r:id="rId2"/>
    <p:sldId id="306" r:id="rId3"/>
    <p:sldId id="312" r:id="rId4"/>
    <p:sldId id="259" r:id="rId5"/>
    <p:sldId id="261" r:id="rId6"/>
    <p:sldId id="307" r:id="rId7"/>
    <p:sldId id="262" r:id="rId8"/>
    <p:sldId id="265" r:id="rId9"/>
    <p:sldId id="272" r:id="rId10"/>
    <p:sldId id="263" r:id="rId11"/>
    <p:sldId id="264" r:id="rId12"/>
    <p:sldId id="302" r:id="rId13"/>
    <p:sldId id="266" r:id="rId14"/>
    <p:sldId id="273" r:id="rId15"/>
    <p:sldId id="304" r:id="rId16"/>
    <p:sldId id="274" r:id="rId17"/>
    <p:sldId id="317" r:id="rId18"/>
    <p:sldId id="308" r:id="rId19"/>
    <p:sldId id="314" r:id="rId20"/>
    <p:sldId id="278" r:id="rId21"/>
    <p:sldId id="275" r:id="rId22"/>
    <p:sldId id="315" r:id="rId23"/>
    <p:sldId id="279" r:id="rId24"/>
    <p:sldId id="283" r:id="rId25"/>
    <p:sldId id="281" r:id="rId26"/>
    <p:sldId id="298" r:id="rId27"/>
    <p:sldId id="318" r:id="rId28"/>
    <p:sldId id="280" r:id="rId29"/>
    <p:sldId id="282" r:id="rId30"/>
    <p:sldId id="311" r:id="rId31"/>
    <p:sldId id="310" r:id="rId32"/>
    <p:sldId id="309" r:id="rId33"/>
    <p:sldId id="316" r:id="rId34"/>
    <p:sldId id="299" r:id="rId35"/>
    <p:sldId id="296" r:id="rId36"/>
    <p:sldId id="319" r:id="rId37"/>
    <p:sldId id="284" r:id="rId38"/>
    <p:sldId id="321" r:id="rId39"/>
    <p:sldId id="286" r:id="rId40"/>
    <p:sldId id="287" r:id="rId41"/>
    <p:sldId id="292" r:id="rId42"/>
    <p:sldId id="293" r:id="rId43"/>
    <p:sldId id="322" r:id="rId44"/>
    <p:sldId id="288" r:id="rId45"/>
    <p:sldId id="289" r:id="rId46"/>
    <p:sldId id="290" r:id="rId47"/>
    <p:sldId id="294" r:id="rId48"/>
    <p:sldId id="291" r:id="rId49"/>
    <p:sldId id="297" r:id="rId50"/>
    <p:sldId id="295" r:id="rId51"/>
    <p:sldId id="300" r:id="rId52"/>
  </p:sldIdLst>
  <p:sldSz cx="9144000" cy="6858000" type="screen4x3"/>
  <p:notesSz cx="666273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6" autoAdjust="0"/>
    <p:restoredTop sz="94658" autoAdjust="0"/>
  </p:normalViewPr>
  <p:slideViewPr>
    <p:cSldViewPr>
      <p:cViewPr varScale="1">
        <p:scale>
          <a:sx n="123" d="100"/>
          <a:sy n="123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2D786C7E-0FC6-49B9-983C-7A6DE4FFC1EB}" type="datetimeFigureOut">
              <a:rPr lang="cs-CZ"/>
              <a:pPr>
                <a:defRPr/>
              </a:pPr>
              <a:t>20.10.2014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934BE034-81F4-4B9B-8CC3-AC97252399C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858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B352DF14-C1F6-4A5F-89A9-45FCBCB0BCCC}" type="datetimeFigureOut">
              <a:rPr lang="cs-CZ"/>
              <a:pPr>
                <a:defRPr/>
              </a:pPr>
              <a:t>20.10.2014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146895FE-922F-44BD-89D6-FF9A993D4F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618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22A5E034-42AA-4A10-B36F-DDDB4F880DBA}" type="slidenum">
              <a:rPr lang="cs-CZ" smtClean="0">
                <a:latin typeface="Arial" charset="0"/>
              </a:rPr>
              <a:pPr eaLnBrk="1" hangingPunct="1">
                <a:defRPr/>
              </a:pPr>
              <a:t>1</a:t>
            </a:fld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5E9F5E9E-2307-4F81-8364-25BFA86FD1A6}" type="slidenum">
              <a:rPr lang="cs-CZ" smtClean="0"/>
              <a:pPr eaLnBrk="1" hangingPunct="1">
                <a:defRPr/>
              </a:pPr>
              <a:t>34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A46D15B3-08FE-42BE-912E-CC3F39149FF1}" type="slidenum">
              <a:rPr lang="cs-CZ" smtClean="0"/>
              <a:pPr eaLnBrk="1" hangingPunct="1">
                <a:defRPr/>
              </a:pPr>
              <a:t>37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BF41C-12F0-4B88-856A-A36DAD3E5EB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66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92E01-4019-4223-A79A-3351EBDCDE7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54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957F0-4BAD-451B-8D26-287FB2D4296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8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51D1D-4C77-4BD2-AC66-FCF20111128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5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699AE-2192-4D6A-93BC-34506211DC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0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A0BC8-95E3-4019-824F-79A2EE29F0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34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36D5C-2E39-4A32-9CF2-F3355B6E195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80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34E7B-2CDC-4E71-8853-2C83CD3EDA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78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14602-B604-46D0-9115-6FA0DE7D4D1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84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F38EA-7932-448A-B0B9-33EDE148DEA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3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575C-4709-419A-B159-E29E5263D9A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C9B45CC6-4EB1-4161-BFAD-CA528F05555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600" dirty="0" smtClean="0"/>
              <a:t>7. </a:t>
            </a:r>
            <a:r>
              <a:rPr lang="cs-CZ" sz="3600" dirty="0"/>
              <a:t>SEMINÁŘ</a:t>
            </a:r>
            <a:br>
              <a:rPr lang="cs-CZ" sz="3600" dirty="0"/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852738"/>
            <a:ext cx="7696200" cy="1368425"/>
          </a:xfrm>
          <a:ln w="76200"/>
        </p:spPr>
        <p:txBody>
          <a:bodyPr rtlCol="0">
            <a:normAutofit/>
          </a:bodyPr>
          <a:lstStyle/>
          <a:p>
            <a:pPr algn="ctr" eaLnBrk="1" fontAlgn="auto" hangingPunct="1">
              <a:spcBef>
                <a:spcPts val="45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4000" b="1" cap="all" dirty="0" smtClean="0">
                <a:solidFill>
                  <a:srgbClr val="0000CC"/>
                </a:solidFill>
                <a:latin typeface="+mj-lt"/>
                <a:ea typeface="Arial Unicode MS" pitchFamily="34" charset="-128"/>
                <a:cs typeface="Rod" pitchFamily="49" charset="-79"/>
              </a:rPr>
              <a:t>Deskriptivní statistika</a:t>
            </a:r>
            <a:endParaRPr lang="cs-CZ" dirty="0" smtClean="0">
              <a:solidFill>
                <a:srgbClr val="0000CC"/>
              </a:solidFill>
              <a:latin typeface="Garamond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3700" dirty="0" smtClean="0"/>
          </a:p>
          <a:p>
            <a:pPr marL="0" indent="0" eaLnBrk="1" fontAlgn="auto" hangingPunct="1">
              <a:spcAft>
                <a:spcPts val="0"/>
              </a:spcAft>
              <a:buClr>
                <a:srgbClr val="FF0000"/>
              </a:buClr>
              <a:buSzPct val="100000"/>
              <a:buFont typeface="Arial" pitchFamily="34" charset="0"/>
              <a:buNone/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/>
          </a:p>
        </p:txBody>
      </p:sp>
      <p:sp>
        <p:nvSpPr>
          <p:cNvPr id="2052" name="Obdélník 1"/>
          <p:cNvSpPr>
            <a:spLocks noChangeArrowheads="1"/>
          </p:cNvSpPr>
          <p:nvPr/>
        </p:nvSpPr>
        <p:spPr bwMode="auto">
          <a:xfrm>
            <a:off x="2916238" y="1196975"/>
            <a:ext cx="71437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cs-CZ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Základní a výběrový soubor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2800" b="1" smtClean="0"/>
          </a:p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Základní soubor  </a:t>
            </a:r>
            <a:r>
              <a:rPr lang="cs-CZ" sz="2800" smtClean="0"/>
              <a:t>–  soubor jednotek, jejichž vlastnosti chceme poznat</a:t>
            </a:r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Výběrový soubor  </a:t>
            </a:r>
            <a:r>
              <a:rPr lang="cs-CZ" sz="2800" smtClean="0"/>
              <a:t>–  ta část souboru, u které skutečně probíhá statistické šetření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Výběrový soubor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Vypovídá jen o tom základním souboru, ze kterého byl odvozen.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solidFill>
                  <a:srgbClr val="0000CC"/>
                </a:solidFill>
              </a:rPr>
              <a:t>Reprezentativnost</a:t>
            </a:r>
            <a:r>
              <a:rPr lang="cs-CZ" sz="2800" smtClean="0">
                <a:solidFill>
                  <a:srgbClr val="0000CC"/>
                </a:solidFill>
              </a:rPr>
              <a:t> </a:t>
            </a:r>
            <a:r>
              <a:rPr lang="cs-CZ" sz="2800" smtClean="0"/>
              <a:t>výběrového souboru (dobře reprezentuje všechny známé i neznámé charakteristiky základního souboru).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solidFill>
                  <a:srgbClr val="0000CC"/>
                </a:solidFill>
              </a:rPr>
              <a:t>Náhodný výběr </a:t>
            </a:r>
            <a:r>
              <a:rPr lang="cs-CZ" sz="2800" smtClean="0"/>
              <a:t>– je získán postupem, kdy každý prvek základního souboru má na začátku výběru stejnou naději být vybrán.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Metody náhodného výběru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52950"/>
          </a:xfrm>
        </p:spPr>
        <p:txBody>
          <a:bodyPr/>
          <a:lstStyle/>
          <a:p>
            <a:pPr eaLnBrk="1" hangingPunct="1">
              <a:buFont typeface="Wingdings" pitchFamily="2" charset="2"/>
              <a:buAutoNum type="arabicPeriod"/>
            </a:pPr>
            <a:r>
              <a:rPr lang="cs-CZ" sz="2200" b="1" smtClean="0">
                <a:cs typeface="Times New Roman" pitchFamily="18" charset="0"/>
              </a:rPr>
              <a:t>Prostý náhodný výběr </a:t>
            </a:r>
            <a:r>
              <a:rPr lang="cs-CZ" sz="2200" smtClean="0">
                <a:cs typeface="Times New Roman" pitchFamily="18" charset="0"/>
              </a:rPr>
              <a:t>– losováním, pomocí tabulek (generátoru) náhodných čísel</a:t>
            </a:r>
          </a:p>
          <a:p>
            <a:pPr eaLnBrk="1" hangingPunct="1">
              <a:buFont typeface="Wingdings" pitchFamily="2" charset="2"/>
              <a:buAutoNum type="arabicPeriod"/>
            </a:pPr>
            <a:r>
              <a:rPr lang="cs-CZ" sz="2200" b="1" smtClean="0">
                <a:cs typeface="Times New Roman" pitchFamily="18" charset="0"/>
              </a:rPr>
              <a:t>Náhodný výběr mechanický</a:t>
            </a:r>
            <a:r>
              <a:rPr lang="cs-CZ" sz="2200" smtClean="0">
                <a:cs typeface="Times New Roman" pitchFamily="18" charset="0"/>
              </a:rPr>
              <a:t> (systematický) – vytvoříme seznam jednotek,  ze kterého  vybereme např. každou stou osobu , přičemž první osobu vybereme metodou prostého náhodného výběru.</a:t>
            </a:r>
          </a:p>
          <a:p>
            <a:pPr eaLnBrk="1" hangingPunct="1">
              <a:buFont typeface="Wingdings" pitchFamily="2" charset="2"/>
              <a:buAutoNum type="arabicPeriod"/>
            </a:pPr>
            <a:r>
              <a:rPr lang="cs-CZ" sz="2200" b="1" smtClean="0">
                <a:cs typeface="Times New Roman" pitchFamily="18" charset="0"/>
              </a:rPr>
              <a:t>Náhodný výběr oblastní </a:t>
            </a:r>
            <a:r>
              <a:rPr lang="cs-CZ" sz="2200" smtClean="0">
                <a:cs typeface="Times New Roman" pitchFamily="18" charset="0"/>
              </a:rPr>
              <a:t>(stratifikovaný) – rozdělení do oblastí (strat) – např. rozdělíme soubor na muže a ženy a vybíráme prostým NV takový počet mužů a žen, aby byl zachován poměr mužů a žen v základním souboru.</a:t>
            </a:r>
          </a:p>
          <a:p>
            <a:pPr eaLnBrk="1" hangingPunct="1">
              <a:buFont typeface="Wingdings" pitchFamily="2" charset="2"/>
              <a:buNone/>
            </a:pPr>
            <a:endParaRPr lang="cs-CZ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Etapy statistického šetřen</a:t>
            </a:r>
            <a:r>
              <a:rPr lang="cs-CZ" dirty="0" smtClean="0">
                <a:solidFill>
                  <a:srgbClr val="0000CC"/>
                </a:solidFill>
              </a:rPr>
              <a:t>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AutoNum type="arabicParenR"/>
              <a:defRPr/>
            </a:pPr>
            <a:r>
              <a:rPr lang="cs-CZ" dirty="0" smtClean="0"/>
              <a:t>Plán šetření </a:t>
            </a:r>
            <a:r>
              <a:rPr lang="cs-CZ" sz="2400" dirty="0" smtClean="0"/>
              <a:t>(cíl, studium literatury, statistická jednotka, základní soubor, sledované znaky, způsob a přesnost měření, forma záznamu, způsob a rozsah výběru, statistické zpracování, pracovní a testované hypotézy, přínos a náklady výzkumu, pilotní studie) 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AutoNum type="arabicParenR"/>
              <a:defRPr/>
            </a:pPr>
            <a:r>
              <a:rPr lang="cs-CZ" dirty="0" smtClean="0"/>
              <a:t>Sběr dat </a:t>
            </a:r>
            <a:r>
              <a:rPr lang="cs-CZ" sz="2200" dirty="0" smtClean="0"/>
              <a:t>(dodržování pravidel těmi, kdo sběr dat provádějí) 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AutoNum type="arabicParenR"/>
              <a:defRPr/>
            </a:pPr>
            <a:r>
              <a:rPr lang="cs-CZ" dirty="0" smtClean="0"/>
              <a:t>Popis a technické zpracování (deskriptivní statistika)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AutoNum type="arabicParenR"/>
              <a:defRPr/>
            </a:pPr>
            <a:r>
              <a:rPr lang="cs-CZ" dirty="0" smtClean="0"/>
              <a:t>Rozbory a závěry (induktivní statistika)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Dvě základní oblasti statistiky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148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+mj-lt"/>
              </a:rPr>
              <a:t>Popisná statistika</a:t>
            </a:r>
            <a:endParaRPr lang="cs-CZ" sz="2800" dirty="0" smtClean="0">
              <a:solidFill>
                <a:srgbClr val="FF0000"/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+mj-lt"/>
              </a:rPr>
              <a:t>Induktivní statistika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Deskriptivní statistika - popis dat</a:t>
            </a:r>
          </a:p>
        </p:txBody>
      </p:sp>
      <p:sp>
        <p:nvSpPr>
          <p:cNvPr id="17411" name="Podnadpis 6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Deskriptivní statistika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cs-CZ" dirty="0" smtClean="0"/>
              <a:t>Statistické </a:t>
            </a:r>
            <a:r>
              <a:rPr lang="cs-CZ" dirty="0" smtClean="0"/>
              <a:t>třídění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dirty="0"/>
              <a:t>P</a:t>
            </a:r>
            <a:r>
              <a:rPr lang="cs-CZ" dirty="0" smtClean="0"/>
              <a:t>rezentace </a:t>
            </a:r>
            <a:r>
              <a:rPr lang="cs-CZ" dirty="0" smtClean="0"/>
              <a:t>(vizualizace) dat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dirty="0"/>
              <a:t>S</a:t>
            </a:r>
            <a:r>
              <a:rPr lang="cs-CZ" dirty="0" smtClean="0"/>
              <a:t>tatistické </a:t>
            </a:r>
            <a:r>
              <a:rPr lang="cs-CZ" dirty="0" smtClean="0"/>
              <a:t>charakteristiky </a:t>
            </a:r>
            <a:r>
              <a:rPr lang="cs-CZ" b="1" dirty="0" smtClean="0"/>
              <a:t>	</a:t>
            </a:r>
            <a:endParaRPr lang="cs-CZ" dirty="0" smtClean="0"/>
          </a:p>
          <a:p>
            <a:pPr marL="0" indent="0" eaLnBrk="1" hangingPunct="1"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Statistické třídění</a:t>
            </a:r>
          </a:p>
        </p:txBody>
      </p:sp>
      <p:sp>
        <p:nvSpPr>
          <p:cNvPr id="819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0282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Třídění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0000"/>
              </a:buClr>
              <a:buSzPct val="120000"/>
            </a:pPr>
            <a:r>
              <a:rPr lang="cs-CZ" dirty="0" smtClean="0"/>
              <a:t>zpřehlednění souboru dat</a:t>
            </a:r>
          </a:p>
          <a:p>
            <a:pPr eaLnBrk="1" hangingPunct="1">
              <a:buClr>
                <a:srgbClr val="FF0000"/>
              </a:buClr>
              <a:buSzPct val="120000"/>
            </a:pPr>
            <a:r>
              <a:rPr lang="cs-CZ" dirty="0" smtClean="0"/>
              <a:t>popis struktury souboru</a:t>
            </a:r>
          </a:p>
          <a:p>
            <a:pPr eaLnBrk="1" hangingPunct="1">
              <a:buClr>
                <a:srgbClr val="FF0000"/>
              </a:buClr>
              <a:buSzPct val="120000"/>
            </a:pPr>
            <a:r>
              <a:rPr lang="cs-CZ" dirty="0" smtClean="0"/>
              <a:t>rozložení četností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b="1" dirty="0" smtClean="0">
                <a:solidFill>
                  <a:srgbClr val="0000CC"/>
                </a:solidFill>
              </a:rPr>
              <a:t>Způsob třídění závisí na typu veličiny.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b="1" dirty="0" smtClean="0">
              <a:solidFill>
                <a:srgbClr val="0000CC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dirty="0" smtClean="0">
                <a:solidFill>
                  <a:srgbClr val="0000CC"/>
                </a:solidFill>
              </a:rPr>
              <a:t>Výsledky třídění uvádíme v tabulkách – tzv. tabulky rozdělení četností.</a:t>
            </a:r>
            <a:endParaRPr lang="cs-CZ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 idx="4294967295"/>
          </p:nvPr>
        </p:nvSpPr>
        <p:spPr>
          <a:xfrm>
            <a:off x="467544" y="44624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Třídění: typy znaků (veličin)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4294967295"/>
          </p:nvPr>
        </p:nvSpPr>
        <p:spPr>
          <a:xfrm>
            <a:off x="71944" y="1124744"/>
            <a:ext cx="9073008" cy="5544616"/>
          </a:xfrm>
        </p:spPr>
        <p:txBody>
          <a:bodyPr>
            <a:normAutofit/>
          </a:bodyPr>
          <a:lstStyle/>
          <a:p>
            <a:pPr marL="0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50ti-letý muž, měří 170 cm, váží 90 kg, vitální kapacitu plic má 4,62 l, prodělal zánětlivé plicní onemocnění, má středoškolské vzdělání a je nekuřák.</a:t>
            </a:r>
          </a:p>
          <a:p>
            <a:pPr marL="0" eaLnBrk="1" hangingPunct="1">
              <a:buFont typeface="Wingdings" pitchFamily="2" charset="2"/>
              <a:buNone/>
              <a:defRPr/>
            </a:pPr>
            <a:endParaRPr lang="cs-CZ" sz="1600" dirty="0"/>
          </a:p>
          <a:p>
            <a:pPr marL="0" eaLnBrk="1" hangingPunct="1">
              <a:buFont typeface="Wingdings" pitchFamily="2" charset="2"/>
              <a:buNone/>
              <a:defRPr/>
            </a:pPr>
            <a:r>
              <a:rPr lang="cs-CZ" sz="2200" b="1" dirty="0" smtClean="0">
                <a:solidFill>
                  <a:srgbClr val="0000CC"/>
                </a:solidFill>
              </a:rPr>
              <a:t>Charakteristika → znak (veličina, proměnná) → obor hodnot znaku</a:t>
            </a:r>
          </a:p>
          <a:p>
            <a:pPr marL="0" eaLnBrk="1" hangingPunct="1">
              <a:buFont typeface="Wingdings" pitchFamily="2" charset="2"/>
              <a:buNone/>
              <a:defRPr/>
            </a:pPr>
            <a:endParaRPr lang="cs-CZ" sz="2400" b="1" dirty="0">
              <a:solidFill>
                <a:srgbClr val="0000CC"/>
              </a:solidFill>
            </a:endParaRPr>
          </a:p>
          <a:p>
            <a:pPr marL="0" eaLnBrk="1" hangingPunct="1"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0000CC"/>
                </a:solidFill>
                <a:latin typeface="+mj-lt"/>
              </a:rPr>
              <a:t>Typy znaků:</a:t>
            </a:r>
          </a:p>
          <a:p>
            <a:pPr marL="0" eaLnBrk="1" hangingPunct="1"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Kvalitativní (kategoriální)</a:t>
            </a:r>
            <a:r>
              <a:rPr lang="cs-CZ" sz="2400" b="1" dirty="0" smtClean="0">
                <a:solidFill>
                  <a:srgbClr val="0000CC"/>
                </a:solidFill>
              </a:rPr>
              <a:t>		</a:t>
            </a:r>
            <a:r>
              <a:rPr lang="cs-CZ" sz="2400" b="1" dirty="0" smtClean="0">
                <a:solidFill>
                  <a:srgbClr val="FF0000"/>
                </a:solidFill>
              </a:rPr>
              <a:t>Kvantitativní (intervalové)</a:t>
            </a:r>
            <a:endParaRPr lang="cs-CZ" sz="2400" b="1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sz="2400" b="1" dirty="0" smtClean="0"/>
              <a:t>- Nominální </a:t>
            </a:r>
            <a:r>
              <a:rPr lang="cs-CZ" sz="2400" dirty="0" smtClean="0"/>
              <a:t>				- </a:t>
            </a:r>
            <a:r>
              <a:rPr lang="cs-CZ" sz="2400" b="1" dirty="0" smtClean="0"/>
              <a:t>Spojité</a:t>
            </a:r>
          </a:p>
          <a:p>
            <a:pPr lvl="1" eaLnBrk="1" hangingPunct="1">
              <a:defRPr/>
            </a:pPr>
            <a:r>
              <a:rPr lang="cs-CZ" sz="2000" dirty="0" smtClean="0"/>
              <a:t>Alternativní (test+, test-)</a:t>
            </a:r>
          </a:p>
          <a:p>
            <a:pPr lvl="1" eaLnBrk="1" hangingPunct="1">
              <a:defRPr/>
            </a:pPr>
            <a:r>
              <a:rPr lang="cs-CZ" sz="2000" dirty="0" smtClean="0"/>
              <a:t>Množné            			- </a:t>
            </a:r>
            <a:r>
              <a:rPr lang="cs-CZ" sz="2200" b="1" dirty="0" smtClean="0"/>
              <a:t>Diskrétní</a:t>
            </a:r>
          </a:p>
          <a:p>
            <a:pPr marL="0" eaLnBrk="1" hangingPunct="1">
              <a:buFont typeface="Wingdings" pitchFamily="2" charset="2"/>
              <a:buNone/>
              <a:defRPr/>
            </a:pPr>
            <a:endParaRPr lang="cs-CZ" sz="2400" dirty="0"/>
          </a:p>
          <a:p>
            <a:pPr marL="0" indent="0" eaLnBrk="1" hangingPunct="1">
              <a:buNone/>
              <a:defRPr/>
            </a:pPr>
            <a:r>
              <a:rPr lang="cs-CZ" sz="2400" b="1" dirty="0" smtClean="0"/>
              <a:t>- Pořadové</a:t>
            </a:r>
            <a:r>
              <a:rPr lang="cs-CZ" sz="2400" dirty="0" smtClean="0"/>
              <a:t> (ordinální)</a:t>
            </a:r>
          </a:p>
          <a:p>
            <a:pPr marL="0" eaLnBrk="1" hangingPunct="1">
              <a:buFont typeface="Wingdings" pitchFamily="2" charset="2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435975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Oblasti využití statistiky v medicíně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435975" cy="50292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b="1" dirty="0" smtClean="0"/>
              <a:t>Zvládání variability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Variabilita: biologická, podmínek, měřících přístrojů  - hodnocení variability, variabilita náhodná  x nenáhodná</a:t>
            </a:r>
          </a:p>
          <a:p>
            <a:pPr marL="471487" lvl="1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 </a:t>
            </a:r>
            <a:endParaRPr lang="cs-CZ" sz="20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b="1" dirty="0" smtClean="0"/>
              <a:t>Diagnostika nemocí a identifikace zdravotních problémů společnosti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Pravděpodobnostní závěry na základě mnoha údajů z předchozích obdobných případů (popis příznaků nemoci x počátek thalidomidové aféry)</a:t>
            </a:r>
          </a:p>
          <a:p>
            <a:pPr marL="471487" lvl="1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b="1" dirty="0" smtClean="0"/>
              <a:t>Prognóza léčby a odhad přínosu zdravotnických programů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Pravděpodobnostní odhad dalšího průběhu léčby (</a:t>
            </a:r>
            <a:r>
              <a:rPr lang="cs-CZ" sz="2000" smtClean="0"/>
              <a:t>vychází z minulých </a:t>
            </a:r>
            <a:r>
              <a:rPr lang="cs-CZ" sz="2000" dirty="0" smtClean="0"/>
              <a:t>zkušeností podobnými případy)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Také o aplikacích populačních zdr. </a:t>
            </a:r>
            <a:r>
              <a:rPr lang="cs-CZ" sz="2000" dirty="0"/>
              <a:t>o</a:t>
            </a:r>
            <a:r>
              <a:rPr lang="cs-CZ" sz="2000" dirty="0" smtClean="0"/>
              <a:t>patřeních se vedou záznamy, které umožňují odhadovat úspěšnost příštích opatření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Třídění kvalitativních veličin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3450"/>
          </a:xfrm>
        </p:spPr>
        <p:txBody>
          <a:bodyPr/>
          <a:lstStyle/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Kategorie třídění jsou předem dány.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Jde o </a:t>
            </a:r>
            <a:r>
              <a:rPr lang="cs-CZ" sz="2800" b="1" dirty="0" smtClean="0">
                <a:solidFill>
                  <a:srgbClr val="0000CC"/>
                </a:solidFill>
              </a:rPr>
              <a:t>výčet všech hodnot</a:t>
            </a:r>
            <a:r>
              <a:rPr lang="cs-CZ" sz="2800" dirty="0" smtClean="0"/>
              <a:t>, kterých může sledovaný znak  nabývat (např. znak pohlaví - hodnoty znaku: muž, žena; vzdělání – hodnoty znaku: ZŠ, SŠ, VŠ).</a:t>
            </a:r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0000CC"/>
                </a:solidFill>
              </a:rPr>
              <a:t>Třídění: jednostupňové a vícestupňové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507288" cy="4525963"/>
          </a:xfrm>
        </p:spPr>
        <p:txBody>
          <a:bodyPr/>
          <a:lstStyle/>
          <a:p>
            <a:pPr eaLnBrk="1" hangingPunct="1"/>
            <a:r>
              <a:rPr lang="cs-CZ" dirty="0" smtClean="0"/>
              <a:t>Třídění podle </a:t>
            </a:r>
            <a:r>
              <a:rPr lang="cs-CZ" b="1" dirty="0" smtClean="0">
                <a:solidFill>
                  <a:srgbClr val="0000CC"/>
                </a:solidFill>
              </a:rPr>
              <a:t>jednoho znaku</a:t>
            </a:r>
            <a:r>
              <a:rPr lang="cs-CZ" dirty="0" smtClean="0"/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cs-CZ" dirty="0" smtClean="0"/>
              <a:t>Třídění podle </a:t>
            </a:r>
            <a:r>
              <a:rPr lang="cs-CZ" b="1" dirty="0" smtClean="0">
                <a:solidFill>
                  <a:srgbClr val="0000CC"/>
                </a:solidFill>
              </a:rPr>
              <a:t>dvou a více znaků </a:t>
            </a:r>
            <a:r>
              <a:rPr lang="cs-CZ" dirty="0" smtClean="0"/>
              <a:t>současně</a:t>
            </a:r>
            <a:r>
              <a:rPr lang="cs-CZ" dirty="0" smtClean="0"/>
              <a:t>.</a:t>
            </a:r>
          </a:p>
          <a:p>
            <a:pPr eaLnBrk="1" hangingPunct="1">
              <a:spcBef>
                <a:spcPct val="0"/>
              </a:spcBef>
            </a:pPr>
            <a:endParaRPr lang="cs-CZ" sz="2400" dirty="0" smtClean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cs-CZ" sz="2400" dirty="0" smtClean="0"/>
              <a:t>  </a:t>
            </a:r>
            <a:r>
              <a:rPr lang="cs-CZ" sz="2400" dirty="0" smtClean="0">
                <a:solidFill>
                  <a:srgbClr val="0000CC"/>
                </a:solidFill>
              </a:rPr>
              <a:t>Jednostup. </a:t>
            </a:r>
            <a:r>
              <a:rPr lang="cs-CZ" sz="2400" dirty="0">
                <a:solidFill>
                  <a:srgbClr val="0000CC"/>
                </a:solidFill>
              </a:rPr>
              <a:t>t</a:t>
            </a:r>
            <a:r>
              <a:rPr lang="cs-CZ" sz="2400" dirty="0" smtClean="0">
                <a:solidFill>
                  <a:srgbClr val="0000CC"/>
                </a:solidFill>
              </a:rPr>
              <a:t>řídění </a:t>
            </a:r>
            <a:r>
              <a:rPr lang="cs-CZ" sz="2400" dirty="0" smtClean="0"/>
              <a:t>               </a:t>
            </a:r>
            <a:r>
              <a:rPr lang="cs-CZ" sz="2400" dirty="0" smtClean="0">
                <a:solidFill>
                  <a:srgbClr val="0000CC"/>
                </a:solidFill>
              </a:rPr>
              <a:t>Dvoustupňové třídění</a:t>
            </a:r>
            <a:endParaRPr lang="cs-CZ" sz="2400" dirty="0">
              <a:solidFill>
                <a:srgbClr val="0000CC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93638"/>
              </p:ext>
            </p:extLst>
          </p:nvPr>
        </p:nvGraphicFramePr>
        <p:xfrm>
          <a:off x="684213" y="3284538"/>
          <a:ext cx="2951162" cy="19509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8528"/>
                <a:gridCol w="1372634"/>
              </a:tblGrid>
              <a:tr h="365819">
                <a:tc>
                  <a:txBody>
                    <a:bodyPr/>
                    <a:lstStyle/>
                    <a:p>
                      <a:endParaRPr lang="cs-CZ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Nekuřák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120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0451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Slabý kuřák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  60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Silný kuřák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  20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CELKEM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200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70674"/>
              </p:ext>
            </p:extLst>
          </p:nvPr>
        </p:nvGraphicFramePr>
        <p:xfrm>
          <a:off x="3851275" y="3284538"/>
          <a:ext cx="4321176" cy="23780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13"/>
                <a:gridCol w="576064"/>
                <a:gridCol w="576064"/>
                <a:gridCol w="504056"/>
                <a:gridCol w="1152179"/>
              </a:tblGrid>
              <a:tr h="365858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36585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60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64025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Slabý 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60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64025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Silný 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12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7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36585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67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57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76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Kvalitativní znaky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086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dirty="0" smtClean="0"/>
              <a:t>Tab. 1.: Rozložení souboru 200 mužů podle kuřáckých zvyklostí a vzdělání (absolutní počty a procenta)</a:t>
            </a:r>
            <a:endParaRPr lang="cs-CZ" sz="1800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257590"/>
              </p:ext>
            </p:extLst>
          </p:nvPr>
        </p:nvGraphicFramePr>
        <p:xfrm>
          <a:off x="683568" y="2492895"/>
          <a:ext cx="7488831" cy="3438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  <a:gridCol w="792088"/>
                <a:gridCol w="648072"/>
                <a:gridCol w="792088"/>
                <a:gridCol w="648072"/>
                <a:gridCol w="792088"/>
                <a:gridCol w="648072"/>
                <a:gridCol w="792088"/>
                <a:gridCol w="1008111"/>
              </a:tblGrid>
              <a:tr h="221842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4" marR="91454" marT="45732" marB="45732"/>
                </a:tc>
                <a:tc gridSpan="2">
                  <a:txBody>
                    <a:bodyPr/>
                    <a:lstStyle/>
                    <a:p>
                      <a:r>
                        <a:rPr lang="cs-CZ" sz="1800" dirty="0" smtClean="0"/>
                        <a:t>ZŠ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800" dirty="0" smtClean="0"/>
                        <a:t>SŠ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800" dirty="0" smtClean="0"/>
                        <a:t>VŠ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800" dirty="0" smtClean="0"/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12024">
                <a:tc rowSpan="2">
                  <a:txBody>
                    <a:bodyPr/>
                    <a:lstStyle/>
                    <a:p>
                      <a:r>
                        <a:rPr lang="cs-CZ" sz="1800" dirty="0" smtClean="0"/>
                        <a:t>Nekuřák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20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16,7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40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33,3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60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50,0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120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100,0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1829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29,9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70,1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78,9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60,0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320126">
                <a:tc rowSpan="2">
                  <a:txBody>
                    <a:bodyPr/>
                    <a:lstStyle/>
                    <a:p>
                      <a:r>
                        <a:rPr lang="cs-CZ" sz="1800" dirty="0" smtClean="0"/>
                        <a:t>Slabý 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35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58,3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10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16,7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15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25,0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60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100,0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3201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52,2</a:t>
                      </a:r>
                      <a:endParaRPr lang="cs-CZ" sz="1800" i="1" dirty="0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17,5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19,7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30,0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320126">
                <a:tc rowSpan="2">
                  <a:txBody>
                    <a:bodyPr/>
                    <a:lstStyle/>
                    <a:p>
                      <a:r>
                        <a:rPr lang="cs-CZ" sz="1800" dirty="0" smtClean="0"/>
                        <a:t>Silný 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12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60,0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7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35,0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1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5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20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100,0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3201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17,9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12,3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1,4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10,0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182929">
                <a:tc rowSpan="2">
                  <a:txBody>
                    <a:bodyPr/>
                    <a:lstStyle/>
                    <a:p>
                      <a:r>
                        <a:rPr lang="cs-CZ" sz="1800" dirty="0" smtClean="0"/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67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33,5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57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28,5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76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38,0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200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rgbClr val="0000CC"/>
                          </a:solidFill>
                        </a:rPr>
                        <a:t>100,0</a:t>
                      </a:r>
                      <a:endParaRPr lang="cs-CZ" sz="1800" i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1829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100,0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100,0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100,0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B050"/>
                          </a:solidFill>
                        </a:rPr>
                        <a:t>100,0</a:t>
                      </a:r>
                      <a:endParaRPr lang="cs-CZ" sz="180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endParaRPr lang="cs-CZ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9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Třídění kvantitativních veličin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/>
            <a:r>
              <a:rPr lang="cs-CZ" sz="2600" dirty="0"/>
              <a:t>Třídy </a:t>
            </a:r>
            <a:r>
              <a:rPr lang="cs-CZ" sz="2600" dirty="0" smtClean="0"/>
              <a:t>vytváříme </a:t>
            </a:r>
            <a:r>
              <a:rPr lang="cs-CZ" sz="2600" dirty="0" smtClean="0"/>
              <a:t>teprve na základě získaných dat</a:t>
            </a:r>
          </a:p>
          <a:p>
            <a:pPr eaLnBrk="1" hangingPunct="1"/>
            <a:r>
              <a:rPr lang="cs-CZ" sz="2600" dirty="0" smtClean="0"/>
              <a:t>Dochází k </a:t>
            </a:r>
            <a:r>
              <a:rPr lang="cs-CZ" sz="2600" b="1" dirty="0" smtClean="0"/>
              <a:t>redukci dat </a:t>
            </a:r>
            <a:r>
              <a:rPr lang="cs-CZ" sz="2600" dirty="0" smtClean="0"/>
              <a:t>ve prospěch přehlednosti</a:t>
            </a:r>
          </a:p>
          <a:p>
            <a:pPr eaLnBrk="1" hangingPunct="1"/>
            <a:endParaRPr lang="cs-CZ" sz="1200" dirty="0" smtClean="0"/>
          </a:p>
          <a:p>
            <a:pPr eaLnBrk="1" hangingPunct="1"/>
            <a:r>
              <a:rPr lang="cs-CZ" sz="2600" b="1" dirty="0" smtClean="0"/>
              <a:t>Vytváření  intervalů:</a:t>
            </a:r>
            <a:r>
              <a:rPr lang="cs-CZ" sz="2800" b="1" dirty="0" smtClean="0"/>
              <a:t>	</a:t>
            </a:r>
          </a:p>
          <a:p>
            <a:pPr lvl="1" eaLnBrk="1" hangingPunct="1"/>
            <a:r>
              <a:rPr lang="cs-CZ" sz="2200" dirty="0" smtClean="0"/>
              <a:t>počet intervalů</a:t>
            </a:r>
          </a:p>
          <a:p>
            <a:pPr lvl="1" eaLnBrk="1" hangingPunct="1"/>
            <a:r>
              <a:rPr lang="cs-CZ" sz="2200" dirty="0" smtClean="0"/>
              <a:t>délka intervalů</a:t>
            </a:r>
          </a:p>
          <a:p>
            <a:pPr lvl="1" eaLnBrk="1" hangingPunct="1"/>
            <a:r>
              <a:rPr lang="cs-CZ" sz="2200" dirty="0" smtClean="0"/>
              <a:t>hranice intervalů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1200" dirty="0" smtClean="0"/>
          </a:p>
          <a:p>
            <a:pPr eaLnBrk="1" hangingPunct="1"/>
            <a:r>
              <a:rPr lang="cs-CZ" sz="2600" b="1" dirty="0" smtClean="0"/>
              <a:t>Musíme brát v úvahu:</a:t>
            </a:r>
          </a:p>
          <a:p>
            <a:pPr lvl="1" eaLnBrk="1" hangingPunct="1"/>
            <a:r>
              <a:rPr lang="cs-CZ" sz="2200" dirty="0" smtClean="0"/>
              <a:t>počet dat (velikost souboru)</a:t>
            </a:r>
          </a:p>
          <a:p>
            <a:pPr lvl="1" eaLnBrk="1" hangingPunct="1"/>
            <a:r>
              <a:rPr lang="cs-CZ" sz="2200" dirty="0" smtClean="0"/>
              <a:t>přesnost měření</a:t>
            </a:r>
          </a:p>
          <a:p>
            <a:pPr lvl="1" eaLnBrk="1" hangingPunct="1"/>
            <a:r>
              <a:rPr lang="cs-CZ" sz="2200" dirty="0" smtClean="0"/>
              <a:t>cíl třídění</a:t>
            </a:r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Prezentace dat v tabulkách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Výsledky třídění uvádíme v tabulkách – tzv. </a:t>
            </a:r>
            <a:r>
              <a:rPr lang="cs-CZ" b="1" dirty="0" smtClean="0">
                <a:solidFill>
                  <a:srgbClr val="0000CC"/>
                </a:solidFill>
              </a:rPr>
              <a:t>tabulky rozdělení četností</a:t>
            </a:r>
            <a:r>
              <a:rPr lang="cs-CZ" b="1" dirty="0" smtClean="0"/>
              <a:t>.</a:t>
            </a:r>
            <a:endParaRPr lang="cs-CZ" dirty="0" smtClean="0"/>
          </a:p>
          <a:p>
            <a:pPr eaLnBrk="1" hangingPunct="1"/>
            <a:r>
              <a:rPr lang="cs-CZ" b="1" dirty="0" smtClean="0"/>
              <a:t>Četnosti:</a:t>
            </a:r>
            <a:r>
              <a:rPr lang="cs-CZ" dirty="0" smtClean="0"/>
              <a:t>	</a:t>
            </a:r>
          </a:p>
          <a:p>
            <a:pPr lvl="1" eaLnBrk="1" hangingPunct="1"/>
            <a:r>
              <a:rPr lang="cs-CZ" dirty="0" smtClean="0"/>
              <a:t>absolutní</a:t>
            </a:r>
          </a:p>
          <a:p>
            <a:pPr lvl="1" eaLnBrk="1" hangingPunct="1"/>
            <a:r>
              <a:rPr lang="cs-CZ" dirty="0" smtClean="0"/>
              <a:t>relativní</a:t>
            </a:r>
          </a:p>
          <a:p>
            <a:pPr lvl="1" eaLnBrk="1" hangingPunct="1"/>
            <a:r>
              <a:rPr lang="cs-CZ" dirty="0" smtClean="0"/>
              <a:t>kumulativní absolutní</a:t>
            </a:r>
          </a:p>
          <a:p>
            <a:pPr lvl="1" eaLnBrk="1" hangingPunct="1"/>
            <a:r>
              <a:rPr lang="cs-CZ" dirty="0" smtClean="0"/>
              <a:t>kumulativní relativní</a:t>
            </a:r>
          </a:p>
          <a:p>
            <a:pPr marL="0" indent="0"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Kvantitativní znaky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086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smtClean="0"/>
              <a:t>Tab. 1.: Rozložení vitální kapacity plic u 200 mužů ve věku 40-50 let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800" b="1" smtClean="0"/>
              <a:t>(v litrech)</a:t>
            </a:r>
            <a:endParaRPr lang="cs-CZ" sz="1800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2662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148776"/>
              </p:ext>
            </p:extLst>
          </p:nvPr>
        </p:nvGraphicFramePr>
        <p:xfrm>
          <a:off x="858838" y="2425700"/>
          <a:ext cx="6765925" cy="407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0" name="Dokument" r:id="rId3" imgW="7207203" imgH="4343681" progId="Word.Document.12">
                  <p:embed/>
                </p:oleObj>
              </mc:Choice>
              <mc:Fallback>
                <p:oleObj name="Dokument" r:id="rId3" imgW="7207203" imgH="4343681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2425700"/>
                        <a:ext cx="6765925" cy="407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09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Třídění kvantitativních veličin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Stejně dlouhé intervaly</a:t>
            </a:r>
          </a:p>
          <a:p>
            <a:pPr eaLnBrk="1" hangingPunct="1"/>
            <a:r>
              <a:rPr lang="cs-CZ" sz="2800" dirty="0" smtClean="0"/>
              <a:t>Nestejně dlouhé intervaly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301344"/>
              </p:ext>
            </p:extLst>
          </p:nvPr>
        </p:nvGraphicFramePr>
        <p:xfrm>
          <a:off x="5868144" y="1844824"/>
          <a:ext cx="2016126" cy="44969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063"/>
                <a:gridCol w="1008063"/>
              </a:tblGrid>
              <a:tr h="457212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Věk</a:t>
                      </a:r>
                      <a:endParaRPr lang="cs-CZ" sz="1200" b="1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Abs. četnost</a:t>
                      </a:r>
                      <a:endParaRPr lang="cs-CZ" sz="1200" b="1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18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43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50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60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36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25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22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21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9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11-15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14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16-20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marL="91436" marR="91436" marT="45721" marB="45721"/>
                </a:tc>
              </a:tr>
              <a:tr h="310752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Celkem</a:t>
                      </a:r>
                      <a:endParaRPr lang="cs-CZ" sz="1400" b="1" dirty="0"/>
                    </a:p>
                  </a:txBody>
                  <a:tcPr marL="91436" marR="91436" marT="45721" marB="45721"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303</a:t>
                      </a:r>
                      <a:endParaRPr lang="cs-CZ" sz="1400" b="1" dirty="0"/>
                    </a:p>
                  </a:txBody>
                  <a:tcPr marL="91436" marR="91436" marT="45721" marB="4572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Prezentace (vizualizace) dat</a:t>
            </a:r>
          </a:p>
        </p:txBody>
      </p:sp>
      <p:sp>
        <p:nvSpPr>
          <p:cNvPr id="819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211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Prezentace dat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496855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+mj-lt"/>
              </a:rPr>
              <a:t>Prezentace dat v grafech</a:t>
            </a:r>
          </a:p>
          <a:p>
            <a:pPr marL="514350" indent="-514350" eaLnBrk="1" fontAlgn="auto" hangingPunct="1">
              <a:spcBef>
                <a:spcPts val="1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CC"/>
                </a:solidFill>
              </a:rPr>
              <a:t>Četnost</a:t>
            </a:r>
            <a:r>
              <a:rPr lang="cs-CZ" sz="2800" dirty="0" smtClean="0"/>
              <a:t> jednotlivých kategorií (tříd, intervalů)</a:t>
            </a:r>
          </a:p>
          <a:p>
            <a:pPr marL="514350" indent="-514350" eaLnBrk="1" fontAlgn="auto" hangingPunct="1">
              <a:spcBef>
                <a:spcPts val="1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CC"/>
                </a:solidFill>
              </a:rPr>
              <a:t>Tvar</a:t>
            </a:r>
            <a:r>
              <a:rPr lang="cs-CZ" sz="2800" dirty="0" smtClean="0"/>
              <a:t> </a:t>
            </a:r>
            <a:r>
              <a:rPr lang="cs-CZ" sz="2800" b="1" dirty="0" smtClean="0">
                <a:solidFill>
                  <a:srgbClr val="0000FF"/>
                </a:solidFill>
              </a:rPr>
              <a:t>rozložení četností</a:t>
            </a:r>
          </a:p>
          <a:p>
            <a:pPr lvl="1" eaLnBrk="1" fontAlgn="auto" hangingPunct="1">
              <a:spcAft>
                <a:spcPts val="0"/>
              </a:spcAft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dirty="0" smtClean="0"/>
              <a:t>Symetrické x asymetrické</a:t>
            </a:r>
          </a:p>
          <a:p>
            <a:pPr lvl="1" eaLnBrk="1" fontAlgn="auto" hangingPunct="1">
              <a:spcAft>
                <a:spcPts val="0"/>
              </a:spcAft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dirty="0" err="1" smtClean="0"/>
              <a:t>Jednovrcholové</a:t>
            </a:r>
            <a:r>
              <a:rPr lang="cs-CZ" dirty="0" smtClean="0"/>
              <a:t> x dvouvrcholové</a:t>
            </a:r>
          </a:p>
          <a:p>
            <a:pPr lvl="1" eaLnBrk="1" fontAlgn="auto" hangingPunct="1">
              <a:spcAft>
                <a:spcPts val="0"/>
              </a:spcAft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dirty="0" smtClean="0"/>
              <a:t>Výběr vhodných statistických ukazatelů</a:t>
            </a:r>
          </a:p>
          <a:p>
            <a:pPr lvl="1" eaLnBrk="1" fontAlgn="auto" hangingPunct="1">
              <a:spcAft>
                <a:spcPts val="0"/>
              </a:spcAft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dirty="0" smtClean="0"/>
              <a:t>Výběr vhodného teoretického rozložení četností při odhadu parametrů a testování hypotéz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Prezentace dat v grafech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 smtClean="0">
                <a:solidFill>
                  <a:srgbClr val="FF0000"/>
                </a:solidFill>
              </a:rPr>
              <a:t>Kvalitativní veličiny</a:t>
            </a:r>
          </a:p>
          <a:p>
            <a:pPr lvl="1" eaLnBrk="1" hangingPunct="1"/>
            <a:r>
              <a:rPr lang="cs-CZ" sz="2400" dirty="0" smtClean="0"/>
              <a:t>Sloupcový graf (sloupce oddělené mezerou)</a:t>
            </a:r>
          </a:p>
          <a:p>
            <a:pPr lvl="1" eaLnBrk="1" hangingPunct="1"/>
            <a:r>
              <a:rPr lang="cs-CZ" sz="2400" dirty="0" smtClean="0"/>
              <a:t>Výsečový graf (struktura)</a:t>
            </a:r>
          </a:p>
          <a:p>
            <a:pPr lvl="1" eaLnBrk="1" hangingPunct="1"/>
            <a:r>
              <a:rPr lang="cs-CZ" sz="2400" dirty="0" smtClean="0"/>
              <a:t>Kartogram (regionální srovnání)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35975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Oblasti využití statistiky v medicíně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435975" cy="50292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Výběr vhodného medicínského postupu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smtClean="0"/>
              <a:t>Dřívější zkušenosti + klinické zkoušky + další důležité aspekty dané metody (ekon. náklady, riziko pro společnost)</a:t>
            </a:r>
          </a:p>
          <a:p>
            <a:pPr marL="471487" lvl="1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Řízení systému péče o zdraví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Využívání soustavy  rutinních statistik doplňovaných o výběrová šetření 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velikost a struktura populace, 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informace o populačních procesech – rození, umírání, migrace,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zdravotní stav populace,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životní prostředí,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ž</a:t>
            </a:r>
            <a:r>
              <a:rPr lang="cs-CZ" sz="2000" dirty="0" smtClean="0"/>
              <a:t>ivotní styl,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zdravotnický systém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8038"/>
          </a:xfrm>
        </p:spPr>
        <p:txBody>
          <a:bodyPr/>
          <a:lstStyle/>
          <a:p>
            <a:pPr eaLnBrk="1" hangingPunct="1"/>
            <a:r>
              <a:rPr lang="cs-CZ" smtClean="0"/>
              <a:t>Sloupcový graf</a:t>
            </a:r>
          </a:p>
        </p:txBody>
      </p:sp>
      <p:pic>
        <p:nvPicPr>
          <p:cNvPr id="2867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484313"/>
            <a:ext cx="8280400" cy="4718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010275"/>
            <a:ext cx="50196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 idx="4294967295"/>
          </p:nvPr>
        </p:nvSpPr>
        <p:spPr>
          <a:xfrm>
            <a:off x="251520" y="188640"/>
            <a:ext cx="8229600" cy="1023938"/>
          </a:xfrm>
        </p:spPr>
        <p:txBody>
          <a:bodyPr/>
          <a:lstStyle/>
          <a:p>
            <a:pPr eaLnBrk="1" hangingPunct="1"/>
            <a:r>
              <a:rPr lang="cs-CZ" dirty="0" smtClean="0"/>
              <a:t>Výsečový graf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73434"/>
            <a:ext cx="5305202" cy="4589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Kartogram</a:t>
            </a:r>
          </a:p>
        </p:txBody>
      </p:sp>
      <p:pic>
        <p:nvPicPr>
          <p:cNvPr id="307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4850" y="1600200"/>
            <a:ext cx="77343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Prezentace dat v grafech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eaLnBrk="1" hangingPunct="1"/>
            <a:r>
              <a:rPr lang="cs-CZ" sz="2800" b="1" dirty="0" smtClean="0">
                <a:solidFill>
                  <a:srgbClr val="FF0000"/>
                </a:solidFill>
              </a:rPr>
              <a:t>Kvantitativní veličiny</a:t>
            </a:r>
          </a:p>
          <a:p>
            <a:pPr lvl="1" eaLnBrk="1" hangingPunct="1"/>
            <a:r>
              <a:rPr lang="cs-CZ" sz="2400" dirty="0" smtClean="0"/>
              <a:t>Sloupcový graf</a:t>
            </a:r>
          </a:p>
          <a:p>
            <a:pPr lvl="1" eaLnBrk="1" hangingPunct="1"/>
            <a:r>
              <a:rPr lang="cs-CZ" sz="2400" dirty="0" smtClean="0"/>
              <a:t>Histogram</a:t>
            </a:r>
          </a:p>
          <a:p>
            <a:pPr lvl="1" eaLnBrk="1" hangingPunct="1"/>
            <a:r>
              <a:rPr lang="cs-CZ" sz="2400" dirty="0" smtClean="0"/>
              <a:t>Polygon četností</a:t>
            </a:r>
          </a:p>
        </p:txBody>
      </p:sp>
    </p:spTree>
    <p:extLst>
      <p:ext uri="{BB962C8B-B14F-4D97-AF65-F5344CB8AC3E}">
        <p14:creationId xmlns:p14="http://schemas.microsoft.com/office/powerpoint/2010/main" val="135731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0000CC"/>
                </a:solidFill>
              </a:rPr>
              <a:t>Prezentace </a:t>
            </a:r>
            <a:r>
              <a:rPr lang="cs-CZ" dirty="0" err="1" smtClean="0">
                <a:solidFill>
                  <a:srgbClr val="0000CC"/>
                </a:solidFill>
              </a:rPr>
              <a:t>kvantitat</a:t>
            </a:r>
            <a:r>
              <a:rPr lang="cs-CZ" dirty="0" smtClean="0">
                <a:solidFill>
                  <a:srgbClr val="0000CC"/>
                </a:solidFill>
              </a:rPr>
              <a:t>. dat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0" y="1643063"/>
            <a:ext cx="9144000" cy="5000625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cs typeface="Times New Roman" pitchFamily="18" charset="0"/>
                <a:sym typeface="Symbol" pitchFamily="18" charset="2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cs typeface="Times New Roman" pitchFamily="18" charset="0"/>
                <a:sym typeface="Symbol" pitchFamily="18" charset="2"/>
              </a:rPr>
              <a:t>	osa </a:t>
            </a:r>
            <a:r>
              <a:rPr lang="cs-CZ" sz="2000" b="1" dirty="0" smtClean="0">
                <a:cs typeface="Times New Roman" pitchFamily="18" charset="0"/>
                <a:sym typeface="Symbol" pitchFamily="18" charset="2"/>
              </a:rPr>
              <a:t>X</a:t>
            </a:r>
            <a:r>
              <a:rPr lang="cs-CZ" sz="2000" dirty="0" smtClean="0">
                <a:cs typeface="Times New Roman" pitchFamily="18" charset="0"/>
                <a:sym typeface="Symbol" pitchFamily="18" charset="2"/>
              </a:rPr>
              <a:t> : naměřené hodnoty </a:t>
            </a:r>
            <a:r>
              <a:rPr lang="cs-CZ" sz="2000" dirty="0" err="1" smtClean="0">
                <a:cs typeface="Times New Roman" pitchFamily="18" charset="0"/>
                <a:sym typeface="Symbol" pitchFamily="18" charset="2"/>
              </a:rPr>
              <a:t>sledováné</a:t>
            </a:r>
            <a:r>
              <a:rPr lang="cs-CZ" sz="2000" dirty="0" smtClean="0">
                <a:cs typeface="Times New Roman" pitchFamily="18" charset="0"/>
                <a:sym typeface="Symbol" pitchFamily="18" charset="2"/>
              </a:rPr>
              <a:t> veličiny (VKP v l)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cs typeface="Times New Roman" pitchFamily="18" charset="0"/>
                <a:sym typeface="Symbol" pitchFamily="18" charset="2"/>
              </a:rPr>
              <a:t>	osa </a:t>
            </a:r>
            <a:r>
              <a:rPr lang="cs-CZ" sz="2000" b="1" dirty="0" smtClean="0">
                <a:cs typeface="Times New Roman" pitchFamily="18" charset="0"/>
                <a:sym typeface="Symbol" pitchFamily="18" charset="2"/>
              </a:rPr>
              <a:t>Y </a:t>
            </a:r>
            <a:r>
              <a:rPr lang="cs-CZ" sz="2000" dirty="0" smtClean="0">
                <a:cs typeface="Times New Roman" pitchFamily="18" charset="0"/>
                <a:sym typeface="Symbol" pitchFamily="18" charset="2"/>
              </a:rPr>
              <a:t>: četnost intervalů (</a:t>
            </a:r>
            <a:r>
              <a:rPr lang="cs-CZ" sz="2000" dirty="0" err="1" smtClean="0">
                <a:cs typeface="Times New Roman" pitchFamily="18" charset="0"/>
                <a:sym typeface="Symbol" pitchFamily="18" charset="2"/>
              </a:rPr>
              <a:t>abs</a:t>
            </a:r>
            <a:r>
              <a:rPr lang="cs-CZ" sz="2000" dirty="0" smtClean="0">
                <a:cs typeface="Times New Roman" pitchFamily="18" charset="0"/>
                <a:sym typeface="Symbol" pitchFamily="18" charset="2"/>
              </a:rPr>
              <a:t>. nebo v %)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dirty="0" smtClean="0">
              <a:cs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 smtClean="0">
                <a:cs typeface="Times New Roman" pitchFamily="18" charset="0"/>
                <a:sym typeface="Symbol" pitchFamily="18" charset="2"/>
              </a:rPr>
              <a:t>	</a:t>
            </a:r>
            <a:r>
              <a:rPr lang="cs-CZ" sz="2000" b="1" dirty="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Tvar rozložení četností: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>
                <a:cs typeface="Times New Roman" pitchFamily="18" charset="0"/>
                <a:sym typeface="Symbol" pitchFamily="18" charset="2"/>
              </a:rPr>
              <a:t>Symetrické  x  asymetrické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err="1" smtClean="0">
                <a:cs typeface="Times New Roman" pitchFamily="18" charset="0"/>
                <a:sym typeface="Symbol" pitchFamily="18" charset="2"/>
              </a:rPr>
              <a:t>Jednovrcholové</a:t>
            </a:r>
            <a:r>
              <a:rPr lang="cs-CZ" sz="2000" dirty="0" smtClean="0">
                <a:cs typeface="Times New Roman" pitchFamily="18" charset="0"/>
                <a:sym typeface="Symbol" pitchFamily="18" charset="2"/>
              </a:rPr>
              <a:t>  x  </a:t>
            </a:r>
            <a:r>
              <a:rPr lang="cs-CZ" sz="2000" dirty="0" err="1" smtClean="0">
                <a:cs typeface="Times New Roman" pitchFamily="18" charset="0"/>
                <a:sym typeface="Symbol" pitchFamily="18" charset="2"/>
              </a:rPr>
              <a:t>vícevrcholové</a:t>
            </a:r>
            <a:endParaRPr lang="cs-CZ" sz="2000" dirty="0" smtClean="0">
              <a:cs typeface="Times New Roman" pitchFamily="18" charset="0"/>
              <a:sym typeface="Symbol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>
                <a:cs typeface="Times New Roman" pitchFamily="18" charset="0"/>
                <a:sym typeface="Symbol" pitchFamily="18" charset="2"/>
              </a:rPr>
              <a:t>Podoba s teoretickými modely rozložení četností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400" dirty="0" smtClean="0"/>
          </a:p>
        </p:txBody>
      </p:sp>
      <p:pic>
        <p:nvPicPr>
          <p:cNvPr id="32772" name="Obrázek 3" descr="Snímek 0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85938"/>
            <a:ext cx="2928938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Obrázek 4" descr="Snímek 00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785938"/>
            <a:ext cx="29146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Obrázek 5" descr="Snímek 00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785938"/>
            <a:ext cx="28289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Prezentace kvantitativních dat</a:t>
            </a:r>
          </a:p>
        </p:txBody>
      </p:sp>
      <p:pic>
        <p:nvPicPr>
          <p:cNvPr id="317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1563" y="1928813"/>
            <a:ext cx="6286500" cy="4457700"/>
          </a:xfrm>
        </p:spPr>
      </p:pic>
      <p:cxnSp>
        <p:nvCxnSpPr>
          <p:cNvPr id="6" name="Přímá spojovací čára 5"/>
          <p:cNvCxnSpPr/>
          <p:nvPr/>
        </p:nvCxnSpPr>
        <p:spPr>
          <a:xfrm rot="5400000" flipH="1" flipV="1">
            <a:off x="1821656" y="5607844"/>
            <a:ext cx="357188" cy="2857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2143125" y="5429250"/>
            <a:ext cx="500063" cy="142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2643188" y="5000625"/>
            <a:ext cx="642937" cy="4286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 flipH="1" flipV="1">
            <a:off x="3000375" y="4143375"/>
            <a:ext cx="1143000" cy="571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3607594" y="3107531"/>
            <a:ext cx="1000125" cy="5000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4357688" y="2857500"/>
            <a:ext cx="571500" cy="5000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16200000" flipV="1">
            <a:off x="4572000" y="3714751"/>
            <a:ext cx="1285875" cy="571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rot="16200000" flipH="1">
            <a:off x="5464969" y="4679157"/>
            <a:ext cx="642937" cy="571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6072188" y="5286375"/>
            <a:ext cx="571500" cy="4286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6643688" y="5715000"/>
            <a:ext cx="214312" cy="142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Statistické ukazatele</a:t>
            </a:r>
          </a:p>
        </p:txBody>
      </p:sp>
      <p:sp>
        <p:nvSpPr>
          <p:cNvPr id="819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211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663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Statistické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1075"/>
            <a:ext cx="8507288" cy="5662613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1028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400" b="1" dirty="0" smtClean="0"/>
          </a:p>
          <a:p>
            <a:pPr eaLnBrk="1" fontAlgn="auto" hangingPunct="1">
              <a:spcBef>
                <a:spcPts val="1028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a) </a:t>
            </a:r>
            <a:r>
              <a:rPr lang="cs-CZ" sz="2400" b="1" dirty="0" smtClean="0">
                <a:solidFill>
                  <a:srgbClr val="FF0000"/>
                </a:solidFill>
              </a:rPr>
              <a:t>Relativní </a:t>
            </a:r>
            <a:r>
              <a:rPr lang="cs-CZ" sz="2400" b="1" dirty="0" smtClean="0">
                <a:solidFill>
                  <a:srgbClr val="FF0000"/>
                </a:solidFill>
              </a:rPr>
              <a:t>ukazatele</a:t>
            </a:r>
            <a:r>
              <a:rPr lang="cs-CZ" sz="2400" b="1" dirty="0" smtClean="0"/>
              <a:t>  - </a:t>
            </a:r>
            <a:r>
              <a:rPr lang="cs-CZ" sz="2400" dirty="0" smtClean="0"/>
              <a:t>(viz rutinní statistiky: ukazatele frekvence, ukazatele struktury, indexy)</a:t>
            </a:r>
            <a:endParaRPr lang="cs-CZ" sz="2400" b="1" dirty="0" smtClean="0"/>
          </a:p>
          <a:p>
            <a:pPr eaLnBrk="1" fontAlgn="auto" hangingPunct="1">
              <a:spcBef>
                <a:spcPts val="1028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b) </a:t>
            </a:r>
            <a:r>
              <a:rPr lang="cs-CZ" sz="2400" b="1" dirty="0">
                <a:solidFill>
                  <a:srgbClr val="FF0000"/>
                </a:solidFill>
              </a:rPr>
              <a:t>S</a:t>
            </a:r>
            <a:r>
              <a:rPr lang="cs-CZ" sz="2400" b="1" dirty="0" smtClean="0">
                <a:solidFill>
                  <a:srgbClr val="FF0000"/>
                </a:solidFill>
              </a:rPr>
              <a:t>třední </a:t>
            </a:r>
            <a:r>
              <a:rPr lang="cs-CZ" sz="2400" b="1" dirty="0" smtClean="0">
                <a:solidFill>
                  <a:srgbClr val="FF0000"/>
                </a:solidFill>
              </a:rPr>
              <a:t>hodnoty (ukazatele polohy)</a:t>
            </a:r>
            <a:endParaRPr lang="cs-CZ" sz="2400" dirty="0" smtClean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1028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c) </a:t>
            </a:r>
            <a:r>
              <a:rPr lang="cs-CZ" sz="2400" b="1" dirty="0" smtClean="0">
                <a:solidFill>
                  <a:srgbClr val="FF0000"/>
                </a:solidFill>
              </a:rPr>
              <a:t>Ukazatele </a:t>
            </a:r>
            <a:r>
              <a:rPr lang="cs-CZ" sz="2400" b="1" dirty="0" smtClean="0">
                <a:solidFill>
                  <a:srgbClr val="FF0000"/>
                </a:solidFill>
              </a:rPr>
              <a:t>variability</a:t>
            </a:r>
            <a:endParaRPr lang="cs-CZ" sz="2400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+mj-lt"/>
              </a:rPr>
              <a:t>VOLBA</a:t>
            </a:r>
            <a:r>
              <a:rPr lang="cs-CZ" sz="2400" b="1" dirty="0" smtClean="0">
                <a:solidFill>
                  <a:srgbClr val="0000CC"/>
                </a:solidFill>
              </a:rPr>
              <a:t> </a:t>
            </a:r>
            <a:r>
              <a:rPr lang="cs-CZ" sz="2400" b="1" dirty="0">
                <a:solidFill>
                  <a:srgbClr val="0000CC"/>
                </a:solidFill>
              </a:rPr>
              <a:t>VHODNÝCH UKAZATELŮ POLOHY </a:t>
            </a:r>
            <a:r>
              <a:rPr lang="cs-CZ" sz="2400" b="1" dirty="0" smtClean="0">
                <a:solidFill>
                  <a:srgbClr val="0000CC"/>
                </a:solidFill>
              </a:rPr>
              <a:t>A VARIABILITY </a:t>
            </a:r>
            <a:r>
              <a:rPr lang="cs-CZ" sz="2400" b="1" dirty="0">
                <a:solidFill>
                  <a:srgbClr val="0000CC"/>
                </a:solidFill>
              </a:rPr>
              <a:t>ZÁVISÍ </a:t>
            </a:r>
            <a:r>
              <a:rPr lang="cs-CZ" sz="2400" b="1" dirty="0">
                <a:solidFill>
                  <a:srgbClr val="FF0000"/>
                </a:solidFill>
                <a:latin typeface="+mj-lt"/>
              </a:rPr>
              <a:t>NA 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TYPU</a:t>
            </a:r>
            <a:r>
              <a:rPr lang="cs-CZ" sz="2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2400" b="1" dirty="0">
                <a:solidFill>
                  <a:srgbClr val="0000CC"/>
                </a:solidFill>
              </a:rPr>
              <a:t>SLEDOVANÉHO ZNAKU </a:t>
            </a:r>
            <a:r>
              <a:rPr lang="cs-CZ" sz="2400" dirty="0">
                <a:solidFill>
                  <a:srgbClr val="0000CC"/>
                </a:solidFill>
              </a:rPr>
              <a:t>(nominální x ordinální x intervalový) </a:t>
            </a:r>
            <a:r>
              <a:rPr lang="cs-CZ" sz="2400" b="1" dirty="0">
                <a:solidFill>
                  <a:srgbClr val="FF0000"/>
                </a:solidFill>
                <a:latin typeface="+mj-lt"/>
              </a:rPr>
              <a:t>A NA TVARU </a:t>
            </a:r>
            <a:r>
              <a:rPr lang="cs-CZ" sz="2400" b="1" dirty="0">
                <a:solidFill>
                  <a:srgbClr val="0000CC"/>
                </a:solidFill>
              </a:rPr>
              <a:t>ROZLOŽENÍ ČETNOSTÍ </a:t>
            </a:r>
            <a:r>
              <a:rPr lang="cs-CZ" sz="2400" dirty="0">
                <a:solidFill>
                  <a:srgbClr val="0000CC"/>
                </a:solidFill>
              </a:rPr>
              <a:t>(symetrické x asymetrické)</a:t>
            </a:r>
            <a:r>
              <a:rPr lang="cs-CZ" sz="2400" b="1" dirty="0">
                <a:solidFill>
                  <a:srgbClr val="0000CC"/>
                </a:solidFill>
              </a:rPr>
              <a:t>.</a:t>
            </a:r>
            <a:endParaRPr lang="cs-CZ" sz="2400" dirty="0">
              <a:solidFill>
                <a:srgbClr val="0000CC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819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61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14888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solidFill>
                  <a:srgbClr val="FF0000"/>
                </a:solidFill>
              </a:rPr>
              <a:t>Aritmetický průměr (m): </a:t>
            </a:r>
            <a:endParaRPr lang="cs-CZ" sz="28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cs-CZ" sz="2400" dirty="0" smtClean="0"/>
              <a:t>sečteme pozorované hodnoty a vydělíme je počtem sledovaných jednotek</a:t>
            </a:r>
          </a:p>
          <a:p>
            <a:pPr eaLnBrk="1" hangingPunct="1"/>
            <a:r>
              <a:rPr lang="cs-CZ" sz="2800" b="1" dirty="0" smtClean="0">
                <a:solidFill>
                  <a:srgbClr val="FF0000"/>
                </a:solidFill>
              </a:rPr>
              <a:t>Medián (</a:t>
            </a:r>
            <a:r>
              <a:rPr lang="cs-CZ" sz="2800" b="1" dirty="0" err="1" smtClean="0">
                <a:solidFill>
                  <a:srgbClr val="FF0000"/>
                </a:solidFill>
              </a:rPr>
              <a:t>m</a:t>
            </a:r>
            <a:r>
              <a:rPr lang="cs-CZ" sz="2800" b="1" baseline="-25000" dirty="0" err="1" smtClean="0">
                <a:solidFill>
                  <a:srgbClr val="FF0000"/>
                </a:solidFill>
              </a:rPr>
              <a:t>e</a:t>
            </a:r>
            <a:r>
              <a:rPr lang="cs-CZ" sz="2800" b="1" dirty="0" smtClean="0">
                <a:solidFill>
                  <a:srgbClr val="FF0000"/>
                </a:solidFill>
              </a:rPr>
              <a:t>):</a:t>
            </a:r>
            <a:endParaRPr lang="cs-CZ" sz="28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cs-CZ" sz="2400" dirty="0" smtClean="0"/>
              <a:t>hodnota, která je právě uprostřed všech pozorování, která jsme seřadili podle velikosti</a:t>
            </a:r>
          </a:p>
          <a:p>
            <a:pPr eaLnBrk="1" hangingPunct="1"/>
            <a:r>
              <a:rPr lang="cs-CZ" sz="2800" b="1" dirty="0" smtClean="0">
                <a:solidFill>
                  <a:srgbClr val="FF0000"/>
                </a:solidFill>
              </a:rPr>
              <a:t>Modus (</a:t>
            </a:r>
            <a:r>
              <a:rPr lang="cs-CZ" sz="2800" b="1" dirty="0" err="1" smtClean="0">
                <a:solidFill>
                  <a:srgbClr val="FF0000"/>
                </a:solidFill>
              </a:rPr>
              <a:t>m</a:t>
            </a:r>
            <a:r>
              <a:rPr lang="cs-CZ" sz="2800" b="1" baseline="-25000" dirty="0" err="1" smtClean="0">
                <a:solidFill>
                  <a:srgbClr val="FF0000"/>
                </a:solidFill>
              </a:rPr>
              <a:t>o</a:t>
            </a:r>
            <a:r>
              <a:rPr lang="cs-CZ" sz="2800" b="1" dirty="0" smtClean="0">
                <a:solidFill>
                  <a:srgbClr val="FF0000"/>
                </a:solidFill>
              </a:rPr>
              <a:t>):</a:t>
            </a:r>
            <a:endParaRPr lang="cs-CZ" sz="28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cs-CZ" sz="2400" dirty="0" smtClean="0"/>
              <a:t>třída (kategorie) s nejvyšší četností </a:t>
            </a:r>
          </a:p>
          <a:p>
            <a:pPr eaLnBrk="1" hangingPunct="1"/>
            <a:r>
              <a:rPr lang="cs-CZ" sz="2800" b="1" dirty="0" smtClean="0">
                <a:solidFill>
                  <a:srgbClr val="FF0000"/>
                </a:solidFill>
              </a:rPr>
              <a:t>Kvantil (percentil, decil, </a:t>
            </a:r>
            <a:r>
              <a:rPr lang="cs-CZ" sz="2800" b="1" dirty="0" err="1" smtClean="0">
                <a:solidFill>
                  <a:srgbClr val="FF0000"/>
                </a:solidFill>
              </a:rPr>
              <a:t>kvartil</a:t>
            </a:r>
            <a:r>
              <a:rPr lang="cs-CZ" sz="2800" b="1" dirty="0" smtClean="0">
                <a:solidFill>
                  <a:srgbClr val="FF0000"/>
                </a:solidFill>
              </a:rPr>
              <a:t>)</a:t>
            </a:r>
            <a:endParaRPr lang="cs-CZ" sz="28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cs-CZ" sz="2400" dirty="0" smtClean="0"/>
              <a:t>pořadový ukazatel, obměna mediánu</a:t>
            </a:r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Počátky - popisná statistika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dirty="0" smtClean="0"/>
              <a:t>Statistika jako popis státu: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dirty="0" smtClean="0"/>
              <a:t>Popis a soupis </a:t>
            </a:r>
            <a:r>
              <a:rPr lang="cs-CZ" dirty="0" smtClean="0"/>
              <a:t>zemědělského, hospodářského a politického stavu země a obyvatelstva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dirty="0" smtClean="0"/>
              <a:t>Politická aritmetika </a:t>
            </a:r>
            <a:r>
              <a:rPr lang="cs-CZ" dirty="0" smtClean="0"/>
              <a:t>– zachycení vývoje obyvatelstva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dirty="0" smtClean="0">
                <a:solidFill>
                  <a:srgbClr val="0000CC"/>
                </a:solidFill>
              </a:rPr>
              <a:t>Vyčerpávající šetřen</a:t>
            </a:r>
            <a:r>
              <a:rPr lang="cs-CZ" dirty="0" smtClean="0">
                <a:solidFill>
                  <a:srgbClr val="0000CC"/>
                </a:solidFill>
              </a:rPr>
              <a:t>í </a:t>
            </a:r>
            <a:r>
              <a:rPr lang="cs-CZ" dirty="0" smtClean="0"/>
              <a:t>– zachycení veškerého obyvatelstva pomocí sčítání lidu a vedení podrobných záznamů o demografických, geografických a hospodářských jevech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686800" cy="4814888"/>
          </a:xfrm>
        </p:spPr>
        <p:txBody>
          <a:bodyPr/>
          <a:lstStyle/>
          <a:p>
            <a:pPr eaLnBrk="1" hangingPunct="1"/>
            <a:r>
              <a:rPr lang="cs-CZ" sz="2800" b="1" dirty="0" smtClean="0"/>
              <a:t>Typ znaku:</a:t>
            </a:r>
          </a:p>
          <a:p>
            <a:pPr lvl="1" eaLnBrk="1" hangingPunct="1"/>
            <a:r>
              <a:rPr lang="cs-CZ" sz="2400" dirty="0" smtClean="0"/>
              <a:t>nominální: 	modus</a:t>
            </a:r>
          </a:p>
          <a:p>
            <a:pPr lvl="1" eaLnBrk="1" hangingPunct="1"/>
            <a:r>
              <a:rPr lang="cs-CZ" sz="2400" dirty="0" smtClean="0"/>
              <a:t>ordinální: 	modus, medián, percentil (kvantil)</a:t>
            </a:r>
          </a:p>
          <a:p>
            <a:pPr lvl="1" eaLnBrk="1" hangingPunct="1"/>
            <a:r>
              <a:rPr lang="cs-CZ" sz="2400" dirty="0" smtClean="0"/>
              <a:t>intervalové: 	modus, medián, percentil (kvantil), průměr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dirty="0" smtClean="0"/>
              <a:t>			</a:t>
            </a:r>
          </a:p>
          <a:p>
            <a:pPr eaLnBrk="1" hangingPunct="1"/>
            <a:r>
              <a:rPr lang="cs-CZ" sz="2400" b="1" dirty="0" smtClean="0"/>
              <a:t>POZOR NA INTERPRETACI ARITMETICKÉHO PRŮMĚRU U ASYMETRICKÝCH ROZLOŽENÍ. </a:t>
            </a:r>
          </a:p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ARITMETICKÝ PRŮMĚR JE CITLIVÝ NA VYCHÝLENÉ HODNOTY.</a:t>
            </a:r>
          </a:p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 VHODNĚJŠÍM UKAZATELEM  POLOHY  U ASYMETRICKÝCH ROZLOŽENÍ MŮŽE BÝT MEDIÁN.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polohy</a:t>
            </a:r>
          </a:p>
        </p:txBody>
      </p:sp>
      <p:pic>
        <p:nvPicPr>
          <p:cNvPr id="36867" name="Picture 4" descr="F:\img01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3" y="1785938"/>
            <a:ext cx="7358062" cy="3786187"/>
          </a:xfrm>
        </p:spPr>
      </p:pic>
      <p:sp>
        <p:nvSpPr>
          <p:cNvPr id="36868" name="TextovéPole 5"/>
          <p:cNvSpPr txBox="1">
            <a:spLocks noChangeArrowheads="1"/>
          </p:cNvSpPr>
          <p:nvPr/>
        </p:nvSpPr>
        <p:spPr bwMode="auto">
          <a:xfrm>
            <a:off x="571500" y="5572125"/>
            <a:ext cx="4357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cs-CZ"/>
              <a:t>m = 26 700   m</a:t>
            </a:r>
            <a:r>
              <a:rPr lang="cs-CZ" baseline="-25000"/>
              <a:t>o</a:t>
            </a:r>
            <a:r>
              <a:rPr lang="cs-CZ"/>
              <a:t> =  20 000   m</a:t>
            </a:r>
            <a:r>
              <a:rPr lang="cs-CZ" baseline="-25000"/>
              <a:t>e  </a:t>
            </a:r>
            <a:r>
              <a:rPr lang="cs-CZ"/>
              <a:t>= 22 000</a:t>
            </a:r>
            <a:r>
              <a:rPr lang="cs-CZ" baseline="-25000"/>
              <a:t>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37892" name="Zástupný symbol pro obsah 11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3021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Ukazatele polohy u symetrického a asymetrického rozložení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600" dirty="0" smtClean="0"/>
              <a:t>        </a:t>
            </a:r>
            <a:r>
              <a:rPr lang="cs-CZ" sz="2200" dirty="0" smtClean="0"/>
              <a:t>symetrické	            pravostr. asym.                  levostr. asym.</a:t>
            </a:r>
            <a:r>
              <a:rPr lang="cs-CZ" sz="1600" dirty="0" smtClean="0"/>
              <a:t>	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dirty="0" smtClean="0"/>
              <a:t>    m = </a:t>
            </a:r>
            <a:r>
              <a:rPr lang="cs-CZ" sz="2200" b="1" dirty="0" smtClean="0"/>
              <a:t>m</a:t>
            </a:r>
            <a:r>
              <a:rPr lang="cs-CZ" sz="2200" b="1" baseline="-25000" dirty="0" smtClean="0"/>
              <a:t>o</a:t>
            </a:r>
            <a:r>
              <a:rPr lang="cs-CZ" sz="2200" dirty="0" smtClean="0"/>
              <a:t> = m</a:t>
            </a:r>
            <a:r>
              <a:rPr lang="cs-CZ" sz="2200" baseline="-25000" dirty="0" smtClean="0"/>
              <a:t>e	  </a:t>
            </a:r>
            <a:r>
              <a:rPr lang="cs-CZ" sz="2200" b="1" dirty="0" smtClean="0"/>
              <a:t>m</a:t>
            </a:r>
            <a:r>
              <a:rPr lang="cs-CZ" sz="2200" b="1" baseline="-25000" dirty="0" smtClean="0"/>
              <a:t>o</a:t>
            </a:r>
            <a:r>
              <a:rPr lang="cs-CZ" sz="2200" b="1" dirty="0" smtClean="0"/>
              <a:t> </a:t>
            </a:r>
            <a:r>
              <a:rPr lang="cs-CZ" sz="2200" dirty="0" smtClean="0"/>
              <a:t>&lt; m</a:t>
            </a:r>
            <a:r>
              <a:rPr lang="cs-CZ" sz="2200" baseline="-25000" dirty="0" smtClean="0"/>
              <a:t>e</a:t>
            </a:r>
            <a:r>
              <a:rPr lang="cs-CZ" sz="2200" dirty="0" smtClean="0"/>
              <a:t> &lt; m</a:t>
            </a:r>
            <a:r>
              <a:rPr lang="cs-CZ" sz="2200" baseline="-25000" dirty="0" smtClean="0"/>
              <a:t>		       </a:t>
            </a:r>
            <a:r>
              <a:rPr lang="cs-CZ" sz="2200" dirty="0" smtClean="0"/>
              <a:t>m &lt; m</a:t>
            </a:r>
            <a:r>
              <a:rPr lang="cs-CZ" sz="2200" baseline="-25000" dirty="0" smtClean="0"/>
              <a:t>e</a:t>
            </a:r>
            <a:r>
              <a:rPr lang="cs-CZ" sz="2200" dirty="0" smtClean="0"/>
              <a:t> &lt; </a:t>
            </a:r>
            <a:r>
              <a:rPr lang="cs-CZ" sz="2200" b="1" dirty="0" smtClean="0"/>
              <a:t>m</a:t>
            </a:r>
            <a:r>
              <a:rPr lang="cs-CZ" sz="2200" b="1" baseline="-25000" dirty="0" smtClean="0"/>
              <a:t>o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500063" y="5357813"/>
            <a:ext cx="8072437" cy="1587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Volný tvar 12"/>
          <p:cNvSpPr/>
          <p:nvPr/>
        </p:nvSpPr>
        <p:spPr>
          <a:xfrm>
            <a:off x="604838" y="3732213"/>
            <a:ext cx="1739900" cy="1600200"/>
          </a:xfrm>
          <a:custGeom>
            <a:avLst/>
            <a:gdLst>
              <a:gd name="connsiteX0" fmla="*/ 0 w 1738648"/>
              <a:gd name="connsiteY0" fmla="*/ 1599127 h 1599127"/>
              <a:gd name="connsiteX1" fmla="*/ 888642 w 1738648"/>
              <a:gd name="connsiteY1" fmla="*/ 2146 h 1599127"/>
              <a:gd name="connsiteX2" fmla="*/ 1738648 w 1738648"/>
              <a:gd name="connsiteY2" fmla="*/ 1586248 h 159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8648" h="1599127">
                <a:moveTo>
                  <a:pt x="0" y="1599127"/>
                </a:moveTo>
                <a:cubicBezTo>
                  <a:pt x="299433" y="801709"/>
                  <a:pt x="598867" y="4292"/>
                  <a:pt x="888642" y="2146"/>
                </a:cubicBezTo>
                <a:cubicBezTo>
                  <a:pt x="1178417" y="0"/>
                  <a:pt x="1458532" y="793124"/>
                  <a:pt x="1738648" y="1586248"/>
                </a:cubicBezTo>
              </a:path>
            </a:pathLst>
          </a:cu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8" name="Volný tvar 17"/>
          <p:cNvSpPr/>
          <p:nvPr/>
        </p:nvSpPr>
        <p:spPr>
          <a:xfrm flipH="1">
            <a:off x="5929313" y="3714750"/>
            <a:ext cx="2071687" cy="1611313"/>
          </a:xfrm>
          <a:custGeom>
            <a:avLst/>
            <a:gdLst>
              <a:gd name="connsiteX0" fmla="*/ 0 w 2099257"/>
              <a:gd name="connsiteY0" fmla="*/ 1612005 h 1612005"/>
              <a:gd name="connsiteX1" fmla="*/ 605307 w 2099257"/>
              <a:gd name="connsiteY1" fmla="*/ 2146 h 1612005"/>
              <a:gd name="connsiteX2" fmla="*/ 2099257 w 2099257"/>
              <a:gd name="connsiteY2" fmla="*/ 1599126 h 1612005"/>
              <a:gd name="connsiteX3" fmla="*/ 2099257 w 2099257"/>
              <a:gd name="connsiteY3" fmla="*/ 1599126 h 1612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9257" h="1612005">
                <a:moveTo>
                  <a:pt x="0" y="1612005"/>
                </a:moveTo>
                <a:cubicBezTo>
                  <a:pt x="127715" y="808148"/>
                  <a:pt x="255431" y="4292"/>
                  <a:pt x="605307" y="2146"/>
                </a:cubicBezTo>
                <a:cubicBezTo>
                  <a:pt x="955183" y="0"/>
                  <a:pt x="2099257" y="1599126"/>
                  <a:pt x="2099257" y="1599126"/>
                </a:cubicBezTo>
                <a:lnTo>
                  <a:pt x="2099257" y="1599126"/>
                </a:lnTo>
              </a:path>
            </a:pathLst>
          </a:cu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9" name="Volný tvar 18"/>
          <p:cNvSpPr/>
          <p:nvPr/>
        </p:nvSpPr>
        <p:spPr>
          <a:xfrm>
            <a:off x="3143250" y="3714750"/>
            <a:ext cx="2098675" cy="1611313"/>
          </a:xfrm>
          <a:custGeom>
            <a:avLst/>
            <a:gdLst>
              <a:gd name="connsiteX0" fmla="*/ 0 w 2099257"/>
              <a:gd name="connsiteY0" fmla="*/ 1612005 h 1612005"/>
              <a:gd name="connsiteX1" fmla="*/ 605307 w 2099257"/>
              <a:gd name="connsiteY1" fmla="*/ 2146 h 1612005"/>
              <a:gd name="connsiteX2" fmla="*/ 2099257 w 2099257"/>
              <a:gd name="connsiteY2" fmla="*/ 1599126 h 1612005"/>
              <a:gd name="connsiteX3" fmla="*/ 2099257 w 2099257"/>
              <a:gd name="connsiteY3" fmla="*/ 1599126 h 1612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9257" h="1612005">
                <a:moveTo>
                  <a:pt x="0" y="1612005"/>
                </a:moveTo>
                <a:cubicBezTo>
                  <a:pt x="127715" y="808148"/>
                  <a:pt x="255431" y="4292"/>
                  <a:pt x="605307" y="2146"/>
                </a:cubicBezTo>
                <a:cubicBezTo>
                  <a:pt x="955183" y="0"/>
                  <a:pt x="2099257" y="1599126"/>
                  <a:pt x="2099257" y="1599126"/>
                </a:cubicBezTo>
                <a:lnTo>
                  <a:pt x="2099257" y="1599126"/>
                </a:lnTo>
              </a:path>
            </a:pathLst>
          </a:cu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cxnSp>
        <p:nvCxnSpPr>
          <p:cNvPr id="23" name="Přímá spojovací čára 22"/>
          <p:cNvCxnSpPr>
            <a:stCxn id="13" idx="1"/>
          </p:cNvCxnSpPr>
          <p:nvPr/>
        </p:nvCxnSpPr>
        <p:spPr>
          <a:xfrm>
            <a:off x="1493838" y="3735388"/>
            <a:ext cx="6350" cy="1622425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3714750" y="3714750"/>
            <a:ext cx="6350" cy="1622425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7429500" y="3714750"/>
            <a:ext cx="6350" cy="1622425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819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2298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eaLnBrk="1" hangingPunct="1">
              <a:buFont typeface="Wingdings" pitchFamily="2" charset="2"/>
              <a:buNone/>
            </a:pPr>
            <a:r>
              <a:rPr lang="cs-CZ" sz="2800" dirty="0" smtClean="0"/>
              <a:t>Proč nestačí ukazatele polohy k výstižnému popisu dat?</a:t>
            </a:r>
          </a:p>
          <a:p>
            <a:pPr marL="0" eaLnBrk="1" hangingPunct="1">
              <a:buFont typeface="Wingdings" pitchFamily="2" charset="2"/>
              <a:buNone/>
            </a:pPr>
            <a:endParaRPr lang="cs-CZ" sz="2800" dirty="0" smtClean="0"/>
          </a:p>
          <a:p>
            <a:pPr marL="0" eaLnBrk="1" hangingPunct="1">
              <a:buFont typeface="Wingdings" pitchFamily="2" charset="2"/>
              <a:buNone/>
            </a:pPr>
            <a:r>
              <a:rPr lang="cs-CZ" sz="2800" dirty="0" smtClean="0"/>
              <a:t>Př.</a:t>
            </a:r>
          </a:p>
          <a:p>
            <a:pPr marL="0" eaLnBrk="1" hangingPunct="1">
              <a:buFont typeface="Wingdings" pitchFamily="2" charset="2"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1. </a:t>
            </a:r>
            <a:r>
              <a:rPr lang="cs-CZ" sz="2800" b="1" dirty="0" err="1" smtClean="0">
                <a:solidFill>
                  <a:srgbClr val="FF0000"/>
                </a:solidFill>
              </a:rPr>
              <a:t>sk</a:t>
            </a:r>
            <a:r>
              <a:rPr lang="cs-CZ" sz="2800" b="1" dirty="0" smtClean="0">
                <a:solidFill>
                  <a:srgbClr val="FF0000"/>
                </a:solidFill>
              </a:rPr>
              <a:t>.: 3,08	  4,42	   5,05    5,67    6,59    m = 4,96 </a:t>
            </a:r>
          </a:p>
          <a:p>
            <a:pPr marL="0" eaLnBrk="1" hangingPunct="1">
              <a:buFont typeface="Wingdings" pitchFamily="2" charset="2"/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2. </a:t>
            </a:r>
            <a:r>
              <a:rPr lang="cs-CZ" sz="2800" b="1" dirty="0" err="1" smtClean="0">
                <a:solidFill>
                  <a:srgbClr val="0000CC"/>
                </a:solidFill>
              </a:rPr>
              <a:t>sk</a:t>
            </a:r>
            <a:r>
              <a:rPr lang="cs-CZ" sz="2800" b="1" dirty="0" smtClean="0">
                <a:solidFill>
                  <a:srgbClr val="0000CC"/>
                </a:solidFill>
              </a:rPr>
              <a:t>.: 4,86	  4,90   4,91    5,03    5,11    m = 4,96</a:t>
            </a:r>
          </a:p>
          <a:p>
            <a:pPr marL="0" eaLnBrk="1" hangingPunct="1">
              <a:buFont typeface="Wingdings" pitchFamily="2" charset="2"/>
              <a:buNone/>
            </a:pPr>
            <a:endParaRPr lang="cs-CZ" sz="2800" b="1" dirty="0" smtClean="0">
              <a:solidFill>
                <a:srgbClr val="0000CC"/>
              </a:solidFill>
            </a:endParaRPr>
          </a:p>
          <a:p>
            <a:pPr marL="0" eaLnBrk="1" hangingPunct="1">
              <a:buFont typeface="Wingdings" pitchFamily="2" charset="2"/>
              <a:buNone/>
            </a:pPr>
            <a:r>
              <a:rPr lang="cs-CZ" sz="2800" dirty="0" smtClean="0"/>
              <a:t>Obě skupiny mají stejný průměr, liší se ale kolísáním hodnot, tj. </a:t>
            </a:r>
            <a:r>
              <a:rPr lang="cs-CZ" sz="2800" b="1" dirty="0" smtClean="0">
                <a:solidFill>
                  <a:srgbClr val="0000CC"/>
                </a:solidFill>
              </a:rPr>
              <a:t>VARIABILITOU</a:t>
            </a:r>
            <a:r>
              <a:rPr lang="cs-CZ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323850" y="1484313"/>
            <a:ext cx="8362950" cy="4945062"/>
          </a:xfrm>
        </p:spPr>
        <p:txBody>
          <a:bodyPr rtlCol="0">
            <a:normAutofit fontScale="92500"/>
          </a:bodyPr>
          <a:lstStyle/>
          <a:p>
            <a:pPr mar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 smtClean="0"/>
              <a:t>Spolu </a:t>
            </a:r>
            <a:r>
              <a:rPr lang="cs-CZ" sz="2400" b="1" dirty="0" smtClean="0"/>
              <a:t>se střední hodnotou </a:t>
            </a:r>
            <a:r>
              <a:rPr lang="cs-CZ" sz="2400" dirty="0" smtClean="0"/>
              <a:t>by se měl </a:t>
            </a:r>
            <a:r>
              <a:rPr lang="cs-CZ" sz="2400" b="1" dirty="0" smtClean="0"/>
              <a:t>vždy udávat </a:t>
            </a:r>
            <a:r>
              <a:rPr lang="cs-CZ" sz="2400" dirty="0" smtClean="0"/>
              <a:t>příslušný </a:t>
            </a:r>
            <a:r>
              <a:rPr lang="cs-CZ" sz="2400" b="1" dirty="0" smtClean="0"/>
              <a:t>ukazatel variability</a:t>
            </a:r>
            <a:r>
              <a:rPr lang="cs-CZ" sz="2400" dirty="0" smtClean="0"/>
              <a:t>!</a:t>
            </a:r>
          </a:p>
          <a:p>
            <a:pPr mar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400" dirty="0" smtClean="0"/>
          </a:p>
          <a:p>
            <a:pPr mar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Rozpětí</a:t>
            </a:r>
            <a:r>
              <a:rPr lang="cs-CZ" sz="2400" dirty="0" smtClean="0"/>
              <a:t> (u malých souborů, kde </a:t>
            </a:r>
            <a:r>
              <a:rPr lang="cs-CZ" sz="2400" b="1" dirty="0" smtClean="0"/>
              <a:t>n ≤ 10)</a:t>
            </a:r>
            <a:endParaRPr lang="cs-CZ" sz="2400" b="1" dirty="0"/>
          </a:p>
          <a:p>
            <a:pPr mar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Rozptyl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- </a:t>
            </a:r>
            <a:r>
              <a:rPr lang="cs-CZ" sz="2400" b="1" dirty="0">
                <a:solidFill>
                  <a:srgbClr val="FF0000"/>
                </a:solidFill>
              </a:rPr>
              <a:t>s</a:t>
            </a:r>
            <a:r>
              <a:rPr lang="cs-CZ" sz="2400" b="1" dirty="0" smtClean="0">
                <a:solidFill>
                  <a:srgbClr val="FF0000"/>
                </a:solidFill>
              </a:rPr>
              <a:t>měrodatná odchylka (nejč.) - variační koeficient</a:t>
            </a:r>
          </a:p>
          <a:p>
            <a:pPr marL="5715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-  uvádějí se s aritmetickým průměrem ( u symetrických </a:t>
            </a:r>
          </a:p>
          <a:p>
            <a:pPr marL="5715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   rozdělení)</a:t>
            </a:r>
          </a:p>
          <a:p>
            <a:pPr mar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Kvantily</a:t>
            </a:r>
            <a:r>
              <a:rPr lang="cs-CZ" sz="2400" dirty="0" smtClean="0"/>
              <a:t> (percentily, decily, kvartily)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	- uvádějí se s modem či medián (asymetrický rozdělení)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- lze je ale samozřejmě použít i s aritmetickým průměrem</a:t>
            </a:r>
          </a:p>
          <a:p>
            <a:pPr marL="438150"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39939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67544" y="1412776"/>
            <a:ext cx="8229600" cy="5029200"/>
          </a:xfrm>
          <a:blipFill rotWithShape="1">
            <a:blip r:embed="rId2"/>
            <a:stretch>
              <a:fillRect l="-815" t="-1091" b="-2303"/>
            </a:stretch>
          </a:blipFill>
          <a:extLst/>
        </p:spPr>
        <p:txBody>
          <a:bodyPr/>
          <a:lstStyle/>
          <a:p>
            <a:pPr eaLnBrk="1" hangingPunct="1"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39939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828800"/>
            <a:ext cx="8229600" cy="4600575"/>
          </a:xfrm>
          <a:blipFill rotWithShape="1">
            <a:blip r:embed="rId2"/>
            <a:stretch>
              <a:fillRect l="-667" t="-1325"/>
            </a:stretch>
          </a:blipFill>
          <a:extLst/>
        </p:spPr>
        <p:txBody>
          <a:bodyPr/>
          <a:lstStyle/>
          <a:p>
            <a:pPr eaLnBrk="1" hangingPunct="1"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5143500"/>
          </a:xfrm>
        </p:spPr>
        <p:txBody>
          <a:bodyPr/>
          <a:lstStyle/>
          <a:p>
            <a:pPr marL="495300" eaLnBrk="1" hangingPunct="1">
              <a:buFont typeface="Wingdings" pitchFamily="2" charset="2"/>
              <a:buNone/>
            </a:pPr>
            <a:r>
              <a:rPr lang="cs-CZ" sz="2800" b="1" smtClean="0">
                <a:solidFill>
                  <a:srgbClr val="FF0000"/>
                </a:solidFill>
              </a:rPr>
              <a:t>Variační koeficient (v.k.)</a:t>
            </a:r>
          </a:p>
          <a:p>
            <a:pPr marL="495300" eaLnBrk="1" hangingPunct="1"/>
            <a:r>
              <a:rPr lang="cs-CZ" sz="2800" smtClean="0"/>
              <a:t>Relativní ukazatel variability</a:t>
            </a:r>
          </a:p>
          <a:p>
            <a:pPr marL="495300" eaLnBrk="1" hangingPunct="1"/>
            <a:r>
              <a:rPr lang="cs-CZ" sz="2800" smtClean="0"/>
              <a:t>Udává, jaký podíl tvoří směrodatná odchylka              z průměru.</a:t>
            </a:r>
          </a:p>
          <a:p>
            <a:pPr marL="495300" eaLnBrk="1" hangingPunct="1">
              <a:buFont typeface="Wingdings" pitchFamily="2" charset="2"/>
              <a:buNone/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143500"/>
          </a:xfrm>
        </p:spPr>
        <p:txBody>
          <a:bodyPr/>
          <a:lstStyle/>
          <a:p>
            <a:pPr marL="495300" eaLnBrk="1" hangingPunct="1">
              <a:buFont typeface="Wingdings" pitchFamily="2" charset="2"/>
              <a:buNone/>
            </a:pPr>
            <a:r>
              <a:rPr lang="cs-CZ" b="1" dirty="0" smtClean="0">
                <a:solidFill>
                  <a:srgbClr val="FF0000"/>
                </a:solidFill>
              </a:rPr>
              <a:t>Variační koeficient (</a:t>
            </a:r>
            <a:r>
              <a:rPr lang="cs-CZ" b="1" dirty="0" err="1" smtClean="0">
                <a:solidFill>
                  <a:srgbClr val="FF0000"/>
                </a:solidFill>
              </a:rPr>
              <a:t>v.k</a:t>
            </a:r>
            <a:r>
              <a:rPr lang="cs-CZ" b="1" dirty="0" smtClean="0">
                <a:solidFill>
                  <a:srgbClr val="FF0000"/>
                </a:solidFill>
              </a:rPr>
              <a:t>.)</a:t>
            </a:r>
          </a:p>
          <a:p>
            <a:pPr marL="495300" eaLnBrk="1" hangingPunct="1"/>
            <a:r>
              <a:rPr lang="cs-CZ" sz="2200" b="1" dirty="0" smtClean="0"/>
              <a:t>Slouží ke srovnání variability 2 souborů, jejichž průměry se značně liší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cs-CZ" sz="2000" dirty="0" smtClean="0"/>
              <a:t>Př.: VKP u mužů a u žen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dirty="0" smtClean="0"/>
              <a:t>	M: 		m = 4, 80	s = 0,66		</a:t>
            </a:r>
            <a:r>
              <a:rPr lang="cs-CZ" sz="2000" dirty="0" err="1" smtClean="0"/>
              <a:t>v.k</a:t>
            </a:r>
            <a:r>
              <a:rPr lang="cs-CZ" sz="2000" dirty="0" smtClean="0"/>
              <a:t>. = 13,8%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dirty="0" smtClean="0"/>
              <a:t>	Ž:		m = 3, 90	s = 0,42		</a:t>
            </a:r>
            <a:r>
              <a:rPr lang="cs-CZ" sz="2000" dirty="0" err="1" smtClean="0"/>
              <a:t>v.k</a:t>
            </a:r>
            <a:r>
              <a:rPr lang="cs-CZ" sz="2000" dirty="0" smtClean="0"/>
              <a:t>. = 10,8%</a:t>
            </a:r>
          </a:p>
          <a:p>
            <a:pPr marL="495300" eaLnBrk="1" hangingPunct="1"/>
            <a:r>
              <a:rPr lang="cs-CZ" sz="2200" b="1" dirty="0" smtClean="0"/>
              <a:t>Slouží ke srovnání variability znaků uváděných v různých jednotkách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cs-CZ" sz="2000" dirty="0" smtClean="0"/>
              <a:t>Př.: VKP (l), výška (cm) a hmotnost mužů (kg)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dirty="0" smtClean="0"/>
              <a:t>	VKP: 	m = 4,80		s = 0,66		</a:t>
            </a:r>
            <a:r>
              <a:rPr lang="cs-CZ" sz="2000" dirty="0" err="1" smtClean="0"/>
              <a:t>v.k</a:t>
            </a:r>
            <a:r>
              <a:rPr lang="cs-CZ" sz="2000" dirty="0" smtClean="0"/>
              <a:t>. = 13,8%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dirty="0" smtClean="0"/>
              <a:t>	Výška:	m = 178		s = 4		</a:t>
            </a:r>
            <a:r>
              <a:rPr lang="cs-CZ" sz="2000" dirty="0" err="1" smtClean="0"/>
              <a:t>v.k</a:t>
            </a:r>
            <a:r>
              <a:rPr lang="cs-CZ" sz="2000" dirty="0" smtClean="0"/>
              <a:t>. = 2,2%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dirty="0" smtClean="0"/>
              <a:t>	Hmotnost:	m = 82			s = 6		</a:t>
            </a:r>
            <a:r>
              <a:rPr lang="cs-CZ" sz="2000" dirty="0" err="1" smtClean="0"/>
              <a:t>v.k</a:t>
            </a:r>
            <a:r>
              <a:rPr lang="cs-CZ" sz="2000" dirty="0" smtClean="0"/>
              <a:t>. = 7,3%</a:t>
            </a:r>
          </a:p>
          <a:p>
            <a:pPr marL="495300" eaLnBrk="1" hangingPunct="1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0000CC"/>
                </a:solidFill>
              </a:rPr>
              <a:t>Moderní (induktivní) statistika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30. léta 20. století – rozvoj </a:t>
            </a:r>
            <a:r>
              <a:rPr lang="cs-CZ" b="1" dirty="0" smtClean="0"/>
              <a:t>teorie pravděpodobnosti</a:t>
            </a:r>
            <a:r>
              <a:rPr lang="cs-CZ" dirty="0" smtClean="0"/>
              <a:t> a revoluce ve statistice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 smtClean="0">
                <a:solidFill>
                  <a:srgbClr val="0000CC"/>
                </a:solidFill>
              </a:rPr>
              <a:t>Výběrová šetření</a:t>
            </a:r>
            <a:r>
              <a:rPr lang="cs-CZ" dirty="0" smtClean="0">
                <a:solidFill>
                  <a:srgbClr val="0000CC"/>
                </a:solidFill>
              </a:rPr>
              <a:t> </a:t>
            </a:r>
            <a:r>
              <a:rPr lang="cs-CZ" dirty="0" smtClean="0"/>
              <a:t>– nové možnosti: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n</a:t>
            </a:r>
            <a:r>
              <a:rPr lang="cs-CZ" dirty="0" smtClean="0"/>
              <a:t>ezjišťuje se každý jednotlivý detail – rozvoj metod umožňujících tvořit závěry o celku na základě výběrových šetření.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 hlubší analýza výběrového souboru,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 zkoumání mnoha dosud </a:t>
            </a:r>
            <a:r>
              <a:rPr lang="cs-CZ" smtClean="0"/>
              <a:t>nezkoumaných jevů</a:t>
            </a:r>
            <a:r>
              <a:rPr lang="cs-CZ"/>
              <a:t>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373687"/>
          </a:xfrm>
        </p:spPr>
        <p:txBody>
          <a:bodyPr rtlCol="0">
            <a:normAutofit fontScale="92500"/>
          </a:bodyPr>
          <a:lstStyle/>
          <a:p>
            <a:pPr marL="4953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600" b="1" dirty="0" smtClean="0">
                <a:solidFill>
                  <a:srgbClr val="FF0000"/>
                </a:solidFill>
              </a:rPr>
              <a:t>Kvantily – percentily, decily, kvartily</a:t>
            </a:r>
          </a:p>
          <a:p>
            <a:pPr marL="4953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Kvantily dělí soubor dat uspořádaných podle velikosti na části obsahující stejný podíl z celkového počtu jednotek</a:t>
            </a:r>
          </a:p>
          <a:p>
            <a:pPr marL="4953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Variabilita se určuje pomocí intervalu, ve kterém se pohybuje nejčastěji 80%  (P</a:t>
            </a:r>
            <a:r>
              <a:rPr lang="cs-CZ" sz="2400" baseline="-25000" dirty="0" smtClean="0"/>
              <a:t>10</a:t>
            </a:r>
            <a:r>
              <a:rPr lang="cs-CZ" sz="2400" dirty="0" smtClean="0"/>
              <a:t> – P</a:t>
            </a:r>
            <a:r>
              <a:rPr lang="cs-CZ" sz="2400" baseline="-25000" dirty="0" smtClean="0"/>
              <a:t>90</a:t>
            </a:r>
            <a:r>
              <a:rPr lang="cs-CZ" sz="2400" dirty="0" smtClean="0"/>
              <a:t>) nebo 50%  (P</a:t>
            </a:r>
            <a:r>
              <a:rPr lang="cs-CZ" sz="2400" baseline="-25000" dirty="0" smtClean="0"/>
              <a:t>25 </a:t>
            </a:r>
            <a:r>
              <a:rPr lang="cs-CZ" sz="2400" dirty="0" smtClean="0"/>
              <a:t>– P</a:t>
            </a:r>
            <a:r>
              <a:rPr lang="cs-CZ" sz="2400" baseline="-25000" dirty="0" smtClean="0"/>
              <a:t>75</a:t>
            </a:r>
            <a:r>
              <a:rPr lang="cs-CZ" sz="2400" dirty="0" smtClean="0"/>
              <a:t>) pozorování.</a:t>
            </a:r>
          </a:p>
          <a:p>
            <a:pPr marL="4953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Postup výpočtu:</a:t>
            </a:r>
          </a:p>
          <a:p>
            <a:pPr marL="933450" lvl="1" eaLnBrk="1" fontAlgn="auto" hangingPunct="1">
              <a:spcAft>
                <a:spcPts val="0"/>
              </a:spcAft>
              <a:buFont typeface="Times New Roman" charset="0"/>
              <a:buAutoNum type="arabicPeriod"/>
              <a:defRPr/>
            </a:pPr>
            <a:r>
              <a:rPr lang="cs-CZ" sz="2200" dirty="0" smtClean="0"/>
              <a:t>Určíme hodnotu pozorování, které představuje 10. percentil = dolní hranice intervalu</a:t>
            </a:r>
          </a:p>
          <a:p>
            <a:pPr marL="933450" lvl="1" eaLnBrk="1" fontAlgn="auto" hangingPunct="1">
              <a:spcAft>
                <a:spcPts val="0"/>
              </a:spcAft>
              <a:buFont typeface="Times New Roman" charset="0"/>
              <a:buAutoNum type="arabicPeriod"/>
              <a:defRPr/>
            </a:pPr>
            <a:r>
              <a:rPr lang="cs-CZ" sz="2200" dirty="0" smtClean="0"/>
              <a:t>Určíme hodnotu pozorování, které představuje 90. percentil = horní hranice intervalu</a:t>
            </a:r>
          </a:p>
          <a:p>
            <a:pPr marL="933450" lv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dirty="0" smtClean="0"/>
              <a:t> 		</a:t>
            </a:r>
            <a:r>
              <a:rPr lang="cs-CZ" sz="1200" dirty="0" smtClean="0"/>
              <a:t>	</a:t>
            </a:r>
            <a:endParaRPr lang="cs-CZ" sz="2200" b="1" dirty="0" smtClean="0"/>
          </a:p>
          <a:p>
            <a:pPr marL="4953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b="1" dirty="0" smtClean="0">
                <a:solidFill>
                  <a:srgbClr val="0000CC"/>
                </a:solidFill>
              </a:rPr>
              <a:t>Vhodné ukazatele variability pro asymetrická rozložení</a:t>
            </a:r>
          </a:p>
          <a:p>
            <a:pPr marL="933450" lvl="1" eaLnBrk="1" fontAlgn="auto" hangingPunct="1">
              <a:spcAft>
                <a:spcPts val="0"/>
              </a:spcAft>
              <a:buFont typeface="Times New Roman" charset="0"/>
              <a:buAutoNum type="arabicPeriod"/>
              <a:defRPr/>
            </a:pPr>
            <a:endParaRPr lang="cs-CZ" sz="2400" dirty="0" smtClean="0"/>
          </a:p>
          <a:p>
            <a:pPr marL="933450" lvl="1" eaLnBrk="1" fontAlgn="auto" hangingPunct="1">
              <a:spcAft>
                <a:spcPts val="0"/>
              </a:spcAft>
              <a:buFont typeface="Times New Roman" charset="0"/>
              <a:buAutoNum type="arabicPeriod"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smtClean="0">
                <a:solidFill>
                  <a:srgbClr val="0000CC"/>
                </a:solidFill>
              </a:rPr>
              <a:t>Příklad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Porodní délka 5 novorozenců v cm: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	49, 50, 50, 51, 53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Vypočítejte: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Aritmetický průměr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Rozptyl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Směrodatnou odchylku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Variační koeficient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Statistika – základní pojmy</a:t>
            </a:r>
          </a:p>
        </p:txBody>
      </p:sp>
      <p:sp>
        <p:nvSpPr>
          <p:cNvPr id="819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Statistika jako vědní obor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29600" cy="50292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Jejím předmětem jsou </a:t>
            </a:r>
            <a:r>
              <a:rPr lang="cs-CZ" sz="2400" b="1" dirty="0" smtClean="0">
                <a:solidFill>
                  <a:srgbClr val="FF0000"/>
                </a:solidFill>
              </a:rPr>
              <a:t>hromadné jevy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Vlastnosti, znaky a události, které se vyskytují ve velkém množství.</a:t>
            </a:r>
          </a:p>
          <a:p>
            <a:pPr marL="471487" lvl="1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1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Zabývá se </a:t>
            </a:r>
            <a:r>
              <a:rPr lang="cs-CZ" sz="2400" b="1" dirty="0" smtClean="0"/>
              <a:t>sběrem, popisem a analýzou dat.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12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Data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 zjištěné (naměřené) hodnoty určitých vlastností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 hodnoty jednotlivých vlastností se vyznačují </a:t>
            </a:r>
            <a:r>
              <a:rPr lang="cs-CZ" sz="2400" b="1" dirty="0" smtClean="0"/>
              <a:t>variabilitou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12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Variabilita dat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Důsledek působení velkého množství drobných </a:t>
            </a:r>
            <a:r>
              <a:rPr lang="cs-CZ" sz="2400" b="1" dirty="0" smtClean="0"/>
              <a:t>NÁHODNÝCH</a:t>
            </a:r>
            <a:r>
              <a:rPr lang="cs-CZ" sz="2400" dirty="0" smtClean="0"/>
              <a:t> vlivů, z nichž každý výslednou hodnotu sledované vlastnosti ovlivňuje jen nepatrně.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Náhoda ve statistice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1675"/>
              </a:spcBef>
            </a:pPr>
            <a:r>
              <a:rPr lang="cs-CZ" sz="2800" b="1" dirty="0" smtClean="0">
                <a:solidFill>
                  <a:srgbClr val="0000CC"/>
                </a:solidFill>
              </a:rPr>
              <a:t>Přirozený jev</a:t>
            </a:r>
            <a:r>
              <a:rPr lang="cs-CZ" sz="2800" dirty="0" smtClean="0"/>
              <a:t>, </a:t>
            </a:r>
            <a:r>
              <a:rPr lang="cs-CZ" sz="2800" b="1" dirty="0" smtClean="0">
                <a:solidFill>
                  <a:srgbClr val="0000CC"/>
                </a:solidFill>
              </a:rPr>
              <a:t>který lze zkoumat </a:t>
            </a:r>
            <a:r>
              <a:rPr lang="cs-CZ" sz="2800" dirty="0" smtClean="0"/>
              <a:t>exaktními metodami </a:t>
            </a:r>
            <a:r>
              <a:rPr lang="cs-CZ" sz="2800" b="1" dirty="0" smtClean="0">
                <a:solidFill>
                  <a:srgbClr val="0000CC"/>
                </a:solidFill>
              </a:rPr>
              <a:t>teorie pravděpodobnosti</a:t>
            </a:r>
            <a:r>
              <a:rPr lang="cs-CZ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1675"/>
              </a:spcBef>
            </a:pPr>
            <a:r>
              <a:rPr lang="cs-CZ" sz="2800" dirty="0" smtClean="0"/>
              <a:t>Má svoje </a:t>
            </a:r>
            <a:r>
              <a:rPr lang="cs-CZ" sz="2800" b="1" dirty="0" smtClean="0">
                <a:solidFill>
                  <a:srgbClr val="0000CC"/>
                </a:solidFill>
              </a:rPr>
              <a:t>zákonitosti</a:t>
            </a:r>
            <a:r>
              <a:rPr lang="cs-CZ" sz="2800" dirty="0" smtClean="0"/>
              <a:t>, jsou-li sledované vlastnosti určovány pouze náhodnými vlivy, podléhají zákonitostem </a:t>
            </a:r>
            <a:r>
              <a:rPr lang="cs-CZ" sz="2800" b="1" dirty="0" smtClean="0">
                <a:solidFill>
                  <a:srgbClr val="0000CC"/>
                </a:solidFill>
              </a:rPr>
              <a:t>náhody</a:t>
            </a:r>
            <a:r>
              <a:rPr lang="cs-CZ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1675"/>
              </a:spcBef>
            </a:pPr>
            <a:r>
              <a:rPr lang="cs-CZ" sz="2800" dirty="0" smtClean="0"/>
              <a:t>Pokud zjištěné údaje neodpovídají těmto zákonitostem, nezpůsobuje rozdíly v hodnotách vlastnosti </a:t>
            </a:r>
            <a:r>
              <a:rPr lang="cs-CZ" sz="2800" b="1" dirty="0" smtClean="0"/>
              <a:t>náhoda</a:t>
            </a:r>
            <a:r>
              <a:rPr lang="cs-CZ" sz="2800" dirty="0" smtClean="0"/>
              <a:t>, ale </a:t>
            </a:r>
            <a:r>
              <a:rPr lang="cs-CZ" sz="2800" b="1" dirty="0" smtClean="0"/>
              <a:t>systematické působení</a:t>
            </a:r>
            <a:r>
              <a:rPr lang="cs-CZ" sz="2800" dirty="0" smtClean="0"/>
              <a:t> nějakého faktoru.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Induktivní a deduktivní úvaha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362950" cy="5113313"/>
          </a:xfrm>
        </p:spPr>
        <p:txBody>
          <a:bodyPr rtlCol="0">
            <a:normAutofit lnSpcReduction="10000"/>
          </a:bodyPr>
          <a:lstStyle/>
          <a:p>
            <a:pPr mar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 smtClean="0"/>
              <a:t>Aplikace statistických metod se váže ke dvěma typům uvažování: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b="1" dirty="0" smtClean="0">
              <a:solidFill>
                <a:srgbClr val="0000CC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dirty="0" smtClean="0">
                <a:solidFill>
                  <a:srgbClr val="0000CC"/>
                </a:solidFill>
              </a:rPr>
              <a:t>Deduktivní úvaha: </a:t>
            </a:r>
            <a:r>
              <a:rPr lang="cs-CZ" sz="2400" b="1" dirty="0" smtClean="0"/>
              <a:t>využívání obecných znalostí k rozhodování v jednotlivých případech</a:t>
            </a:r>
          </a:p>
          <a:p>
            <a:pPr marL="814387" lvl="1" indent="-3429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400" dirty="0"/>
              <a:t>Obecný popis nemoci – stanovení diagnózy </a:t>
            </a:r>
            <a:r>
              <a:rPr lang="cs-CZ" sz="2400" dirty="0" smtClean="0"/>
              <a:t>u konkrétního </a:t>
            </a:r>
            <a:r>
              <a:rPr lang="cs-CZ" sz="2400" dirty="0"/>
              <a:t>pacienta</a:t>
            </a:r>
          </a:p>
          <a:p>
            <a:pPr marL="471487" lvl="1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b="1" dirty="0" smtClean="0">
                <a:solidFill>
                  <a:srgbClr val="0000CC"/>
                </a:solidFill>
              </a:rPr>
              <a:t>Induktivní úvaha: </a:t>
            </a:r>
            <a:r>
              <a:rPr lang="cs-CZ" sz="2400" b="1" dirty="0" smtClean="0"/>
              <a:t>zobecnění poznatků z jednotlivých případů na všechny možné případy</a:t>
            </a:r>
          </a:p>
          <a:p>
            <a:pPr marL="871537" lvl="3" indent="-3429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400" dirty="0"/>
              <a:t>Sledovaní pacienti na lék reagovali příznivě - zobecnění - reakce všech pacientů budou příznivé</a:t>
            </a:r>
          </a:p>
          <a:p>
            <a:pPr marL="71437" lvl="1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dirty="0" smtClean="0"/>
          </a:p>
          <a:p>
            <a:pPr marL="414337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Každý závěr (rozhodnutí) </a:t>
            </a:r>
            <a:r>
              <a:rPr lang="cs-CZ" sz="2400" dirty="0"/>
              <a:t>je </a:t>
            </a:r>
            <a:r>
              <a:rPr lang="cs-CZ" sz="2400" dirty="0" smtClean="0"/>
              <a:t>provázen </a:t>
            </a:r>
            <a:r>
              <a:rPr lang="cs-CZ" sz="2400" dirty="0"/>
              <a:t>určitou </a:t>
            </a:r>
            <a:r>
              <a:rPr lang="cs-CZ" sz="2400" b="1" dirty="0">
                <a:solidFill>
                  <a:srgbClr val="0000CC"/>
                </a:solidFill>
              </a:rPr>
              <a:t>nejistotou</a:t>
            </a:r>
            <a:r>
              <a:rPr lang="cs-CZ" sz="2400" dirty="0"/>
              <a:t>, statistika umí tuto nejistotu vyčíslit.</a:t>
            </a:r>
          </a:p>
          <a:p>
            <a:pPr marL="71437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TC010219410[[fn=Motiv potůčku]]</Template>
  <TotalTime>1129</TotalTime>
  <Words>1306</Words>
  <Application>Microsoft Office PowerPoint</Application>
  <PresentationFormat>Předvádění na obrazovce (4:3)</PresentationFormat>
  <Paragraphs>410</Paragraphs>
  <Slides>51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3" baseType="lpstr">
      <vt:lpstr>Motiv systému Office</vt:lpstr>
      <vt:lpstr>Dokument</vt:lpstr>
      <vt:lpstr>   7. SEMINÁŘ    </vt:lpstr>
      <vt:lpstr>Oblasti využití statistiky v medicíně</vt:lpstr>
      <vt:lpstr>Oblasti využití statistiky v medicíně</vt:lpstr>
      <vt:lpstr>Počátky - popisná statistika</vt:lpstr>
      <vt:lpstr>Moderní (induktivní) statistika</vt:lpstr>
      <vt:lpstr>Statistika – základní pojmy</vt:lpstr>
      <vt:lpstr>Statistika jako vědní obor</vt:lpstr>
      <vt:lpstr>Náhoda ve statistice</vt:lpstr>
      <vt:lpstr>Induktivní a deduktivní úvaha</vt:lpstr>
      <vt:lpstr>Základní a výběrový soubor</vt:lpstr>
      <vt:lpstr>Výběrový soubor</vt:lpstr>
      <vt:lpstr>Metody náhodného výběru</vt:lpstr>
      <vt:lpstr>Etapy statistického šetření</vt:lpstr>
      <vt:lpstr>Dvě základní oblasti statistiky</vt:lpstr>
      <vt:lpstr>Deskriptivní statistika - popis dat</vt:lpstr>
      <vt:lpstr>Deskriptivní statistika</vt:lpstr>
      <vt:lpstr>Statistické třídění</vt:lpstr>
      <vt:lpstr>Třídění</vt:lpstr>
      <vt:lpstr>Třídění: typy znaků (veličin)</vt:lpstr>
      <vt:lpstr>Třídění kvalitativních veličin</vt:lpstr>
      <vt:lpstr>Třídění: jednostupňové a vícestupňové</vt:lpstr>
      <vt:lpstr>Kvalitativní znaky</vt:lpstr>
      <vt:lpstr>Třídění kvantitativních veličin</vt:lpstr>
      <vt:lpstr>Prezentace dat v tabulkách</vt:lpstr>
      <vt:lpstr>Kvantitativní znaky</vt:lpstr>
      <vt:lpstr>Třídění kvantitativních veličin</vt:lpstr>
      <vt:lpstr>Prezentace (vizualizace) dat</vt:lpstr>
      <vt:lpstr>Prezentace dat</vt:lpstr>
      <vt:lpstr>Prezentace dat v grafech</vt:lpstr>
      <vt:lpstr>Sloupcový graf</vt:lpstr>
      <vt:lpstr>Výsečový graf</vt:lpstr>
      <vt:lpstr>Kartogram</vt:lpstr>
      <vt:lpstr>Prezentace dat v grafech</vt:lpstr>
      <vt:lpstr>Prezentace kvantitat. dat</vt:lpstr>
      <vt:lpstr>Prezentace kvantitativních dat</vt:lpstr>
      <vt:lpstr>Statistické ukazatele</vt:lpstr>
      <vt:lpstr>Statistické ukazatele</vt:lpstr>
      <vt:lpstr>Ukazatele polohy</vt:lpstr>
      <vt:lpstr>Ukazatele polohy</vt:lpstr>
      <vt:lpstr>Ukazatele polohy</vt:lpstr>
      <vt:lpstr>Ukazatele polohy</vt:lpstr>
      <vt:lpstr>Ukazatele polohy</vt:lpstr>
      <vt:lpstr>Ukazatele variability</vt:lpstr>
      <vt:lpstr>Ukazatele variability</vt:lpstr>
      <vt:lpstr>Ukazatele variability</vt:lpstr>
      <vt:lpstr>Ukazatele variability</vt:lpstr>
      <vt:lpstr>Ukazatele variability</vt:lpstr>
      <vt:lpstr>Ukazatele variability</vt:lpstr>
      <vt:lpstr>Ukazatele variability</vt:lpstr>
      <vt:lpstr>Ukazatele variability</vt:lpstr>
      <vt:lpstr>Příklad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v medicíně</dc:title>
  <dc:creator>Pavlína Kaňová</dc:creator>
  <cp:lastModifiedBy>Pavlína Kaňová</cp:lastModifiedBy>
  <cp:revision>128</cp:revision>
  <cp:lastPrinted>2011-10-31T06:51:42Z</cp:lastPrinted>
  <dcterms:created xsi:type="dcterms:W3CDTF">2006-11-30T09:54:14Z</dcterms:created>
  <dcterms:modified xsi:type="dcterms:W3CDTF">2014-10-20T06:19:34Z</dcterms:modified>
</cp:coreProperties>
</file>