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312" r:id="rId2"/>
    <p:sldId id="333" r:id="rId3"/>
    <p:sldId id="328" r:id="rId4"/>
    <p:sldId id="329" r:id="rId5"/>
    <p:sldId id="331" r:id="rId6"/>
    <p:sldId id="313" r:id="rId7"/>
    <p:sldId id="260" r:id="rId8"/>
    <p:sldId id="326" r:id="rId9"/>
    <p:sldId id="292" r:id="rId10"/>
    <p:sldId id="317" r:id="rId11"/>
    <p:sldId id="273" r:id="rId12"/>
    <p:sldId id="281" r:id="rId13"/>
    <p:sldId id="274" r:id="rId14"/>
    <p:sldId id="280" r:id="rId15"/>
    <p:sldId id="327" r:id="rId16"/>
    <p:sldId id="318" r:id="rId17"/>
    <p:sldId id="293" r:id="rId18"/>
    <p:sldId id="305" r:id="rId19"/>
    <p:sldId id="319" r:id="rId20"/>
    <p:sldId id="295" r:id="rId21"/>
    <p:sldId id="296" r:id="rId22"/>
    <p:sldId id="297" r:id="rId23"/>
    <p:sldId id="306" r:id="rId24"/>
    <p:sldId id="320" r:id="rId25"/>
    <p:sldId id="300" r:id="rId26"/>
    <p:sldId id="307" r:id="rId27"/>
    <p:sldId id="321" r:id="rId28"/>
    <p:sldId id="258" r:id="rId29"/>
    <p:sldId id="271" r:id="rId30"/>
    <p:sldId id="276" r:id="rId31"/>
    <p:sldId id="275" r:id="rId32"/>
    <p:sldId id="314" r:id="rId33"/>
    <p:sldId id="315" r:id="rId34"/>
    <p:sldId id="322" r:id="rId35"/>
    <p:sldId id="309" r:id="rId36"/>
    <p:sldId id="323" r:id="rId37"/>
    <p:sldId id="278" r:id="rId38"/>
    <p:sldId id="279" r:id="rId39"/>
    <p:sldId id="270" r:id="rId40"/>
    <p:sldId id="332" r:id="rId41"/>
    <p:sldId id="310" r:id="rId42"/>
    <p:sldId id="324" r:id="rId43"/>
    <p:sldId id="311" r:id="rId44"/>
    <p:sldId id="290" r:id="rId45"/>
    <p:sldId id="261" r:id="rId46"/>
    <p:sldId id="302" r:id="rId4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1317A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94658" autoAdjust="0"/>
  </p:normalViewPr>
  <p:slideViewPr>
    <p:cSldViewPr>
      <p:cViewPr varScale="1">
        <p:scale>
          <a:sx n="82" d="100"/>
          <a:sy n="82" d="100"/>
        </p:scale>
        <p:origin x="-7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1D866-09D3-4413-AF6E-2C17CA286087}" type="datetimeFigureOut">
              <a:rPr lang="cs-CZ" smtClean="0"/>
              <a:pPr/>
              <a:t>10.11.2014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20B8E-BF18-47E4-A650-5AA962401F4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7973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dirty="0" smtClean="0"/>
          </a:p>
        </p:txBody>
      </p:sp>
      <p:sp>
        <p:nvSpPr>
          <p:cNvPr id="819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7C2E90-4129-4C34-A201-83899E66E18D}" type="slidenum">
              <a:rPr lang="cs-CZ" smtClean="0"/>
              <a:pPr eaLnBrk="1" hangingPunct="1"/>
              <a:t>1</a:t>
            </a:fld>
            <a:endParaRPr lang="cs-CZ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20B8E-BF18-47E4-A650-5AA962401F48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36906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20B8E-BF18-47E4-A650-5AA962401F48}" type="slidenum">
              <a:rPr lang="cs-CZ" smtClean="0"/>
              <a:pPr/>
              <a:t>44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60490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DD9C-A7DD-4B33-9B1E-9912EEA928E1}" type="datetimeFigureOut">
              <a:rPr lang="cs-CZ" smtClean="0"/>
              <a:pPr/>
              <a:t>10.11.2014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6C06-1731-4E3F-8272-A670BCAE703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DD9C-A7DD-4B33-9B1E-9912EEA928E1}" type="datetimeFigureOut">
              <a:rPr lang="cs-CZ" smtClean="0"/>
              <a:pPr/>
              <a:t>10.11.2014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6C06-1731-4E3F-8272-A670BCAE703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DD9C-A7DD-4B33-9B1E-9912EEA928E1}" type="datetimeFigureOut">
              <a:rPr lang="cs-CZ" smtClean="0"/>
              <a:pPr/>
              <a:t>10.11.2014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6C06-1731-4E3F-8272-A670BCAE703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DD9C-A7DD-4B33-9B1E-9912EEA928E1}" type="datetimeFigureOut">
              <a:rPr lang="cs-CZ" smtClean="0"/>
              <a:pPr/>
              <a:t>10.11.2014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6C06-1731-4E3F-8272-A670BCAE703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DD9C-A7DD-4B33-9B1E-9912EEA928E1}" type="datetimeFigureOut">
              <a:rPr lang="cs-CZ" smtClean="0"/>
              <a:pPr/>
              <a:t>10.11.2014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6C06-1731-4E3F-8272-A670BCAE703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DD9C-A7DD-4B33-9B1E-9912EEA928E1}" type="datetimeFigureOut">
              <a:rPr lang="cs-CZ" smtClean="0"/>
              <a:pPr/>
              <a:t>10.11.2014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6C06-1731-4E3F-8272-A670BCAE703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DD9C-A7DD-4B33-9B1E-9912EEA928E1}" type="datetimeFigureOut">
              <a:rPr lang="cs-CZ" smtClean="0"/>
              <a:pPr/>
              <a:t>10.11.2014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6C06-1731-4E3F-8272-A670BCAE703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DD9C-A7DD-4B33-9B1E-9912EEA928E1}" type="datetimeFigureOut">
              <a:rPr lang="cs-CZ" smtClean="0"/>
              <a:pPr/>
              <a:t>10.11.2014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6C06-1731-4E3F-8272-A670BCAE703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DD9C-A7DD-4B33-9B1E-9912EEA928E1}" type="datetimeFigureOut">
              <a:rPr lang="cs-CZ" smtClean="0"/>
              <a:pPr/>
              <a:t>10.11.2014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6C06-1731-4E3F-8272-A670BCAE703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DD9C-A7DD-4B33-9B1E-9912EEA928E1}" type="datetimeFigureOut">
              <a:rPr lang="cs-CZ" smtClean="0"/>
              <a:pPr/>
              <a:t>10.11.2014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6C06-1731-4E3F-8272-A670BCAE703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DD9C-A7DD-4B33-9B1E-9912EEA928E1}" type="datetimeFigureOut">
              <a:rPr lang="cs-CZ" smtClean="0"/>
              <a:pPr/>
              <a:t>10.11.2014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6C06-1731-4E3F-8272-A670BCAE703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3DD9C-A7DD-4B33-9B1E-9912EEA928E1}" type="datetimeFigureOut">
              <a:rPr lang="cs-CZ" smtClean="0"/>
              <a:pPr/>
              <a:t>10.11.2014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E6C06-1731-4E3F-8272-A670BCAE703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765175"/>
            <a:ext cx="7696200" cy="80645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r>
              <a:rPr lang="cs-CZ" sz="3600" dirty="0"/>
              <a:t>9</a:t>
            </a:r>
            <a:r>
              <a:rPr lang="cs-CZ" sz="3600" dirty="0" smtClean="0"/>
              <a:t>. </a:t>
            </a:r>
            <a:r>
              <a:rPr lang="cs-CZ" sz="3600" dirty="0"/>
              <a:t>SEMINÁŘ</a:t>
            </a:r>
            <a:br>
              <a:rPr lang="cs-CZ" sz="3600" dirty="0"/>
            </a:br>
            <a:r>
              <a:rPr lang="cs-CZ" cap="all" dirty="0" smtClean="0">
                <a:solidFill>
                  <a:srgbClr val="0000CC"/>
                </a:solidFill>
              </a:rPr>
              <a:t/>
            </a:r>
            <a:br>
              <a:rPr lang="cs-CZ" cap="all" dirty="0" smtClean="0">
                <a:solidFill>
                  <a:srgbClr val="0000CC"/>
                </a:solidFill>
              </a:rPr>
            </a:br>
            <a:r>
              <a:rPr lang="cs-CZ" cap="all" dirty="0" smtClean="0">
                <a:solidFill>
                  <a:srgbClr val="0000CC"/>
                </a:solidFill>
              </a:rPr>
              <a:t/>
            </a:r>
            <a:br>
              <a:rPr lang="cs-CZ" cap="all" dirty="0" smtClean="0">
                <a:solidFill>
                  <a:srgbClr val="0000CC"/>
                </a:solidFill>
              </a:rPr>
            </a:br>
            <a:r>
              <a:rPr lang="cs-CZ" cap="all" dirty="0">
                <a:solidFill>
                  <a:srgbClr val="0000CC"/>
                </a:solidFill>
              </a:rPr>
              <a:t/>
            </a:r>
            <a:br>
              <a:rPr lang="cs-CZ" cap="all" dirty="0">
                <a:solidFill>
                  <a:srgbClr val="0000CC"/>
                </a:solidFill>
              </a:rPr>
            </a:br>
            <a:endParaRPr lang="cs-CZ" cap="all" dirty="0" smtClean="0">
              <a:solidFill>
                <a:srgbClr val="0000CC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2852936"/>
            <a:ext cx="7696200" cy="1368152"/>
          </a:xfrm>
          <a:ln w="76200">
            <a:solidFill>
              <a:srgbClr val="92D050"/>
            </a:solidFill>
          </a:ln>
        </p:spPr>
        <p:txBody>
          <a:bodyPr>
            <a:normAutofit fontScale="85000" lnSpcReduction="20000"/>
          </a:bodyPr>
          <a:lstStyle/>
          <a:p>
            <a:pPr algn="ctr" eaLnBrk="1" hangingPunct="1">
              <a:spcBef>
                <a:spcPts val="45"/>
              </a:spcBef>
              <a:buFont typeface="Wingdings" pitchFamily="2" charset="2"/>
              <a:buNone/>
              <a:defRPr/>
            </a:pPr>
            <a:endParaRPr lang="cs-CZ" sz="1800" b="1" cap="all" dirty="0" smtClean="0">
              <a:solidFill>
                <a:srgbClr val="0000CC"/>
              </a:solidFill>
              <a:latin typeface="+mj-lt"/>
              <a:ea typeface="Arial Unicode MS" pitchFamily="34" charset="-128"/>
              <a:cs typeface="Rod" pitchFamily="49" charset="-79"/>
            </a:endParaRPr>
          </a:p>
          <a:p>
            <a:pPr algn="ctr" eaLnBrk="1" hangingPunct="1">
              <a:spcBef>
                <a:spcPts val="45"/>
              </a:spcBef>
              <a:buFont typeface="Wingdings" pitchFamily="2" charset="2"/>
              <a:buNone/>
              <a:defRPr/>
            </a:pPr>
            <a:r>
              <a:rPr lang="cs-CZ" sz="4000" b="1" cap="all" dirty="0" smtClean="0">
                <a:solidFill>
                  <a:srgbClr val="0000CC"/>
                </a:solidFill>
                <a:latin typeface="+mj-lt"/>
                <a:ea typeface="Arial Unicode MS" pitchFamily="34" charset="-128"/>
                <a:cs typeface="Rod" pitchFamily="49" charset="-79"/>
              </a:rPr>
              <a:t>Induktivní statistika</a:t>
            </a:r>
          </a:p>
          <a:p>
            <a:pPr algn="ctr" eaLnBrk="1" hangingPunct="1">
              <a:spcBef>
                <a:spcPts val="45"/>
              </a:spcBef>
              <a:buFont typeface="Wingdings" pitchFamily="2" charset="2"/>
              <a:buNone/>
              <a:defRPr/>
            </a:pPr>
            <a:endParaRPr lang="cs-CZ" sz="3000" b="1" cap="all" dirty="0" smtClean="0">
              <a:ea typeface="Arial Unicode MS" pitchFamily="34" charset="-128"/>
              <a:cs typeface="Rod" pitchFamily="49" charset="-79"/>
            </a:endParaRPr>
          </a:p>
          <a:p>
            <a:pPr algn="ctr" eaLnBrk="1" hangingPunct="1">
              <a:spcBef>
                <a:spcPts val="45"/>
              </a:spcBef>
              <a:buFont typeface="Wingdings" pitchFamily="2" charset="2"/>
              <a:buNone/>
              <a:defRPr/>
            </a:pPr>
            <a:r>
              <a:rPr lang="cs-CZ" sz="3000" b="1" cap="all" dirty="0" smtClean="0">
                <a:ea typeface="Arial Unicode MS" pitchFamily="34" charset="-128"/>
                <a:cs typeface="Rod" pitchFamily="49" charset="-79"/>
              </a:rPr>
              <a:t>2. Testování statistických hypotéz</a:t>
            </a:r>
            <a:endParaRPr lang="cs-CZ" sz="3700" dirty="0" smtClean="0"/>
          </a:p>
          <a:p>
            <a:pPr marL="0" indent="0" eaLnBrk="1" hangingPunct="1">
              <a:buClr>
                <a:srgbClr val="FF0000"/>
              </a:buClr>
              <a:buSzPct val="100000"/>
              <a:buNone/>
              <a:defRPr/>
            </a:pPr>
            <a:endParaRPr lang="cs-CZ" sz="1600" dirty="0">
              <a:solidFill>
                <a:srgbClr val="0000CC"/>
              </a:solidFill>
            </a:endParaRPr>
          </a:p>
          <a:p>
            <a:pPr marL="0" indent="0" eaLnBrk="1" hangingPunct="1">
              <a:buClr>
                <a:srgbClr val="FF0000"/>
              </a:buClr>
              <a:buSzPct val="100000"/>
              <a:buFont typeface="Wingdings" pitchFamily="2" charset="2"/>
              <a:buNone/>
              <a:defRPr/>
            </a:pPr>
            <a:endParaRPr lang="cs-CZ" sz="1600" dirty="0"/>
          </a:p>
        </p:txBody>
      </p:sp>
      <p:sp>
        <p:nvSpPr>
          <p:cNvPr id="2" name="Obdélník 1"/>
          <p:cNvSpPr/>
          <p:nvPr/>
        </p:nvSpPr>
        <p:spPr bwMode="auto">
          <a:xfrm>
            <a:off x="2915816" y="1196752"/>
            <a:ext cx="72008" cy="4571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7850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8928992" cy="857256"/>
          </a:xfrm>
        </p:spPr>
        <p:txBody>
          <a:bodyPr>
            <a:noAutofit/>
          </a:bodyPr>
          <a:lstStyle/>
          <a:p>
            <a:r>
              <a:rPr lang="cs-CZ" sz="3200" b="1" dirty="0">
                <a:solidFill>
                  <a:srgbClr val="0000CC"/>
                </a:solidFill>
              </a:rPr>
              <a:t>TESTOVÁNÍ STATISTICKÝCH HYPOTÉZ</a:t>
            </a:r>
            <a:r>
              <a:rPr lang="cs-CZ" sz="3200" dirty="0">
                <a:solidFill>
                  <a:srgbClr val="0000CC"/>
                </a:solidFill>
              </a:rPr>
              <a:t/>
            </a:r>
            <a:br>
              <a:rPr lang="cs-CZ" sz="3200" dirty="0">
                <a:solidFill>
                  <a:srgbClr val="0000CC"/>
                </a:solidFill>
              </a:rPr>
            </a:br>
            <a:endParaRPr lang="cs-CZ" sz="3200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443664" cy="5286412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sz="2800" b="1" dirty="0" smtClean="0">
                <a:solidFill>
                  <a:srgbClr val="C00000"/>
                </a:solidFill>
              </a:rPr>
              <a:t>Stanovíme nulovou a alternativní hypotézu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bg1">
                    <a:lumMod val="65000"/>
                  </a:schemeClr>
                </a:solidFill>
              </a:rPr>
              <a:t>Zvolíme hladinu významnosti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bg1">
                    <a:lumMod val="65000"/>
                  </a:schemeClr>
                </a:solidFill>
              </a:rPr>
              <a:t>Vybereme vhodný test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bg1">
                    <a:lumMod val="65000"/>
                  </a:schemeClr>
                </a:solidFill>
              </a:rPr>
              <a:t>Ověříme, zda jsou splněny podmínky pro použití testu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bg1">
                    <a:lumMod val="65000"/>
                  </a:schemeClr>
                </a:solidFill>
              </a:rPr>
              <a:t>Vypočítáme testovací charakteristiku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bg1">
                    <a:lumMod val="65000"/>
                  </a:schemeClr>
                </a:solidFill>
              </a:rPr>
              <a:t>Srovnáme ji s odpovídajícími kritickými hodnotami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bg1">
                    <a:lumMod val="65000"/>
                  </a:schemeClr>
                </a:solidFill>
              </a:rPr>
              <a:t>Zamítneme nebo nezamítneme nulovou hypotézu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bg1">
                    <a:lumMod val="65000"/>
                  </a:schemeClr>
                </a:solidFill>
              </a:rPr>
              <a:t>Výsledky interpretujeme</a:t>
            </a:r>
            <a:endParaRPr lang="cs-CZ" sz="2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09600" y="1223946"/>
            <a:ext cx="8229600" cy="5286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99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571612"/>
            <a:ext cx="8229600" cy="214314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b="1" dirty="0" smtClean="0">
                <a:solidFill>
                  <a:srgbClr val="C00000"/>
                </a:solidFill>
              </a:rPr>
              <a:t>Příklad 1: SROVNÁVÁNÍ PRŮMĚRŮ</a:t>
            </a:r>
            <a:r>
              <a:rPr lang="cs-CZ" sz="3600" dirty="0" smtClean="0">
                <a:solidFill>
                  <a:srgbClr val="C00000"/>
                </a:solidFill>
              </a:rPr>
              <a:t/>
            </a:r>
            <a:br>
              <a:rPr lang="cs-CZ" sz="3600" dirty="0" smtClean="0">
                <a:solidFill>
                  <a:srgbClr val="C00000"/>
                </a:solidFill>
              </a:rPr>
            </a:br>
            <a:r>
              <a:rPr lang="cs-CZ" b="1" dirty="0" smtClean="0">
                <a:solidFill>
                  <a:srgbClr val="0000CC"/>
                </a:solidFill>
              </a:rPr>
              <a:t> </a:t>
            </a: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endParaRPr lang="cs-CZ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1497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cs-CZ" sz="2600" b="1" dirty="0" smtClean="0"/>
          </a:p>
          <a:p>
            <a:pPr>
              <a:buNone/>
            </a:pPr>
            <a:r>
              <a:rPr lang="cs-CZ" sz="2600" b="1" dirty="0" smtClean="0">
                <a:solidFill>
                  <a:srgbClr val="C00000"/>
                </a:solidFill>
              </a:rPr>
              <a:t>Nulová </a:t>
            </a:r>
            <a:r>
              <a:rPr lang="cs-CZ" sz="2600" b="1" dirty="0">
                <a:solidFill>
                  <a:srgbClr val="C00000"/>
                </a:solidFill>
              </a:rPr>
              <a:t>hypotéza (testovaná)</a:t>
            </a:r>
            <a:endParaRPr lang="cs-CZ" sz="2600" dirty="0">
              <a:solidFill>
                <a:srgbClr val="C00000"/>
              </a:solidFill>
            </a:endParaRPr>
          </a:p>
          <a:p>
            <a:pPr marL="0">
              <a:buFontTx/>
              <a:buChar char="-"/>
            </a:pPr>
            <a:r>
              <a:rPr lang="cs-CZ" sz="2600" dirty="0" smtClean="0"/>
              <a:t>vždy </a:t>
            </a:r>
            <a:r>
              <a:rPr lang="cs-CZ" sz="2600" dirty="0"/>
              <a:t>předpokládá, že jde o dva náhodné výběry z jednoho základního souboru </a:t>
            </a:r>
            <a:r>
              <a:rPr lang="cs-CZ" sz="2600" dirty="0" smtClean="0"/>
              <a:t>(není rozdíl mezi průměrnými hodnotami cholesterolu u mladších a starších mužů).</a:t>
            </a:r>
          </a:p>
          <a:p>
            <a:pPr marL="0">
              <a:buNone/>
            </a:pPr>
            <a:endParaRPr lang="cs-CZ" sz="2600" dirty="0"/>
          </a:p>
          <a:p>
            <a:pPr marL="3543300" lvl="8">
              <a:buNone/>
            </a:pPr>
            <a:r>
              <a:rPr lang="cs-CZ" sz="2800" dirty="0" smtClean="0"/>
              <a:t>      </a:t>
            </a:r>
            <a:r>
              <a:rPr lang="cs-CZ" sz="2800" b="1" dirty="0" smtClean="0"/>
              <a:t>H</a:t>
            </a:r>
            <a:r>
              <a:rPr lang="cs-CZ" sz="2800" b="1" baseline="-25000" dirty="0" smtClean="0"/>
              <a:t>0</a:t>
            </a:r>
            <a:r>
              <a:rPr lang="cs-CZ" sz="2800" b="1" dirty="0" smtClean="0"/>
              <a:t>:  </a:t>
            </a:r>
            <a:r>
              <a:rPr lang="el-GR" sz="2800" b="1" dirty="0" smtClean="0"/>
              <a:t>μ</a:t>
            </a:r>
            <a:r>
              <a:rPr lang="cs-CZ" sz="2800" b="1" baseline="-25000" dirty="0" smtClean="0"/>
              <a:t>1 </a:t>
            </a:r>
            <a:r>
              <a:rPr lang="cs-CZ" sz="2800" b="1" dirty="0" smtClean="0"/>
              <a:t>= </a:t>
            </a:r>
            <a:r>
              <a:rPr lang="el-GR" sz="2800" b="1" dirty="0" smtClean="0"/>
              <a:t>μ</a:t>
            </a:r>
            <a:r>
              <a:rPr lang="cs-CZ" sz="2800" b="1" baseline="-25000" dirty="0" smtClean="0"/>
              <a:t>2 </a:t>
            </a:r>
            <a:r>
              <a:rPr lang="cs-CZ" sz="2800" b="1" dirty="0" smtClean="0"/>
              <a:t>= </a:t>
            </a:r>
            <a:r>
              <a:rPr lang="el-GR" sz="2800" b="1" dirty="0" smtClean="0"/>
              <a:t>μ</a:t>
            </a:r>
            <a:endParaRPr lang="cs-CZ" sz="2800" b="1" dirty="0" smtClean="0"/>
          </a:p>
          <a:p>
            <a:pPr marL="3543300" lvl="8">
              <a:buNone/>
            </a:pPr>
            <a:r>
              <a:rPr lang="cs-CZ" sz="2800" b="1" dirty="0" smtClean="0"/>
              <a:t>              </a:t>
            </a:r>
            <a:r>
              <a:rPr lang="el-GR" sz="2800" b="1" dirty="0" smtClean="0"/>
              <a:t>μ</a:t>
            </a:r>
            <a:r>
              <a:rPr lang="cs-CZ" sz="2800" b="1" baseline="-25000" dirty="0" smtClean="0"/>
              <a:t>1 </a:t>
            </a:r>
            <a:r>
              <a:rPr lang="cs-CZ" sz="2800" b="1" dirty="0" smtClean="0"/>
              <a:t>- </a:t>
            </a:r>
            <a:r>
              <a:rPr lang="el-GR" sz="2800" b="1" dirty="0" smtClean="0"/>
              <a:t>μ</a:t>
            </a:r>
            <a:r>
              <a:rPr lang="cs-CZ" sz="2800" b="1" baseline="-25000" dirty="0" smtClean="0"/>
              <a:t>2 </a:t>
            </a:r>
            <a:r>
              <a:rPr lang="cs-CZ" sz="2800" b="1" dirty="0" smtClean="0"/>
              <a:t>= 0</a:t>
            </a:r>
          </a:p>
          <a:p>
            <a:pPr marL="0">
              <a:buNone/>
            </a:pPr>
            <a:endParaRPr lang="cs-CZ" sz="2600" dirty="0"/>
          </a:p>
          <a:p>
            <a:pPr marL="0">
              <a:buNone/>
            </a:pPr>
            <a:r>
              <a:rPr lang="cs-CZ" sz="2400" dirty="0"/>
              <a:t> </a:t>
            </a:r>
          </a:p>
          <a:p>
            <a:pPr marL="0">
              <a:buNone/>
            </a:pPr>
            <a:endParaRPr lang="cs-CZ" sz="2400" dirty="0" smtClean="0"/>
          </a:p>
          <a:p>
            <a:pPr marL="0">
              <a:buNone/>
            </a:pPr>
            <a:endParaRPr lang="cs-CZ" sz="2400" dirty="0"/>
          </a:p>
          <a:p>
            <a:pPr marL="0">
              <a:buNone/>
            </a:pPr>
            <a:endParaRPr lang="cs-CZ" sz="2400" dirty="0" smtClean="0"/>
          </a:p>
          <a:p>
            <a:pPr marL="0">
              <a:buNone/>
            </a:pPr>
            <a:r>
              <a:rPr lang="cs-CZ" sz="2400" dirty="0"/>
              <a:t> 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571612"/>
            <a:ext cx="8229600" cy="214314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b="1" dirty="0" smtClean="0">
                <a:solidFill>
                  <a:srgbClr val="C00000"/>
                </a:solidFill>
              </a:rPr>
              <a:t>Příklad 1: SROVNÁVÁNÍ PRŮMĚRŮ</a:t>
            </a:r>
            <a:r>
              <a:rPr lang="cs-CZ" dirty="0" smtClean="0">
                <a:solidFill>
                  <a:srgbClr val="C00000"/>
                </a:solidFill>
              </a:rPr>
              <a:t/>
            </a:r>
            <a:br>
              <a:rPr lang="cs-CZ" dirty="0" smtClean="0">
                <a:solidFill>
                  <a:srgbClr val="C00000"/>
                </a:solidFill>
              </a:rPr>
            </a:b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dirty="0" smtClean="0">
                <a:solidFill>
                  <a:srgbClr val="C00000"/>
                </a:solidFill>
              </a:rPr>
              <a:t/>
            </a:r>
            <a:br>
              <a:rPr lang="cs-CZ" dirty="0" smtClean="0">
                <a:solidFill>
                  <a:srgbClr val="C00000"/>
                </a:solidFill>
              </a:rPr>
            </a:br>
            <a:r>
              <a:rPr lang="cs-CZ" dirty="0" smtClean="0">
                <a:solidFill>
                  <a:srgbClr val="C00000"/>
                </a:solidFill>
              </a:rPr>
              <a:t/>
            </a:r>
            <a:br>
              <a:rPr lang="cs-CZ" dirty="0" smtClean="0">
                <a:solidFill>
                  <a:srgbClr val="C00000"/>
                </a:solidFill>
              </a:rPr>
            </a:b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1497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cs-CZ" sz="2600" b="1" dirty="0" smtClean="0"/>
          </a:p>
          <a:p>
            <a:pPr>
              <a:buNone/>
            </a:pPr>
            <a:r>
              <a:rPr lang="cs-CZ" sz="2600" b="1" dirty="0" smtClean="0">
                <a:solidFill>
                  <a:srgbClr val="C00000"/>
                </a:solidFill>
              </a:rPr>
              <a:t>Nulová </a:t>
            </a:r>
            <a:r>
              <a:rPr lang="cs-CZ" sz="2600" b="1" dirty="0">
                <a:solidFill>
                  <a:srgbClr val="C00000"/>
                </a:solidFill>
              </a:rPr>
              <a:t>hypotéza (testovaná)</a:t>
            </a:r>
            <a:endParaRPr lang="cs-CZ" sz="2600" dirty="0">
              <a:solidFill>
                <a:srgbClr val="C00000"/>
              </a:solidFill>
            </a:endParaRPr>
          </a:p>
          <a:p>
            <a:pPr marL="0">
              <a:buFontTx/>
              <a:buChar char="-"/>
            </a:pPr>
            <a:r>
              <a:rPr lang="cs-CZ" sz="2600" dirty="0"/>
              <a:t>vždy předpokládá, že jde o dva náhodné výběry z jednoho základního souboru (není rozdíl mezi průměrnými hodnotami cholesterolu u mladších a starších mužů).</a:t>
            </a:r>
          </a:p>
          <a:p>
            <a:pPr marL="0" indent="0">
              <a:buNone/>
            </a:pPr>
            <a:endParaRPr lang="cs-CZ" sz="2600" dirty="0"/>
          </a:p>
          <a:p>
            <a:pPr marL="3543300" lvl="8">
              <a:buNone/>
            </a:pPr>
            <a:r>
              <a:rPr lang="cs-CZ" sz="2800" dirty="0" smtClean="0"/>
              <a:t>      </a:t>
            </a:r>
            <a:r>
              <a:rPr lang="cs-CZ" sz="2800" b="1" dirty="0" smtClean="0"/>
              <a:t>H</a:t>
            </a:r>
            <a:r>
              <a:rPr lang="cs-CZ" sz="2800" b="1" baseline="-25000" dirty="0" smtClean="0"/>
              <a:t>0</a:t>
            </a:r>
            <a:r>
              <a:rPr lang="cs-CZ" sz="2800" b="1" dirty="0" smtClean="0"/>
              <a:t>:  </a:t>
            </a:r>
            <a:r>
              <a:rPr lang="el-GR" sz="2800" b="1" dirty="0" smtClean="0"/>
              <a:t>μ</a:t>
            </a:r>
            <a:r>
              <a:rPr lang="cs-CZ" sz="2800" b="1" baseline="-25000" dirty="0" smtClean="0"/>
              <a:t>1 </a:t>
            </a:r>
            <a:r>
              <a:rPr lang="cs-CZ" sz="2800" b="1" dirty="0" smtClean="0"/>
              <a:t>= </a:t>
            </a:r>
            <a:r>
              <a:rPr lang="el-GR" sz="2800" b="1" dirty="0" smtClean="0"/>
              <a:t>μ</a:t>
            </a:r>
            <a:r>
              <a:rPr lang="cs-CZ" sz="2800" b="1" baseline="-25000" dirty="0" smtClean="0"/>
              <a:t>2 </a:t>
            </a:r>
            <a:r>
              <a:rPr lang="cs-CZ" sz="2800" b="1" dirty="0" smtClean="0"/>
              <a:t>= </a:t>
            </a:r>
            <a:r>
              <a:rPr lang="el-GR" sz="2800" b="1" dirty="0" smtClean="0"/>
              <a:t>μ</a:t>
            </a:r>
            <a:endParaRPr lang="cs-CZ" sz="2800" b="1" dirty="0" smtClean="0"/>
          </a:p>
          <a:p>
            <a:pPr marL="3543300" lvl="8">
              <a:buNone/>
            </a:pPr>
            <a:r>
              <a:rPr lang="cs-CZ" sz="2800" b="1" dirty="0" smtClean="0"/>
              <a:t>              </a:t>
            </a:r>
            <a:r>
              <a:rPr lang="el-GR" sz="2800" b="1" dirty="0" smtClean="0"/>
              <a:t>μ</a:t>
            </a:r>
            <a:r>
              <a:rPr lang="cs-CZ" sz="2800" b="1" baseline="-25000" dirty="0" smtClean="0"/>
              <a:t>1 </a:t>
            </a:r>
            <a:r>
              <a:rPr lang="cs-CZ" sz="2800" b="1" dirty="0" smtClean="0"/>
              <a:t>- </a:t>
            </a:r>
            <a:r>
              <a:rPr lang="el-GR" sz="2800" b="1" dirty="0" smtClean="0"/>
              <a:t>μ</a:t>
            </a:r>
            <a:r>
              <a:rPr lang="cs-CZ" sz="2800" b="1" baseline="-25000" dirty="0" smtClean="0"/>
              <a:t>2 </a:t>
            </a:r>
            <a:r>
              <a:rPr lang="cs-CZ" sz="2800" b="1" dirty="0" smtClean="0"/>
              <a:t>= 0</a:t>
            </a:r>
          </a:p>
          <a:p>
            <a:pPr marL="0">
              <a:buNone/>
            </a:pPr>
            <a:endParaRPr lang="cs-CZ" sz="2600" dirty="0"/>
          </a:p>
          <a:p>
            <a:pPr marL="0">
              <a:buNone/>
            </a:pPr>
            <a:r>
              <a:rPr lang="cs-CZ" sz="2400" dirty="0"/>
              <a:t> </a:t>
            </a:r>
          </a:p>
          <a:p>
            <a:pPr marL="0">
              <a:buNone/>
            </a:pPr>
            <a:endParaRPr lang="cs-CZ" sz="2400" dirty="0" smtClean="0"/>
          </a:p>
          <a:p>
            <a:pPr marL="0">
              <a:buNone/>
            </a:pPr>
            <a:endParaRPr lang="cs-CZ" sz="2400" dirty="0"/>
          </a:p>
          <a:p>
            <a:pPr marL="0">
              <a:buNone/>
            </a:pPr>
            <a:endParaRPr lang="cs-CZ" sz="2400" dirty="0" smtClean="0"/>
          </a:p>
          <a:p>
            <a:pPr marL="0">
              <a:buNone/>
            </a:pPr>
            <a:r>
              <a:rPr lang="cs-CZ" sz="2400" dirty="0"/>
              <a:t> 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857224" y="3214686"/>
            <a:ext cx="2786082" cy="2786082"/>
          </a:xfrm>
          <a:prstGeom prst="ellipse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Elipsa 4"/>
          <p:cNvSpPr/>
          <p:nvPr/>
        </p:nvSpPr>
        <p:spPr>
          <a:xfrm>
            <a:off x="2143108" y="4572008"/>
            <a:ext cx="785818" cy="78581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Elipsa 6"/>
          <p:cNvSpPr/>
          <p:nvPr/>
        </p:nvSpPr>
        <p:spPr>
          <a:xfrm>
            <a:off x="1214414" y="4214818"/>
            <a:ext cx="785818" cy="7858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143108" y="357187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/>
              <a:t>μ</a:t>
            </a:r>
            <a:endParaRPr lang="cs-CZ" sz="24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357290" y="442913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</a:t>
            </a:r>
            <a:r>
              <a:rPr lang="cs-CZ" b="1" baseline="-25000" dirty="0" smtClean="0"/>
              <a:t>1</a:t>
            </a:r>
            <a:endParaRPr lang="cs-CZ" b="1" baseline="-25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285984" y="478632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</a:t>
            </a:r>
            <a:r>
              <a:rPr lang="cs-CZ" b="1" baseline="-25000" dirty="0"/>
              <a:t>2</a:t>
            </a:r>
          </a:p>
        </p:txBody>
      </p:sp>
      <p:cxnSp>
        <p:nvCxnSpPr>
          <p:cNvPr id="13" name="Přímá spojovací šipka 12"/>
          <p:cNvCxnSpPr>
            <a:stCxn id="7" idx="7"/>
          </p:cNvCxnSpPr>
          <p:nvPr/>
        </p:nvCxnSpPr>
        <p:spPr>
          <a:xfrm rot="5400000" flipH="1" flipV="1">
            <a:off x="1849433" y="4036223"/>
            <a:ext cx="329394" cy="2579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>
            <a:stCxn id="5" idx="0"/>
          </p:cNvCxnSpPr>
          <p:nvPr/>
        </p:nvCxnSpPr>
        <p:spPr>
          <a:xfrm rot="16200000" flipV="1">
            <a:off x="2196687" y="4232677"/>
            <a:ext cx="571504" cy="10715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1142976" y="5000636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4,57</a:t>
            </a:r>
            <a:endParaRPr lang="cs-CZ" b="1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2214546" y="5357826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5,42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500174"/>
            <a:ext cx="8229600" cy="214314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b="1" dirty="0" smtClean="0">
                <a:solidFill>
                  <a:srgbClr val="C00000"/>
                </a:solidFill>
              </a:rPr>
              <a:t>Příklad 1: SROVNÁVÁNÍ PRŮMĚRŮ</a:t>
            </a:r>
            <a:r>
              <a:rPr lang="cs-CZ" sz="3600" dirty="0" smtClean="0">
                <a:solidFill>
                  <a:srgbClr val="C00000"/>
                </a:solidFill>
              </a:rPr>
              <a:t/>
            </a:r>
            <a:br>
              <a:rPr lang="cs-CZ" sz="3600" dirty="0" smtClean="0">
                <a:solidFill>
                  <a:srgbClr val="C00000"/>
                </a:solidFill>
              </a:rPr>
            </a:br>
            <a:r>
              <a:rPr lang="cs-CZ" b="1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720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Alternativní </a:t>
            </a:r>
            <a:r>
              <a:rPr lang="cs-CZ" sz="2400" b="1" dirty="0">
                <a:solidFill>
                  <a:srgbClr val="C00000"/>
                </a:solidFill>
              </a:rPr>
              <a:t>hypotéza (opačná)</a:t>
            </a:r>
            <a:endParaRPr lang="cs-CZ" sz="2400" dirty="0">
              <a:solidFill>
                <a:srgbClr val="C00000"/>
              </a:solidFill>
            </a:endParaRPr>
          </a:p>
          <a:p>
            <a:pPr marL="0">
              <a:buFontTx/>
              <a:buChar char="-"/>
            </a:pPr>
            <a:r>
              <a:rPr lang="cs-CZ" sz="2400" dirty="0" smtClean="0"/>
              <a:t>předpokládá opak, tj. že jde o dva výběry ze dvou různých základních souborů s rozdílnými průměry (rozdíl mezi průměry je statisticky významný)    </a:t>
            </a:r>
          </a:p>
          <a:p>
            <a:pPr marL="0">
              <a:buNone/>
            </a:pPr>
            <a:r>
              <a:rPr lang="cs-CZ" sz="2800" dirty="0" smtClean="0"/>
              <a:t>                                   </a:t>
            </a:r>
            <a:r>
              <a:rPr lang="cs-CZ" sz="2800" b="1" dirty="0" smtClean="0"/>
              <a:t>H</a:t>
            </a:r>
            <a:r>
              <a:rPr lang="cs-CZ" sz="2800" b="1" baseline="-25000" dirty="0" smtClean="0"/>
              <a:t>A</a:t>
            </a:r>
            <a:r>
              <a:rPr lang="cs-CZ" sz="2800" b="1" dirty="0" smtClean="0"/>
              <a:t>:  </a:t>
            </a:r>
            <a:r>
              <a:rPr lang="el-GR" sz="2800" b="1" dirty="0" smtClean="0"/>
              <a:t>μ</a:t>
            </a:r>
            <a:r>
              <a:rPr lang="cs-CZ" sz="2800" b="1" baseline="-25000" dirty="0" smtClean="0"/>
              <a:t>1 </a:t>
            </a:r>
            <a:r>
              <a:rPr lang="cs-CZ" sz="2800" b="1" dirty="0" smtClean="0"/>
              <a:t>≠ </a:t>
            </a:r>
            <a:r>
              <a:rPr lang="el-GR" sz="2800" b="1" dirty="0" smtClean="0"/>
              <a:t>μ</a:t>
            </a:r>
            <a:r>
              <a:rPr lang="cs-CZ" sz="2800" b="1" baseline="-25000" dirty="0" smtClean="0"/>
              <a:t>2 </a:t>
            </a:r>
            <a:endParaRPr lang="cs-CZ" sz="2800" b="1" dirty="0"/>
          </a:p>
          <a:p>
            <a:pPr marL="0">
              <a:buNone/>
            </a:pPr>
            <a:r>
              <a:rPr lang="cs-CZ" sz="2800" b="1" dirty="0" smtClean="0"/>
              <a:t>                                           </a:t>
            </a:r>
            <a:r>
              <a:rPr lang="el-GR" sz="2800" b="1" dirty="0" smtClean="0"/>
              <a:t>μ</a:t>
            </a:r>
            <a:r>
              <a:rPr lang="cs-CZ" sz="2800" b="1" baseline="-25000" dirty="0" smtClean="0"/>
              <a:t>1 </a:t>
            </a:r>
            <a:r>
              <a:rPr lang="cs-CZ" sz="2800" b="1" dirty="0" smtClean="0"/>
              <a:t>- </a:t>
            </a:r>
            <a:r>
              <a:rPr lang="el-GR" sz="2800" b="1" dirty="0" smtClean="0"/>
              <a:t>μ</a:t>
            </a:r>
            <a:r>
              <a:rPr lang="cs-CZ" sz="2800" b="1" baseline="-25000" dirty="0" smtClean="0"/>
              <a:t>2 </a:t>
            </a:r>
            <a:r>
              <a:rPr lang="cs-CZ" sz="2800" b="1" dirty="0" smtClean="0"/>
              <a:t>≠ 0</a:t>
            </a:r>
            <a:r>
              <a:rPr lang="cs-CZ" sz="2400" b="1" dirty="0" smtClean="0"/>
              <a:t>              </a:t>
            </a:r>
            <a:endParaRPr lang="cs-CZ" sz="2400" b="1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500174"/>
            <a:ext cx="8229600" cy="214314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b="1" dirty="0" smtClean="0">
                <a:solidFill>
                  <a:srgbClr val="C00000"/>
                </a:solidFill>
              </a:rPr>
              <a:t>Příklad 1: SROVNÁVÁNÍ PRŮMĚRŮ</a:t>
            </a:r>
            <a:r>
              <a:rPr lang="cs-CZ" sz="3600" dirty="0" smtClean="0">
                <a:solidFill>
                  <a:srgbClr val="C00000"/>
                </a:solidFill>
              </a:rPr>
              <a:t/>
            </a:r>
            <a:br>
              <a:rPr lang="cs-CZ" sz="3600" dirty="0" smtClean="0">
                <a:solidFill>
                  <a:srgbClr val="C00000"/>
                </a:solidFill>
              </a:rPr>
            </a:br>
            <a:r>
              <a:rPr lang="cs-CZ" b="1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720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Alternativní </a:t>
            </a:r>
            <a:r>
              <a:rPr lang="cs-CZ" sz="2400" b="1" dirty="0">
                <a:solidFill>
                  <a:srgbClr val="C00000"/>
                </a:solidFill>
              </a:rPr>
              <a:t>hypotéza (opačná)</a:t>
            </a:r>
            <a:endParaRPr lang="cs-CZ" sz="2400" dirty="0">
              <a:solidFill>
                <a:srgbClr val="C00000"/>
              </a:solidFill>
            </a:endParaRPr>
          </a:p>
          <a:p>
            <a:pPr marL="0">
              <a:buFontTx/>
              <a:buChar char="-"/>
            </a:pPr>
            <a:r>
              <a:rPr lang="cs-CZ" sz="2400" dirty="0" smtClean="0"/>
              <a:t>předpokládá </a:t>
            </a:r>
            <a:r>
              <a:rPr lang="cs-CZ" sz="2400" dirty="0"/>
              <a:t>opak, tj. že jde o dva výběry ze dvou různých základních souborů s rozdílnými průměry (rozdíl mezi průměry je statisticky významný</a:t>
            </a:r>
            <a:r>
              <a:rPr lang="cs-CZ" sz="2400" dirty="0" smtClean="0"/>
              <a:t>)    </a:t>
            </a:r>
          </a:p>
          <a:p>
            <a:pPr marL="0">
              <a:buNone/>
            </a:pPr>
            <a:r>
              <a:rPr lang="cs-CZ" sz="2800" dirty="0" smtClean="0"/>
              <a:t>                              </a:t>
            </a:r>
            <a:r>
              <a:rPr lang="cs-CZ" sz="2800" b="1" dirty="0" smtClean="0"/>
              <a:t>H</a:t>
            </a:r>
            <a:r>
              <a:rPr lang="cs-CZ" sz="2800" b="1" baseline="-25000" dirty="0" smtClean="0"/>
              <a:t>A</a:t>
            </a:r>
            <a:r>
              <a:rPr lang="cs-CZ" sz="2800" b="1" dirty="0" smtClean="0"/>
              <a:t>:  </a:t>
            </a:r>
            <a:r>
              <a:rPr lang="el-GR" sz="2800" b="1" dirty="0" smtClean="0"/>
              <a:t>μ</a:t>
            </a:r>
            <a:r>
              <a:rPr lang="cs-CZ" sz="2800" b="1" baseline="-25000" dirty="0" smtClean="0"/>
              <a:t>1 </a:t>
            </a:r>
            <a:r>
              <a:rPr lang="cs-CZ" sz="2800" b="1" dirty="0" smtClean="0"/>
              <a:t>≠ </a:t>
            </a:r>
            <a:r>
              <a:rPr lang="el-GR" sz="2800" b="1" dirty="0" smtClean="0"/>
              <a:t>μ</a:t>
            </a:r>
            <a:r>
              <a:rPr lang="cs-CZ" sz="2800" b="1" baseline="-25000" dirty="0" smtClean="0"/>
              <a:t>2 </a:t>
            </a:r>
            <a:endParaRPr lang="cs-CZ" sz="2800" b="1" dirty="0"/>
          </a:p>
          <a:p>
            <a:pPr marL="0">
              <a:buNone/>
            </a:pPr>
            <a:r>
              <a:rPr lang="cs-CZ" sz="2800" b="1" dirty="0" smtClean="0"/>
              <a:t>                                      </a:t>
            </a:r>
            <a:r>
              <a:rPr lang="el-GR" sz="2800" b="1" dirty="0" smtClean="0"/>
              <a:t>μ</a:t>
            </a:r>
            <a:r>
              <a:rPr lang="cs-CZ" sz="2800" b="1" baseline="-25000" dirty="0" smtClean="0"/>
              <a:t>1 </a:t>
            </a:r>
            <a:r>
              <a:rPr lang="cs-CZ" sz="2800" b="1" dirty="0" smtClean="0"/>
              <a:t>- </a:t>
            </a:r>
            <a:r>
              <a:rPr lang="el-GR" sz="2800" b="1" dirty="0" smtClean="0"/>
              <a:t>μ</a:t>
            </a:r>
            <a:r>
              <a:rPr lang="cs-CZ" sz="2800" b="1" baseline="-25000" dirty="0" smtClean="0"/>
              <a:t>2 </a:t>
            </a:r>
            <a:r>
              <a:rPr lang="cs-CZ" sz="2800" b="1" dirty="0" smtClean="0"/>
              <a:t>≠ 0</a:t>
            </a:r>
            <a:r>
              <a:rPr lang="cs-CZ" sz="2400" b="1" dirty="0" smtClean="0"/>
              <a:t>              </a:t>
            </a:r>
            <a:endParaRPr lang="cs-CZ" sz="2400" b="1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857224" y="3571876"/>
            <a:ext cx="2571768" cy="2428892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Elipsa 5"/>
          <p:cNvSpPr/>
          <p:nvPr/>
        </p:nvSpPr>
        <p:spPr>
          <a:xfrm>
            <a:off x="5429256" y="3500438"/>
            <a:ext cx="2500330" cy="2428892"/>
          </a:xfrm>
          <a:prstGeom prst="ellipse">
            <a:avLst/>
          </a:prstGeom>
          <a:noFill/>
          <a:ln w="508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Elipsa 6"/>
          <p:cNvSpPr/>
          <p:nvPr/>
        </p:nvSpPr>
        <p:spPr>
          <a:xfrm>
            <a:off x="1357290" y="4714884"/>
            <a:ext cx="785818" cy="7858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Elipsa 7"/>
          <p:cNvSpPr/>
          <p:nvPr/>
        </p:nvSpPr>
        <p:spPr>
          <a:xfrm>
            <a:off x="6715140" y="4643446"/>
            <a:ext cx="785818" cy="78581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2214546" y="4071942"/>
            <a:ext cx="485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μ</a:t>
            </a:r>
            <a:r>
              <a:rPr lang="cs-CZ" sz="2400" b="1" baseline="-25000" dirty="0"/>
              <a:t>1</a:t>
            </a:r>
            <a:endParaRPr lang="cs-CZ" sz="24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012160" y="4000504"/>
            <a:ext cx="486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μ</a:t>
            </a:r>
            <a:r>
              <a:rPr lang="cs-CZ" sz="2400" b="1" baseline="-25000" dirty="0"/>
              <a:t>2</a:t>
            </a:r>
            <a:endParaRPr lang="cs-CZ" sz="2400" b="1" dirty="0"/>
          </a:p>
        </p:txBody>
      </p:sp>
      <p:sp>
        <p:nvSpPr>
          <p:cNvPr id="11" name="Obdélník 10"/>
          <p:cNvSpPr/>
          <p:nvPr/>
        </p:nvSpPr>
        <p:spPr>
          <a:xfrm>
            <a:off x="1500166" y="4929198"/>
            <a:ext cx="450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m</a:t>
            </a:r>
            <a:r>
              <a:rPr lang="cs-CZ" b="1" baseline="-25000" dirty="0" smtClean="0"/>
              <a:t>1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6858016" y="4857760"/>
            <a:ext cx="450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m</a:t>
            </a:r>
            <a:r>
              <a:rPr lang="cs-CZ" b="1" baseline="-25000" dirty="0"/>
              <a:t>2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143108" y="4929198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4,57</a:t>
            </a:r>
            <a:endParaRPr lang="cs-CZ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072198" y="4857760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5,42</a:t>
            </a:r>
            <a:endParaRPr lang="cs-CZ" b="1" dirty="0"/>
          </a:p>
        </p:txBody>
      </p:sp>
      <p:cxnSp>
        <p:nvCxnSpPr>
          <p:cNvPr id="16" name="Přímá spojovací šipka 15"/>
          <p:cNvCxnSpPr/>
          <p:nvPr/>
        </p:nvCxnSpPr>
        <p:spPr>
          <a:xfrm rot="5400000" flipH="1" flipV="1">
            <a:off x="1964513" y="4536289"/>
            <a:ext cx="329394" cy="2579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 rot="10800000">
            <a:off x="6500826" y="4429132"/>
            <a:ext cx="357190" cy="3293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357298"/>
            <a:ext cx="8229600" cy="142876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b="1" dirty="0" smtClean="0">
                <a:solidFill>
                  <a:srgbClr val="C00000"/>
                </a:solidFill>
              </a:rPr>
              <a:t>Příklad 1: SROVNÁVÁNÍ PRŮMĚRŮ</a:t>
            </a:r>
            <a:r>
              <a:rPr lang="cs-CZ" sz="3600" dirty="0" smtClean="0">
                <a:solidFill>
                  <a:srgbClr val="C00000"/>
                </a:solidFill>
              </a:rPr>
              <a:t/>
            </a:r>
            <a:br>
              <a:rPr lang="cs-CZ" sz="3600" dirty="0" smtClean="0">
                <a:solidFill>
                  <a:srgbClr val="C00000"/>
                </a:solidFill>
              </a:rPr>
            </a:br>
            <a:r>
              <a:rPr lang="cs-CZ" b="1" dirty="0" smtClean="0">
                <a:solidFill>
                  <a:srgbClr val="0000CC"/>
                </a:solidFill>
              </a:rPr>
              <a:t> </a:t>
            </a: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endParaRPr lang="cs-CZ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340768"/>
            <a:ext cx="8391876" cy="5356899"/>
          </a:xfrm>
        </p:spPr>
        <p:txBody>
          <a:bodyPr>
            <a:normAutofit fontScale="92500" lnSpcReduction="10000"/>
          </a:bodyPr>
          <a:lstStyle/>
          <a:p>
            <a:pPr marL="0">
              <a:buNone/>
            </a:pPr>
            <a:r>
              <a:rPr lang="cs-CZ" sz="2400" b="1" dirty="0" smtClean="0"/>
              <a:t>Jsou rozdíly v průměrné hladině cholesterolu v různých věkových skupinách tak velké, že je pro její hodnocení vhodné používat různé normy?</a:t>
            </a:r>
          </a:p>
          <a:p>
            <a:pPr marL="0">
              <a:buNone/>
            </a:pPr>
            <a:endParaRPr lang="cs-CZ" sz="2400" b="1" dirty="0"/>
          </a:p>
          <a:p>
            <a:pPr>
              <a:buNone/>
            </a:pPr>
            <a:r>
              <a:rPr lang="cs-CZ" sz="2400" dirty="0">
                <a:solidFill>
                  <a:srgbClr val="C00000"/>
                </a:solidFill>
              </a:rPr>
              <a:t>Muži 20-30 let:  </a:t>
            </a:r>
            <a:r>
              <a:rPr lang="cs-CZ" sz="2400" dirty="0"/>
              <a:t>n</a:t>
            </a:r>
            <a:r>
              <a:rPr lang="cs-CZ" sz="2400" baseline="-25000" dirty="0"/>
              <a:t>1</a:t>
            </a:r>
            <a:r>
              <a:rPr lang="cs-CZ" sz="2400" dirty="0"/>
              <a:t> = 50   m</a:t>
            </a:r>
            <a:r>
              <a:rPr lang="cs-CZ" sz="2400" baseline="-25000" dirty="0"/>
              <a:t>1</a:t>
            </a:r>
            <a:r>
              <a:rPr lang="cs-CZ" sz="2400" dirty="0"/>
              <a:t> = 4,57   s</a:t>
            </a:r>
            <a:r>
              <a:rPr lang="cs-CZ" sz="2400" baseline="-25000" dirty="0"/>
              <a:t>1</a:t>
            </a:r>
            <a:r>
              <a:rPr lang="cs-CZ" sz="2400" dirty="0"/>
              <a:t> = 0,70    SE</a:t>
            </a:r>
            <a:r>
              <a:rPr lang="cs-CZ" sz="2400" baseline="-25000" dirty="0"/>
              <a:t>1</a:t>
            </a:r>
            <a:r>
              <a:rPr lang="cs-CZ" sz="2400" dirty="0"/>
              <a:t> = 0,10</a:t>
            </a:r>
          </a:p>
          <a:p>
            <a:pPr>
              <a:buNone/>
            </a:pPr>
            <a:r>
              <a:rPr lang="cs-CZ" sz="2400" dirty="0">
                <a:solidFill>
                  <a:srgbClr val="C00000"/>
                </a:solidFill>
              </a:rPr>
              <a:t>Muži 40-50 let:</a:t>
            </a:r>
            <a:r>
              <a:rPr lang="cs-CZ" sz="2400" dirty="0">
                <a:solidFill>
                  <a:srgbClr val="92D050"/>
                </a:solidFill>
              </a:rPr>
              <a:t>  </a:t>
            </a:r>
            <a:r>
              <a:rPr lang="cs-CZ" sz="2400" dirty="0"/>
              <a:t>n</a:t>
            </a:r>
            <a:r>
              <a:rPr lang="cs-CZ" sz="2400" baseline="-25000" dirty="0"/>
              <a:t>2</a:t>
            </a:r>
            <a:r>
              <a:rPr lang="cs-CZ" sz="2400" dirty="0"/>
              <a:t>= 60    m</a:t>
            </a:r>
            <a:r>
              <a:rPr lang="cs-CZ" sz="2400" baseline="-25000" dirty="0"/>
              <a:t>2</a:t>
            </a:r>
            <a:r>
              <a:rPr lang="cs-CZ" sz="2400" dirty="0"/>
              <a:t> = 5,42   s</a:t>
            </a:r>
            <a:r>
              <a:rPr lang="cs-CZ" sz="2400" baseline="-25000" dirty="0"/>
              <a:t>2</a:t>
            </a:r>
            <a:r>
              <a:rPr lang="cs-CZ" sz="2400" dirty="0"/>
              <a:t> = 0,85    SE</a:t>
            </a:r>
            <a:r>
              <a:rPr lang="cs-CZ" sz="2400" baseline="-25000" dirty="0"/>
              <a:t>2</a:t>
            </a:r>
            <a:r>
              <a:rPr lang="cs-CZ" sz="2400" dirty="0"/>
              <a:t> = 0,11</a:t>
            </a:r>
          </a:p>
          <a:p>
            <a:pPr marL="0">
              <a:spcBef>
                <a:spcPts val="0"/>
              </a:spcBef>
              <a:buNone/>
            </a:pPr>
            <a:endParaRPr lang="cs-CZ" sz="2400" dirty="0" smtClean="0"/>
          </a:p>
          <a:p>
            <a:pPr marL="114300" indent="-457200">
              <a:spcBef>
                <a:spcPts val="0"/>
              </a:spcBef>
              <a:buAutoNum type="arabicPeriod"/>
            </a:pPr>
            <a:endParaRPr lang="cs-CZ" sz="2400" b="1" dirty="0" smtClean="0">
              <a:solidFill>
                <a:srgbClr val="C00000"/>
              </a:solidFill>
            </a:endParaRPr>
          </a:p>
          <a:p>
            <a:pPr marL="114300" indent="-457200">
              <a:spcBef>
                <a:spcPts val="0"/>
              </a:spcBef>
              <a:buAutoNum type="arabicPeriod"/>
            </a:pPr>
            <a:r>
              <a:rPr lang="cs-CZ" sz="2600" b="1" dirty="0" smtClean="0">
                <a:solidFill>
                  <a:srgbClr val="C00000"/>
                </a:solidFill>
              </a:rPr>
              <a:t>Stanovení nulové a alternativní hypotézy</a:t>
            </a:r>
          </a:p>
          <a:p>
            <a:pPr marL="0" indent="0">
              <a:spcBef>
                <a:spcPts val="0"/>
              </a:spcBef>
              <a:buNone/>
            </a:pPr>
            <a:endParaRPr lang="cs-CZ" sz="2600" b="1" dirty="0">
              <a:solidFill>
                <a:srgbClr val="C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600" b="1" dirty="0" smtClean="0">
                <a:solidFill>
                  <a:srgbClr val="C00000"/>
                </a:solidFill>
              </a:rPr>
              <a:t>	H</a:t>
            </a:r>
            <a:r>
              <a:rPr lang="cs-CZ" sz="2600" b="1" baseline="-25000" dirty="0" smtClean="0">
                <a:solidFill>
                  <a:srgbClr val="C00000"/>
                </a:solidFill>
              </a:rPr>
              <a:t>0</a:t>
            </a:r>
            <a:r>
              <a:rPr lang="cs-CZ" sz="2600" b="1" dirty="0">
                <a:solidFill>
                  <a:srgbClr val="C00000"/>
                </a:solidFill>
              </a:rPr>
              <a:t>:</a:t>
            </a:r>
            <a:r>
              <a:rPr lang="cs-CZ" sz="2600" b="1" dirty="0"/>
              <a:t>  </a:t>
            </a:r>
            <a:r>
              <a:rPr lang="el-GR" sz="2600" b="1" dirty="0"/>
              <a:t>μ</a:t>
            </a:r>
            <a:r>
              <a:rPr lang="cs-CZ" sz="2600" b="1" baseline="-25000" dirty="0"/>
              <a:t>1 </a:t>
            </a:r>
            <a:r>
              <a:rPr lang="cs-CZ" sz="2600" b="1" dirty="0"/>
              <a:t>= </a:t>
            </a:r>
            <a:r>
              <a:rPr lang="el-GR" sz="2600" b="1" dirty="0"/>
              <a:t>μ</a:t>
            </a:r>
            <a:r>
              <a:rPr lang="cs-CZ" sz="2600" b="1" baseline="-25000" dirty="0"/>
              <a:t>2 </a:t>
            </a:r>
            <a:r>
              <a:rPr lang="cs-CZ" sz="2600" b="1" dirty="0"/>
              <a:t>= </a:t>
            </a:r>
            <a:r>
              <a:rPr lang="el-GR" sz="2600" b="1" dirty="0" smtClean="0"/>
              <a:t>μ</a:t>
            </a:r>
            <a:r>
              <a:rPr lang="cs-CZ" sz="2600" b="1" dirty="0" smtClean="0"/>
              <a:t>;  	</a:t>
            </a:r>
            <a:r>
              <a:rPr lang="el-GR" sz="2600" b="1" dirty="0" smtClean="0"/>
              <a:t>μ</a:t>
            </a:r>
            <a:r>
              <a:rPr lang="cs-CZ" sz="2600" b="1" baseline="-25000" dirty="0" smtClean="0"/>
              <a:t>1 </a:t>
            </a:r>
            <a:r>
              <a:rPr lang="cs-CZ" sz="2600" b="1" dirty="0" smtClean="0"/>
              <a:t>- </a:t>
            </a:r>
            <a:r>
              <a:rPr lang="el-GR" sz="2600" b="1" dirty="0" smtClean="0"/>
              <a:t>μ</a:t>
            </a:r>
            <a:r>
              <a:rPr lang="cs-CZ" sz="2600" b="1" baseline="-25000" dirty="0" smtClean="0"/>
              <a:t>2 </a:t>
            </a:r>
            <a:r>
              <a:rPr lang="cs-CZ" sz="2600" b="1" dirty="0" smtClean="0"/>
              <a:t>= 0</a:t>
            </a:r>
          </a:p>
          <a:p>
            <a:pPr marL="0">
              <a:buNone/>
            </a:pPr>
            <a:r>
              <a:rPr lang="cs-CZ" sz="2600" b="1" dirty="0"/>
              <a:t>	</a:t>
            </a:r>
            <a:r>
              <a:rPr lang="cs-CZ" sz="2600" b="1" dirty="0">
                <a:solidFill>
                  <a:srgbClr val="C00000"/>
                </a:solidFill>
              </a:rPr>
              <a:t>H</a:t>
            </a:r>
            <a:r>
              <a:rPr lang="cs-CZ" sz="2600" b="1" baseline="-25000" dirty="0">
                <a:solidFill>
                  <a:srgbClr val="C00000"/>
                </a:solidFill>
              </a:rPr>
              <a:t>A</a:t>
            </a:r>
            <a:r>
              <a:rPr lang="cs-CZ" sz="2600" b="1" dirty="0">
                <a:solidFill>
                  <a:srgbClr val="C00000"/>
                </a:solidFill>
              </a:rPr>
              <a:t>:</a:t>
            </a:r>
            <a:r>
              <a:rPr lang="cs-CZ" sz="2600" b="1" dirty="0"/>
              <a:t>  </a:t>
            </a:r>
            <a:r>
              <a:rPr lang="el-GR" sz="2600" b="1" dirty="0"/>
              <a:t>μ</a:t>
            </a:r>
            <a:r>
              <a:rPr lang="cs-CZ" sz="2600" b="1" baseline="-25000" dirty="0"/>
              <a:t>1 </a:t>
            </a:r>
            <a:r>
              <a:rPr lang="cs-CZ" sz="2600" b="1" dirty="0"/>
              <a:t>≠ </a:t>
            </a:r>
            <a:r>
              <a:rPr lang="el-GR" sz="2600" b="1" dirty="0"/>
              <a:t>μ</a:t>
            </a:r>
            <a:r>
              <a:rPr lang="cs-CZ" sz="2600" b="1" baseline="-25000" dirty="0" smtClean="0"/>
              <a:t>2</a:t>
            </a:r>
            <a:r>
              <a:rPr lang="cs-CZ" sz="2600" b="1" dirty="0" smtClean="0"/>
              <a:t>;</a:t>
            </a:r>
            <a:r>
              <a:rPr lang="cs-CZ" sz="2600" b="1" baseline="-25000" dirty="0" smtClean="0"/>
              <a:t>		</a:t>
            </a:r>
            <a:r>
              <a:rPr lang="el-GR" sz="2600" b="1" dirty="0" smtClean="0"/>
              <a:t>μ</a:t>
            </a:r>
            <a:r>
              <a:rPr lang="cs-CZ" sz="2600" b="1" baseline="-25000" dirty="0"/>
              <a:t>1 </a:t>
            </a:r>
            <a:r>
              <a:rPr lang="cs-CZ" sz="2600" b="1" dirty="0"/>
              <a:t>- </a:t>
            </a:r>
            <a:r>
              <a:rPr lang="el-GR" sz="2600" b="1" dirty="0"/>
              <a:t>μ</a:t>
            </a:r>
            <a:r>
              <a:rPr lang="cs-CZ" sz="2600" b="1" baseline="-25000" dirty="0"/>
              <a:t>2 </a:t>
            </a:r>
            <a:r>
              <a:rPr lang="cs-CZ" sz="2600" b="1" dirty="0"/>
              <a:t>≠ 0              </a:t>
            </a:r>
          </a:p>
          <a:p>
            <a:pPr marL="0" indent="0">
              <a:spcBef>
                <a:spcPts val="0"/>
              </a:spcBef>
              <a:buNone/>
            </a:pPr>
            <a:endParaRPr lang="cs-CZ" sz="2600" b="1" dirty="0" smtClean="0"/>
          </a:p>
          <a:p>
            <a:pPr marL="114300" indent="-457200">
              <a:spcBef>
                <a:spcPts val="0"/>
              </a:spcBef>
              <a:buAutoNum type="arabicPeriod"/>
            </a:pPr>
            <a:endParaRPr lang="cs-CZ" sz="2400" b="1" dirty="0">
              <a:solidFill>
                <a:srgbClr val="C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	</a:t>
            </a:r>
          </a:p>
        </p:txBody>
      </p:sp>
      <p:sp>
        <p:nvSpPr>
          <p:cNvPr id="4" name="Obdélník 3"/>
          <p:cNvSpPr/>
          <p:nvPr/>
        </p:nvSpPr>
        <p:spPr>
          <a:xfrm>
            <a:off x="467544" y="3717032"/>
            <a:ext cx="8280920" cy="2304256"/>
          </a:xfrm>
          <a:prstGeom prst="rect">
            <a:avLst/>
          </a:prstGeom>
          <a:noFill/>
          <a:ln w="508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3128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8928992" cy="857256"/>
          </a:xfrm>
        </p:spPr>
        <p:txBody>
          <a:bodyPr>
            <a:noAutofit/>
          </a:bodyPr>
          <a:lstStyle/>
          <a:p>
            <a:r>
              <a:rPr lang="cs-CZ" sz="3200" b="1" dirty="0">
                <a:solidFill>
                  <a:srgbClr val="0000CC"/>
                </a:solidFill>
              </a:rPr>
              <a:t>TESTOVÁNÍ STATISTICKÝCH HYPOTÉZ</a:t>
            </a:r>
            <a:r>
              <a:rPr lang="cs-CZ" sz="3200" dirty="0">
                <a:solidFill>
                  <a:srgbClr val="0000CC"/>
                </a:solidFill>
              </a:rPr>
              <a:t/>
            </a:r>
            <a:br>
              <a:rPr lang="cs-CZ" sz="3200" dirty="0">
                <a:solidFill>
                  <a:srgbClr val="0000CC"/>
                </a:solidFill>
              </a:rPr>
            </a:br>
            <a:endParaRPr lang="cs-CZ" sz="3200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443664" cy="5286412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Stanovíme nulovou a alternativní hypotézu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b="1" dirty="0">
                <a:solidFill>
                  <a:srgbClr val="C00000"/>
                </a:solidFill>
              </a:rPr>
              <a:t>Zvolíme hladinu významnosti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>
                <a:solidFill>
                  <a:schemeClr val="bg1">
                    <a:lumMod val="65000"/>
                  </a:schemeClr>
                </a:solidFill>
              </a:rPr>
              <a:t>Vybereme vhodný test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>
                <a:solidFill>
                  <a:schemeClr val="bg1">
                    <a:lumMod val="65000"/>
                  </a:schemeClr>
                </a:solidFill>
              </a:rPr>
              <a:t>Ověříme, zda jsou splněny podmínky pro použití testu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>
                <a:solidFill>
                  <a:schemeClr val="bg1">
                    <a:lumMod val="65000"/>
                  </a:schemeClr>
                </a:solidFill>
              </a:rPr>
              <a:t>Vypočítáme testovací charakteristiku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>
                <a:solidFill>
                  <a:schemeClr val="bg1">
                    <a:lumMod val="65000"/>
                  </a:schemeClr>
                </a:solidFill>
              </a:rPr>
              <a:t>Srovnáme ji s odpovídajícími kritickými hodnotami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>
                <a:solidFill>
                  <a:schemeClr val="bg1">
                    <a:lumMod val="65000"/>
                  </a:schemeClr>
                </a:solidFill>
              </a:rPr>
              <a:t>Zamítneme nebo nezamítneme nulovou hypotézu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>
                <a:solidFill>
                  <a:schemeClr val="bg1">
                    <a:lumMod val="65000"/>
                  </a:schemeClr>
                </a:solidFill>
              </a:rPr>
              <a:t>Výsledky interpretujeme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09600" y="1223946"/>
            <a:ext cx="8229600" cy="5286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93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rgbClr val="0000CC"/>
                </a:solidFill>
              </a:rPr>
              <a:t>HLADINA VÝZNAMNOSTI</a:t>
            </a:r>
            <a:endParaRPr lang="cs-CZ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429288"/>
          </a:xfrm>
        </p:spPr>
        <p:txBody>
          <a:bodyPr>
            <a:normAutofit fontScale="70000" lnSpcReduction="20000"/>
          </a:bodyPr>
          <a:lstStyle/>
          <a:p>
            <a:pPr lvl="0">
              <a:spcAft>
                <a:spcPts val="1200"/>
              </a:spcAft>
            </a:pPr>
            <a:r>
              <a:rPr lang="cs-CZ" sz="3400" dirty="0"/>
              <a:t>Je-li pravděpodobnost nějakého jevu velmi malá, chováme se (většinou) tak, jako by nemohla vůbec nastat</a:t>
            </a:r>
            <a:r>
              <a:rPr lang="cs-CZ" sz="3400" dirty="0" smtClean="0"/>
              <a:t>.</a:t>
            </a:r>
            <a:endParaRPr lang="cs-CZ" sz="3400" dirty="0"/>
          </a:p>
          <a:p>
            <a:pPr lvl="0">
              <a:spcAft>
                <a:spcPts val="1200"/>
              </a:spcAft>
            </a:pPr>
            <a:r>
              <a:rPr lang="cs-CZ" sz="3400" dirty="0"/>
              <a:t>Je-li  malá pravděpodobnost, že H</a:t>
            </a:r>
            <a:r>
              <a:rPr lang="cs-CZ" sz="3400" baseline="-25000" dirty="0"/>
              <a:t>0  </a:t>
            </a:r>
            <a:r>
              <a:rPr lang="cs-CZ" sz="3400" dirty="0"/>
              <a:t>platí, chováme se tak, jako by neplatila a zamítáme ji</a:t>
            </a:r>
            <a:r>
              <a:rPr lang="cs-CZ" sz="3400" dirty="0" smtClean="0"/>
              <a:t>.</a:t>
            </a:r>
            <a:endParaRPr lang="cs-CZ" sz="3400" dirty="0"/>
          </a:p>
          <a:p>
            <a:pPr lvl="0">
              <a:spcAft>
                <a:spcPts val="1200"/>
              </a:spcAft>
            </a:pPr>
            <a:r>
              <a:rPr lang="cs-CZ" sz="3400" dirty="0"/>
              <a:t>Tato malá pravděpodobnost se nazývá </a:t>
            </a:r>
            <a:r>
              <a:rPr lang="cs-CZ" sz="3400" b="1" dirty="0"/>
              <a:t>hladina významnosti</a:t>
            </a:r>
            <a:r>
              <a:rPr lang="cs-CZ" sz="3400" dirty="0"/>
              <a:t>, obvykle </a:t>
            </a:r>
            <a:r>
              <a:rPr lang="el-GR" sz="3400" b="1" dirty="0" smtClean="0">
                <a:solidFill>
                  <a:srgbClr val="C00000"/>
                </a:solidFill>
              </a:rPr>
              <a:t>α</a:t>
            </a:r>
            <a:r>
              <a:rPr lang="cs-CZ" sz="3400" dirty="0" smtClean="0">
                <a:solidFill>
                  <a:srgbClr val="C00000"/>
                </a:solidFill>
              </a:rPr>
              <a:t> </a:t>
            </a:r>
            <a:r>
              <a:rPr lang="cs-CZ" sz="3400" dirty="0">
                <a:solidFill>
                  <a:srgbClr val="C00000"/>
                </a:solidFill>
              </a:rPr>
              <a:t>= 0,05 nebo 0,01</a:t>
            </a:r>
            <a:r>
              <a:rPr lang="cs-CZ" sz="3400" dirty="0"/>
              <a:t>. Vyjadřuje </a:t>
            </a:r>
            <a:r>
              <a:rPr lang="cs-CZ" sz="3400" b="1" dirty="0">
                <a:solidFill>
                  <a:srgbClr val="C00000"/>
                </a:solidFill>
              </a:rPr>
              <a:t>riziko nesprávného zamítnutí H</a:t>
            </a:r>
            <a:r>
              <a:rPr lang="cs-CZ" sz="3400" b="1" baseline="-25000" dirty="0">
                <a:solidFill>
                  <a:srgbClr val="C00000"/>
                </a:solidFill>
              </a:rPr>
              <a:t>0</a:t>
            </a:r>
            <a:r>
              <a:rPr lang="cs-CZ" sz="3400" dirty="0">
                <a:solidFill>
                  <a:srgbClr val="C00000"/>
                </a:solidFill>
              </a:rPr>
              <a:t>,</a:t>
            </a:r>
            <a:r>
              <a:rPr lang="cs-CZ" sz="3400" baseline="-25000" dirty="0">
                <a:solidFill>
                  <a:srgbClr val="C00000"/>
                </a:solidFill>
              </a:rPr>
              <a:t> </a:t>
            </a:r>
            <a:r>
              <a:rPr lang="cs-CZ" sz="3400" dirty="0"/>
              <a:t>tzv.</a:t>
            </a:r>
            <a:r>
              <a:rPr lang="cs-CZ" sz="3400" dirty="0">
                <a:solidFill>
                  <a:srgbClr val="C00000"/>
                </a:solidFill>
              </a:rPr>
              <a:t> </a:t>
            </a:r>
            <a:r>
              <a:rPr lang="cs-CZ" sz="3400" dirty="0" smtClean="0">
                <a:solidFill>
                  <a:srgbClr val="C00000"/>
                </a:solidFill>
              </a:rPr>
              <a:t>chyba </a:t>
            </a:r>
            <a:r>
              <a:rPr lang="cs-CZ" sz="3400" dirty="0">
                <a:solidFill>
                  <a:srgbClr val="C00000"/>
                </a:solidFill>
              </a:rPr>
              <a:t>1. </a:t>
            </a:r>
            <a:r>
              <a:rPr lang="cs-CZ" sz="3400" dirty="0" smtClean="0">
                <a:solidFill>
                  <a:srgbClr val="C00000"/>
                </a:solidFill>
              </a:rPr>
              <a:t>druhu</a:t>
            </a:r>
            <a:endParaRPr lang="cs-CZ" sz="3400" dirty="0"/>
          </a:p>
          <a:p>
            <a:pPr lvl="0">
              <a:spcAft>
                <a:spcPts val="1200"/>
              </a:spcAft>
            </a:pPr>
            <a:r>
              <a:rPr lang="el-GR" sz="3400" b="1" dirty="0" smtClean="0">
                <a:solidFill>
                  <a:srgbClr val="C00000"/>
                </a:solidFill>
              </a:rPr>
              <a:t>β</a:t>
            </a:r>
            <a:r>
              <a:rPr lang="cs-CZ" sz="3400" dirty="0" smtClean="0">
                <a:solidFill>
                  <a:srgbClr val="C00000"/>
                </a:solidFill>
              </a:rPr>
              <a:t> </a:t>
            </a:r>
            <a:r>
              <a:rPr lang="cs-CZ" sz="3400" dirty="0" err="1" smtClean="0">
                <a:solidFill>
                  <a:srgbClr val="C00000"/>
                </a:solidFill>
              </a:rPr>
              <a:t>ozn</a:t>
            </a:r>
            <a:r>
              <a:rPr lang="cs-CZ" sz="3400" dirty="0" smtClean="0">
                <a:solidFill>
                  <a:srgbClr val="C00000"/>
                </a:solidFill>
              </a:rPr>
              <a:t>. chybu </a:t>
            </a:r>
            <a:r>
              <a:rPr lang="cs-CZ" sz="3400" dirty="0">
                <a:solidFill>
                  <a:srgbClr val="C00000"/>
                </a:solidFill>
              </a:rPr>
              <a:t>2. druhu</a:t>
            </a:r>
            <a:r>
              <a:rPr lang="cs-CZ" sz="3400" dirty="0"/>
              <a:t>, souvisí se silou statistického </a:t>
            </a:r>
            <a:r>
              <a:rPr lang="cs-CZ" sz="3400" dirty="0" smtClean="0"/>
              <a:t>testu. </a:t>
            </a:r>
            <a:r>
              <a:rPr lang="cs-CZ" sz="3400" dirty="0"/>
              <a:t>Nastává, když </a:t>
            </a:r>
            <a:r>
              <a:rPr lang="cs-CZ" sz="3400" b="1" dirty="0">
                <a:solidFill>
                  <a:srgbClr val="C00000"/>
                </a:solidFill>
              </a:rPr>
              <a:t>H</a:t>
            </a:r>
            <a:r>
              <a:rPr lang="cs-CZ" sz="3400" b="1" baseline="-25000" dirty="0">
                <a:solidFill>
                  <a:srgbClr val="C00000"/>
                </a:solidFill>
              </a:rPr>
              <a:t>0</a:t>
            </a:r>
            <a:r>
              <a:rPr lang="cs-CZ" sz="3400" b="1" dirty="0">
                <a:solidFill>
                  <a:srgbClr val="C00000"/>
                </a:solidFill>
              </a:rPr>
              <a:t> nezamítáme, přestože ve skutečnosti neplatí</a:t>
            </a:r>
            <a:r>
              <a:rPr lang="cs-CZ" sz="3400" dirty="0" smtClean="0"/>
              <a:t>.</a:t>
            </a:r>
            <a:endParaRPr lang="cs-CZ" sz="3400" dirty="0"/>
          </a:p>
          <a:p>
            <a:pPr lvl="0">
              <a:spcAft>
                <a:spcPts val="1200"/>
              </a:spcAft>
            </a:pPr>
            <a:r>
              <a:rPr lang="cs-CZ" sz="3400" b="1" dirty="0" smtClean="0"/>
              <a:t>Síla </a:t>
            </a:r>
            <a:r>
              <a:rPr lang="cs-CZ" sz="3400" b="1" dirty="0"/>
              <a:t>testu</a:t>
            </a:r>
            <a:r>
              <a:rPr lang="cs-CZ" sz="3400" dirty="0"/>
              <a:t> = 1- </a:t>
            </a:r>
            <a:r>
              <a:rPr lang="el-GR" sz="3400" dirty="0" smtClean="0"/>
              <a:t>β</a:t>
            </a:r>
            <a:r>
              <a:rPr lang="cs-CZ" sz="3400" dirty="0" smtClean="0"/>
              <a:t>: </a:t>
            </a:r>
            <a:r>
              <a:rPr lang="cs-CZ" sz="3400" dirty="0"/>
              <a:t>schopnost zamítnout H</a:t>
            </a:r>
            <a:r>
              <a:rPr lang="cs-CZ" sz="3400" baseline="-25000" dirty="0"/>
              <a:t>0</a:t>
            </a:r>
            <a:r>
              <a:rPr lang="cs-CZ" sz="3400" dirty="0"/>
              <a:t>, když neplatí.</a:t>
            </a:r>
          </a:p>
          <a:p>
            <a:pPr>
              <a:buNone/>
            </a:pPr>
            <a:r>
              <a:rPr lang="cs-CZ" sz="3400" dirty="0"/>
              <a:t> 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357298"/>
            <a:ext cx="8229600" cy="142876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b="1" dirty="0" smtClean="0">
                <a:solidFill>
                  <a:srgbClr val="C00000"/>
                </a:solidFill>
              </a:rPr>
              <a:t>Příklad 1: SROVNÁVÁNÍ PRŮMĚRŮ</a:t>
            </a:r>
            <a:r>
              <a:rPr lang="cs-CZ" sz="3600" dirty="0" smtClean="0">
                <a:solidFill>
                  <a:srgbClr val="C00000"/>
                </a:solidFill>
              </a:rPr>
              <a:t/>
            </a:r>
            <a:br>
              <a:rPr lang="cs-CZ" sz="3600" dirty="0" smtClean="0">
                <a:solidFill>
                  <a:srgbClr val="C00000"/>
                </a:solidFill>
              </a:rPr>
            </a:br>
            <a:r>
              <a:rPr lang="cs-CZ" b="1" dirty="0" smtClean="0">
                <a:solidFill>
                  <a:srgbClr val="0000CC"/>
                </a:solidFill>
              </a:rPr>
              <a:t> </a:t>
            </a: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endParaRPr lang="cs-CZ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406676" cy="5268931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cs-CZ" sz="2400" b="1" dirty="0"/>
              <a:t>Jsou rozdíly v průměrné hladině cholesterolu v různých věkových skupinách tak velké, že je pro její hodnocení vhodné používat různé normy?</a:t>
            </a:r>
          </a:p>
          <a:p>
            <a:pPr marL="0">
              <a:buNone/>
            </a:pPr>
            <a:endParaRPr lang="cs-CZ" sz="2400" b="1" dirty="0"/>
          </a:p>
          <a:p>
            <a:pPr>
              <a:buNone/>
            </a:pPr>
            <a:r>
              <a:rPr lang="cs-CZ" sz="2400" dirty="0">
                <a:solidFill>
                  <a:srgbClr val="C00000"/>
                </a:solidFill>
              </a:rPr>
              <a:t>Muži 20-30 let:  </a:t>
            </a:r>
            <a:r>
              <a:rPr lang="cs-CZ" sz="2400" dirty="0"/>
              <a:t>n</a:t>
            </a:r>
            <a:r>
              <a:rPr lang="cs-CZ" sz="2400" baseline="-25000" dirty="0"/>
              <a:t>1</a:t>
            </a:r>
            <a:r>
              <a:rPr lang="cs-CZ" sz="2400" dirty="0"/>
              <a:t> = 50   m</a:t>
            </a:r>
            <a:r>
              <a:rPr lang="cs-CZ" sz="2400" baseline="-25000" dirty="0"/>
              <a:t>1</a:t>
            </a:r>
            <a:r>
              <a:rPr lang="cs-CZ" sz="2400" dirty="0"/>
              <a:t> = 4,57   s</a:t>
            </a:r>
            <a:r>
              <a:rPr lang="cs-CZ" sz="2400" baseline="-25000" dirty="0"/>
              <a:t>1</a:t>
            </a:r>
            <a:r>
              <a:rPr lang="cs-CZ" sz="2400" dirty="0"/>
              <a:t> = 0,70    SE</a:t>
            </a:r>
            <a:r>
              <a:rPr lang="cs-CZ" sz="2400" baseline="-25000" dirty="0"/>
              <a:t>1</a:t>
            </a:r>
            <a:r>
              <a:rPr lang="cs-CZ" sz="2400" dirty="0"/>
              <a:t> = 0,10</a:t>
            </a:r>
          </a:p>
          <a:p>
            <a:pPr>
              <a:buNone/>
            </a:pPr>
            <a:r>
              <a:rPr lang="cs-CZ" sz="2400" dirty="0">
                <a:solidFill>
                  <a:srgbClr val="C00000"/>
                </a:solidFill>
              </a:rPr>
              <a:t>Muži 40-50 let:</a:t>
            </a:r>
            <a:r>
              <a:rPr lang="cs-CZ" sz="2400" dirty="0">
                <a:solidFill>
                  <a:srgbClr val="92D050"/>
                </a:solidFill>
              </a:rPr>
              <a:t>  </a:t>
            </a:r>
            <a:r>
              <a:rPr lang="cs-CZ" sz="2400" dirty="0"/>
              <a:t>n</a:t>
            </a:r>
            <a:r>
              <a:rPr lang="cs-CZ" sz="2400" baseline="-25000" dirty="0"/>
              <a:t>2</a:t>
            </a:r>
            <a:r>
              <a:rPr lang="cs-CZ" sz="2400" dirty="0"/>
              <a:t>= 60    m</a:t>
            </a:r>
            <a:r>
              <a:rPr lang="cs-CZ" sz="2400" baseline="-25000" dirty="0"/>
              <a:t>2</a:t>
            </a:r>
            <a:r>
              <a:rPr lang="cs-CZ" sz="2400" dirty="0"/>
              <a:t> = 5,42   s</a:t>
            </a:r>
            <a:r>
              <a:rPr lang="cs-CZ" sz="2400" baseline="-25000" dirty="0"/>
              <a:t>2</a:t>
            </a:r>
            <a:r>
              <a:rPr lang="cs-CZ" sz="2400" dirty="0"/>
              <a:t> = 0,85    SE</a:t>
            </a:r>
            <a:r>
              <a:rPr lang="cs-CZ" sz="2400" baseline="-25000" dirty="0"/>
              <a:t>2</a:t>
            </a:r>
            <a:r>
              <a:rPr lang="cs-CZ" sz="2400" dirty="0"/>
              <a:t> = 0,11</a:t>
            </a:r>
          </a:p>
          <a:p>
            <a:pPr marL="0">
              <a:spcBef>
                <a:spcPts val="0"/>
              </a:spcBef>
              <a:buNone/>
            </a:pPr>
            <a:endParaRPr lang="cs-CZ" sz="2400" dirty="0" smtClean="0"/>
          </a:p>
          <a:p>
            <a:pPr marL="0">
              <a:spcBef>
                <a:spcPts val="0"/>
              </a:spcBef>
              <a:buNone/>
            </a:pPr>
            <a:endParaRPr lang="cs-CZ" sz="2400" dirty="0" smtClean="0"/>
          </a:p>
          <a:p>
            <a:pPr marL="0">
              <a:spcBef>
                <a:spcPts val="0"/>
              </a:spcBef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2. Hladinu významnosti si zvolíme např. </a:t>
            </a:r>
            <a:r>
              <a:rPr lang="el-GR" sz="2400" b="1" dirty="0" smtClean="0">
                <a:solidFill>
                  <a:srgbClr val="C00000"/>
                </a:solidFill>
              </a:rPr>
              <a:t>α</a:t>
            </a:r>
            <a:r>
              <a:rPr lang="cs-CZ" sz="2400" b="1" dirty="0" smtClean="0">
                <a:solidFill>
                  <a:srgbClr val="C00000"/>
                </a:solidFill>
              </a:rPr>
              <a:t> = 0,05. </a:t>
            </a:r>
            <a:r>
              <a:rPr lang="cs-CZ" sz="2400" b="1" dirty="0">
                <a:solidFill>
                  <a:srgbClr val="C00000"/>
                </a:solidFill>
              </a:rPr>
              <a:t> 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9512" y="4365104"/>
            <a:ext cx="8280920" cy="1008112"/>
          </a:xfrm>
          <a:prstGeom prst="rect">
            <a:avLst/>
          </a:prstGeom>
          <a:noFill/>
          <a:ln w="508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8928992" cy="857256"/>
          </a:xfrm>
        </p:spPr>
        <p:txBody>
          <a:bodyPr>
            <a:noAutofit/>
          </a:bodyPr>
          <a:lstStyle/>
          <a:p>
            <a:r>
              <a:rPr lang="cs-CZ" sz="3200" b="1" dirty="0">
                <a:solidFill>
                  <a:srgbClr val="0000CC"/>
                </a:solidFill>
              </a:rPr>
              <a:t>TESTOVÁNÍ STATISTICKÝCH HYPOTÉZ</a:t>
            </a:r>
            <a:r>
              <a:rPr lang="cs-CZ" sz="3200" dirty="0">
                <a:solidFill>
                  <a:srgbClr val="0000CC"/>
                </a:solidFill>
              </a:rPr>
              <a:t/>
            </a:r>
            <a:br>
              <a:rPr lang="cs-CZ" sz="3200" dirty="0">
                <a:solidFill>
                  <a:srgbClr val="0000CC"/>
                </a:solidFill>
              </a:rPr>
            </a:br>
            <a:endParaRPr lang="cs-CZ" sz="3200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443664" cy="5286412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Stanovíme nulovou a alternativní hypotézu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Zvolíme hladinu významnosti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b="1" dirty="0">
                <a:solidFill>
                  <a:srgbClr val="C00000"/>
                </a:solidFill>
              </a:rPr>
              <a:t>Vybereme vhodný test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>
                <a:solidFill>
                  <a:schemeClr val="bg1">
                    <a:lumMod val="65000"/>
                  </a:schemeClr>
                </a:solidFill>
              </a:rPr>
              <a:t>Ověříme, zda jsou splněny podmínky pro použití testu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>
                <a:solidFill>
                  <a:schemeClr val="bg1">
                    <a:lumMod val="65000"/>
                  </a:schemeClr>
                </a:solidFill>
              </a:rPr>
              <a:t>Vypočítáme testovací charakteristiku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>
                <a:solidFill>
                  <a:schemeClr val="bg1">
                    <a:lumMod val="65000"/>
                  </a:schemeClr>
                </a:solidFill>
              </a:rPr>
              <a:t>Srovnáme ji s odpovídajícími kritickými hodnotami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>
                <a:solidFill>
                  <a:schemeClr val="bg1">
                    <a:lumMod val="65000"/>
                  </a:schemeClr>
                </a:solidFill>
              </a:rPr>
              <a:t>Zamítneme nebo nezamítneme nulovou hypotézu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>
                <a:solidFill>
                  <a:schemeClr val="bg1">
                    <a:lumMod val="65000"/>
                  </a:schemeClr>
                </a:solidFill>
              </a:rPr>
              <a:t>Výsledky interpretujeme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09600" y="1223946"/>
            <a:ext cx="8229600" cy="5286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85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112568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sz="3100" b="1" dirty="0">
                <a:solidFill>
                  <a:srgbClr val="0000CC"/>
                </a:solidFill>
              </a:rPr>
              <a:t>Statistická hypotéza</a:t>
            </a:r>
            <a:r>
              <a:rPr lang="cs-CZ" sz="3100" b="1" dirty="0"/>
              <a:t> </a:t>
            </a:r>
            <a:r>
              <a:rPr lang="cs-CZ" sz="3100" i="1" dirty="0" smtClean="0"/>
              <a:t>= </a:t>
            </a:r>
            <a:r>
              <a:rPr lang="cs-CZ" sz="3100" dirty="0"/>
              <a:t>výrok o statistickém souboru, </a:t>
            </a:r>
            <a:r>
              <a:rPr lang="cs-CZ" sz="3100" dirty="0" smtClean="0"/>
              <a:t>např.: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sz="3100" dirty="0" smtClean="0"/>
              <a:t>že </a:t>
            </a:r>
            <a:r>
              <a:rPr lang="cs-CZ" sz="3100" dirty="0"/>
              <a:t>sledovaná veličina má normální rozdělení, </a:t>
            </a:r>
            <a:endParaRPr lang="cs-CZ" sz="3100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sz="3100" dirty="0" smtClean="0"/>
              <a:t>že </a:t>
            </a:r>
            <a:r>
              <a:rPr lang="cs-CZ" sz="3100" dirty="0"/>
              <a:t>dva náhodné výběry pocházejí z jednoho základního souboru, </a:t>
            </a:r>
            <a:endParaRPr lang="cs-CZ" sz="3100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sz="3100" dirty="0" smtClean="0"/>
              <a:t>že </a:t>
            </a:r>
            <a:r>
              <a:rPr lang="cs-CZ" sz="3100" dirty="0"/>
              <a:t>dvě veličiny jsou na sobě nezávislé apod</a:t>
            </a:r>
            <a:r>
              <a:rPr lang="cs-CZ" sz="3100" dirty="0" smtClean="0"/>
              <a:t>.</a:t>
            </a:r>
            <a:endParaRPr lang="cs-CZ" sz="3100" b="1" dirty="0" smtClean="0"/>
          </a:p>
          <a:p>
            <a:pPr>
              <a:spcBef>
                <a:spcPts val="0"/>
              </a:spcBef>
              <a:spcAft>
                <a:spcPts val="1600"/>
              </a:spcAft>
            </a:pPr>
            <a:r>
              <a:rPr lang="cs-CZ" b="1" dirty="0" smtClean="0">
                <a:solidFill>
                  <a:srgbClr val="0000CC"/>
                </a:solidFill>
              </a:rPr>
              <a:t>Platnost statistických </a:t>
            </a:r>
            <a:r>
              <a:rPr lang="cs-CZ" b="1" dirty="0">
                <a:solidFill>
                  <a:srgbClr val="0000CC"/>
                </a:solidFill>
              </a:rPr>
              <a:t>hypotéz</a:t>
            </a:r>
            <a:r>
              <a:rPr lang="cs-CZ" dirty="0">
                <a:solidFill>
                  <a:srgbClr val="0000CC"/>
                </a:solidFill>
              </a:rPr>
              <a:t> </a:t>
            </a:r>
            <a:r>
              <a:rPr lang="cs-CZ" b="1" cap="all" dirty="0" smtClean="0">
                <a:solidFill>
                  <a:srgbClr val="0000CC"/>
                </a:solidFill>
              </a:rPr>
              <a:t>ověřujeme</a:t>
            </a:r>
            <a:r>
              <a:rPr lang="cs-CZ" cap="all" dirty="0" smtClean="0"/>
              <a:t> </a:t>
            </a:r>
            <a:r>
              <a:rPr lang="cs-CZ" dirty="0" smtClean="0"/>
              <a:t>na základě údajů zjištěných ve výběrovém souboru.</a:t>
            </a:r>
          </a:p>
          <a:p>
            <a:pPr>
              <a:spcBef>
                <a:spcPts val="0"/>
              </a:spcBef>
              <a:spcAft>
                <a:spcPts val="1600"/>
              </a:spcAft>
            </a:pPr>
            <a:r>
              <a:rPr lang="cs-CZ" dirty="0" smtClean="0"/>
              <a:t>Základem je zobecnění z výběrových charakteristik zkoumaného VS na parametry ZS </a:t>
            </a:r>
            <a:r>
              <a:rPr lang="cs-CZ" dirty="0"/>
              <a:t>- jde </a:t>
            </a:r>
            <a:r>
              <a:rPr lang="cs-CZ" dirty="0" smtClean="0"/>
              <a:t>o </a:t>
            </a:r>
            <a:r>
              <a:rPr lang="cs-CZ" b="1" dirty="0" smtClean="0">
                <a:solidFill>
                  <a:srgbClr val="0000CC"/>
                </a:solidFill>
              </a:rPr>
              <a:t>induktivní </a:t>
            </a:r>
            <a:r>
              <a:rPr lang="cs-CZ" b="1" dirty="0">
                <a:solidFill>
                  <a:srgbClr val="0000CC"/>
                </a:solidFill>
              </a:rPr>
              <a:t>soud</a:t>
            </a:r>
            <a:r>
              <a:rPr lang="cs-CZ" dirty="0" smtClean="0">
                <a:solidFill>
                  <a:srgbClr val="0000CC"/>
                </a:solidFill>
              </a:rPr>
              <a:t>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K</a:t>
            </a:r>
            <a:r>
              <a:rPr lang="cs-CZ" dirty="0"/>
              <a:t> </a:t>
            </a:r>
            <a:r>
              <a:rPr lang="cs-CZ" dirty="0" smtClean="0"/>
              <a:t>ověření (testování) hypotézy </a:t>
            </a:r>
            <a:r>
              <a:rPr lang="cs-CZ" dirty="0"/>
              <a:t>se používá tzv. </a:t>
            </a:r>
            <a:r>
              <a:rPr lang="cs-CZ" b="1" dirty="0">
                <a:solidFill>
                  <a:srgbClr val="0000CC"/>
                </a:solidFill>
              </a:rPr>
              <a:t>testů významnosti</a:t>
            </a:r>
            <a:r>
              <a:rPr lang="cs-CZ" dirty="0"/>
              <a:t>, které rozhodují mezi</a:t>
            </a:r>
            <a:r>
              <a:rPr lang="cs-CZ" dirty="0" smtClean="0"/>
              <a:t>:</a:t>
            </a:r>
            <a:endParaRPr lang="cs-CZ" dirty="0"/>
          </a:p>
          <a:p>
            <a:pPr lvl="1"/>
            <a:r>
              <a:rPr lang="cs-CZ" sz="3200" b="1" dirty="0" smtClean="0">
                <a:solidFill>
                  <a:srgbClr val="0000CC"/>
                </a:solidFill>
              </a:rPr>
              <a:t>nulovou </a:t>
            </a:r>
            <a:r>
              <a:rPr lang="cs-CZ" sz="3200" b="1" dirty="0">
                <a:solidFill>
                  <a:srgbClr val="0000CC"/>
                </a:solidFill>
              </a:rPr>
              <a:t>(testovanou) </a:t>
            </a:r>
            <a:r>
              <a:rPr lang="cs-CZ" sz="3200" b="1" dirty="0" smtClean="0">
                <a:solidFill>
                  <a:srgbClr val="0000CC"/>
                </a:solidFill>
              </a:rPr>
              <a:t>hypotézou H</a:t>
            </a:r>
            <a:r>
              <a:rPr lang="cs-CZ" sz="3200" b="1" baseline="-25000" dirty="0" smtClean="0">
                <a:solidFill>
                  <a:srgbClr val="0000CC"/>
                </a:solidFill>
              </a:rPr>
              <a:t>0 </a:t>
            </a:r>
            <a:endParaRPr lang="cs-CZ" sz="3200" b="1" dirty="0">
              <a:solidFill>
                <a:srgbClr val="0000CC"/>
              </a:solidFill>
            </a:endParaRPr>
          </a:p>
          <a:p>
            <a:pPr lvl="1"/>
            <a:r>
              <a:rPr lang="cs-CZ" sz="3200" b="1" dirty="0" smtClean="0">
                <a:solidFill>
                  <a:srgbClr val="0000CC"/>
                </a:solidFill>
              </a:rPr>
              <a:t>hypotézou </a:t>
            </a:r>
            <a:r>
              <a:rPr lang="cs-CZ" sz="3200" b="1" dirty="0">
                <a:solidFill>
                  <a:srgbClr val="0000CC"/>
                </a:solidFill>
              </a:rPr>
              <a:t>alternativní (opačnou) H</a:t>
            </a:r>
            <a:r>
              <a:rPr lang="cs-CZ" sz="3200" b="1" baseline="-25000" dirty="0">
                <a:solidFill>
                  <a:srgbClr val="0000CC"/>
                </a:solidFill>
              </a:rPr>
              <a:t>A</a:t>
            </a:r>
            <a:endParaRPr lang="cs-CZ" sz="3200" b="1" dirty="0">
              <a:solidFill>
                <a:srgbClr val="0000CC"/>
              </a:solidFill>
            </a:endParaRPr>
          </a:p>
          <a:p>
            <a:endParaRPr lang="cs-CZ" dirty="0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-32310" y="404664"/>
            <a:ext cx="9289032" cy="736040"/>
          </a:xfrm>
        </p:spPr>
        <p:txBody>
          <a:bodyPr>
            <a:noAutofit/>
          </a:bodyPr>
          <a:lstStyle/>
          <a:p>
            <a:r>
              <a:rPr lang="cs-CZ" sz="3600" b="1" dirty="0" smtClean="0">
                <a:solidFill>
                  <a:srgbClr val="0000CC"/>
                </a:solidFill>
              </a:rPr>
              <a:t/>
            </a:r>
            <a:br>
              <a:rPr lang="cs-CZ" sz="3600" b="1" dirty="0" smtClean="0">
                <a:solidFill>
                  <a:srgbClr val="0000CC"/>
                </a:solidFill>
              </a:rPr>
            </a:br>
            <a:r>
              <a:rPr lang="cs-CZ" sz="3000" b="1" dirty="0" smtClean="0">
                <a:solidFill>
                  <a:srgbClr val="0000CC"/>
                </a:solidFill>
              </a:rPr>
              <a:t>TESTOVÁNÍ </a:t>
            </a:r>
            <a:r>
              <a:rPr lang="cs-CZ" sz="3000" b="1" dirty="0">
                <a:solidFill>
                  <a:srgbClr val="0000CC"/>
                </a:solidFill>
              </a:rPr>
              <a:t>STATISTICKÝCH HYPOTÉZ</a:t>
            </a:r>
            <a:r>
              <a:rPr lang="cs-CZ" sz="3000" dirty="0">
                <a:solidFill>
                  <a:srgbClr val="0000CC"/>
                </a:solidFill>
              </a:rPr>
              <a:t/>
            </a:r>
            <a:br>
              <a:rPr lang="cs-CZ" sz="3000" dirty="0">
                <a:solidFill>
                  <a:srgbClr val="0000CC"/>
                </a:solidFill>
              </a:rPr>
            </a:br>
            <a:endParaRPr lang="cs-CZ" sz="30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958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00CC"/>
                </a:solidFill>
              </a:rPr>
              <a:t>TESTY VÝZNAMNOSTI</a:t>
            </a:r>
            <a:r>
              <a:rPr lang="cs-CZ" sz="2800" dirty="0" smtClean="0">
                <a:solidFill>
                  <a:srgbClr val="0000CC"/>
                </a:solidFill>
              </a:rPr>
              <a:t/>
            </a:r>
            <a:br>
              <a:rPr lang="cs-CZ" sz="2800" dirty="0" smtClean="0">
                <a:solidFill>
                  <a:srgbClr val="0000CC"/>
                </a:solidFill>
              </a:rPr>
            </a:br>
            <a:endParaRPr lang="cs-CZ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85313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cs-CZ" sz="1800" dirty="0"/>
          </a:p>
          <a:p>
            <a:r>
              <a:rPr lang="cs-CZ" dirty="0"/>
              <a:t>Platnost statistických hypotéz prověřujeme pomocí tzv. </a:t>
            </a:r>
            <a:r>
              <a:rPr lang="cs-CZ" b="1" dirty="0"/>
              <a:t>testů významnosti</a:t>
            </a:r>
            <a:r>
              <a:rPr lang="cs-CZ" dirty="0"/>
              <a:t>:</a:t>
            </a:r>
            <a:endParaRPr lang="cs-CZ" sz="1800" dirty="0"/>
          </a:p>
          <a:p>
            <a:pPr>
              <a:buNone/>
            </a:pPr>
            <a:r>
              <a:rPr lang="cs-CZ" dirty="0"/>
              <a:t> </a:t>
            </a:r>
            <a:endParaRPr lang="cs-CZ" sz="1800" dirty="0"/>
          </a:p>
          <a:p>
            <a:pPr lvl="1"/>
            <a:r>
              <a:rPr lang="cs-CZ" dirty="0">
                <a:solidFill>
                  <a:srgbClr val="C00000"/>
                </a:solidFill>
                <a:latin typeface="+mj-lt"/>
              </a:rPr>
              <a:t>Testy pro hodnoty parametrů</a:t>
            </a:r>
            <a:r>
              <a:rPr lang="cs-CZ" dirty="0">
                <a:solidFill>
                  <a:srgbClr val="FF0000"/>
                </a:solidFill>
                <a:latin typeface="+mj-lt"/>
              </a:rPr>
              <a:t> </a:t>
            </a:r>
            <a:r>
              <a:rPr lang="cs-CZ" dirty="0" smtClean="0">
                <a:solidFill>
                  <a:srgbClr val="FF0000"/>
                </a:solidFill>
                <a:latin typeface="+mj-lt"/>
              </a:rPr>
              <a:t>                    </a:t>
            </a:r>
            <a:r>
              <a:rPr lang="cs-CZ" dirty="0" smtClean="0"/>
              <a:t>(</a:t>
            </a:r>
            <a:r>
              <a:rPr lang="cs-CZ" dirty="0"/>
              <a:t>měříme vzdálenost pozorované statistiky </a:t>
            </a:r>
            <a:r>
              <a:rPr lang="cs-CZ" dirty="0" smtClean="0"/>
              <a:t>od hypotézou </a:t>
            </a:r>
            <a:r>
              <a:rPr lang="cs-CZ" dirty="0"/>
              <a:t>stanovené hodnoty parametru)</a:t>
            </a:r>
            <a:endParaRPr lang="cs-CZ" sz="1600" dirty="0"/>
          </a:p>
          <a:p>
            <a:pPr lvl="1"/>
            <a:r>
              <a:rPr lang="cs-CZ" dirty="0">
                <a:solidFill>
                  <a:srgbClr val="C00000"/>
                </a:solidFill>
                <a:latin typeface="+mj-lt"/>
              </a:rPr>
              <a:t>Srovnávání rozdílů parametrů  </a:t>
            </a:r>
            <a:r>
              <a:rPr lang="cs-CZ" dirty="0" smtClean="0">
                <a:solidFill>
                  <a:srgbClr val="C00000"/>
                </a:solidFill>
                <a:latin typeface="+mj-lt"/>
              </a:rPr>
              <a:t>               </a:t>
            </a:r>
            <a:r>
              <a:rPr lang="cs-CZ" dirty="0" smtClean="0"/>
              <a:t>(</a:t>
            </a:r>
            <a:r>
              <a:rPr lang="cs-CZ" dirty="0"/>
              <a:t>např. test významnosti pro rozdíly středních hodnot či pravděpodobností)</a:t>
            </a:r>
            <a:endParaRPr lang="cs-CZ" sz="1600" dirty="0"/>
          </a:p>
          <a:p>
            <a:pPr lvl="1"/>
            <a:r>
              <a:rPr lang="cs-CZ" dirty="0">
                <a:solidFill>
                  <a:srgbClr val="C00000"/>
                </a:solidFill>
                <a:latin typeface="+mj-lt"/>
              </a:rPr>
              <a:t>Zjišťování typu rozložení četností </a:t>
            </a:r>
            <a:r>
              <a:rPr lang="cs-CZ" dirty="0" smtClean="0">
                <a:solidFill>
                  <a:srgbClr val="C00000"/>
                </a:solidFill>
                <a:latin typeface="+mj-lt"/>
              </a:rPr>
              <a:t>                  </a:t>
            </a:r>
            <a:r>
              <a:rPr lang="cs-CZ" dirty="0" smtClean="0"/>
              <a:t>(test dobré shody, test normality)</a:t>
            </a:r>
            <a:endParaRPr lang="cs-CZ" sz="1600" dirty="0"/>
          </a:p>
          <a:p>
            <a:pPr lvl="1"/>
            <a:r>
              <a:rPr lang="cs-CZ" dirty="0">
                <a:solidFill>
                  <a:srgbClr val="C00000"/>
                </a:solidFill>
                <a:latin typeface="+mj-lt"/>
              </a:rPr>
              <a:t>Hodnocení závislostí </a:t>
            </a:r>
            <a:r>
              <a:rPr lang="cs-CZ" dirty="0" smtClean="0">
                <a:solidFill>
                  <a:srgbClr val="C00000"/>
                </a:solidFill>
                <a:latin typeface="+mj-lt"/>
              </a:rPr>
              <a:t>                                            </a:t>
            </a:r>
            <a:r>
              <a:rPr lang="cs-CZ" dirty="0" smtClean="0"/>
              <a:t>(</a:t>
            </a:r>
            <a:r>
              <a:rPr lang="cs-CZ" dirty="0"/>
              <a:t>testy závislosti)</a:t>
            </a:r>
            <a:endParaRPr lang="cs-CZ" sz="1600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03282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00CC"/>
                </a:solidFill>
              </a:rPr>
              <a:t>TESTY VÝZNAMNOSTI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>
                <a:solidFill>
                  <a:srgbClr val="C00000"/>
                </a:solidFill>
              </a:rPr>
              <a:t>Parametrické testy</a:t>
            </a:r>
            <a:endParaRPr lang="cs-CZ" dirty="0">
              <a:solidFill>
                <a:srgbClr val="C00000"/>
              </a:solidFill>
            </a:endParaRPr>
          </a:p>
          <a:p>
            <a:pPr lvl="0"/>
            <a:r>
              <a:rPr lang="cs-CZ" sz="2800" dirty="0"/>
              <a:t>Vycházejí ze srovnávání parametrů </a:t>
            </a:r>
            <a:r>
              <a:rPr lang="el-GR" sz="2800" b="1" dirty="0" smtClean="0"/>
              <a:t>μ</a:t>
            </a:r>
            <a:r>
              <a:rPr lang="cs-CZ" sz="2800" b="1" dirty="0" smtClean="0"/>
              <a:t>, </a:t>
            </a:r>
            <a:r>
              <a:rPr lang="el-GR" sz="2800" b="1" dirty="0" smtClean="0"/>
              <a:t>σ</a:t>
            </a:r>
            <a:r>
              <a:rPr lang="cs-CZ" sz="2800" b="1" dirty="0" smtClean="0"/>
              <a:t>,</a:t>
            </a:r>
            <a:r>
              <a:rPr lang="cs-CZ" sz="2800" dirty="0" smtClean="0"/>
              <a:t> </a:t>
            </a:r>
            <a:r>
              <a:rPr lang="el-GR" sz="2800" b="1" dirty="0" smtClean="0"/>
              <a:t>π</a:t>
            </a:r>
            <a:r>
              <a:rPr lang="cs-CZ" sz="2800" dirty="0" smtClean="0"/>
              <a:t> (zastoupených </a:t>
            </a:r>
            <a:r>
              <a:rPr lang="cs-CZ" sz="2800" dirty="0"/>
              <a:t>při srovnávání výběrovými charakteristikami m, p, s).</a:t>
            </a:r>
          </a:p>
          <a:p>
            <a:pPr lvl="0"/>
            <a:r>
              <a:rPr lang="cs-CZ" sz="2800" dirty="0"/>
              <a:t>Musíme znát typ rozložení testované veličiny, hypotézy se týkají </a:t>
            </a:r>
            <a:r>
              <a:rPr lang="cs-CZ" sz="2800" dirty="0" smtClean="0"/>
              <a:t>parametrů tohoto </a:t>
            </a:r>
            <a:r>
              <a:rPr lang="cs-CZ" sz="2800" dirty="0"/>
              <a:t>rozložení.</a:t>
            </a:r>
          </a:p>
          <a:p>
            <a:pPr lvl="0"/>
            <a:r>
              <a:rPr lang="cs-CZ" sz="2800" dirty="0"/>
              <a:t>Srovnáváme charakteristiky dvou </a:t>
            </a:r>
            <a:r>
              <a:rPr lang="cs-CZ" sz="2800" b="1" dirty="0"/>
              <a:t>nezávislých</a:t>
            </a:r>
            <a:r>
              <a:rPr lang="cs-CZ" sz="2800" dirty="0"/>
              <a:t> </a:t>
            </a:r>
            <a:r>
              <a:rPr lang="cs-CZ" sz="2800" dirty="0" smtClean="0"/>
              <a:t>výběrů.</a:t>
            </a:r>
            <a:endParaRPr lang="cs-CZ" sz="2800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00CC"/>
                </a:solidFill>
              </a:rPr>
              <a:t>TESTY VÝZNAMNOSTI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b="1" dirty="0">
                <a:solidFill>
                  <a:srgbClr val="C00000"/>
                </a:solidFill>
              </a:rPr>
              <a:t>Neparametrické testy</a:t>
            </a:r>
            <a:endParaRPr lang="cs-CZ" dirty="0">
              <a:solidFill>
                <a:srgbClr val="C00000"/>
              </a:solidFill>
            </a:endParaRPr>
          </a:p>
          <a:p>
            <a:pPr lvl="0"/>
            <a:r>
              <a:rPr lang="cs-CZ" dirty="0"/>
              <a:t>Velkou skupinu tvoří např. testy založené na pořadí</a:t>
            </a:r>
          </a:p>
          <a:p>
            <a:pPr lvl="0"/>
            <a:r>
              <a:rPr lang="cs-CZ" dirty="0"/>
              <a:t>Výhody:  jsou početně jednodušší </a:t>
            </a:r>
            <a:br>
              <a:rPr lang="cs-CZ" dirty="0"/>
            </a:br>
            <a:r>
              <a:rPr lang="cs-CZ" dirty="0"/>
              <a:t>a </a:t>
            </a:r>
            <a:r>
              <a:rPr lang="cs-CZ" b="1" dirty="0"/>
              <a:t>nepředpokládají znalost typu rozložení</a:t>
            </a:r>
            <a:r>
              <a:rPr lang="cs-CZ" dirty="0"/>
              <a:t> </a:t>
            </a:r>
            <a:r>
              <a:rPr lang="cs-CZ" dirty="0" smtClean="0"/>
              <a:t>a lze </a:t>
            </a:r>
            <a:r>
              <a:rPr lang="cs-CZ" dirty="0"/>
              <a:t>je použít pro </a:t>
            </a:r>
            <a:r>
              <a:rPr lang="cs-CZ" b="1" dirty="0"/>
              <a:t>závislé</a:t>
            </a:r>
            <a:r>
              <a:rPr lang="cs-CZ" dirty="0"/>
              <a:t> výběry</a:t>
            </a:r>
          </a:p>
          <a:p>
            <a:pPr lvl="0"/>
            <a:r>
              <a:rPr lang="cs-CZ" dirty="0"/>
              <a:t>Nevýhody: mají menší sílu, tzn. mají menší schopnost zamítnout nulovou hypotézu, když ta skutečně neplatí.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357298"/>
            <a:ext cx="8229600" cy="142876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b="1" dirty="0" smtClean="0">
                <a:solidFill>
                  <a:srgbClr val="C00000"/>
                </a:solidFill>
              </a:rPr>
              <a:t>Příklad 1: SROVNÁVÁNÍ PRŮMĚRŮ</a:t>
            </a:r>
            <a:r>
              <a:rPr lang="cs-CZ" dirty="0" smtClean="0">
                <a:solidFill>
                  <a:srgbClr val="C00000"/>
                </a:solidFill>
              </a:rPr>
              <a:t/>
            </a:r>
            <a:br>
              <a:rPr lang="cs-CZ" dirty="0" smtClean="0">
                <a:solidFill>
                  <a:srgbClr val="C00000"/>
                </a:solidFill>
              </a:rPr>
            </a:br>
            <a:r>
              <a:rPr lang="cs-CZ" b="1" dirty="0" smtClean="0">
                <a:solidFill>
                  <a:srgbClr val="0000CC"/>
                </a:solidFill>
              </a:rPr>
              <a:t> </a:t>
            </a: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endParaRPr lang="cs-CZ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589240"/>
          </a:xfrm>
        </p:spPr>
        <p:txBody>
          <a:bodyPr>
            <a:normAutofit fontScale="70000" lnSpcReduction="20000"/>
          </a:bodyPr>
          <a:lstStyle/>
          <a:p>
            <a:pPr marL="0">
              <a:buNone/>
            </a:pPr>
            <a:r>
              <a:rPr lang="cs-CZ" sz="3100" b="1" dirty="0"/>
              <a:t>Jsou rozdíly v průměrné hladině cholesterolu v různých věkových skupinách tak velké, že je pro její hodnocení vhodné používat různé normy?</a:t>
            </a:r>
          </a:p>
          <a:p>
            <a:pPr marL="0">
              <a:buNone/>
            </a:pPr>
            <a:endParaRPr lang="cs-CZ" sz="3100" b="1" dirty="0"/>
          </a:p>
          <a:p>
            <a:pPr>
              <a:buNone/>
            </a:pPr>
            <a:r>
              <a:rPr lang="cs-CZ" sz="3100" dirty="0">
                <a:solidFill>
                  <a:srgbClr val="C00000"/>
                </a:solidFill>
              </a:rPr>
              <a:t>Muži 20-30 let:  </a:t>
            </a:r>
            <a:r>
              <a:rPr lang="cs-CZ" sz="3100" dirty="0"/>
              <a:t>n</a:t>
            </a:r>
            <a:r>
              <a:rPr lang="cs-CZ" sz="3100" baseline="-25000" dirty="0"/>
              <a:t>1</a:t>
            </a:r>
            <a:r>
              <a:rPr lang="cs-CZ" sz="3100" dirty="0"/>
              <a:t> = 50   m</a:t>
            </a:r>
            <a:r>
              <a:rPr lang="cs-CZ" sz="3100" baseline="-25000" dirty="0"/>
              <a:t>1</a:t>
            </a:r>
            <a:r>
              <a:rPr lang="cs-CZ" sz="3100" dirty="0"/>
              <a:t> = 4,57   s</a:t>
            </a:r>
            <a:r>
              <a:rPr lang="cs-CZ" sz="3100" baseline="-25000" dirty="0"/>
              <a:t>1</a:t>
            </a:r>
            <a:r>
              <a:rPr lang="cs-CZ" sz="3100" dirty="0"/>
              <a:t> = 0,70    SE</a:t>
            </a:r>
            <a:r>
              <a:rPr lang="cs-CZ" sz="3100" baseline="-25000" dirty="0"/>
              <a:t>1</a:t>
            </a:r>
            <a:r>
              <a:rPr lang="cs-CZ" sz="3100" dirty="0"/>
              <a:t> = 0,10</a:t>
            </a:r>
          </a:p>
          <a:p>
            <a:pPr>
              <a:buNone/>
            </a:pPr>
            <a:r>
              <a:rPr lang="cs-CZ" sz="3100" dirty="0">
                <a:solidFill>
                  <a:srgbClr val="C00000"/>
                </a:solidFill>
              </a:rPr>
              <a:t>Muži 40-50 let:</a:t>
            </a:r>
            <a:r>
              <a:rPr lang="cs-CZ" sz="3100" dirty="0">
                <a:solidFill>
                  <a:srgbClr val="92D050"/>
                </a:solidFill>
              </a:rPr>
              <a:t>  </a:t>
            </a:r>
            <a:r>
              <a:rPr lang="cs-CZ" sz="3100" dirty="0"/>
              <a:t>n</a:t>
            </a:r>
            <a:r>
              <a:rPr lang="cs-CZ" sz="3100" baseline="-25000" dirty="0"/>
              <a:t>2</a:t>
            </a:r>
            <a:r>
              <a:rPr lang="cs-CZ" sz="3100" dirty="0"/>
              <a:t>= 60    m</a:t>
            </a:r>
            <a:r>
              <a:rPr lang="cs-CZ" sz="3100" baseline="-25000" dirty="0"/>
              <a:t>2</a:t>
            </a:r>
            <a:r>
              <a:rPr lang="cs-CZ" sz="3100" dirty="0"/>
              <a:t> = 5,42   s</a:t>
            </a:r>
            <a:r>
              <a:rPr lang="cs-CZ" sz="3100" baseline="-25000" dirty="0"/>
              <a:t>2</a:t>
            </a:r>
            <a:r>
              <a:rPr lang="cs-CZ" sz="3100" dirty="0"/>
              <a:t> = 0,85    SE</a:t>
            </a:r>
            <a:r>
              <a:rPr lang="cs-CZ" sz="3100" baseline="-25000" dirty="0"/>
              <a:t>2</a:t>
            </a:r>
            <a:r>
              <a:rPr lang="cs-CZ" sz="3100" dirty="0"/>
              <a:t> = 0,11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dirty="0" smtClean="0"/>
          </a:p>
          <a:p>
            <a:pPr marL="0" indent="0">
              <a:spcBef>
                <a:spcPts val="0"/>
              </a:spcBef>
              <a:buNone/>
            </a:pPr>
            <a:endParaRPr lang="cs-CZ" sz="3100" b="1" dirty="0" smtClean="0">
              <a:solidFill>
                <a:srgbClr val="C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3100" b="1" dirty="0" smtClean="0">
                <a:solidFill>
                  <a:srgbClr val="C00000"/>
                </a:solidFill>
              </a:rPr>
              <a:t>3. Pro srovnání průměrů zvolíme u-test</a:t>
            </a:r>
          </a:p>
          <a:p>
            <a:pPr marL="0" indent="0">
              <a:spcBef>
                <a:spcPts val="0"/>
              </a:spcBef>
              <a:buNone/>
            </a:pPr>
            <a:endParaRPr lang="cs-CZ" sz="3100" b="1" dirty="0" smtClean="0">
              <a:solidFill>
                <a:srgbClr val="C00000"/>
              </a:solidFill>
            </a:endParaRPr>
          </a:p>
          <a:p>
            <a:pPr marL="856800" lvl="1" indent="-457200">
              <a:spcBef>
                <a:spcPts val="0"/>
              </a:spcBef>
              <a:buFont typeface="Arial" pitchFamily="34" charset="0"/>
              <a:buChar char="•"/>
            </a:pPr>
            <a:r>
              <a:rPr lang="cs-CZ" sz="2900" dirty="0" smtClean="0"/>
              <a:t>Při dostatečně velkých souborech mají rozdíly výběrových průměrů normální rozdělení.</a:t>
            </a:r>
          </a:p>
          <a:p>
            <a:pPr marL="857250" lvl="1" indent="-457200">
              <a:spcBef>
                <a:spcPts val="0"/>
              </a:spcBef>
              <a:buFont typeface="Arial" pitchFamily="34" charset="0"/>
              <a:buChar char="•"/>
            </a:pPr>
            <a:r>
              <a:rPr lang="cs-CZ" sz="2900" b="1" dirty="0" smtClean="0">
                <a:solidFill>
                  <a:srgbClr val="C00000"/>
                </a:solidFill>
              </a:rPr>
              <a:t>u-test  </a:t>
            </a:r>
            <a:r>
              <a:rPr lang="cs-CZ" sz="2900" b="1" dirty="0"/>
              <a:t>(z-test): </a:t>
            </a:r>
          </a:p>
          <a:p>
            <a:pPr lvl="2">
              <a:buFont typeface="Arial" pitchFamily="34" charset="0"/>
              <a:buChar char="−"/>
            </a:pPr>
            <a:r>
              <a:rPr lang="cs-CZ" sz="2900" dirty="0" smtClean="0"/>
              <a:t>parametrický </a:t>
            </a:r>
            <a:r>
              <a:rPr lang="cs-CZ" sz="2900" dirty="0"/>
              <a:t>test</a:t>
            </a:r>
          </a:p>
          <a:p>
            <a:pPr lvl="2">
              <a:buFont typeface="Arial" pitchFamily="34" charset="0"/>
              <a:buChar char="−"/>
            </a:pPr>
            <a:r>
              <a:rPr lang="cs-CZ" sz="2900" dirty="0" smtClean="0"/>
              <a:t>normální </a:t>
            </a:r>
            <a:r>
              <a:rPr lang="cs-CZ" sz="2900" dirty="0"/>
              <a:t>rozložení</a:t>
            </a:r>
          </a:p>
          <a:p>
            <a:pPr lvl="2">
              <a:buFont typeface="Arial" pitchFamily="34" charset="0"/>
              <a:buChar char="−"/>
            </a:pPr>
            <a:r>
              <a:rPr lang="cs-CZ" sz="2900" dirty="0"/>
              <a:t>Vypočítaná testovací charakteristika </a:t>
            </a:r>
            <a:r>
              <a:rPr lang="cs-CZ" sz="2900" b="1" dirty="0">
                <a:solidFill>
                  <a:srgbClr val="C00000"/>
                </a:solidFill>
              </a:rPr>
              <a:t>u </a:t>
            </a:r>
            <a:r>
              <a:rPr lang="cs-CZ" sz="2900" dirty="0"/>
              <a:t>(někdy </a:t>
            </a:r>
            <a:r>
              <a:rPr lang="cs-CZ" sz="2900" dirty="0" err="1"/>
              <a:t>ozn</a:t>
            </a:r>
            <a:r>
              <a:rPr lang="cs-CZ" sz="2900" dirty="0"/>
              <a:t>. z) se srovnává s kritickými hodnotami normálního </a:t>
            </a:r>
            <a:r>
              <a:rPr lang="cs-CZ" sz="2900" dirty="0" smtClean="0"/>
              <a:t>rozložení.</a:t>
            </a:r>
          </a:p>
          <a:p>
            <a:pPr lvl="1">
              <a:buFont typeface="Arial" pitchFamily="34" charset="0"/>
              <a:buChar char="•"/>
            </a:pPr>
            <a:r>
              <a:rPr lang="cs-CZ" sz="2900" dirty="0" smtClean="0"/>
              <a:t>U malých souborů se pro srovnání průměrů používá t-test.</a:t>
            </a:r>
            <a:endParaRPr lang="cs-CZ" sz="2900" dirty="0"/>
          </a:p>
          <a:p>
            <a:pPr marL="800100" lvl="2" indent="0">
              <a:spcBef>
                <a:spcPts val="0"/>
              </a:spcBef>
              <a:buNone/>
            </a:pPr>
            <a:r>
              <a:rPr lang="cs-CZ" sz="2600" b="1" dirty="0" smtClean="0"/>
              <a:t>  </a:t>
            </a:r>
            <a:endParaRPr lang="cs-CZ" sz="2600" b="1" dirty="0"/>
          </a:p>
        </p:txBody>
      </p:sp>
      <p:sp>
        <p:nvSpPr>
          <p:cNvPr id="4" name="Obdélník 3"/>
          <p:cNvSpPr/>
          <p:nvPr/>
        </p:nvSpPr>
        <p:spPr>
          <a:xfrm>
            <a:off x="251520" y="3429000"/>
            <a:ext cx="8546034" cy="3096344"/>
          </a:xfrm>
          <a:prstGeom prst="rect">
            <a:avLst/>
          </a:prstGeom>
          <a:noFill/>
          <a:ln w="508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8928992" cy="857256"/>
          </a:xfrm>
        </p:spPr>
        <p:txBody>
          <a:bodyPr>
            <a:noAutofit/>
          </a:bodyPr>
          <a:lstStyle/>
          <a:p>
            <a:r>
              <a:rPr lang="cs-CZ" sz="3200" b="1" dirty="0">
                <a:solidFill>
                  <a:srgbClr val="0000CC"/>
                </a:solidFill>
              </a:rPr>
              <a:t>TESTOVÁNÍ STATISTICKÝCH HYPOTÉZ</a:t>
            </a:r>
            <a:r>
              <a:rPr lang="cs-CZ" sz="3200" dirty="0">
                <a:solidFill>
                  <a:srgbClr val="0000CC"/>
                </a:solidFill>
              </a:rPr>
              <a:t/>
            </a:r>
            <a:br>
              <a:rPr lang="cs-CZ" sz="3200" dirty="0">
                <a:solidFill>
                  <a:srgbClr val="0000CC"/>
                </a:solidFill>
              </a:rPr>
            </a:br>
            <a:endParaRPr lang="cs-CZ" sz="3200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443664" cy="5286412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Stanovíme nulovou a alternativní hypotézu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Zvolíme hladinu významnosti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Vybereme vhodný test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b="1" dirty="0">
                <a:solidFill>
                  <a:srgbClr val="C00000"/>
                </a:solidFill>
              </a:rPr>
              <a:t>Ověříme, zda jsou splněny podmínky pro použití testu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>
                <a:solidFill>
                  <a:schemeClr val="bg1">
                    <a:lumMod val="65000"/>
                  </a:schemeClr>
                </a:solidFill>
              </a:rPr>
              <a:t>Vypočítáme testovací charakteristiku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>
                <a:solidFill>
                  <a:schemeClr val="bg1">
                    <a:lumMod val="65000"/>
                  </a:schemeClr>
                </a:solidFill>
              </a:rPr>
              <a:t>Srovnáme ji s odpovídajícími kritickými hodnotami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>
                <a:solidFill>
                  <a:schemeClr val="bg1">
                    <a:lumMod val="65000"/>
                  </a:schemeClr>
                </a:solidFill>
              </a:rPr>
              <a:t>Zamítneme nebo nezamítneme nulovou hypotézu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>
                <a:solidFill>
                  <a:schemeClr val="bg1">
                    <a:lumMod val="65000"/>
                  </a:schemeClr>
                </a:solidFill>
              </a:rPr>
              <a:t>Výsledky interpretujeme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09600" y="1223946"/>
            <a:ext cx="8229600" cy="5286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027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78684" cy="1143000"/>
          </a:xfrm>
        </p:spPr>
        <p:txBody>
          <a:bodyPr>
            <a:noAutofit/>
          </a:bodyPr>
          <a:lstStyle/>
          <a:p>
            <a:r>
              <a:rPr lang="cs-CZ" sz="3600" b="1" dirty="0" smtClean="0">
                <a:solidFill>
                  <a:srgbClr val="0000CC"/>
                </a:solidFill>
              </a:rPr>
              <a:t>PODMÍNKY PRO POUŽITÍ TESTU</a:t>
            </a:r>
            <a:endParaRPr lang="cs-CZ" sz="3600" b="1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9006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600" b="1" dirty="0" smtClean="0">
                <a:solidFill>
                  <a:srgbClr val="C00000"/>
                </a:solidFill>
              </a:rPr>
              <a:t>Podmínky pro použití u-testu pro srovnávání průměrů:</a:t>
            </a:r>
          </a:p>
          <a:p>
            <a:pPr algn="ctr">
              <a:buNone/>
            </a:pPr>
            <a:endParaRPr lang="cs-CZ" sz="2600" b="1" dirty="0" smtClean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600" b="1" dirty="0" smtClean="0"/>
              <a:t>n</a:t>
            </a:r>
            <a:r>
              <a:rPr lang="cs-CZ" sz="2600" b="1" baseline="-25000" dirty="0" smtClean="0"/>
              <a:t>1 </a:t>
            </a:r>
            <a:r>
              <a:rPr lang="cs-CZ" sz="2600" b="1" dirty="0" smtClean="0"/>
              <a:t>&gt; 30, n</a:t>
            </a:r>
            <a:r>
              <a:rPr lang="cs-CZ" sz="2600" b="1" baseline="-25000" dirty="0" smtClean="0"/>
              <a:t>2 </a:t>
            </a:r>
            <a:r>
              <a:rPr lang="cs-CZ" sz="2600" b="1" dirty="0" smtClean="0"/>
              <a:t>&gt; 30</a:t>
            </a:r>
          </a:p>
          <a:p>
            <a:pPr marL="914400" lvl="1" indent="-514350"/>
            <a:r>
              <a:rPr lang="cs-CZ" sz="2200" dirty="0" smtClean="0"/>
              <a:t>pro menší soubory Studentův t-test  (vypočítáme testovací charakteristiku </a:t>
            </a:r>
            <a:r>
              <a:rPr lang="cs-CZ" sz="2200" b="1" dirty="0" smtClean="0"/>
              <a:t>t </a:t>
            </a:r>
            <a:r>
              <a:rPr lang="cs-CZ" sz="2200" dirty="0" smtClean="0"/>
              <a:t>a srovnáme ji s kritickými hodnotami Studentova rozdělení – viz skripta str. 41).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600" b="1" dirty="0" smtClean="0"/>
              <a:t>nezávislé výběry </a:t>
            </a:r>
            <a:r>
              <a:rPr lang="cs-CZ" sz="2600" dirty="0" smtClean="0"/>
              <a:t>(hodnoty ve srovnávaných souborech se vzájemně neovlivňují)</a:t>
            </a:r>
          </a:p>
          <a:p>
            <a:pPr marL="914400" lvl="1" indent="-514350"/>
            <a:r>
              <a:rPr lang="cs-CZ" sz="2200" dirty="0" smtClean="0"/>
              <a:t>testy pro párované hodnoty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600" b="1" dirty="0" smtClean="0"/>
              <a:t>stejné rozptyly</a:t>
            </a:r>
          </a:p>
          <a:p>
            <a:pPr marL="914400" lvl="1" indent="-514350"/>
            <a:r>
              <a:rPr lang="cs-CZ" sz="2200" dirty="0" smtClean="0"/>
              <a:t>neliší se významně (F-test)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357298"/>
            <a:ext cx="8229600" cy="142876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b="1" dirty="0" smtClean="0">
                <a:solidFill>
                  <a:srgbClr val="C00000"/>
                </a:solidFill>
              </a:rPr>
              <a:t>Příklad 1: SROVNÁVÁNÍ PRŮMĚRŮ</a:t>
            </a:r>
            <a:r>
              <a:rPr lang="cs-CZ" sz="3600" dirty="0" smtClean="0">
                <a:solidFill>
                  <a:srgbClr val="C00000"/>
                </a:solidFill>
              </a:rPr>
              <a:t/>
            </a:r>
            <a:br>
              <a:rPr lang="cs-CZ" sz="3600" dirty="0" smtClean="0">
                <a:solidFill>
                  <a:srgbClr val="C00000"/>
                </a:solidFill>
              </a:rPr>
            </a:br>
            <a:r>
              <a:rPr lang="cs-CZ" b="1" dirty="0" smtClean="0">
                <a:solidFill>
                  <a:srgbClr val="0000CC"/>
                </a:solidFill>
              </a:rPr>
              <a:t> </a:t>
            </a: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endParaRPr lang="cs-CZ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428736"/>
            <a:ext cx="8319868" cy="5268931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cs-CZ" sz="2400" b="1" dirty="0"/>
              <a:t>Jsou rozdíly v průměrné hladině cholesterolu v různých věkových skupinách tak velké, že je pro její hodnocení vhodné používat různé normy?</a:t>
            </a:r>
          </a:p>
          <a:p>
            <a:pPr marL="0">
              <a:buNone/>
            </a:pPr>
            <a:endParaRPr lang="cs-CZ" sz="2400" b="1" dirty="0"/>
          </a:p>
          <a:p>
            <a:pPr>
              <a:buNone/>
            </a:pPr>
            <a:r>
              <a:rPr lang="cs-CZ" sz="2400" dirty="0">
                <a:solidFill>
                  <a:srgbClr val="C00000"/>
                </a:solidFill>
              </a:rPr>
              <a:t>Muži 20-30 let:  </a:t>
            </a:r>
            <a:r>
              <a:rPr lang="cs-CZ" sz="2400" dirty="0"/>
              <a:t>n</a:t>
            </a:r>
            <a:r>
              <a:rPr lang="cs-CZ" sz="2400" baseline="-25000" dirty="0"/>
              <a:t>1</a:t>
            </a:r>
            <a:r>
              <a:rPr lang="cs-CZ" sz="2400" dirty="0"/>
              <a:t> = 50   m</a:t>
            </a:r>
            <a:r>
              <a:rPr lang="cs-CZ" sz="2400" baseline="-25000" dirty="0"/>
              <a:t>1</a:t>
            </a:r>
            <a:r>
              <a:rPr lang="cs-CZ" sz="2400" dirty="0"/>
              <a:t> = 4,57   s</a:t>
            </a:r>
            <a:r>
              <a:rPr lang="cs-CZ" sz="2400" baseline="-25000" dirty="0"/>
              <a:t>1</a:t>
            </a:r>
            <a:r>
              <a:rPr lang="cs-CZ" sz="2400" dirty="0"/>
              <a:t> = 0,70    SE</a:t>
            </a:r>
            <a:r>
              <a:rPr lang="cs-CZ" sz="2400" baseline="-25000" dirty="0"/>
              <a:t>1</a:t>
            </a:r>
            <a:r>
              <a:rPr lang="cs-CZ" sz="2400" dirty="0"/>
              <a:t> = 0,10</a:t>
            </a:r>
          </a:p>
          <a:p>
            <a:pPr>
              <a:buNone/>
            </a:pPr>
            <a:r>
              <a:rPr lang="cs-CZ" sz="2400" dirty="0">
                <a:solidFill>
                  <a:srgbClr val="C00000"/>
                </a:solidFill>
              </a:rPr>
              <a:t>Muži 40-50 let:</a:t>
            </a:r>
            <a:r>
              <a:rPr lang="cs-CZ" sz="2400" dirty="0">
                <a:solidFill>
                  <a:srgbClr val="92D050"/>
                </a:solidFill>
              </a:rPr>
              <a:t>  </a:t>
            </a:r>
            <a:r>
              <a:rPr lang="cs-CZ" sz="2400" dirty="0"/>
              <a:t>n</a:t>
            </a:r>
            <a:r>
              <a:rPr lang="cs-CZ" sz="2400" baseline="-25000" dirty="0"/>
              <a:t>2</a:t>
            </a:r>
            <a:r>
              <a:rPr lang="cs-CZ" sz="2400" dirty="0"/>
              <a:t>= 60    m</a:t>
            </a:r>
            <a:r>
              <a:rPr lang="cs-CZ" sz="2400" baseline="-25000" dirty="0"/>
              <a:t>2</a:t>
            </a:r>
            <a:r>
              <a:rPr lang="cs-CZ" sz="2400" dirty="0"/>
              <a:t> = 5,42   s</a:t>
            </a:r>
            <a:r>
              <a:rPr lang="cs-CZ" sz="2400" baseline="-25000" dirty="0"/>
              <a:t>2</a:t>
            </a:r>
            <a:r>
              <a:rPr lang="cs-CZ" sz="2400" dirty="0"/>
              <a:t> = 0,85    SE</a:t>
            </a:r>
            <a:r>
              <a:rPr lang="cs-CZ" sz="2400" baseline="-25000" dirty="0"/>
              <a:t>2</a:t>
            </a:r>
            <a:r>
              <a:rPr lang="cs-CZ" sz="2400" dirty="0"/>
              <a:t> = 0,11</a:t>
            </a:r>
          </a:p>
          <a:p>
            <a:pPr marL="0">
              <a:spcBef>
                <a:spcPts val="0"/>
              </a:spcBef>
              <a:buNone/>
            </a:pPr>
            <a:endParaRPr lang="cs-CZ" sz="2400" dirty="0" smtClean="0"/>
          </a:p>
          <a:p>
            <a:pPr marL="0">
              <a:spcBef>
                <a:spcPts val="0"/>
              </a:spcBef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4. Ověření podmínek pro použití u-testu:</a:t>
            </a:r>
          </a:p>
          <a:p>
            <a:pPr marL="0">
              <a:spcBef>
                <a:spcPts val="0"/>
              </a:spcBef>
              <a:buNone/>
            </a:pPr>
            <a:endParaRPr lang="cs-CZ" sz="2400" b="1" dirty="0" smtClean="0">
              <a:solidFill>
                <a:srgbClr val="C00000"/>
              </a:solidFill>
            </a:endParaRPr>
          </a:p>
          <a:p>
            <a:pPr marL="1143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400" b="1" dirty="0" smtClean="0"/>
              <a:t>50 &gt; 30;	 60 &gt; 30 </a:t>
            </a:r>
          </a:p>
          <a:p>
            <a:pPr marL="1143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400" b="1" dirty="0" smtClean="0"/>
              <a:t>soubory jsou nezávislé</a:t>
            </a:r>
          </a:p>
          <a:p>
            <a:pPr marL="1143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400" b="1" dirty="0" smtClean="0"/>
              <a:t>předpokládáme stejné rozptyly	</a:t>
            </a:r>
          </a:p>
        </p:txBody>
      </p:sp>
      <p:sp>
        <p:nvSpPr>
          <p:cNvPr id="4" name="Obdélník 3"/>
          <p:cNvSpPr/>
          <p:nvPr/>
        </p:nvSpPr>
        <p:spPr>
          <a:xfrm>
            <a:off x="395536" y="4221088"/>
            <a:ext cx="8280920" cy="2088232"/>
          </a:xfrm>
          <a:prstGeom prst="rect">
            <a:avLst/>
          </a:prstGeom>
          <a:noFill/>
          <a:ln w="508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8928992" cy="857256"/>
          </a:xfrm>
        </p:spPr>
        <p:txBody>
          <a:bodyPr>
            <a:noAutofit/>
          </a:bodyPr>
          <a:lstStyle/>
          <a:p>
            <a:r>
              <a:rPr lang="cs-CZ" sz="3200" b="1" dirty="0">
                <a:solidFill>
                  <a:srgbClr val="0000CC"/>
                </a:solidFill>
              </a:rPr>
              <a:t>TESTOVÁNÍ STATISTICKÝCH HYPOTÉZ</a:t>
            </a:r>
            <a:r>
              <a:rPr lang="cs-CZ" sz="3200" dirty="0">
                <a:solidFill>
                  <a:srgbClr val="0000CC"/>
                </a:solidFill>
              </a:rPr>
              <a:t/>
            </a:r>
            <a:br>
              <a:rPr lang="cs-CZ" sz="3200" dirty="0">
                <a:solidFill>
                  <a:srgbClr val="0000CC"/>
                </a:solidFill>
              </a:rPr>
            </a:br>
            <a:endParaRPr lang="cs-CZ" sz="3200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443664" cy="5286412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Stanovíme nulovou a alternativní hypotézu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Zvolíme hladinu významnosti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Vybereme vhodný test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Ověříme, zda jsou splněny podmínky pro použití testu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b="1" dirty="0">
                <a:solidFill>
                  <a:srgbClr val="C00000"/>
                </a:solidFill>
              </a:rPr>
              <a:t>Vypočítáme testovací charakteristiku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>
                <a:solidFill>
                  <a:schemeClr val="bg1">
                    <a:lumMod val="65000"/>
                  </a:schemeClr>
                </a:solidFill>
              </a:rPr>
              <a:t>Srovnáme ji s odpovídajícími kritickými hodnotami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>
                <a:solidFill>
                  <a:schemeClr val="bg1">
                    <a:lumMod val="65000"/>
                  </a:schemeClr>
                </a:solidFill>
              </a:rPr>
              <a:t>Zamítneme nebo nezamítneme nulovou hypotézu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>
                <a:solidFill>
                  <a:schemeClr val="bg1">
                    <a:lumMod val="65000"/>
                  </a:schemeClr>
                </a:solidFill>
              </a:rPr>
              <a:t>Výsledky interpretujeme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09600" y="1223946"/>
            <a:ext cx="8229600" cy="5286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041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>
                <a:solidFill>
                  <a:srgbClr val="0000CC"/>
                </a:solidFill>
              </a:rPr>
              <a:t>TESTOVACÍ CHARAKTERISTIKA</a:t>
            </a:r>
            <a:r>
              <a:rPr lang="cs-CZ" sz="3600" dirty="0">
                <a:solidFill>
                  <a:srgbClr val="0000CC"/>
                </a:solidFill>
              </a:rPr>
              <a:t/>
            </a:r>
            <a:br>
              <a:rPr lang="cs-CZ" sz="3600" dirty="0">
                <a:solidFill>
                  <a:srgbClr val="0000CC"/>
                </a:solidFill>
              </a:rPr>
            </a:br>
            <a:endParaRPr lang="cs-CZ" sz="3600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429288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Testy významnosti  rozhodují mezi </a:t>
            </a:r>
            <a:r>
              <a:rPr lang="cs-CZ" b="1" dirty="0"/>
              <a:t>H</a:t>
            </a:r>
            <a:r>
              <a:rPr lang="cs-CZ" b="1" baseline="-25000" dirty="0"/>
              <a:t>0</a:t>
            </a:r>
            <a:r>
              <a:rPr lang="cs-CZ" dirty="0"/>
              <a:t> a </a:t>
            </a:r>
            <a:r>
              <a:rPr lang="cs-CZ" b="1" dirty="0"/>
              <a:t>H</a:t>
            </a:r>
            <a:r>
              <a:rPr lang="cs-CZ" b="1" baseline="-25000" dirty="0"/>
              <a:t>A</a:t>
            </a:r>
            <a:r>
              <a:rPr lang="cs-CZ" dirty="0"/>
              <a:t>, a to nejčastěji pomocí výpočtu tzv. </a:t>
            </a:r>
            <a:r>
              <a:rPr lang="cs-CZ" b="1" dirty="0"/>
              <a:t>testovací charakteristiky</a:t>
            </a:r>
            <a:endParaRPr lang="cs-CZ" dirty="0"/>
          </a:p>
          <a:p>
            <a:pPr>
              <a:buNone/>
            </a:pPr>
            <a:r>
              <a:rPr lang="cs-CZ" dirty="0"/>
              <a:t> </a:t>
            </a:r>
          </a:p>
          <a:p>
            <a:pPr lvl="0"/>
            <a:r>
              <a:rPr lang="cs-CZ" dirty="0" smtClean="0"/>
              <a:t>Vymezuje </a:t>
            </a:r>
            <a:r>
              <a:rPr lang="cs-CZ" b="1" dirty="0">
                <a:solidFill>
                  <a:srgbClr val="C00000"/>
                </a:solidFill>
              </a:rPr>
              <a:t>obor hodnot pro zamítnutí a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obor hodnot pro </a:t>
            </a:r>
            <a:r>
              <a:rPr lang="cs-CZ" b="1" dirty="0">
                <a:solidFill>
                  <a:srgbClr val="C00000"/>
                </a:solidFill>
              </a:rPr>
              <a:t>nezamítnutí H</a:t>
            </a:r>
            <a:r>
              <a:rPr lang="cs-CZ" b="1" baseline="-25000" dirty="0">
                <a:solidFill>
                  <a:srgbClr val="C00000"/>
                </a:solidFill>
              </a:rPr>
              <a:t>0</a:t>
            </a:r>
            <a:r>
              <a:rPr lang="cs-CZ" dirty="0"/>
              <a:t>.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pPr lvl="0"/>
            <a:r>
              <a:rPr lang="cs-CZ" dirty="0"/>
              <a:t>Pro stanovení takových oborů hodnot je nezbytné, aby měla některé ze známých teoretických rozdělení – umožní to stanovení tzv. </a:t>
            </a:r>
            <a:r>
              <a:rPr lang="cs-CZ" b="1" dirty="0">
                <a:solidFill>
                  <a:srgbClr val="C00000"/>
                </a:solidFill>
              </a:rPr>
              <a:t>kritických hodnot</a:t>
            </a:r>
            <a:r>
              <a:rPr lang="cs-CZ" b="1" dirty="0"/>
              <a:t>.</a:t>
            </a:r>
            <a:endParaRPr lang="cs-CZ" dirty="0"/>
          </a:p>
          <a:p>
            <a:pPr>
              <a:buNone/>
            </a:pPr>
            <a:r>
              <a:rPr lang="cs-CZ" dirty="0"/>
              <a:t> </a:t>
            </a:r>
          </a:p>
          <a:p>
            <a:pPr lvl="0"/>
            <a:r>
              <a:rPr lang="cs-CZ" dirty="0"/>
              <a:t>Kritické hodnoty vymezují </a:t>
            </a:r>
            <a:r>
              <a:rPr lang="cs-CZ" b="1" dirty="0">
                <a:solidFill>
                  <a:srgbClr val="C00000"/>
                </a:solidFill>
              </a:rPr>
              <a:t>interval spolehlivosti</a:t>
            </a:r>
            <a:r>
              <a:rPr lang="cs-CZ" dirty="0">
                <a:solidFill>
                  <a:srgbClr val="C00000"/>
                </a:solidFill>
              </a:rPr>
              <a:t>, jenž je mírou vzdálenosti od 0</a:t>
            </a:r>
            <a:r>
              <a:rPr lang="cs-CZ" dirty="0"/>
              <a:t>. Leží-li hodnota testovací charakteristiky mimo tento interval, zamítáme H</a:t>
            </a:r>
            <a:r>
              <a:rPr lang="cs-CZ" baseline="-25000" dirty="0"/>
              <a:t>0.</a:t>
            </a:r>
            <a:endParaRPr lang="cs-CZ" dirty="0"/>
          </a:p>
          <a:p>
            <a:pPr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00CC"/>
                </a:solidFill>
              </a:rPr>
              <a:t>VZDÁLENOST OD NULY</a:t>
            </a:r>
            <a:endParaRPr lang="cs-CZ" sz="4000" b="1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je rozdíl srovnávaných průměrů </a:t>
            </a:r>
            <a:r>
              <a:rPr lang="cs-CZ" b="1" dirty="0" smtClean="0">
                <a:solidFill>
                  <a:srgbClr val="C00000"/>
                </a:solidFill>
              </a:rPr>
              <a:t>„rozumně blízko nule“</a:t>
            </a:r>
            <a:r>
              <a:rPr lang="cs-CZ" dirty="0" smtClean="0"/>
              <a:t>, pak můžeme říct, že rozdíl vznikl náhodou a </a:t>
            </a:r>
            <a:r>
              <a:rPr lang="cs-CZ" b="1" dirty="0" smtClean="0">
                <a:solidFill>
                  <a:srgbClr val="C00000"/>
                </a:solidFill>
              </a:rPr>
              <a:t>nezamítáme nulovou hypotézu.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Je-li rozdíl </a:t>
            </a:r>
            <a:r>
              <a:rPr lang="cs-CZ" b="1" dirty="0" smtClean="0">
                <a:solidFill>
                  <a:srgbClr val="C00000"/>
                </a:solidFill>
              </a:rPr>
              <a:t>„hodně vzdálen od nuly“</a:t>
            </a:r>
            <a:r>
              <a:rPr lang="cs-CZ" dirty="0" smtClean="0"/>
              <a:t>, dáváme přednost alternativní hypotéze, tj. </a:t>
            </a:r>
            <a:r>
              <a:rPr lang="cs-CZ" b="1" dirty="0" smtClean="0">
                <a:solidFill>
                  <a:srgbClr val="C00000"/>
                </a:solidFill>
              </a:rPr>
              <a:t>zamítáme nulovou hypotézu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792088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00CC"/>
                </a:solidFill>
              </a:rPr>
              <a:t>NULOVÁ HYPOTÉZA</a:t>
            </a:r>
            <a:endParaRPr lang="cs-CZ" sz="3200" b="1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908720"/>
                <a:ext cx="8496944" cy="5832648"/>
              </a:xfrm>
            </p:spPr>
            <p:txBody>
              <a:bodyPr>
                <a:normAutofit fontScale="40000" lnSpcReduction="20000"/>
              </a:bodyPr>
              <a:lstStyle/>
              <a:p>
                <a:pPr marL="0" indent="0">
                  <a:buNone/>
                </a:pPr>
                <a:r>
                  <a:rPr lang="cs-CZ" sz="6000" dirty="0" smtClean="0"/>
                  <a:t>Při testování hypotéz začínáme tím, že předpokládáme např. určitou hodnotu parametru základního souboru a potom učiníme závěr týkající se výběrového statistického ukazatele.</a:t>
                </a:r>
              </a:p>
              <a:p>
                <a:pPr marL="0" indent="0">
                  <a:buNone/>
                </a:pPr>
                <a:endParaRPr lang="cs-CZ" sz="6000" dirty="0" smtClean="0"/>
              </a:p>
              <a:p>
                <a:pPr marL="0" indent="0">
                  <a:buNone/>
                </a:pPr>
                <a:r>
                  <a:rPr lang="cs-CZ" sz="6000" b="1" dirty="0" smtClean="0">
                    <a:solidFill>
                      <a:srgbClr val="C00000"/>
                    </a:solidFill>
                  </a:rPr>
                  <a:t>Statistická hypotéza – např.:</a:t>
                </a:r>
              </a:p>
              <a:p>
                <a:r>
                  <a:rPr lang="cs-CZ" sz="5000" dirty="0" smtClean="0"/>
                  <a:t>Pravděpodobnost výskytu krevní skupiny 0 v české populaci je 38%.</a:t>
                </a:r>
              </a:p>
              <a:p>
                <a:r>
                  <a:rPr lang="cs-CZ" sz="5000" dirty="0" smtClean="0"/>
                  <a:t>Dva výběrové průměry pocházejí z jednoho základního souboru.</a:t>
                </a:r>
              </a:p>
              <a:p>
                <a:r>
                  <a:rPr lang="cs-CZ" sz="5000" dirty="0" smtClean="0"/>
                  <a:t>Veličiny nejsou lineárně závislé.</a:t>
                </a:r>
              </a:p>
              <a:p>
                <a:pPr>
                  <a:buNone/>
                </a:pPr>
                <a:endParaRPr lang="cs-CZ" sz="5000" b="1" dirty="0" smtClean="0">
                  <a:solidFill>
                    <a:srgbClr val="C00000"/>
                  </a:solidFill>
                </a:endParaRPr>
              </a:p>
              <a:p>
                <a:pPr>
                  <a:buNone/>
                </a:pPr>
                <a:r>
                  <a:rPr lang="cs-CZ" sz="6000" b="1" dirty="0" smtClean="0">
                    <a:solidFill>
                      <a:srgbClr val="C00000"/>
                    </a:solidFill>
                  </a:rPr>
                  <a:t>Nulová hypotéza H</a:t>
                </a:r>
                <a:r>
                  <a:rPr lang="cs-CZ" sz="6000" b="1" baseline="-25000" dirty="0" smtClean="0">
                    <a:solidFill>
                      <a:srgbClr val="C00000"/>
                    </a:solidFill>
                  </a:rPr>
                  <a:t>0 </a:t>
                </a:r>
                <a:r>
                  <a:rPr lang="cs-CZ" sz="6000" b="1" dirty="0" smtClean="0">
                    <a:solidFill>
                      <a:srgbClr val="C00000"/>
                    </a:solidFill>
                  </a:rPr>
                  <a:t>- testovaná</a:t>
                </a:r>
                <a:endParaRPr lang="cs-CZ" sz="6000" b="1" baseline="-25000" dirty="0" smtClean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r>
                  <a:rPr lang="cs-CZ" sz="6000" dirty="0" smtClean="0"/>
                  <a:t>Obvykle je formulována tak, že </a:t>
                </a:r>
                <a:r>
                  <a:rPr lang="cs-CZ" sz="6000" b="1" dirty="0" smtClean="0"/>
                  <a:t>předpokládá nulový rozdíl </a:t>
                </a:r>
                <a:r>
                  <a:rPr lang="cs-CZ" sz="6000" dirty="0" smtClean="0"/>
                  <a:t>(rozdíl blízký nule):</a:t>
                </a:r>
              </a:p>
              <a:p>
                <a:r>
                  <a:rPr lang="cs-CZ" sz="6000" dirty="0">
                    <a:solidFill>
                      <a:srgbClr val="C00000"/>
                    </a:solidFill>
                    <a:sym typeface="Symbol"/>
                  </a:rPr>
                  <a:t> = </a:t>
                </a:r>
                <a:r>
                  <a:rPr lang="cs-CZ" sz="6000" dirty="0" smtClean="0">
                    <a:solidFill>
                      <a:srgbClr val="C00000"/>
                    </a:solidFill>
                    <a:sym typeface="Symbol"/>
                  </a:rPr>
                  <a:t>0,38; </a:t>
                </a:r>
                <a:r>
                  <a:rPr lang="cs-CZ" sz="6000" dirty="0">
                    <a:solidFill>
                      <a:srgbClr val="C00000"/>
                    </a:solidFill>
                    <a:sym typeface="Symbol"/>
                  </a:rPr>
                  <a:t> </a:t>
                </a:r>
                <a:r>
                  <a:rPr lang="cs-CZ" sz="6000" dirty="0" smtClean="0">
                    <a:solidFill>
                      <a:srgbClr val="C00000"/>
                    </a:solidFill>
                    <a:sym typeface="Symbol"/>
                  </a:rPr>
                  <a:t>= p;  - p = 0</a:t>
                </a:r>
              </a:p>
              <a:p>
                <a:r>
                  <a:rPr lang="el-GR" sz="6000" dirty="0">
                    <a:solidFill>
                      <a:srgbClr val="C00000"/>
                    </a:solidFill>
                  </a:rPr>
                  <a:t>μ</a:t>
                </a:r>
                <a:r>
                  <a:rPr lang="cs-CZ" sz="6000" baseline="-25000" dirty="0">
                    <a:solidFill>
                      <a:srgbClr val="C00000"/>
                    </a:solidFill>
                  </a:rPr>
                  <a:t>1 </a:t>
                </a:r>
                <a:r>
                  <a:rPr lang="cs-CZ" sz="6000" dirty="0">
                    <a:solidFill>
                      <a:srgbClr val="C00000"/>
                    </a:solidFill>
                  </a:rPr>
                  <a:t>= </a:t>
                </a:r>
                <a:r>
                  <a:rPr lang="el-GR" sz="6000" dirty="0">
                    <a:solidFill>
                      <a:srgbClr val="C00000"/>
                    </a:solidFill>
                  </a:rPr>
                  <a:t>μ</a:t>
                </a:r>
                <a:r>
                  <a:rPr lang="cs-CZ" sz="6000" baseline="-25000" dirty="0">
                    <a:solidFill>
                      <a:srgbClr val="C00000"/>
                    </a:solidFill>
                  </a:rPr>
                  <a:t>2 </a:t>
                </a:r>
                <a:r>
                  <a:rPr lang="cs-CZ" sz="6000" dirty="0">
                    <a:solidFill>
                      <a:srgbClr val="C00000"/>
                    </a:solidFill>
                  </a:rPr>
                  <a:t>= </a:t>
                </a:r>
                <a:r>
                  <a:rPr lang="el-GR" sz="6000" dirty="0">
                    <a:solidFill>
                      <a:srgbClr val="C00000"/>
                    </a:solidFill>
                  </a:rPr>
                  <a:t>μ</a:t>
                </a:r>
                <a:r>
                  <a:rPr lang="cs-CZ" sz="6000" dirty="0">
                    <a:solidFill>
                      <a:srgbClr val="C00000"/>
                    </a:solidFill>
                  </a:rPr>
                  <a:t>;  </a:t>
                </a:r>
                <a:r>
                  <a:rPr lang="el-GR" sz="6000" dirty="0" smtClean="0">
                    <a:solidFill>
                      <a:srgbClr val="C00000"/>
                    </a:solidFill>
                  </a:rPr>
                  <a:t>μ</a:t>
                </a:r>
                <a:r>
                  <a:rPr lang="cs-CZ" sz="6000" baseline="-25000" dirty="0">
                    <a:solidFill>
                      <a:srgbClr val="C00000"/>
                    </a:solidFill>
                  </a:rPr>
                  <a:t>1 </a:t>
                </a:r>
                <a:r>
                  <a:rPr lang="cs-CZ" sz="6000" dirty="0">
                    <a:solidFill>
                      <a:srgbClr val="C00000"/>
                    </a:solidFill>
                  </a:rPr>
                  <a:t>- </a:t>
                </a:r>
                <a:r>
                  <a:rPr lang="el-GR" sz="6000" dirty="0">
                    <a:solidFill>
                      <a:srgbClr val="C00000"/>
                    </a:solidFill>
                  </a:rPr>
                  <a:t>μ</a:t>
                </a:r>
                <a:r>
                  <a:rPr lang="cs-CZ" sz="6000" baseline="-25000" dirty="0">
                    <a:solidFill>
                      <a:srgbClr val="C00000"/>
                    </a:solidFill>
                  </a:rPr>
                  <a:t>2 </a:t>
                </a:r>
                <a:r>
                  <a:rPr lang="cs-CZ" sz="6000" dirty="0">
                    <a:solidFill>
                      <a:srgbClr val="C00000"/>
                    </a:solidFill>
                  </a:rPr>
                  <a:t>= </a:t>
                </a:r>
                <a:r>
                  <a:rPr lang="cs-CZ" sz="6000" dirty="0" smtClean="0">
                    <a:solidFill>
                      <a:srgbClr val="C00000"/>
                    </a:solidFill>
                  </a:rPr>
                  <a:t>0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6000" i="0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ρ</m:t>
                    </m:r>
                    <m:r>
                      <a:rPr lang="cs-CZ" sz="600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cs-CZ" sz="6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r>
                  <a:rPr lang="cs-CZ" sz="6000" dirty="0" smtClean="0">
                    <a:solidFill>
                      <a:srgbClr val="C00000"/>
                    </a:solidFill>
                  </a:rPr>
                  <a:t>;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600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ρ</m:t>
                    </m:r>
                    <m:r>
                      <a:rPr lang="cs-CZ" sz="60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cs-CZ" sz="6000" b="0" i="0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r</m:t>
                    </m:r>
                  </m:oMath>
                </a14:m>
                <a:r>
                  <a:rPr lang="cs-CZ" sz="6000" dirty="0" smtClean="0">
                    <a:solidFill>
                      <a:srgbClr val="C00000"/>
                    </a:solidFill>
                  </a:rPr>
                  <a:t>;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600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ρ</m:t>
                    </m:r>
                    <m:r>
                      <a:rPr lang="cs-CZ" sz="6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−</m:t>
                    </m:r>
                    <m:r>
                      <m:rPr>
                        <m:sty m:val="p"/>
                      </m:rPr>
                      <a:rPr lang="cs-CZ" sz="600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r</m:t>
                    </m:r>
                  </m:oMath>
                </a14:m>
                <a:r>
                  <a:rPr lang="cs-CZ" sz="6000" dirty="0" smtClean="0">
                    <a:solidFill>
                      <a:srgbClr val="C00000"/>
                    </a:solidFill>
                  </a:rPr>
                  <a:t> = 0</a:t>
                </a:r>
                <a:endParaRPr lang="cs-CZ" sz="6000" dirty="0">
                  <a:solidFill>
                    <a:srgbClr val="C00000"/>
                  </a:solidFill>
                </a:endParaRPr>
              </a:p>
              <a:p>
                <a:endParaRPr lang="cs-CZ" sz="6200" dirty="0" smtClean="0">
                  <a:solidFill>
                    <a:srgbClr val="C00000"/>
                  </a:solidFill>
                  <a:sym typeface="Symbol"/>
                </a:endParaRPr>
              </a:p>
              <a:p>
                <a:pPr marL="0" indent="0">
                  <a:buNone/>
                </a:pPr>
                <a:endParaRPr lang="cs-CZ" sz="6200" dirty="0" smtClean="0">
                  <a:solidFill>
                    <a:srgbClr val="C00000"/>
                  </a:solidFill>
                </a:endParaRPr>
              </a:p>
              <a:p>
                <a:pPr>
                  <a:buNone/>
                </a:pPr>
                <a:endParaRPr lang="cs-CZ" sz="3800" dirty="0" smtClean="0"/>
              </a:p>
              <a:p>
                <a:pPr>
                  <a:buNone/>
                </a:pPr>
                <a:endParaRPr lang="cs-CZ" sz="6000" b="1" dirty="0" smtClean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908720"/>
                <a:ext cx="8496944" cy="5832648"/>
              </a:xfrm>
              <a:blipFill rotWithShape="1">
                <a:blip r:embed="rId2" cstate="print"/>
                <a:stretch>
                  <a:fillRect l="-1076" t="-1985" r="-10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88327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00CC"/>
                </a:solidFill>
              </a:rPr>
              <a:t>VZDÁLENOST OD NULY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72098"/>
          </a:xfrm>
        </p:spPr>
        <p:txBody>
          <a:bodyPr/>
          <a:lstStyle/>
          <a:p>
            <a:pPr>
              <a:buNone/>
            </a:pPr>
            <a:r>
              <a:rPr lang="cs-CZ" sz="2600" b="1" dirty="0" smtClean="0"/>
              <a:t>Chyba rozdílu průměrů</a:t>
            </a:r>
          </a:p>
          <a:p>
            <a:r>
              <a:rPr lang="cs-CZ" sz="2600" dirty="0" smtClean="0"/>
              <a:t>Rozdíly průměrů mají normální rozdělení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s parametry </a:t>
            </a:r>
            <a:r>
              <a:rPr lang="el-GR" sz="2600" b="1" dirty="0" smtClean="0"/>
              <a:t>μ</a:t>
            </a:r>
            <a:r>
              <a:rPr lang="cs-CZ" sz="2600" b="1" dirty="0" smtClean="0"/>
              <a:t> </a:t>
            </a:r>
            <a:r>
              <a:rPr lang="cs-CZ" sz="2600" dirty="0" smtClean="0"/>
              <a:t>a </a:t>
            </a:r>
            <a:r>
              <a:rPr lang="el-GR" sz="2600" b="1" dirty="0" smtClean="0"/>
              <a:t>σ</a:t>
            </a:r>
            <a:r>
              <a:rPr lang="cs-CZ" sz="2600" dirty="0" smtClean="0"/>
              <a:t>; </a:t>
            </a:r>
            <a:r>
              <a:rPr lang="el-GR" sz="2600" dirty="0" smtClean="0"/>
              <a:t>σ</a:t>
            </a:r>
            <a:r>
              <a:rPr lang="cs-CZ" sz="2600" dirty="0" smtClean="0"/>
              <a:t> odhadujeme pomocí SE</a:t>
            </a:r>
          </a:p>
          <a:p>
            <a:pPr marL="0" indent="0">
              <a:buNone/>
            </a:pPr>
            <a:endParaRPr lang="cs-CZ" sz="1400" b="1" dirty="0" smtClean="0"/>
          </a:p>
          <a:p>
            <a:r>
              <a:rPr lang="cs-CZ" sz="2600" b="1" dirty="0" smtClean="0"/>
              <a:t> SE</a:t>
            </a:r>
            <a:r>
              <a:rPr lang="cs-CZ" sz="2600" b="1" baseline="-25000" dirty="0" smtClean="0"/>
              <a:t>m</a:t>
            </a:r>
            <a:r>
              <a:rPr lang="cs-CZ" sz="2600" b="1" baseline="-50000" dirty="0" smtClean="0"/>
              <a:t>1</a:t>
            </a:r>
            <a:r>
              <a:rPr lang="cs-CZ" sz="2600" b="1" baseline="-25000" dirty="0" smtClean="0"/>
              <a:t>-m</a:t>
            </a:r>
            <a:r>
              <a:rPr lang="cs-CZ" sz="2600" b="1" baseline="-50000" dirty="0" smtClean="0"/>
              <a:t>2</a:t>
            </a:r>
            <a:r>
              <a:rPr lang="cs-CZ" sz="2600" dirty="0" smtClean="0"/>
              <a:t> = chyba rozdílu průměrů (m</a:t>
            </a:r>
            <a:r>
              <a:rPr lang="cs-CZ" sz="2600" baseline="-25000" dirty="0" smtClean="0"/>
              <a:t>1</a:t>
            </a:r>
            <a:r>
              <a:rPr lang="cs-CZ" sz="2600" dirty="0" smtClean="0"/>
              <a:t> – m</a:t>
            </a:r>
            <a:r>
              <a:rPr lang="cs-CZ" sz="2600" baseline="-25000" dirty="0" smtClean="0"/>
              <a:t>2</a:t>
            </a:r>
            <a:r>
              <a:rPr lang="cs-CZ" sz="2600" dirty="0" smtClean="0"/>
              <a:t>), přičemž pro nezávislé výběry platí:                                	</a:t>
            </a:r>
            <a:r>
              <a:rPr lang="cs-CZ" sz="2600" b="1" dirty="0" smtClean="0">
                <a:solidFill>
                  <a:srgbClr val="C00000"/>
                </a:solidFill>
              </a:rPr>
              <a:t>SE</a:t>
            </a:r>
            <a:r>
              <a:rPr lang="cs-CZ" sz="2600" baseline="30000" dirty="0" smtClean="0">
                <a:solidFill>
                  <a:srgbClr val="C00000"/>
                </a:solidFill>
              </a:rPr>
              <a:t>2</a:t>
            </a:r>
            <a:r>
              <a:rPr lang="cs-CZ" sz="2600" b="1" baseline="-25000" dirty="0" smtClean="0">
                <a:solidFill>
                  <a:srgbClr val="C00000"/>
                </a:solidFill>
              </a:rPr>
              <a:t>m</a:t>
            </a:r>
            <a:r>
              <a:rPr lang="cs-CZ" sz="2600" b="1" baseline="-50000" dirty="0" smtClean="0">
                <a:solidFill>
                  <a:srgbClr val="C00000"/>
                </a:solidFill>
              </a:rPr>
              <a:t>1</a:t>
            </a:r>
            <a:r>
              <a:rPr lang="cs-CZ" sz="2600" b="1" baseline="-25000" dirty="0" smtClean="0">
                <a:solidFill>
                  <a:srgbClr val="C00000"/>
                </a:solidFill>
              </a:rPr>
              <a:t>-m</a:t>
            </a:r>
            <a:r>
              <a:rPr lang="cs-CZ" sz="2600" b="1" baseline="-50000" dirty="0" smtClean="0">
                <a:solidFill>
                  <a:srgbClr val="C00000"/>
                </a:solidFill>
              </a:rPr>
              <a:t>2</a:t>
            </a:r>
            <a:r>
              <a:rPr lang="cs-CZ" sz="2600" dirty="0" smtClean="0">
                <a:solidFill>
                  <a:srgbClr val="C00000"/>
                </a:solidFill>
              </a:rPr>
              <a:t>=</a:t>
            </a:r>
            <a:r>
              <a:rPr lang="cs-CZ" sz="2600" b="1" dirty="0" smtClean="0">
                <a:solidFill>
                  <a:srgbClr val="C00000"/>
                </a:solidFill>
              </a:rPr>
              <a:t> SE</a:t>
            </a:r>
            <a:r>
              <a:rPr lang="cs-CZ" sz="2600" baseline="30000" dirty="0" smtClean="0">
                <a:solidFill>
                  <a:srgbClr val="C00000"/>
                </a:solidFill>
              </a:rPr>
              <a:t>2</a:t>
            </a:r>
            <a:r>
              <a:rPr lang="cs-CZ" sz="2600" b="1" baseline="-25000" dirty="0" smtClean="0">
                <a:solidFill>
                  <a:srgbClr val="C00000"/>
                </a:solidFill>
              </a:rPr>
              <a:t>m</a:t>
            </a:r>
            <a:r>
              <a:rPr lang="cs-CZ" sz="2600" b="1" baseline="-50000" dirty="0" smtClean="0">
                <a:solidFill>
                  <a:srgbClr val="C00000"/>
                </a:solidFill>
              </a:rPr>
              <a:t>1</a:t>
            </a:r>
            <a:r>
              <a:rPr lang="cs-CZ" sz="2600" b="1" dirty="0" smtClean="0">
                <a:solidFill>
                  <a:srgbClr val="C00000"/>
                </a:solidFill>
              </a:rPr>
              <a:t>+ SE</a:t>
            </a:r>
            <a:r>
              <a:rPr lang="cs-CZ" sz="2600" baseline="30000" dirty="0" smtClean="0">
                <a:solidFill>
                  <a:srgbClr val="C00000"/>
                </a:solidFill>
              </a:rPr>
              <a:t>2</a:t>
            </a:r>
            <a:r>
              <a:rPr lang="cs-CZ" sz="2600" b="1" baseline="-25000" dirty="0" smtClean="0">
                <a:solidFill>
                  <a:srgbClr val="C00000"/>
                </a:solidFill>
              </a:rPr>
              <a:t>m</a:t>
            </a:r>
            <a:r>
              <a:rPr lang="cs-CZ" sz="2600" b="1" baseline="-50000" dirty="0" smtClean="0">
                <a:solidFill>
                  <a:srgbClr val="C00000"/>
                </a:solidFill>
              </a:rPr>
              <a:t>2</a:t>
            </a:r>
          </a:p>
          <a:p>
            <a:endParaRPr lang="cs-CZ" sz="2800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642910" y="4786322"/>
            <a:ext cx="735811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rot="5400000">
            <a:off x="4071934" y="4786322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>
            <a:off x="2501092" y="4785528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 rot="5400000">
            <a:off x="1000894" y="4785528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5400000">
            <a:off x="7073124" y="4785528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rot="5400000">
            <a:off x="5572926" y="4785528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rot="5400000">
            <a:off x="2321703" y="5250669"/>
            <a:ext cx="642942" cy="158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5394331" y="5249875"/>
            <a:ext cx="642942" cy="158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rot="5400000">
            <a:off x="500034" y="5572140"/>
            <a:ext cx="1285884" cy="1588"/>
          </a:xfrm>
          <a:prstGeom prst="line">
            <a:avLst/>
          </a:prstGeom>
          <a:ln w="254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 rot="5400000">
            <a:off x="6573058" y="5571346"/>
            <a:ext cx="1285884" cy="1588"/>
          </a:xfrm>
          <a:prstGeom prst="line">
            <a:avLst/>
          </a:prstGeom>
          <a:ln w="254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/>
          <p:nvPr/>
        </p:nvCxnSpPr>
        <p:spPr>
          <a:xfrm>
            <a:off x="2643174" y="5572140"/>
            <a:ext cx="3071834" cy="1588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/>
          <p:nvPr/>
        </p:nvCxnSpPr>
        <p:spPr>
          <a:xfrm>
            <a:off x="1142976" y="6215082"/>
            <a:ext cx="6072230" cy="1588"/>
          </a:xfrm>
          <a:prstGeom prst="straightConnector1">
            <a:avLst/>
          </a:prstGeom>
          <a:ln w="254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>
            <a:off x="4071934" y="49291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0</a:t>
            </a:r>
            <a:endParaRPr lang="cs-CZ" b="1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5000628" y="4929198"/>
            <a:ext cx="1491114" cy="369332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cs-CZ" b="1" dirty="0" smtClean="0"/>
              <a:t>+ 1,96 SE</a:t>
            </a:r>
            <a:r>
              <a:rPr lang="cs-CZ" b="1" baseline="-25000" dirty="0" smtClean="0"/>
              <a:t>m</a:t>
            </a:r>
            <a:r>
              <a:rPr lang="cs-CZ" b="1" baseline="-50000" dirty="0" smtClean="0"/>
              <a:t>1</a:t>
            </a:r>
            <a:r>
              <a:rPr lang="cs-CZ" b="1" baseline="-25000" dirty="0" smtClean="0"/>
              <a:t>-m</a:t>
            </a:r>
            <a:r>
              <a:rPr lang="cs-CZ" b="1" baseline="-50000" dirty="0" smtClean="0"/>
              <a:t>2</a:t>
            </a:r>
            <a:endParaRPr lang="cs-CZ" b="1" baseline="-50000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1928794" y="4929198"/>
            <a:ext cx="1446230" cy="369332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cs-CZ" b="1" dirty="0" smtClean="0"/>
              <a:t>- 1,96 SE</a:t>
            </a:r>
            <a:r>
              <a:rPr lang="cs-CZ" b="1" baseline="-25000" dirty="0" smtClean="0"/>
              <a:t>m</a:t>
            </a:r>
            <a:r>
              <a:rPr lang="cs-CZ" b="1" baseline="-50000" dirty="0" smtClean="0"/>
              <a:t>1</a:t>
            </a:r>
            <a:r>
              <a:rPr lang="cs-CZ" b="1" baseline="-25000" dirty="0" smtClean="0"/>
              <a:t>-m</a:t>
            </a:r>
            <a:r>
              <a:rPr lang="cs-CZ" b="1" baseline="-50000" dirty="0" smtClean="0"/>
              <a:t>2</a:t>
            </a:r>
            <a:endParaRPr lang="cs-CZ" b="1" baseline="-500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428596" y="4929198"/>
            <a:ext cx="1446230" cy="369332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cs-CZ" b="1" dirty="0" smtClean="0"/>
              <a:t>- 2,58 SE</a:t>
            </a:r>
            <a:r>
              <a:rPr lang="cs-CZ" b="1" baseline="-25000" dirty="0" smtClean="0"/>
              <a:t>m</a:t>
            </a:r>
            <a:r>
              <a:rPr lang="cs-CZ" b="1" baseline="-50000" dirty="0" smtClean="0"/>
              <a:t>1</a:t>
            </a:r>
            <a:r>
              <a:rPr lang="cs-CZ" b="1" baseline="-25000" dirty="0" smtClean="0"/>
              <a:t>-m</a:t>
            </a:r>
            <a:r>
              <a:rPr lang="cs-CZ" b="1" baseline="-50000" dirty="0" smtClean="0"/>
              <a:t>2</a:t>
            </a:r>
            <a:endParaRPr lang="cs-CZ" b="1" baseline="-5000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6572264" y="5000636"/>
            <a:ext cx="1491114" cy="369332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cs-CZ" b="1" dirty="0" smtClean="0"/>
              <a:t>+ 2,58 SE</a:t>
            </a:r>
            <a:r>
              <a:rPr lang="cs-CZ" b="1" baseline="-25000" dirty="0" smtClean="0"/>
              <a:t>m</a:t>
            </a:r>
            <a:r>
              <a:rPr lang="cs-CZ" b="1" baseline="-50000" dirty="0" smtClean="0"/>
              <a:t>1</a:t>
            </a:r>
            <a:r>
              <a:rPr lang="cs-CZ" b="1" baseline="-25000" dirty="0" smtClean="0"/>
              <a:t>-m</a:t>
            </a:r>
            <a:r>
              <a:rPr lang="cs-CZ" b="1" baseline="-50000" dirty="0" smtClean="0"/>
              <a:t>2</a:t>
            </a:r>
            <a:endParaRPr lang="cs-CZ" b="1" baseline="-50000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4000496" y="5572140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95%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4000496" y="6215082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99%</a:t>
            </a:r>
            <a:endParaRPr lang="cs-CZ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00CC"/>
                </a:solidFill>
              </a:rPr>
              <a:t>VZDÁLENOST OD NULY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72098"/>
          </a:xfrm>
        </p:spPr>
        <p:txBody>
          <a:bodyPr/>
          <a:lstStyle/>
          <a:p>
            <a:r>
              <a:rPr lang="cs-CZ" sz="2800" dirty="0" smtClean="0"/>
              <a:t>Řeší se pomocí stanovení intervalu, ve kterém se nachází 95% rozdílů průměrů, vypočítaných ve VS, které </a:t>
            </a:r>
            <a:r>
              <a:rPr lang="cs-CZ" sz="2800" smtClean="0"/>
              <a:t>byly vybrány </a:t>
            </a:r>
            <a:r>
              <a:rPr lang="cs-CZ" sz="2800" dirty="0" smtClean="0"/>
              <a:t>z jednoho ZS.</a:t>
            </a:r>
          </a:p>
          <a:p>
            <a:r>
              <a:rPr lang="cs-CZ" sz="2800" dirty="0" smtClean="0"/>
              <a:t>Pokud  </a:t>
            </a:r>
            <a:r>
              <a:rPr lang="cs-CZ" sz="2800" b="1" dirty="0" smtClean="0"/>
              <a:t>H</a:t>
            </a:r>
            <a:r>
              <a:rPr lang="cs-CZ" sz="2800" b="1" baseline="-25000" dirty="0" smtClean="0"/>
              <a:t>0</a:t>
            </a:r>
            <a:r>
              <a:rPr lang="cs-CZ" sz="2800" b="1" dirty="0"/>
              <a:t> </a:t>
            </a:r>
            <a:r>
              <a:rPr lang="cs-CZ" sz="2800" dirty="0" smtClean="0"/>
              <a:t>platí</a:t>
            </a:r>
            <a:r>
              <a:rPr lang="cs-CZ" sz="2800" b="1" dirty="0" smtClean="0"/>
              <a:t> (</a:t>
            </a:r>
            <a:r>
              <a:rPr lang="el-GR" sz="2800" b="1" dirty="0" smtClean="0"/>
              <a:t>μ</a:t>
            </a:r>
            <a:r>
              <a:rPr lang="cs-CZ" sz="2800" b="1" baseline="-25000" dirty="0" smtClean="0"/>
              <a:t>1 </a:t>
            </a:r>
            <a:r>
              <a:rPr lang="cs-CZ" sz="2800" b="1" dirty="0" smtClean="0"/>
              <a:t>= </a:t>
            </a:r>
            <a:r>
              <a:rPr lang="el-GR" sz="2800" b="1" dirty="0" smtClean="0"/>
              <a:t>μ</a:t>
            </a:r>
            <a:r>
              <a:rPr lang="cs-CZ" sz="2800" b="1" baseline="-25000" dirty="0" smtClean="0"/>
              <a:t>2 </a:t>
            </a:r>
            <a:r>
              <a:rPr lang="cs-CZ" sz="2800" b="1" dirty="0" smtClean="0"/>
              <a:t>= </a:t>
            </a:r>
            <a:r>
              <a:rPr lang="el-GR" sz="2800" b="1" dirty="0" smtClean="0"/>
              <a:t>μ</a:t>
            </a:r>
            <a:r>
              <a:rPr lang="cs-CZ" sz="2800" b="1" dirty="0" smtClean="0"/>
              <a:t>)</a:t>
            </a:r>
            <a:r>
              <a:rPr lang="cs-CZ" sz="2800" dirty="0" smtClean="0"/>
              <a:t>, pak                                         s pravděpodobností 0,95 by se měl rozdíl             m</a:t>
            </a:r>
            <a:r>
              <a:rPr lang="cs-CZ" sz="2800" baseline="-25000" dirty="0" smtClean="0"/>
              <a:t>1</a:t>
            </a:r>
            <a:r>
              <a:rPr lang="cs-CZ" sz="2800" dirty="0" smtClean="0"/>
              <a:t> – m</a:t>
            </a:r>
            <a:r>
              <a:rPr lang="cs-CZ" sz="2800" baseline="-25000" dirty="0" smtClean="0"/>
              <a:t>2 </a:t>
            </a:r>
            <a:r>
              <a:rPr lang="cs-CZ" sz="2800" dirty="0" smtClean="0"/>
              <a:t>nacházet v 95% intervalu spolehlivosti.</a:t>
            </a:r>
            <a:endParaRPr lang="cs-CZ" sz="2800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642910" y="4786322"/>
            <a:ext cx="735811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rot="5400000">
            <a:off x="4071934" y="4786322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>
            <a:off x="2501092" y="4785528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 rot="5400000">
            <a:off x="1000894" y="4785528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5400000">
            <a:off x="7073124" y="4785528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rot="5400000">
            <a:off x="5572926" y="4785528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rot="5400000">
            <a:off x="2321703" y="5250669"/>
            <a:ext cx="642942" cy="158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5394331" y="5249875"/>
            <a:ext cx="642942" cy="158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rot="5400000">
            <a:off x="500034" y="5572140"/>
            <a:ext cx="1285884" cy="1588"/>
          </a:xfrm>
          <a:prstGeom prst="line">
            <a:avLst/>
          </a:prstGeom>
          <a:ln w="254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 rot="5400000">
            <a:off x="6573058" y="5571346"/>
            <a:ext cx="1285884" cy="1588"/>
          </a:xfrm>
          <a:prstGeom prst="line">
            <a:avLst/>
          </a:prstGeom>
          <a:ln w="254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/>
          <p:nvPr/>
        </p:nvCxnSpPr>
        <p:spPr>
          <a:xfrm>
            <a:off x="2643174" y="5572140"/>
            <a:ext cx="3071834" cy="1588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/>
          <p:nvPr/>
        </p:nvCxnSpPr>
        <p:spPr>
          <a:xfrm>
            <a:off x="1142976" y="6215082"/>
            <a:ext cx="6072230" cy="1588"/>
          </a:xfrm>
          <a:prstGeom prst="straightConnector1">
            <a:avLst/>
          </a:prstGeom>
          <a:ln w="254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>
            <a:off x="4071934" y="49291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0</a:t>
            </a:r>
            <a:endParaRPr lang="cs-CZ" b="1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5000628" y="4929198"/>
            <a:ext cx="1491114" cy="369332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cs-CZ" b="1" dirty="0" smtClean="0"/>
              <a:t>+ 1,96 SE</a:t>
            </a:r>
            <a:r>
              <a:rPr lang="cs-CZ" b="1" baseline="-25000" dirty="0" smtClean="0"/>
              <a:t>m</a:t>
            </a:r>
            <a:r>
              <a:rPr lang="cs-CZ" b="1" baseline="-50000" dirty="0" smtClean="0"/>
              <a:t>1</a:t>
            </a:r>
            <a:r>
              <a:rPr lang="cs-CZ" b="1" baseline="-25000" dirty="0" smtClean="0"/>
              <a:t>-m</a:t>
            </a:r>
            <a:r>
              <a:rPr lang="cs-CZ" b="1" baseline="-50000" dirty="0" smtClean="0"/>
              <a:t>2</a:t>
            </a:r>
            <a:endParaRPr lang="cs-CZ" b="1" baseline="-50000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1928794" y="4929198"/>
            <a:ext cx="1446230" cy="369332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cs-CZ" b="1" dirty="0" smtClean="0"/>
              <a:t>- 1,96 SE</a:t>
            </a:r>
            <a:r>
              <a:rPr lang="cs-CZ" b="1" baseline="-25000" dirty="0" smtClean="0"/>
              <a:t>m</a:t>
            </a:r>
            <a:r>
              <a:rPr lang="cs-CZ" b="1" baseline="-50000" dirty="0" smtClean="0"/>
              <a:t>1</a:t>
            </a:r>
            <a:r>
              <a:rPr lang="cs-CZ" b="1" baseline="-25000" dirty="0" smtClean="0"/>
              <a:t>-m</a:t>
            </a:r>
            <a:r>
              <a:rPr lang="cs-CZ" b="1" baseline="-50000" dirty="0" smtClean="0"/>
              <a:t>2</a:t>
            </a:r>
            <a:endParaRPr lang="cs-CZ" b="1" baseline="-500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428596" y="4929198"/>
            <a:ext cx="1446230" cy="369332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cs-CZ" b="1" dirty="0" smtClean="0"/>
              <a:t>- 2,58 SE</a:t>
            </a:r>
            <a:r>
              <a:rPr lang="cs-CZ" b="1" baseline="-25000" dirty="0" smtClean="0"/>
              <a:t>m</a:t>
            </a:r>
            <a:r>
              <a:rPr lang="cs-CZ" b="1" baseline="-50000" dirty="0" smtClean="0"/>
              <a:t>1</a:t>
            </a:r>
            <a:r>
              <a:rPr lang="cs-CZ" b="1" baseline="-25000" dirty="0" smtClean="0"/>
              <a:t>-m</a:t>
            </a:r>
            <a:r>
              <a:rPr lang="cs-CZ" b="1" baseline="-50000" dirty="0" smtClean="0"/>
              <a:t>2</a:t>
            </a:r>
            <a:endParaRPr lang="cs-CZ" b="1" baseline="-5000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6572264" y="5000636"/>
            <a:ext cx="1491114" cy="369332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cs-CZ" b="1" dirty="0" smtClean="0"/>
              <a:t>+ 2,58 SE</a:t>
            </a:r>
            <a:r>
              <a:rPr lang="cs-CZ" b="1" baseline="-25000" dirty="0" smtClean="0"/>
              <a:t>m</a:t>
            </a:r>
            <a:r>
              <a:rPr lang="cs-CZ" b="1" baseline="-50000" dirty="0" smtClean="0"/>
              <a:t>1</a:t>
            </a:r>
            <a:r>
              <a:rPr lang="cs-CZ" b="1" baseline="-25000" dirty="0" smtClean="0"/>
              <a:t>-m</a:t>
            </a:r>
            <a:r>
              <a:rPr lang="cs-CZ" b="1" baseline="-50000" dirty="0" smtClean="0"/>
              <a:t>2</a:t>
            </a:r>
            <a:endParaRPr lang="cs-CZ" b="1" baseline="-50000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4000496" y="5572140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95%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4000496" y="6215082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99%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4" name="Ovál 3"/>
          <p:cNvSpPr/>
          <p:nvPr/>
        </p:nvSpPr>
        <p:spPr>
          <a:xfrm>
            <a:off x="2642381" y="4476622"/>
            <a:ext cx="3072628" cy="6372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228998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00CC"/>
                </a:solidFill>
              </a:rPr>
              <a:t>ROZHODNUTÍ</a:t>
            </a:r>
            <a:endParaRPr lang="cs-CZ" sz="3200" b="1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63552"/>
          </a:xfrm>
          <a:ln w="25400">
            <a:noFill/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2800" b="1" dirty="0" smtClean="0"/>
              <a:t>Testovací charakteristika „u“</a:t>
            </a:r>
          </a:p>
          <a:p>
            <a:pPr>
              <a:buNone/>
            </a:pPr>
            <a:endParaRPr lang="cs-CZ" sz="2800" b="1" dirty="0" smtClean="0"/>
          </a:p>
          <a:p>
            <a:r>
              <a:rPr lang="cs-CZ" sz="2800" dirty="0" smtClean="0"/>
              <a:t>Pokud leží rozdíl mimo interval spolehlivosti, pak </a:t>
            </a:r>
            <a:r>
              <a:rPr lang="cs-CZ" sz="2800" dirty="0" smtClean="0">
                <a:solidFill>
                  <a:srgbClr val="C00000"/>
                </a:solidFill>
                <a:latin typeface="+mj-lt"/>
              </a:rPr>
              <a:t>zamítáme</a:t>
            </a:r>
            <a:r>
              <a:rPr lang="cs-CZ" sz="2800" dirty="0" smtClean="0"/>
              <a:t> nulovou hypotézu.</a:t>
            </a:r>
          </a:p>
          <a:p>
            <a:pPr>
              <a:buNone/>
            </a:pPr>
            <a:r>
              <a:rPr lang="cs-CZ" sz="2400" dirty="0"/>
              <a:t>	</a:t>
            </a: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</a:t>
            </a:r>
            <a:endParaRPr lang="cs-CZ" sz="2800" dirty="0" smtClean="0"/>
          </a:p>
          <a:p>
            <a:pPr>
              <a:buNone/>
            </a:pPr>
            <a:endParaRPr lang="cs-CZ" sz="2800" dirty="0"/>
          </a:p>
          <a:p>
            <a:r>
              <a:rPr lang="cs-CZ" sz="2800" dirty="0" smtClean="0"/>
              <a:t>Pokud leží rozdíl v intervalu spolehlivosti, pak  nulovou hypotézu </a:t>
            </a:r>
            <a:r>
              <a:rPr lang="cs-CZ" sz="2800" dirty="0" smtClean="0">
                <a:solidFill>
                  <a:srgbClr val="C00000"/>
                </a:solidFill>
                <a:latin typeface="+mj-lt"/>
              </a:rPr>
              <a:t>nezamítáme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"/>
            </a:pPr>
            <a:r>
              <a:rPr lang="cs-CZ" sz="3000" b="1" dirty="0" smtClean="0">
                <a:solidFill>
                  <a:srgbClr val="FF0000"/>
                </a:solidFill>
              </a:rPr>
              <a:t>Nezamítnutí nulové hypotézy neznamená její přijetí!!!</a:t>
            </a:r>
            <a:endParaRPr lang="cs-CZ" sz="3000" b="1" dirty="0">
              <a:solidFill>
                <a:srgbClr val="FF0000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  <p:sp>
        <p:nvSpPr>
          <p:cNvPr id="26" name="Pravá složená závorka 25"/>
          <p:cNvSpPr/>
          <p:nvPr/>
        </p:nvSpPr>
        <p:spPr>
          <a:xfrm rot="16200000" flipH="1">
            <a:off x="5183783" y="2691537"/>
            <a:ext cx="216594" cy="1152128"/>
          </a:xfrm>
          <a:prstGeom prst="rightBrace">
            <a:avLst>
              <a:gd name="adj1" fmla="val 8333"/>
              <a:gd name="adj2" fmla="val 52624"/>
            </a:avLst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5148064" y="3264867"/>
            <a:ext cx="349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00B050"/>
                </a:solidFill>
              </a:rPr>
              <a:t>u</a:t>
            </a:r>
            <a:endParaRPr lang="cs-CZ" sz="2400" b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TextovéPole 3"/>
              <p:cNvSpPr txBox="1"/>
              <p:nvPr/>
            </p:nvSpPr>
            <p:spPr>
              <a:xfrm>
                <a:off x="941114" y="2420888"/>
                <a:ext cx="6043506" cy="1087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b="1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000" b="1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|</m:t>
                          </m:r>
                          <m:r>
                            <a:rPr lang="cs-CZ" sz="2000" b="1" i="1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𝐦</m:t>
                          </m:r>
                        </m:e>
                        <m:sub>
                          <m:r>
                            <a:rPr lang="cs-CZ" sz="2000" b="1" i="1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cs-CZ" sz="2000" b="1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 </m:t>
                          </m:r>
                        </m:sub>
                      </m:sSub>
                      <m:r>
                        <a:rPr lang="cs-CZ" sz="2000" b="1" i="1">
                          <a:solidFill>
                            <a:srgbClr val="0000CC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cs-CZ" sz="2000" b="1" i="1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000" b="1" i="1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𝐦</m:t>
                          </m:r>
                        </m:e>
                        <m:sub>
                          <m:r>
                            <a:rPr lang="cs-CZ" sz="2000" b="1" i="1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cs-CZ" sz="2000" b="1">
                          <a:solidFill>
                            <a:srgbClr val="0000CC"/>
                          </a:solidFill>
                          <a:latin typeface="Cambria Math"/>
                        </a:rPr>
                        <m:t>|≥</m:t>
                      </m:r>
                      <m:r>
                        <a:rPr lang="cs-CZ" sz="2000" b="1" i="1">
                          <a:solidFill>
                            <a:srgbClr val="0000CC"/>
                          </a:solidFill>
                          <a:latin typeface="Cambria Math"/>
                        </a:rPr>
                        <m:t>𝟏</m:t>
                      </m:r>
                      <m:r>
                        <a:rPr lang="cs-CZ" sz="2000" b="1">
                          <a:solidFill>
                            <a:srgbClr val="0000CC"/>
                          </a:solidFill>
                          <a:latin typeface="Cambria Math"/>
                        </a:rPr>
                        <m:t>,</m:t>
                      </m:r>
                      <m:r>
                        <a:rPr lang="cs-CZ" sz="2000" b="1" i="1">
                          <a:solidFill>
                            <a:srgbClr val="0000CC"/>
                          </a:solidFill>
                          <a:latin typeface="Cambria Math"/>
                        </a:rPr>
                        <m:t>𝟗𝟔</m:t>
                      </m:r>
                      <m:sSub>
                        <m:sSubPr>
                          <m:ctrlPr>
                            <a:rPr lang="cs-CZ" sz="2000" b="1" i="1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000" b="1" i="1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𝐒𝐄</m:t>
                          </m:r>
                        </m:e>
                        <m:sub>
                          <m:sSub>
                            <m:sSubPr>
                              <m:ctrlPr>
                                <a:rPr lang="cs-CZ" sz="2000" b="1" i="1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000" b="1" i="1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𝐦</m:t>
                              </m:r>
                            </m:e>
                            <m:sub>
                              <m:r>
                                <a:rPr lang="cs-CZ" sz="2000" b="1" i="1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cs-CZ" sz="2000" b="1" i="1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2000" b="1" i="1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000" b="1" i="1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𝐦</m:t>
                              </m:r>
                            </m:e>
                            <m:sub>
                              <m:r>
                                <a:rPr lang="cs-CZ" sz="2000" b="1" i="1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sub>
                      </m:sSub>
                      <m:r>
                        <a:rPr lang="cs-CZ" sz="2000" b="1">
                          <a:solidFill>
                            <a:srgbClr val="0000CC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sz="2000" b="1" i="1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000" b="1" i="1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000" b="1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|</m:t>
                              </m:r>
                              <m:r>
                                <a:rPr lang="cs-CZ" sz="2000" b="1" i="1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𝐦</m:t>
                              </m:r>
                            </m:e>
                            <m:sub>
                              <m:r>
                                <a:rPr lang="cs-CZ" sz="2000" b="1" i="1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cs-CZ" sz="2000" b="1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 </m:t>
                              </m:r>
                            </m:sub>
                          </m:sSub>
                          <m:r>
                            <a:rPr lang="cs-CZ" sz="2000" b="1" i="1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2000" b="1" i="1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000" b="1" i="1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𝐦</m:t>
                              </m:r>
                            </m:e>
                            <m:sub>
                              <m:r>
                                <a:rPr lang="cs-CZ" sz="2000" b="1" i="1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cs-CZ" sz="2000" b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|</m:t>
                          </m:r>
                        </m:num>
                        <m:den>
                          <m:sSub>
                            <m:sSubPr>
                              <m:ctrlPr>
                                <a:rPr lang="cs-CZ" sz="2000" b="1" i="1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000" b="1" i="1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𝐒𝐄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cs-CZ" sz="2000" b="1" i="1">
                                      <a:solidFill>
                                        <a:srgbClr val="0000CC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2000" b="1" i="1">
                                      <a:solidFill>
                                        <a:srgbClr val="0000CC"/>
                                      </a:solidFill>
                                      <a:latin typeface="Cambria Math"/>
                                    </a:rPr>
                                    <m:t>𝐦</m:t>
                                  </m:r>
                                </m:e>
                                <m:sub>
                                  <m:r>
                                    <a:rPr lang="cs-CZ" sz="2000" b="1" i="1">
                                      <a:solidFill>
                                        <a:srgbClr val="0000CC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cs-CZ" sz="2000" b="1" i="1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sz="2000" b="1" i="1">
                                      <a:solidFill>
                                        <a:srgbClr val="0000CC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2000" b="1" i="1">
                                      <a:solidFill>
                                        <a:srgbClr val="0000CC"/>
                                      </a:solidFill>
                                      <a:latin typeface="Cambria Math"/>
                                    </a:rPr>
                                    <m:t>𝐦</m:t>
                                  </m:r>
                                </m:e>
                                <m:sub>
                                  <m:r>
                                    <a:rPr lang="cs-CZ" sz="2000" b="1" i="1">
                                      <a:solidFill>
                                        <a:srgbClr val="0000CC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cs-CZ" sz="2000" b="1">
                          <a:solidFill>
                            <a:srgbClr val="0000CC"/>
                          </a:solidFill>
                          <a:latin typeface="Cambria Math"/>
                        </a:rPr>
                        <m:t> ≥</m:t>
                      </m:r>
                      <m:r>
                        <a:rPr lang="cs-CZ" sz="2000" b="1" i="1">
                          <a:solidFill>
                            <a:srgbClr val="0000CC"/>
                          </a:solidFill>
                          <a:latin typeface="Cambria Math"/>
                        </a:rPr>
                        <m:t>𝟏</m:t>
                      </m:r>
                      <m:r>
                        <a:rPr lang="cs-CZ" sz="2000" b="1">
                          <a:solidFill>
                            <a:srgbClr val="0000CC"/>
                          </a:solidFill>
                          <a:latin typeface="Cambria Math"/>
                        </a:rPr>
                        <m:t>,</m:t>
                      </m:r>
                      <m:r>
                        <a:rPr lang="cs-CZ" sz="2000" b="1" i="1">
                          <a:solidFill>
                            <a:srgbClr val="0000CC"/>
                          </a:solidFill>
                          <a:latin typeface="Cambria Math"/>
                        </a:rPr>
                        <m:t>𝟗𝟔</m:t>
                      </m:r>
                    </m:oMath>
                  </m:oMathPara>
                </a14:m>
                <a:endParaRPr lang="cs-CZ" sz="2000" dirty="0">
                  <a:solidFill>
                    <a:srgbClr val="0000CC"/>
                  </a:solidFill>
                </a:endParaRPr>
              </a:p>
              <a:p>
                <a:endParaRPr lang="cs-CZ" sz="2000" b="1" dirty="0">
                  <a:solidFill>
                    <a:srgbClr val="0000CC"/>
                  </a:solidFill>
                </a:endParaRPr>
              </a:p>
            </p:txBody>
          </p:sp>
        </mc:Choice>
        <mc:Fallback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114" y="2420888"/>
                <a:ext cx="6043506" cy="1087221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Obdélník 4"/>
              <p:cNvSpPr/>
              <p:nvPr/>
            </p:nvSpPr>
            <p:spPr>
              <a:xfrm>
                <a:off x="1162840" y="4509120"/>
                <a:ext cx="5796136" cy="779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b="1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000" b="1" i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|</m:t>
                          </m:r>
                          <m:r>
                            <a:rPr lang="cs-CZ" sz="2000" b="1" i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𝐦</m:t>
                          </m:r>
                        </m:e>
                        <m:sub>
                          <m:r>
                            <a:rPr lang="cs-CZ" sz="2000" b="1" i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cs-CZ" sz="2000" b="1" i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 </m:t>
                          </m:r>
                        </m:sub>
                      </m:sSub>
                      <m:r>
                        <a:rPr lang="cs-CZ" sz="2000" b="1" i="0">
                          <a:solidFill>
                            <a:srgbClr val="0000CC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cs-CZ" sz="2000" b="1" i="1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000" b="1" i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𝐦</m:t>
                          </m:r>
                        </m:e>
                        <m:sub>
                          <m:r>
                            <a:rPr lang="cs-CZ" sz="2000" b="1" i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cs-CZ" sz="2000" b="1" i="0">
                          <a:solidFill>
                            <a:srgbClr val="0000CC"/>
                          </a:solidFill>
                          <a:latin typeface="Cambria Math"/>
                        </a:rPr>
                        <m:t>|</m:t>
                      </m:r>
                      <m:r>
                        <a:rPr lang="cs-CZ" sz="2000" b="1" i="0" smtClean="0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cs-CZ" sz="2000" b="1" i="0">
                          <a:solidFill>
                            <a:srgbClr val="0000CC"/>
                          </a:solidFill>
                          <a:latin typeface="Cambria Math"/>
                        </a:rPr>
                        <m:t>𝟏</m:t>
                      </m:r>
                      <m:r>
                        <a:rPr lang="cs-CZ" sz="2000" b="1" i="0">
                          <a:solidFill>
                            <a:srgbClr val="0000CC"/>
                          </a:solidFill>
                          <a:latin typeface="Cambria Math"/>
                        </a:rPr>
                        <m:t>,</m:t>
                      </m:r>
                      <m:r>
                        <a:rPr lang="cs-CZ" sz="2000" b="1" i="0">
                          <a:solidFill>
                            <a:srgbClr val="0000CC"/>
                          </a:solidFill>
                          <a:latin typeface="Cambria Math"/>
                        </a:rPr>
                        <m:t>𝟗𝟔</m:t>
                      </m:r>
                      <m:sSub>
                        <m:sSubPr>
                          <m:ctrlPr>
                            <a:rPr lang="cs-CZ" sz="2000" b="1" i="1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000" b="1" i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𝐒𝐄</m:t>
                          </m:r>
                        </m:e>
                        <m:sub>
                          <m:sSub>
                            <m:sSubPr>
                              <m:ctrlPr>
                                <a:rPr lang="cs-CZ" sz="2000" b="1" i="1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000" b="1" i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𝐦</m:t>
                              </m:r>
                            </m:e>
                            <m:sub>
                              <m:r>
                                <a:rPr lang="cs-CZ" sz="2000" b="1" i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cs-CZ" sz="2000" b="1" i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2000" b="1" i="1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000" b="1" i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𝐦</m:t>
                              </m:r>
                            </m:e>
                            <m:sub>
                              <m:r>
                                <a:rPr lang="cs-CZ" sz="2000" b="1" i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sub>
                      </m:sSub>
                      <m:r>
                        <a:rPr lang="cs-CZ" sz="2000" b="1" i="0">
                          <a:solidFill>
                            <a:srgbClr val="0000CC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sz="2000" b="1" i="1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000" b="1" i="1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000" b="1" i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|</m:t>
                              </m:r>
                              <m:r>
                                <a:rPr lang="cs-CZ" sz="2000" b="1" i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𝐦</m:t>
                              </m:r>
                            </m:e>
                            <m:sub>
                              <m:r>
                                <a:rPr lang="cs-CZ" sz="2000" b="1" i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cs-CZ" sz="2000" b="1" i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 </m:t>
                              </m:r>
                            </m:sub>
                          </m:sSub>
                          <m:r>
                            <a:rPr lang="cs-CZ" sz="2000" b="1" i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2000" b="1" i="1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000" b="1" i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𝐦</m:t>
                              </m:r>
                            </m:e>
                            <m:sub>
                              <m:r>
                                <a:rPr lang="cs-CZ" sz="2000" b="1" i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cs-CZ" sz="2000" b="1" i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|</m:t>
                          </m:r>
                        </m:num>
                        <m:den>
                          <m:sSub>
                            <m:sSubPr>
                              <m:ctrlPr>
                                <a:rPr lang="cs-CZ" sz="2000" b="1" i="1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000" b="1" i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𝐒𝐄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cs-CZ" sz="2000" b="1" i="1">
                                      <a:solidFill>
                                        <a:srgbClr val="0000CC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2000" b="1" i="0">
                                      <a:solidFill>
                                        <a:srgbClr val="0000CC"/>
                                      </a:solidFill>
                                      <a:latin typeface="Cambria Math"/>
                                    </a:rPr>
                                    <m:t>𝐦</m:t>
                                  </m:r>
                                </m:e>
                                <m:sub>
                                  <m:r>
                                    <a:rPr lang="cs-CZ" sz="2000" b="1" i="0">
                                      <a:solidFill>
                                        <a:srgbClr val="0000CC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cs-CZ" sz="2000" b="1" i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sz="2000" b="1" i="1">
                                      <a:solidFill>
                                        <a:srgbClr val="0000CC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2000" b="1" i="0">
                                      <a:solidFill>
                                        <a:srgbClr val="0000CC"/>
                                      </a:solidFill>
                                      <a:latin typeface="Cambria Math"/>
                                    </a:rPr>
                                    <m:t>𝐦</m:t>
                                  </m:r>
                                </m:e>
                                <m:sub>
                                  <m:r>
                                    <a:rPr lang="cs-CZ" sz="2000" b="1" i="0">
                                      <a:solidFill>
                                        <a:srgbClr val="0000CC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cs-CZ" sz="2000" b="1" i="0">
                          <a:solidFill>
                            <a:srgbClr val="0000CC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2000" b="1" i="0" smtClean="0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cs-CZ" sz="2000" b="1" i="0">
                          <a:solidFill>
                            <a:srgbClr val="0000CC"/>
                          </a:solidFill>
                          <a:latin typeface="Cambria Math"/>
                        </a:rPr>
                        <m:t>𝟏</m:t>
                      </m:r>
                      <m:r>
                        <a:rPr lang="cs-CZ" sz="2000" b="1" i="0">
                          <a:solidFill>
                            <a:srgbClr val="0000CC"/>
                          </a:solidFill>
                          <a:latin typeface="Cambria Math"/>
                        </a:rPr>
                        <m:t>,</m:t>
                      </m:r>
                      <m:r>
                        <a:rPr lang="cs-CZ" sz="2000" b="1" i="0">
                          <a:solidFill>
                            <a:srgbClr val="0000CC"/>
                          </a:solidFill>
                          <a:latin typeface="Cambria Math"/>
                        </a:rPr>
                        <m:t>𝟗𝟔</m:t>
                      </m:r>
                    </m:oMath>
                  </m:oMathPara>
                </a14:m>
                <a:endParaRPr lang="cs-CZ" sz="2000" b="1" dirty="0">
                  <a:solidFill>
                    <a:srgbClr val="0000CC"/>
                  </a:solidFill>
                </a:endParaRPr>
              </a:p>
            </p:txBody>
          </p:sp>
        </mc:Choice>
        <mc:Fallback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2840" y="4509120"/>
                <a:ext cx="5796136" cy="779444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28982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357298"/>
            <a:ext cx="8229600" cy="142876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b="1" dirty="0" smtClean="0">
                <a:solidFill>
                  <a:srgbClr val="C00000"/>
                </a:solidFill>
              </a:rPr>
              <a:t>Příklad 1: SROVNÁVÁNÍ PRŮMĚRŮ</a:t>
            </a:r>
            <a:r>
              <a:rPr lang="cs-CZ" sz="3600" dirty="0" smtClean="0">
                <a:solidFill>
                  <a:srgbClr val="0000CC"/>
                </a:solidFill>
              </a:rPr>
              <a:t/>
            </a:r>
            <a:br>
              <a:rPr lang="cs-CZ" sz="3600" dirty="0" smtClean="0">
                <a:solidFill>
                  <a:srgbClr val="0000CC"/>
                </a:solidFill>
              </a:rPr>
            </a:br>
            <a:r>
              <a:rPr lang="cs-CZ" b="1" dirty="0" smtClean="0">
                <a:solidFill>
                  <a:srgbClr val="0000CC"/>
                </a:solidFill>
              </a:rPr>
              <a:t> </a:t>
            </a: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endParaRPr lang="cs-CZ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428736"/>
            <a:ext cx="8391876" cy="5268931"/>
          </a:xfrm>
        </p:spPr>
        <p:txBody>
          <a:bodyPr>
            <a:normAutofit lnSpcReduction="10000"/>
          </a:bodyPr>
          <a:lstStyle/>
          <a:p>
            <a:pPr marL="0">
              <a:buNone/>
            </a:pPr>
            <a:r>
              <a:rPr lang="cs-CZ" sz="2400" b="1" dirty="0"/>
              <a:t>Jsou rozdíly v průměrné hladině cholesterolu v různých věkových skupinách tak velké, že je pro její hodnocení vhodné používat různé normy?</a:t>
            </a:r>
          </a:p>
          <a:p>
            <a:pPr marL="0">
              <a:buNone/>
            </a:pPr>
            <a:endParaRPr lang="cs-CZ" sz="2400" b="1" dirty="0"/>
          </a:p>
          <a:p>
            <a:pPr>
              <a:buNone/>
            </a:pPr>
            <a:r>
              <a:rPr lang="cs-CZ" sz="2400" dirty="0">
                <a:solidFill>
                  <a:srgbClr val="C00000"/>
                </a:solidFill>
              </a:rPr>
              <a:t>Muži 20-30 let:  </a:t>
            </a:r>
            <a:r>
              <a:rPr lang="cs-CZ" sz="2400" dirty="0"/>
              <a:t>n</a:t>
            </a:r>
            <a:r>
              <a:rPr lang="cs-CZ" sz="2400" baseline="-25000" dirty="0"/>
              <a:t>1</a:t>
            </a:r>
            <a:r>
              <a:rPr lang="cs-CZ" sz="2400" dirty="0"/>
              <a:t> = 50   m</a:t>
            </a:r>
            <a:r>
              <a:rPr lang="cs-CZ" sz="2400" baseline="-25000" dirty="0"/>
              <a:t>1</a:t>
            </a:r>
            <a:r>
              <a:rPr lang="cs-CZ" sz="2400" dirty="0"/>
              <a:t> = 4,57   s</a:t>
            </a:r>
            <a:r>
              <a:rPr lang="cs-CZ" sz="2400" baseline="-25000" dirty="0"/>
              <a:t>1</a:t>
            </a:r>
            <a:r>
              <a:rPr lang="cs-CZ" sz="2400" dirty="0"/>
              <a:t> = 0,70    SE</a:t>
            </a:r>
            <a:r>
              <a:rPr lang="cs-CZ" sz="2400" baseline="-25000" dirty="0"/>
              <a:t>1</a:t>
            </a:r>
            <a:r>
              <a:rPr lang="cs-CZ" sz="2400" dirty="0"/>
              <a:t> = 0,10</a:t>
            </a:r>
          </a:p>
          <a:p>
            <a:pPr>
              <a:buNone/>
            </a:pPr>
            <a:r>
              <a:rPr lang="cs-CZ" sz="2400" dirty="0">
                <a:solidFill>
                  <a:srgbClr val="C00000"/>
                </a:solidFill>
              </a:rPr>
              <a:t>Muži 40-50 let:</a:t>
            </a:r>
            <a:r>
              <a:rPr lang="cs-CZ" sz="2400" dirty="0">
                <a:solidFill>
                  <a:srgbClr val="92D050"/>
                </a:solidFill>
              </a:rPr>
              <a:t>  </a:t>
            </a:r>
            <a:r>
              <a:rPr lang="cs-CZ" sz="2400" dirty="0"/>
              <a:t>n</a:t>
            </a:r>
            <a:r>
              <a:rPr lang="cs-CZ" sz="2400" baseline="-25000" dirty="0"/>
              <a:t>2</a:t>
            </a:r>
            <a:r>
              <a:rPr lang="cs-CZ" sz="2400" dirty="0"/>
              <a:t>= 60    m</a:t>
            </a:r>
            <a:r>
              <a:rPr lang="cs-CZ" sz="2400" baseline="-25000" dirty="0"/>
              <a:t>2</a:t>
            </a:r>
            <a:r>
              <a:rPr lang="cs-CZ" sz="2400" dirty="0"/>
              <a:t> = 5,42   s</a:t>
            </a:r>
            <a:r>
              <a:rPr lang="cs-CZ" sz="2400" baseline="-25000" dirty="0"/>
              <a:t>2</a:t>
            </a:r>
            <a:r>
              <a:rPr lang="cs-CZ" sz="2400" dirty="0"/>
              <a:t> = 0,85    SE</a:t>
            </a:r>
            <a:r>
              <a:rPr lang="cs-CZ" sz="2400" baseline="-25000" dirty="0"/>
              <a:t>2</a:t>
            </a:r>
            <a:r>
              <a:rPr lang="cs-CZ" sz="2400" dirty="0"/>
              <a:t> = 0,11</a:t>
            </a:r>
          </a:p>
          <a:p>
            <a:pPr marL="0">
              <a:spcBef>
                <a:spcPts val="0"/>
              </a:spcBef>
              <a:buNone/>
            </a:pPr>
            <a:endParaRPr lang="cs-CZ" sz="2400" dirty="0" smtClean="0"/>
          </a:p>
          <a:p>
            <a:pPr marL="0">
              <a:spcBef>
                <a:spcPts val="0"/>
              </a:spcBef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5. Výpočet testovací charakteristiky u:</a:t>
            </a:r>
          </a:p>
          <a:p>
            <a:pPr marL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400" dirty="0" smtClean="0"/>
              <a:t>m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– m</a:t>
            </a:r>
            <a:r>
              <a:rPr lang="cs-CZ" sz="2400" baseline="-25000" dirty="0" smtClean="0"/>
              <a:t>2 </a:t>
            </a:r>
            <a:r>
              <a:rPr lang="cs-CZ" sz="2400" dirty="0" smtClean="0"/>
              <a:t>= 4,57 – 5,42 = -0,88</a:t>
            </a:r>
          </a:p>
          <a:p>
            <a:pPr marL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400" dirty="0" smtClean="0"/>
              <a:t>SE</a:t>
            </a:r>
            <a:r>
              <a:rPr lang="cs-CZ" sz="2400" baseline="-25000" dirty="0" smtClean="0"/>
              <a:t>m</a:t>
            </a:r>
            <a:r>
              <a:rPr lang="cs-CZ" sz="1600" baseline="-75000" dirty="0" smtClean="0"/>
              <a:t>1</a:t>
            </a:r>
            <a:r>
              <a:rPr lang="cs-CZ" sz="2400" baseline="-25000" dirty="0" smtClean="0"/>
              <a:t>-m</a:t>
            </a:r>
            <a:r>
              <a:rPr lang="cs-CZ" sz="1600" baseline="-75000" dirty="0" smtClean="0"/>
              <a:t>2</a:t>
            </a:r>
            <a:r>
              <a:rPr lang="cs-CZ" sz="2400" baseline="30000" dirty="0" smtClean="0"/>
              <a:t>2</a:t>
            </a:r>
            <a:r>
              <a:rPr lang="cs-CZ" sz="2400" dirty="0" smtClean="0"/>
              <a:t>= 0,10</a:t>
            </a:r>
            <a:r>
              <a:rPr lang="cs-CZ" sz="2400" baseline="30000" dirty="0" smtClean="0"/>
              <a:t>2</a:t>
            </a:r>
            <a:r>
              <a:rPr lang="cs-CZ" sz="2400" dirty="0" smtClean="0"/>
              <a:t>+ 0,11</a:t>
            </a:r>
            <a:r>
              <a:rPr lang="cs-CZ" sz="2400" baseline="30000" dirty="0" smtClean="0"/>
              <a:t>2 </a:t>
            </a:r>
            <a:r>
              <a:rPr lang="cs-CZ" sz="2400" dirty="0" smtClean="0"/>
              <a:t>= 0,0221</a:t>
            </a:r>
          </a:p>
          <a:p>
            <a:pPr marL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400" dirty="0" smtClean="0"/>
              <a:t>SE</a:t>
            </a:r>
            <a:r>
              <a:rPr lang="cs-CZ" sz="2400" baseline="-25000" dirty="0"/>
              <a:t>m</a:t>
            </a:r>
            <a:r>
              <a:rPr lang="cs-CZ" sz="1600" baseline="-75000" dirty="0"/>
              <a:t>1</a:t>
            </a:r>
            <a:r>
              <a:rPr lang="cs-CZ" sz="2400" baseline="-25000" dirty="0"/>
              <a:t>-m</a:t>
            </a:r>
            <a:r>
              <a:rPr lang="cs-CZ" sz="1600" baseline="-75000" dirty="0"/>
              <a:t>2</a:t>
            </a:r>
            <a:r>
              <a:rPr lang="cs-CZ" sz="2400" dirty="0" smtClean="0"/>
              <a:t>= 0,15</a:t>
            </a:r>
          </a:p>
          <a:p>
            <a:pPr marL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400" dirty="0" smtClean="0"/>
              <a:t>u = 0,88: 0,15= 5,66</a:t>
            </a:r>
          </a:p>
          <a:p>
            <a:pPr marL="0">
              <a:spcBef>
                <a:spcPts val="0"/>
              </a:spcBef>
              <a:buNone/>
            </a:pPr>
            <a:endParaRPr lang="cs-CZ" sz="2400" dirty="0" smtClean="0"/>
          </a:p>
          <a:p>
            <a:pPr marL="0">
              <a:spcBef>
                <a:spcPts val="0"/>
              </a:spcBef>
              <a:buNone/>
            </a:pPr>
            <a:endParaRPr lang="cs-CZ" sz="2400" b="1" dirty="0" smtClean="0"/>
          </a:p>
        </p:txBody>
      </p:sp>
      <p:sp>
        <p:nvSpPr>
          <p:cNvPr id="4" name="Obdélník 3"/>
          <p:cNvSpPr/>
          <p:nvPr/>
        </p:nvSpPr>
        <p:spPr>
          <a:xfrm>
            <a:off x="395536" y="3861048"/>
            <a:ext cx="8280920" cy="2520280"/>
          </a:xfrm>
          <a:prstGeom prst="rect">
            <a:avLst/>
          </a:prstGeom>
          <a:noFill/>
          <a:ln w="508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4553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8928992" cy="857256"/>
          </a:xfrm>
        </p:spPr>
        <p:txBody>
          <a:bodyPr>
            <a:noAutofit/>
          </a:bodyPr>
          <a:lstStyle/>
          <a:p>
            <a:r>
              <a:rPr lang="cs-CZ" sz="3200" b="1" dirty="0">
                <a:solidFill>
                  <a:srgbClr val="0000CC"/>
                </a:solidFill>
              </a:rPr>
              <a:t>TESTOVÁNÍ STATISTICKÝCH HYPOTÉZ</a:t>
            </a:r>
            <a:r>
              <a:rPr lang="cs-CZ" sz="3200" dirty="0">
                <a:solidFill>
                  <a:srgbClr val="0000CC"/>
                </a:solidFill>
              </a:rPr>
              <a:t/>
            </a:r>
            <a:br>
              <a:rPr lang="cs-CZ" sz="3200" dirty="0">
                <a:solidFill>
                  <a:srgbClr val="0000CC"/>
                </a:solidFill>
              </a:rPr>
            </a:br>
            <a:endParaRPr lang="cs-CZ" sz="3200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443664" cy="5286412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Stanovíme nulovou a alternativní hypotézu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Zvolíme hladinu významnosti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Vybereme vhodný test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Ověříme, zda jsou splněny podmínky pro použití testu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Vypočítáme testovací charakteristiku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b="1" dirty="0">
                <a:solidFill>
                  <a:srgbClr val="C00000"/>
                </a:solidFill>
              </a:rPr>
              <a:t>Srovnáme ji s odpovídajícími kritickými hodnotami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>
                <a:solidFill>
                  <a:schemeClr val="bg1">
                    <a:lumMod val="65000"/>
                  </a:schemeClr>
                </a:solidFill>
              </a:rPr>
              <a:t>Zamítneme nebo nezamítneme nulovou hypotézu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>
                <a:solidFill>
                  <a:schemeClr val="bg1">
                    <a:lumMod val="65000"/>
                  </a:schemeClr>
                </a:solidFill>
              </a:rPr>
              <a:t>Výsledky interpretujeme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09600" y="1223946"/>
            <a:ext cx="8229600" cy="5286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033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357298"/>
            <a:ext cx="8229600" cy="142876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b="1" dirty="0" smtClean="0">
                <a:solidFill>
                  <a:srgbClr val="C00000"/>
                </a:solidFill>
              </a:rPr>
              <a:t>Příklad 1: SROVNÁVÁNÍ PRŮMĚRŮ</a:t>
            </a:r>
            <a:r>
              <a:rPr lang="cs-CZ" sz="3600" dirty="0" smtClean="0">
                <a:solidFill>
                  <a:srgbClr val="C00000"/>
                </a:solidFill>
              </a:rPr>
              <a:t/>
            </a:r>
            <a:br>
              <a:rPr lang="cs-CZ" sz="3600" dirty="0" smtClean="0">
                <a:solidFill>
                  <a:srgbClr val="C00000"/>
                </a:solidFill>
              </a:rPr>
            </a:br>
            <a:r>
              <a:rPr lang="cs-CZ" b="1" dirty="0" smtClean="0">
                <a:solidFill>
                  <a:srgbClr val="0000CC"/>
                </a:solidFill>
              </a:rPr>
              <a:t> </a:t>
            </a: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endParaRPr lang="cs-CZ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28596" y="1428736"/>
                <a:ext cx="8229600" cy="5268931"/>
              </a:xfrm>
            </p:spPr>
            <p:txBody>
              <a:bodyPr>
                <a:normAutofit fontScale="92500"/>
              </a:bodyPr>
              <a:lstStyle/>
              <a:p>
                <a:pPr marL="0">
                  <a:buNone/>
                </a:pPr>
                <a:r>
                  <a:rPr lang="cs-CZ" sz="2400" b="1" dirty="0"/>
                  <a:t>Jsou rozdíly v průměrné hladině cholesterolu v různých věkových skupinách tak velké, že je pro její hodnocení vhodné používat různé normy?</a:t>
                </a:r>
              </a:p>
              <a:p>
                <a:pPr marL="0">
                  <a:buNone/>
                </a:pPr>
                <a:endParaRPr lang="cs-CZ" sz="2400" b="1" dirty="0" smtClean="0"/>
              </a:p>
              <a:p>
                <a:pPr>
                  <a:buNone/>
                </a:pPr>
                <a:r>
                  <a:rPr lang="cs-CZ" sz="2400" dirty="0" smtClean="0">
                    <a:solidFill>
                      <a:srgbClr val="C00000"/>
                    </a:solidFill>
                  </a:rPr>
                  <a:t>Muži </a:t>
                </a:r>
                <a:r>
                  <a:rPr lang="cs-CZ" sz="2400" dirty="0">
                    <a:solidFill>
                      <a:srgbClr val="C00000"/>
                    </a:solidFill>
                  </a:rPr>
                  <a:t>20-30 let:  </a:t>
                </a:r>
                <a:r>
                  <a:rPr lang="cs-CZ" sz="2400" dirty="0"/>
                  <a:t>n</a:t>
                </a:r>
                <a:r>
                  <a:rPr lang="cs-CZ" sz="2400" baseline="-25000" dirty="0"/>
                  <a:t>1</a:t>
                </a:r>
                <a:r>
                  <a:rPr lang="cs-CZ" sz="2400" dirty="0"/>
                  <a:t> = 50   m</a:t>
                </a:r>
                <a:r>
                  <a:rPr lang="cs-CZ" sz="2400" baseline="-25000" dirty="0"/>
                  <a:t>1</a:t>
                </a:r>
                <a:r>
                  <a:rPr lang="cs-CZ" sz="2400" dirty="0"/>
                  <a:t> = 4,57   s</a:t>
                </a:r>
                <a:r>
                  <a:rPr lang="cs-CZ" sz="2400" baseline="-25000" dirty="0"/>
                  <a:t>1</a:t>
                </a:r>
                <a:r>
                  <a:rPr lang="cs-CZ" sz="2400" dirty="0"/>
                  <a:t> = 0,70    SE</a:t>
                </a:r>
                <a:r>
                  <a:rPr lang="cs-CZ" sz="2400" baseline="-25000" dirty="0"/>
                  <a:t>1</a:t>
                </a:r>
                <a:r>
                  <a:rPr lang="cs-CZ" sz="2400" dirty="0"/>
                  <a:t> = 0,10</a:t>
                </a:r>
              </a:p>
              <a:p>
                <a:pPr>
                  <a:buNone/>
                </a:pPr>
                <a:r>
                  <a:rPr lang="cs-CZ" sz="2400" dirty="0">
                    <a:solidFill>
                      <a:srgbClr val="C00000"/>
                    </a:solidFill>
                  </a:rPr>
                  <a:t>Muži 40-50 let:</a:t>
                </a:r>
                <a:r>
                  <a:rPr lang="cs-CZ" sz="2400" dirty="0">
                    <a:solidFill>
                      <a:srgbClr val="92D050"/>
                    </a:solidFill>
                  </a:rPr>
                  <a:t>  </a:t>
                </a:r>
                <a:r>
                  <a:rPr lang="cs-CZ" sz="2400" dirty="0"/>
                  <a:t>n</a:t>
                </a:r>
                <a:r>
                  <a:rPr lang="cs-CZ" sz="2400" baseline="-25000" dirty="0"/>
                  <a:t>2</a:t>
                </a:r>
                <a:r>
                  <a:rPr lang="cs-CZ" sz="2400" dirty="0"/>
                  <a:t>= 60    m</a:t>
                </a:r>
                <a:r>
                  <a:rPr lang="cs-CZ" sz="2400" baseline="-25000" dirty="0"/>
                  <a:t>2</a:t>
                </a:r>
                <a:r>
                  <a:rPr lang="cs-CZ" sz="2400" dirty="0"/>
                  <a:t> = 5,42   s</a:t>
                </a:r>
                <a:r>
                  <a:rPr lang="cs-CZ" sz="2400" baseline="-25000" dirty="0"/>
                  <a:t>2</a:t>
                </a:r>
                <a:r>
                  <a:rPr lang="cs-CZ" sz="2400" dirty="0"/>
                  <a:t> = 0,85    SE</a:t>
                </a:r>
                <a:r>
                  <a:rPr lang="cs-CZ" sz="2400" baseline="-25000" dirty="0"/>
                  <a:t>2</a:t>
                </a:r>
                <a:r>
                  <a:rPr lang="cs-CZ" sz="2400" dirty="0"/>
                  <a:t> = 0,11</a:t>
                </a:r>
              </a:p>
              <a:p>
                <a:pPr marL="0">
                  <a:spcBef>
                    <a:spcPts val="0"/>
                  </a:spcBef>
                  <a:buNone/>
                </a:pPr>
                <a:endParaRPr lang="cs-CZ" sz="2400" dirty="0" smtClean="0"/>
              </a:p>
              <a:p>
                <a:pPr marL="0">
                  <a:spcBef>
                    <a:spcPts val="0"/>
                  </a:spcBef>
                  <a:buNone/>
                </a:pPr>
                <a:r>
                  <a:rPr lang="cs-CZ" sz="2400" b="1" dirty="0" smtClean="0">
                    <a:solidFill>
                      <a:srgbClr val="C00000"/>
                    </a:solidFill>
                  </a:rPr>
                  <a:t>6. Srovnání testovací charakteristiky s kritickou hodnotou:</a:t>
                </a:r>
              </a:p>
              <a:p>
                <a:pPr marL="0">
                  <a:spcBef>
                    <a:spcPts val="0"/>
                  </a:spcBef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400" b="1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sz="2400" b="1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cs-CZ" sz="2400" b="1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cs-CZ" sz="2400" b="1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𝟔𝟔</m:t>
                        </m:r>
                      </m:e>
                    </m:d>
                  </m:oMath>
                </a14:m>
                <a:r>
                  <a:rPr lang="cs-CZ" sz="2400" b="1" dirty="0" smtClean="0">
                    <a:solidFill>
                      <a:srgbClr val="C00000"/>
                    </a:solidFill>
                  </a:rPr>
                  <a:t> &gt;1,96</a:t>
                </a:r>
              </a:p>
              <a:p>
                <a:pPr marL="0">
                  <a:spcBef>
                    <a:spcPts val="0"/>
                  </a:spcBef>
                </a:pPr>
                <a:r>
                  <a:rPr lang="cs-CZ" sz="2400" dirty="0" smtClean="0"/>
                  <a:t>Testovací charakteristika je větší než kritická hodnota pro </a:t>
                </a:r>
                <a:r>
                  <a:rPr lang="el-GR" sz="2400" dirty="0" smtClean="0"/>
                  <a:t>α</a:t>
                </a:r>
                <a:r>
                  <a:rPr lang="cs-CZ" sz="2400" dirty="0" smtClean="0"/>
                  <a:t> = </a:t>
                </a:r>
              </a:p>
              <a:p>
                <a:pPr marL="0">
                  <a:spcBef>
                    <a:spcPts val="0"/>
                  </a:spcBef>
                  <a:buNone/>
                </a:pPr>
                <a:r>
                  <a:rPr lang="cs-CZ" sz="2400" dirty="0" smtClean="0"/>
                  <a:t>     0,05, tzn. leží mimo 95% CI.</a:t>
                </a:r>
              </a:p>
              <a:p>
                <a:r>
                  <a:rPr lang="cs-CZ" sz="2400" b="1" dirty="0" smtClean="0"/>
                  <a:t>Malé soubory – t-test: </a:t>
                </a:r>
                <a:r>
                  <a:rPr lang="cs-CZ" sz="2400" b="1" dirty="0" smtClean="0">
                    <a:solidFill>
                      <a:srgbClr val="C00000"/>
                    </a:solidFill>
                  </a:rPr>
                  <a:t>kritické </a:t>
                </a:r>
                <a:r>
                  <a:rPr lang="cs-CZ" sz="2400" b="1" dirty="0">
                    <a:solidFill>
                      <a:srgbClr val="C00000"/>
                    </a:solidFill>
                  </a:rPr>
                  <a:t>hodnoty Studentova t-rozdělení</a:t>
                </a:r>
                <a:r>
                  <a:rPr lang="cs-CZ" sz="2400" b="1" dirty="0"/>
                  <a:t> (skripta str. </a:t>
                </a:r>
                <a:r>
                  <a:rPr lang="cs-CZ" sz="2400" b="1" dirty="0" smtClean="0"/>
                  <a:t>41). </a:t>
                </a:r>
                <a:r>
                  <a:rPr lang="cs-CZ" sz="2400" dirty="0" smtClean="0"/>
                  <a:t>Stupně </a:t>
                </a:r>
                <a:r>
                  <a:rPr lang="cs-CZ" sz="2400" dirty="0"/>
                  <a:t>volnosti </a:t>
                </a:r>
                <a:r>
                  <a:rPr lang="cs-CZ" sz="2400" dirty="0" smtClean="0"/>
                  <a:t>f = (n</a:t>
                </a:r>
                <a:r>
                  <a:rPr lang="cs-CZ" sz="2400" baseline="-25000" dirty="0" smtClean="0"/>
                  <a:t>1 </a:t>
                </a:r>
                <a:r>
                  <a:rPr lang="cs-CZ" sz="2400" dirty="0"/>
                  <a:t>+ n</a:t>
                </a:r>
                <a:r>
                  <a:rPr lang="cs-CZ" sz="2400" baseline="-25000" dirty="0"/>
                  <a:t>2</a:t>
                </a:r>
                <a:r>
                  <a:rPr lang="cs-CZ" sz="2400" dirty="0"/>
                  <a:t>- </a:t>
                </a:r>
                <a:r>
                  <a:rPr lang="cs-CZ" sz="2400" dirty="0" smtClean="0"/>
                  <a:t>2).</a:t>
                </a:r>
                <a:endParaRPr lang="cs-CZ" sz="2400" dirty="0"/>
              </a:p>
              <a:p>
                <a:pPr marL="0">
                  <a:spcBef>
                    <a:spcPts val="0"/>
                  </a:spcBef>
                  <a:buNone/>
                </a:pPr>
                <a:endParaRPr lang="cs-CZ" sz="2400" dirty="0" smtClean="0"/>
              </a:p>
              <a:p>
                <a:pPr marL="0">
                  <a:spcBef>
                    <a:spcPts val="0"/>
                  </a:spcBef>
                  <a:buNone/>
                </a:pPr>
                <a:endParaRPr lang="cs-CZ" sz="2400" dirty="0" smtClean="0"/>
              </a:p>
              <a:p>
                <a:pPr marL="0">
                  <a:spcBef>
                    <a:spcPts val="0"/>
                  </a:spcBef>
                  <a:buNone/>
                </a:pPr>
                <a:endParaRPr lang="cs-CZ" sz="2400" b="1" dirty="0" smtClean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8596" y="1428736"/>
                <a:ext cx="8229600" cy="5268931"/>
              </a:xfrm>
              <a:blipFill rotWithShape="1">
                <a:blip r:embed="rId2" cstate="print"/>
                <a:stretch>
                  <a:fillRect l="-889" t="-578" r="-1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délník 3"/>
          <p:cNvSpPr/>
          <p:nvPr/>
        </p:nvSpPr>
        <p:spPr>
          <a:xfrm>
            <a:off x="395536" y="3933056"/>
            <a:ext cx="8280920" cy="2736304"/>
          </a:xfrm>
          <a:prstGeom prst="rect">
            <a:avLst/>
          </a:prstGeom>
          <a:noFill/>
          <a:ln w="508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8928992" cy="857256"/>
          </a:xfrm>
        </p:spPr>
        <p:txBody>
          <a:bodyPr>
            <a:noAutofit/>
          </a:bodyPr>
          <a:lstStyle/>
          <a:p>
            <a:r>
              <a:rPr lang="cs-CZ" sz="3200" b="1" dirty="0">
                <a:solidFill>
                  <a:srgbClr val="0000CC"/>
                </a:solidFill>
              </a:rPr>
              <a:t>TESTOVÁNÍ STATISTICKÝCH HYPOTÉZ</a:t>
            </a:r>
            <a:r>
              <a:rPr lang="cs-CZ" sz="3200" dirty="0">
                <a:solidFill>
                  <a:srgbClr val="0000CC"/>
                </a:solidFill>
              </a:rPr>
              <a:t/>
            </a:r>
            <a:br>
              <a:rPr lang="cs-CZ" sz="3200" dirty="0">
                <a:solidFill>
                  <a:srgbClr val="0000CC"/>
                </a:solidFill>
              </a:rPr>
            </a:br>
            <a:endParaRPr lang="cs-CZ" sz="3200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443664" cy="5286412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Stanovíme nulovou a alternativní hypotézu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Zvolíme hladinu významnosti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Vybereme vhodný test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Ověříme, zda jsou splněny podmínky pro použití testu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Vypočítáme testovací charakteristiku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Srovnáme ji s odpovídajícími kritickými hodnotami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b="1" dirty="0">
                <a:solidFill>
                  <a:srgbClr val="C00000"/>
                </a:solidFill>
              </a:rPr>
              <a:t>Zamítneme nebo nezamítneme nulovou hypotézu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>
                <a:solidFill>
                  <a:schemeClr val="bg1">
                    <a:lumMod val="65000"/>
                  </a:schemeClr>
                </a:solidFill>
              </a:rPr>
              <a:t>Výsledky interpretujeme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09600" y="1223946"/>
            <a:ext cx="8229600" cy="5286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938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b="1" dirty="0">
                <a:solidFill>
                  <a:srgbClr val="0000CC"/>
                </a:solidFill>
              </a:rPr>
              <a:t>ZAMÍTNUTÍ A NEZAMÍNUTÍ H</a:t>
            </a:r>
            <a:r>
              <a:rPr lang="cs-CZ" sz="3800" b="1" baseline="-25000" dirty="0">
                <a:solidFill>
                  <a:srgbClr val="0000CC"/>
                </a:solidFill>
              </a:rPr>
              <a:t>0</a:t>
            </a:r>
            <a:endParaRPr lang="cs-CZ" sz="3800" b="1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</a:rPr>
              <a:t>Nezamítnutí H</a:t>
            </a:r>
            <a:r>
              <a:rPr lang="cs-CZ" sz="2800" b="1" baseline="-25000" dirty="0" smtClean="0">
                <a:solidFill>
                  <a:srgbClr val="C00000"/>
                </a:solidFill>
              </a:rPr>
              <a:t>0</a:t>
            </a:r>
            <a:r>
              <a:rPr lang="cs-CZ" sz="2800" dirty="0" smtClean="0"/>
              <a:t>– rozdíly nepřesahují velikost rozdílů způsobených náhodou, </a:t>
            </a:r>
            <a:r>
              <a:rPr lang="cs-CZ" sz="2800" b="1" dirty="0" smtClean="0">
                <a:solidFill>
                  <a:srgbClr val="C00000"/>
                </a:solidFill>
              </a:rPr>
              <a:t>ale</a:t>
            </a:r>
            <a:r>
              <a:rPr lang="cs-CZ" sz="2800" dirty="0" smtClean="0"/>
              <a:t> mohla nastat tzv. chyba druhého typu. 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b="1" dirty="0" smtClean="0">
                <a:solidFill>
                  <a:srgbClr val="C00000"/>
                </a:solidFill>
              </a:rPr>
              <a:t>Zamítnutí H</a:t>
            </a:r>
            <a:r>
              <a:rPr lang="cs-CZ" sz="2800" b="1" baseline="-25000" dirty="0" smtClean="0">
                <a:solidFill>
                  <a:srgbClr val="C00000"/>
                </a:solidFill>
              </a:rPr>
              <a:t>0</a:t>
            </a:r>
            <a:r>
              <a:rPr lang="cs-CZ" sz="2800" dirty="0" smtClean="0"/>
              <a:t>– pravděpodobnost, že rozdíl mezi průměry je způsoben pouze náhodou je tak malá, že tuto možnost zamítáme – a přijímáme alternativní hypotézu (</a:t>
            </a:r>
            <a:r>
              <a:rPr lang="cs-CZ" sz="2800" b="1" dirty="0" smtClean="0">
                <a:solidFill>
                  <a:srgbClr val="C00000"/>
                </a:solidFill>
              </a:rPr>
              <a:t>ale</a:t>
            </a:r>
            <a:r>
              <a:rPr lang="cs-CZ" sz="2800" dirty="0" smtClean="0"/>
              <a:t> s rizikem chyby prvního typu).</a:t>
            </a:r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b="1" dirty="0">
                <a:solidFill>
                  <a:srgbClr val="0000CC"/>
                </a:solidFill>
              </a:rPr>
              <a:t>ZAMÍTNUTÍ A NEZAMÍNUTÍ H</a:t>
            </a:r>
            <a:r>
              <a:rPr lang="cs-CZ" sz="3800" b="1" baseline="-25000" dirty="0">
                <a:solidFill>
                  <a:srgbClr val="0000CC"/>
                </a:solidFill>
              </a:rPr>
              <a:t>0</a:t>
            </a:r>
            <a:endParaRPr lang="cs-CZ" sz="3800" b="1" dirty="0">
              <a:solidFill>
                <a:srgbClr val="0000CC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8714061"/>
              </p:ext>
            </p:extLst>
          </p:nvPr>
        </p:nvGraphicFramePr>
        <p:xfrm>
          <a:off x="428596" y="2071678"/>
          <a:ext cx="8229600" cy="29318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/>
                <a:gridCol w="2743200"/>
                <a:gridCol w="2743200"/>
              </a:tblGrid>
              <a:tr h="642942">
                <a:tc>
                  <a:txBody>
                    <a:bodyPr/>
                    <a:lstStyle/>
                    <a:p>
                      <a:endParaRPr lang="cs-CZ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b="1" cap="all" baseline="0" dirty="0" smtClean="0">
                          <a:solidFill>
                            <a:schemeClr val="tx1"/>
                          </a:solidFill>
                        </a:rPr>
                        <a:t>Skutečnost</a:t>
                      </a:r>
                      <a:endParaRPr lang="cs-CZ" sz="2400" b="1" cap="all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cs-CZ" sz="2400" b="1" cap="all" baseline="0" dirty="0" smtClean="0">
                          <a:solidFill>
                            <a:schemeClr val="tx1"/>
                          </a:solidFill>
                        </a:rPr>
                        <a:t>Závěr testu</a:t>
                      </a:r>
                      <a:endParaRPr lang="cs-CZ" sz="2400" b="1" cap="all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>
                          <a:solidFill>
                            <a:srgbClr val="C00000"/>
                          </a:solidFill>
                        </a:rPr>
                        <a:t>H</a:t>
                      </a:r>
                      <a:r>
                        <a:rPr lang="cs-CZ" sz="2400" b="1" baseline="-25000" dirty="0" smtClean="0">
                          <a:solidFill>
                            <a:srgbClr val="C00000"/>
                          </a:solidFill>
                        </a:rPr>
                        <a:t>0 </a:t>
                      </a:r>
                      <a:r>
                        <a:rPr lang="cs-CZ" sz="2400" b="1" baseline="0" dirty="0" smtClean="0">
                          <a:solidFill>
                            <a:srgbClr val="C00000"/>
                          </a:solidFill>
                        </a:rPr>
                        <a:t> neplatí</a:t>
                      </a:r>
                      <a:endParaRPr lang="cs-CZ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 smtClean="0">
                          <a:solidFill>
                            <a:srgbClr val="C00000"/>
                          </a:solidFill>
                        </a:rPr>
                        <a:t>H</a:t>
                      </a:r>
                      <a:r>
                        <a:rPr lang="cs-CZ" sz="2400" b="1" baseline="-25000" dirty="0" smtClean="0">
                          <a:solidFill>
                            <a:srgbClr val="C00000"/>
                          </a:solidFill>
                        </a:rPr>
                        <a:t>0 </a:t>
                      </a:r>
                      <a:r>
                        <a:rPr lang="cs-CZ" sz="2400" b="1" baseline="0" dirty="0" smtClean="0">
                          <a:solidFill>
                            <a:srgbClr val="C00000"/>
                          </a:solidFill>
                        </a:rPr>
                        <a:t> platí</a:t>
                      </a:r>
                      <a:endParaRPr lang="cs-CZ" sz="2400" b="1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 smtClean="0">
                          <a:solidFill>
                            <a:srgbClr val="0000CC"/>
                          </a:solidFill>
                        </a:rPr>
                        <a:t>Zamítáme H</a:t>
                      </a:r>
                      <a:r>
                        <a:rPr lang="cs-CZ" sz="2400" b="1" baseline="-25000" dirty="0" smtClean="0">
                          <a:solidFill>
                            <a:srgbClr val="0000CC"/>
                          </a:solidFill>
                        </a:rPr>
                        <a:t>0 </a:t>
                      </a:r>
                      <a:endParaRPr lang="cs-CZ" sz="2400" b="1" dirty="0" smtClean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Správné rozhodnutí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 smtClean="0"/>
                        <a:t>Chyba I. typu</a:t>
                      </a:r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 smtClean="0">
                          <a:solidFill>
                            <a:srgbClr val="0000CC"/>
                          </a:solidFill>
                        </a:rPr>
                        <a:t>Nezamítáme H</a:t>
                      </a:r>
                      <a:r>
                        <a:rPr lang="cs-CZ" sz="2400" b="1" baseline="-25000" dirty="0" smtClean="0">
                          <a:solidFill>
                            <a:srgbClr val="0000CC"/>
                          </a:solidFill>
                        </a:rPr>
                        <a:t>0 </a:t>
                      </a:r>
                      <a:endParaRPr lang="cs-CZ" sz="2400" b="1" dirty="0" smtClean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Chyba II. typu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 smtClean="0"/>
                        <a:t>Správné rozhodnutí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800" b="1" dirty="0" smtClean="0">
                <a:solidFill>
                  <a:srgbClr val="0000CC"/>
                </a:solidFill>
              </a:rPr>
              <a:t>ZAMÍTNUTÍ A NEZAMÍNUTÍ H</a:t>
            </a:r>
            <a:r>
              <a:rPr lang="cs-CZ" sz="3800" b="1" baseline="-25000" dirty="0" smtClean="0">
                <a:solidFill>
                  <a:srgbClr val="0000CC"/>
                </a:solidFill>
              </a:rPr>
              <a:t>0</a:t>
            </a:r>
            <a:endParaRPr lang="cs-CZ" sz="3800" baseline="-25000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58211"/>
            <a:ext cx="8820472" cy="5267133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</a:rPr>
              <a:t>Nulovou hypotézu nelze potvrdit (přijmout). </a:t>
            </a:r>
          </a:p>
          <a:p>
            <a:pPr lvl="1"/>
            <a:r>
              <a:rPr lang="cs-CZ" sz="2400" dirty="0" smtClean="0"/>
              <a:t>Lze ji jen zamítnout</a:t>
            </a:r>
          </a:p>
          <a:p>
            <a:pPr lvl="1"/>
            <a:r>
              <a:rPr lang="cs-CZ" sz="2400" dirty="0" smtClean="0"/>
              <a:t>Uvádí se pravděpodobnost jejího chybného zamítnutí za předpokladu, že </a:t>
            </a:r>
            <a:r>
              <a:rPr lang="cs-CZ" sz="2400" b="1" dirty="0"/>
              <a:t>H</a:t>
            </a:r>
            <a:r>
              <a:rPr lang="cs-CZ" sz="2400" b="1" baseline="-25000" dirty="0"/>
              <a:t>0</a:t>
            </a:r>
            <a:r>
              <a:rPr lang="cs-CZ" sz="2400" dirty="0" smtClean="0"/>
              <a:t> platí.</a:t>
            </a:r>
          </a:p>
          <a:p>
            <a:pPr lvl="1"/>
            <a:r>
              <a:rPr lang="cs-CZ" sz="2400" dirty="0" smtClean="0"/>
              <a:t>Tato pravděpodobnost = hladina významnosti.</a:t>
            </a:r>
          </a:p>
          <a:p>
            <a:r>
              <a:rPr lang="cs-CZ" sz="2800" b="1" dirty="0" smtClean="0">
                <a:solidFill>
                  <a:srgbClr val="C00000"/>
                </a:solidFill>
              </a:rPr>
              <a:t>Nezamítnutí H</a:t>
            </a:r>
            <a:r>
              <a:rPr lang="cs-CZ" sz="2800" b="1" baseline="-25000" dirty="0" smtClean="0">
                <a:solidFill>
                  <a:srgbClr val="C00000"/>
                </a:solidFill>
              </a:rPr>
              <a:t>0 </a:t>
            </a:r>
            <a:r>
              <a:rPr lang="cs-CZ" sz="2800" b="1" dirty="0" smtClean="0">
                <a:solidFill>
                  <a:srgbClr val="C00000"/>
                </a:solidFill>
              </a:rPr>
              <a:t>neznamená její přijetí.</a:t>
            </a:r>
          </a:p>
          <a:p>
            <a:pPr lvl="1"/>
            <a:r>
              <a:rPr lang="cs-CZ" sz="2400" dirty="0" smtClean="0"/>
              <a:t>Je to rozhodnutí dvojznačné - </a:t>
            </a:r>
            <a:r>
              <a:rPr lang="cs-CZ" sz="2400" b="1" dirty="0"/>
              <a:t>H</a:t>
            </a:r>
            <a:r>
              <a:rPr lang="cs-CZ" sz="2400" b="1" baseline="-25000" dirty="0"/>
              <a:t>0 </a:t>
            </a:r>
            <a:r>
              <a:rPr lang="cs-CZ" sz="2400" dirty="0" smtClean="0"/>
              <a:t>může platit, ale nemusí.</a:t>
            </a:r>
          </a:p>
          <a:p>
            <a:pPr lvl="1"/>
            <a:r>
              <a:rPr lang="cs-CZ" sz="2400" dirty="0" smtClean="0"/>
              <a:t>Dostupná data nestačila k jejímu zamítnutí.</a:t>
            </a:r>
          </a:p>
          <a:p>
            <a:r>
              <a:rPr lang="cs-CZ" sz="2800" b="1" dirty="0" smtClean="0">
                <a:solidFill>
                  <a:srgbClr val="C00000"/>
                </a:solidFill>
              </a:rPr>
              <a:t>Když na zvolené hladině </a:t>
            </a:r>
            <a:r>
              <a:rPr lang="cs-CZ" sz="2800" b="1" dirty="0">
                <a:solidFill>
                  <a:srgbClr val="C00000"/>
                </a:solidFill>
              </a:rPr>
              <a:t>významnosti zamítáme </a:t>
            </a:r>
            <a:r>
              <a:rPr lang="cs-CZ" sz="2800" b="1" dirty="0" smtClean="0">
                <a:solidFill>
                  <a:srgbClr val="C00000"/>
                </a:solidFill>
              </a:rPr>
              <a:t>H</a:t>
            </a:r>
            <a:r>
              <a:rPr lang="cs-CZ" sz="2800" b="1" baseline="-25000" dirty="0" smtClean="0">
                <a:solidFill>
                  <a:srgbClr val="C00000"/>
                </a:solidFill>
              </a:rPr>
              <a:t>0</a:t>
            </a:r>
            <a:r>
              <a:rPr lang="cs-CZ" sz="2800" b="1" dirty="0" smtClean="0">
                <a:solidFill>
                  <a:srgbClr val="C00000"/>
                </a:solidFill>
              </a:rPr>
              <a:t>, pak se stejnou </a:t>
            </a:r>
            <a:r>
              <a:rPr lang="cs-CZ" sz="2800" b="1" dirty="0">
                <a:solidFill>
                  <a:srgbClr val="C00000"/>
                </a:solidFill>
              </a:rPr>
              <a:t>pravděpodobností přijímáme </a:t>
            </a:r>
            <a:r>
              <a:rPr lang="cs-CZ" sz="2800" b="1" dirty="0" smtClean="0">
                <a:solidFill>
                  <a:srgbClr val="C00000"/>
                </a:solidFill>
              </a:rPr>
              <a:t>H</a:t>
            </a:r>
            <a:r>
              <a:rPr lang="cs-CZ" sz="2800" b="1" baseline="-25000" dirty="0">
                <a:solidFill>
                  <a:srgbClr val="C00000"/>
                </a:solidFill>
              </a:rPr>
              <a:t>A</a:t>
            </a:r>
            <a:r>
              <a:rPr lang="cs-CZ" sz="2800" b="1" dirty="0" smtClean="0">
                <a:solidFill>
                  <a:srgbClr val="C00000"/>
                </a:solidFill>
              </a:rPr>
              <a:t> (např. rozdíl je).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259632" y="3140968"/>
            <a:ext cx="8229600" cy="5286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792088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00CC"/>
                </a:solidFill>
              </a:rPr>
              <a:t>ALTERNATIVNÍ HYPOTÉZA</a:t>
            </a:r>
            <a:endParaRPr lang="cs-CZ" sz="3200" b="1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908720"/>
                <a:ext cx="8496944" cy="5832648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:endParaRPr lang="cs-CZ" sz="2400" b="1" dirty="0" smtClean="0">
                  <a:solidFill>
                    <a:srgbClr val="C00000"/>
                  </a:solidFill>
                </a:endParaRPr>
              </a:p>
              <a:p>
                <a:pPr>
                  <a:buNone/>
                </a:pPr>
                <a:r>
                  <a:rPr lang="cs-CZ" sz="2400" b="1" dirty="0" smtClean="0">
                    <a:solidFill>
                      <a:srgbClr val="C00000"/>
                    </a:solidFill>
                  </a:rPr>
                  <a:t>Alternativní hypotéza H</a:t>
                </a:r>
                <a:r>
                  <a:rPr lang="cs-CZ" sz="2400" b="1" baseline="-25000" dirty="0" smtClean="0">
                    <a:solidFill>
                      <a:srgbClr val="C00000"/>
                    </a:solidFill>
                  </a:rPr>
                  <a:t>A </a:t>
                </a:r>
                <a:r>
                  <a:rPr lang="cs-CZ" sz="2400" b="1" dirty="0" smtClean="0">
                    <a:solidFill>
                      <a:srgbClr val="C00000"/>
                    </a:solidFill>
                  </a:rPr>
                  <a:t> -  opačná</a:t>
                </a:r>
              </a:p>
              <a:p>
                <a:pPr marL="0" indent="0">
                  <a:buNone/>
                </a:pPr>
                <a:r>
                  <a:rPr lang="cs-CZ" sz="2400" dirty="0" smtClean="0"/>
                  <a:t>Předpokládá opak, obvykle tedy předpokládá nenulový rozdíl (rozdíl dostatečně vzdálený od nuly). Musí vždy obsahovat všechny zbývající možnosti, které nejsou obsaženy v hypotéze nulové:</a:t>
                </a:r>
              </a:p>
              <a:p>
                <a:r>
                  <a:rPr lang="cs-CZ" sz="2400" dirty="0">
                    <a:solidFill>
                      <a:srgbClr val="C00000"/>
                    </a:solidFill>
                    <a:sym typeface="Symbol"/>
                  </a:rPr>
                  <a:t> </a:t>
                </a:r>
                <a14:m>
                  <m:oMath xmlns:m="http://schemas.openxmlformats.org/officeDocument/2006/math">
                    <m:r>
                      <a:rPr lang="cs-CZ" sz="2400" i="1" dirty="0">
                        <a:solidFill>
                          <a:srgbClr val="C00000"/>
                        </a:solidFill>
                        <a:latin typeface="Cambria Math"/>
                        <a:ea typeface="Cambria Math"/>
                        <a:sym typeface="Symbol"/>
                      </a:rPr>
                      <m:t>≠</m:t>
                    </m:r>
                  </m:oMath>
                </a14:m>
                <a:r>
                  <a:rPr lang="cs-CZ" sz="2400" dirty="0">
                    <a:solidFill>
                      <a:srgbClr val="C00000"/>
                    </a:solidFill>
                    <a:sym typeface="Symbol"/>
                  </a:rPr>
                  <a:t> </a:t>
                </a:r>
                <a:r>
                  <a:rPr lang="cs-CZ" sz="2400" dirty="0" smtClean="0">
                    <a:solidFill>
                      <a:srgbClr val="C00000"/>
                    </a:solidFill>
                    <a:sym typeface="Symbol"/>
                  </a:rPr>
                  <a:t>0,38; </a:t>
                </a:r>
                <a:r>
                  <a:rPr lang="cs-CZ" sz="2400" dirty="0">
                    <a:solidFill>
                      <a:srgbClr val="C00000"/>
                    </a:solidFill>
                    <a:sym typeface="Symbol"/>
                  </a:rPr>
                  <a:t> </a:t>
                </a:r>
                <a14:m>
                  <m:oMath xmlns:m="http://schemas.openxmlformats.org/officeDocument/2006/math">
                    <m:r>
                      <a:rPr lang="cs-CZ" sz="2400" i="1" dirty="0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  <a:sym typeface="Symbol"/>
                      </a:rPr>
                      <m:t>≠</m:t>
                    </m:r>
                  </m:oMath>
                </a14:m>
                <a:r>
                  <a:rPr lang="cs-CZ" sz="2400" dirty="0">
                    <a:solidFill>
                      <a:srgbClr val="C00000"/>
                    </a:solidFill>
                    <a:sym typeface="Symbol"/>
                  </a:rPr>
                  <a:t> p</a:t>
                </a:r>
                <a:r>
                  <a:rPr lang="cs-CZ" sz="2400" dirty="0" smtClean="0">
                    <a:solidFill>
                      <a:srgbClr val="C00000"/>
                    </a:solidFill>
                    <a:sym typeface="Symbol"/>
                  </a:rPr>
                  <a:t>;  </a:t>
                </a:r>
                <a:r>
                  <a:rPr lang="cs-CZ" sz="2400" dirty="0">
                    <a:solidFill>
                      <a:srgbClr val="C00000"/>
                    </a:solidFill>
                    <a:sym typeface="Symbol"/>
                  </a:rPr>
                  <a:t> - p </a:t>
                </a:r>
                <a14:m>
                  <m:oMath xmlns:m="http://schemas.openxmlformats.org/officeDocument/2006/math">
                    <m:r>
                      <a:rPr lang="cs-CZ" sz="2400" i="1" dirty="0">
                        <a:solidFill>
                          <a:srgbClr val="C00000"/>
                        </a:solidFill>
                        <a:latin typeface="Cambria Math"/>
                        <a:ea typeface="Cambria Math"/>
                        <a:sym typeface="Symbol"/>
                      </a:rPr>
                      <m:t>≠</m:t>
                    </m:r>
                  </m:oMath>
                </a14:m>
                <a:r>
                  <a:rPr lang="cs-CZ" sz="2400" dirty="0">
                    <a:solidFill>
                      <a:srgbClr val="C00000"/>
                    </a:solidFill>
                    <a:sym typeface="Symbol"/>
                  </a:rPr>
                  <a:t> 0</a:t>
                </a:r>
              </a:p>
              <a:p>
                <a:r>
                  <a:rPr lang="el-GR" sz="2400" dirty="0">
                    <a:solidFill>
                      <a:srgbClr val="C00000"/>
                    </a:solidFill>
                  </a:rPr>
                  <a:t>μ</a:t>
                </a:r>
                <a:r>
                  <a:rPr lang="cs-CZ" sz="2400" baseline="-25000" dirty="0">
                    <a:solidFill>
                      <a:srgbClr val="C00000"/>
                    </a:solidFill>
                  </a:rPr>
                  <a:t>1 </a:t>
                </a:r>
                <a14:m>
                  <m:oMath xmlns:m="http://schemas.openxmlformats.org/officeDocument/2006/math">
                    <m:r>
                      <a:rPr lang="cs-CZ" sz="2400" i="1" dirty="0">
                        <a:solidFill>
                          <a:srgbClr val="C00000"/>
                        </a:solidFill>
                        <a:latin typeface="Cambria Math"/>
                        <a:ea typeface="Cambria Math"/>
                        <a:sym typeface="Symbol"/>
                      </a:rPr>
                      <m:t>≠</m:t>
                    </m:r>
                  </m:oMath>
                </a14:m>
                <a:r>
                  <a:rPr lang="cs-CZ" sz="2400" dirty="0">
                    <a:solidFill>
                      <a:srgbClr val="C00000"/>
                    </a:solidFill>
                  </a:rPr>
                  <a:t> </a:t>
                </a:r>
                <a:r>
                  <a:rPr lang="el-GR" sz="2400" dirty="0">
                    <a:solidFill>
                      <a:srgbClr val="C00000"/>
                    </a:solidFill>
                  </a:rPr>
                  <a:t>μ</a:t>
                </a:r>
                <a:r>
                  <a:rPr lang="cs-CZ" sz="2400" baseline="-25000" dirty="0" smtClean="0">
                    <a:solidFill>
                      <a:srgbClr val="C00000"/>
                    </a:solidFill>
                  </a:rPr>
                  <a:t>2</a:t>
                </a:r>
                <a:r>
                  <a:rPr lang="cs-CZ" sz="2400" dirty="0" smtClean="0">
                    <a:solidFill>
                      <a:srgbClr val="C00000"/>
                    </a:solidFill>
                  </a:rPr>
                  <a:t>;  </a:t>
                </a:r>
                <a:r>
                  <a:rPr lang="el-GR" sz="2400" dirty="0">
                    <a:solidFill>
                      <a:srgbClr val="C00000"/>
                    </a:solidFill>
                  </a:rPr>
                  <a:t>μ</a:t>
                </a:r>
                <a:r>
                  <a:rPr lang="cs-CZ" sz="2400" baseline="-25000" dirty="0">
                    <a:solidFill>
                      <a:srgbClr val="C00000"/>
                    </a:solidFill>
                  </a:rPr>
                  <a:t>1 </a:t>
                </a:r>
                <a:r>
                  <a:rPr lang="cs-CZ" sz="2400" dirty="0">
                    <a:solidFill>
                      <a:srgbClr val="C00000"/>
                    </a:solidFill>
                  </a:rPr>
                  <a:t>- </a:t>
                </a:r>
                <a:r>
                  <a:rPr lang="el-GR" sz="2400" dirty="0">
                    <a:solidFill>
                      <a:srgbClr val="C00000"/>
                    </a:solidFill>
                  </a:rPr>
                  <a:t>μ</a:t>
                </a:r>
                <a:r>
                  <a:rPr lang="cs-CZ" sz="2400" baseline="-25000" dirty="0">
                    <a:solidFill>
                      <a:srgbClr val="C00000"/>
                    </a:solidFill>
                  </a:rPr>
                  <a:t>2 </a:t>
                </a:r>
                <a14:m>
                  <m:oMath xmlns:m="http://schemas.openxmlformats.org/officeDocument/2006/math">
                    <m:r>
                      <a:rPr lang="cs-CZ" sz="2400" i="1" dirty="0">
                        <a:solidFill>
                          <a:srgbClr val="C00000"/>
                        </a:solidFill>
                        <a:latin typeface="Cambria Math"/>
                        <a:ea typeface="Cambria Math"/>
                        <a:sym typeface="Symbol"/>
                      </a:rPr>
                      <m:t>≠</m:t>
                    </m:r>
                  </m:oMath>
                </a14:m>
                <a:r>
                  <a:rPr lang="cs-CZ" sz="2400" dirty="0">
                    <a:solidFill>
                      <a:srgbClr val="C00000"/>
                    </a:solidFill>
                  </a:rPr>
                  <a:t> 0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ρ</m:t>
                    </m:r>
                    <m:r>
                      <a:rPr lang="cs-CZ" sz="2400" i="1" dirty="0">
                        <a:solidFill>
                          <a:srgbClr val="C00000"/>
                        </a:solidFill>
                        <a:latin typeface="Cambria Math"/>
                        <a:ea typeface="Cambria Math"/>
                        <a:sym typeface="Symbol"/>
                      </a:rPr>
                      <m:t>≠</m:t>
                    </m:r>
                    <m:r>
                      <a:rPr lang="cs-CZ" sz="24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endParaRPr lang="cs-CZ" sz="2400" dirty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endParaRPr lang="cs-CZ" sz="2400" dirty="0" smtClean="0"/>
              </a:p>
              <a:p>
                <a:pPr marL="0" indent="0">
                  <a:buNone/>
                </a:pPr>
                <a:r>
                  <a:rPr lang="cs-CZ" sz="2400" dirty="0">
                    <a:solidFill>
                      <a:srgbClr val="C00000"/>
                    </a:solidFill>
                  </a:rPr>
                  <a:t>	</a:t>
                </a:r>
                <a:r>
                  <a:rPr lang="cs-CZ" sz="2400" dirty="0" smtClean="0">
                    <a:solidFill>
                      <a:srgbClr val="C00000"/>
                    </a:solidFill>
                  </a:rPr>
                  <a:t>	</a:t>
                </a:r>
                <a:endParaRPr lang="cs-CZ" sz="2400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908720"/>
                <a:ext cx="8496944" cy="5832648"/>
              </a:xfrm>
              <a:blipFill rotWithShape="1">
                <a:blip r:embed="rId2" cstate="print"/>
                <a:stretch>
                  <a:fillRect l="-1076" r="-107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20266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57256"/>
          </a:xfrm>
        </p:spPr>
        <p:txBody>
          <a:bodyPr>
            <a:noAutofit/>
          </a:bodyPr>
          <a:lstStyle/>
          <a:p>
            <a:r>
              <a:rPr lang="cs-CZ" sz="3800" b="1" dirty="0" smtClean="0">
                <a:solidFill>
                  <a:srgbClr val="0000CC"/>
                </a:solidFill>
              </a:rPr>
              <a:t>ZAMÍTNUTÍ A NEZAMÍNUTÍ H</a:t>
            </a:r>
            <a:r>
              <a:rPr lang="cs-CZ" sz="3800" b="1" baseline="-25000" dirty="0" smtClean="0">
                <a:solidFill>
                  <a:srgbClr val="0000CC"/>
                </a:solidFill>
              </a:rPr>
              <a:t>0</a:t>
            </a:r>
            <a:endParaRPr lang="cs-CZ" sz="3800" baseline="-25000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52864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dirty="0" smtClean="0">
                <a:solidFill>
                  <a:srgbClr val="C00000"/>
                </a:solidFill>
              </a:rPr>
              <a:t>P-</a:t>
            </a:r>
            <a:r>
              <a:rPr lang="cs-CZ" sz="2800" b="1" dirty="0" err="1" smtClean="0">
                <a:solidFill>
                  <a:srgbClr val="C00000"/>
                </a:solidFill>
              </a:rPr>
              <a:t>value</a:t>
            </a:r>
            <a:r>
              <a:rPr lang="cs-CZ" sz="2800" b="1" dirty="0">
                <a:solidFill>
                  <a:srgbClr val="C00000"/>
                </a:solidFill>
              </a:rPr>
              <a:t>	</a:t>
            </a:r>
            <a:endParaRPr lang="cs-CZ" sz="2800" dirty="0">
              <a:solidFill>
                <a:srgbClr val="C00000"/>
              </a:solidFill>
            </a:endParaRPr>
          </a:p>
          <a:p>
            <a:pPr lvl="0"/>
            <a:r>
              <a:rPr lang="cs-CZ" sz="2800" dirty="0" smtClean="0"/>
              <a:t>udává </a:t>
            </a:r>
            <a:r>
              <a:rPr lang="cs-CZ" sz="2800" dirty="0">
                <a:solidFill>
                  <a:srgbClr val="C00000"/>
                </a:solidFill>
              </a:rPr>
              <a:t>pravděpodobnost, že hodnocený rozdíl je způsoben náhodou</a:t>
            </a:r>
          </a:p>
          <a:p>
            <a:pPr lvl="0"/>
            <a:r>
              <a:rPr lang="cs-CZ" sz="2800" dirty="0"/>
              <a:t>pokud je </a:t>
            </a:r>
            <a:r>
              <a:rPr lang="cs-CZ" sz="2800" dirty="0" smtClean="0"/>
              <a:t>menší </a:t>
            </a:r>
            <a:r>
              <a:rPr lang="cs-CZ" sz="2800" dirty="0"/>
              <a:t>než zvolená hladina významnosti, nulovou hypotézu zamítáme, pokud je větší nulovou hypotézu </a:t>
            </a:r>
            <a:r>
              <a:rPr lang="cs-CZ" sz="2800" dirty="0" smtClean="0"/>
              <a:t>nezamítáme</a:t>
            </a:r>
          </a:p>
          <a:p>
            <a:pPr lvl="0"/>
            <a:r>
              <a:rPr lang="cs-CZ" sz="2800" dirty="0" smtClean="0"/>
              <a:t>Např.:  </a:t>
            </a:r>
            <a:r>
              <a:rPr lang="el-GR" sz="2800" dirty="0" smtClean="0"/>
              <a:t>α</a:t>
            </a:r>
            <a:r>
              <a:rPr lang="cs-CZ" sz="2800" dirty="0" smtClean="0"/>
              <a:t> = 5% (pravděpodobnost platnosti H</a:t>
            </a:r>
            <a:r>
              <a:rPr lang="cs-CZ" sz="2800" baseline="-25000" dirty="0" smtClean="0"/>
              <a:t>0</a:t>
            </a:r>
            <a:r>
              <a:rPr lang="cs-CZ" sz="2800" dirty="0" smtClean="0"/>
              <a:t>)</a:t>
            </a:r>
          </a:p>
          <a:p>
            <a:pPr lvl="3">
              <a:buNone/>
            </a:pPr>
            <a:r>
              <a:rPr lang="cs-CZ" sz="2800" dirty="0" smtClean="0"/>
              <a:t> p-</a:t>
            </a:r>
            <a:r>
              <a:rPr lang="cs-CZ" sz="2800" dirty="0" err="1" smtClean="0"/>
              <a:t>value</a:t>
            </a:r>
            <a:r>
              <a:rPr lang="cs-CZ" sz="2800" dirty="0" smtClean="0"/>
              <a:t> = 0,00073, zamítáme H</a:t>
            </a:r>
            <a:r>
              <a:rPr lang="cs-CZ" sz="2800" baseline="-25000" dirty="0" smtClean="0"/>
              <a:t>0</a:t>
            </a:r>
            <a:endParaRPr lang="cs-CZ" sz="2800" dirty="0" smtClean="0"/>
          </a:p>
          <a:p>
            <a:pPr lvl="3">
              <a:buNone/>
            </a:pPr>
            <a:r>
              <a:rPr lang="cs-CZ" sz="2800" dirty="0" smtClean="0"/>
              <a:t> p-</a:t>
            </a:r>
            <a:r>
              <a:rPr lang="cs-CZ" sz="2800" dirty="0" err="1" smtClean="0"/>
              <a:t>value</a:t>
            </a:r>
            <a:r>
              <a:rPr lang="cs-CZ" sz="2800" dirty="0" smtClean="0"/>
              <a:t> = 0,07300, nezamítáme H</a:t>
            </a:r>
            <a:r>
              <a:rPr lang="cs-CZ" sz="2800" baseline="-25000" dirty="0" smtClean="0"/>
              <a:t>0</a:t>
            </a:r>
            <a:endParaRPr lang="cs-CZ" sz="2800" dirty="0" smtClean="0"/>
          </a:p>
          <a:p>
            <a:endParaRPr lang="cs-CZ" sz="28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09600" y="1223946"/>
            <a:ext cx="8229600" cy="5286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80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357298"/>
            <a:ext cx="8229600" cy="142876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b="1" dirty="0" smtClean="0">
                <a:solidFill>
                  <a:srgbClr val="C00000"/>
                </a:solidFill>
              </a:rPr>
              <a:t>Příklad 1: SROVNÁVÁNÍ PRŮMĚRŮ</a:t>
            </a:r>
            <a:r>
              <a:rPr lang="cs-CZ" sz="3600" dirty="0" smtClean="0">
                <a:solidFill>
                  <a:srgbClr val="C00000"/>
                </a:solidFill>
              </a:rPr>
              <a:t/>
            </a:r>
            <a:br>
              <a:rPr lang="cs-CZ" sz="3600" dirty="0" smtClean="0">
                <a:solidFill>
                  <a:srgbClr val="C00000"/>
                </a:solidFill>
              </a:rPr>
            </a:br>
            <a:r>
              <a:rPr lang="cs-CZ" b="1" dirty="0" smtClean="0">
                <a:solidFill>
                  <a:srgbClr val="0000CC"/>
                </a:solidFill>
              </a:rPr>
              <a:t> </a:t>
            </a: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endParaRPr lang="cs-CZ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268760"/>
                <a:ext cx="8496944" cy="5400600"/>
              </a:xfrm>
            </p:spPr>
            <p:txBody>
              <a:bodyPr>
                <a:normAutofit fontScale="77500" lnSpcReduction="20000"/>
              </a:bodyPr>
              <a:lstStyle/>
              <a:p>
                <a:pPr marL="0">
                  <a:buNone/>
                </a:pPr>
                <a:r>
                  <a:rPr lang="cs-CZ" sz="3100" b="1" dirty="0"/>
                  <a:t>Jsou rozdíly v průměrné hladině cholesterolu v různých věkových skupinách tak velké, že je pro její hodnocení vhodné používat různé normy?</a:t>
                </a:r>
              </a:p>
              <a:p>
                <a:pPr marL="0">
                  <a:buNone/>
                </a:pPr>
                <a:endParaRPr lang="cs-CZ" sz="3100" b="1" dirty="0"/>
              </a:p>
              <a:p>
                <a:pPr>
                  <a:buNone/>
                </a:pPr>
                <a:r>
                  <a:rPr lang="cs-CZ" sz="3100" dirty="0">
                    <a:solidFill>
                      <a:srgbClr val="C00000"/>
                    </a:solidFill>
                  </a:rPr>
                  <a:t>Muži 20-30 let:  </a:t>
                </a:r>
                <a:r>
                  <a:rPr lang="cs-CZ" sz="3100" dirty="0"/>
                  <a:t>n</a:t>
                </a:r>
                <a:r>
                  <a:rPr lang="cs-CZ" sz="3100" baseline="-25000" dirty="0"/>
                  <a:t>1</a:t>
                </a:r>
                <a:r>
                  <a:rPr lang="cs-CZ" sz="3100" dirty="0"/>
                  <a:t> = 50   m</a:t>
                </a:r>
                <a:r>
                  <a:rPr lang="cs-CZ" sz="3100" baseline="-25000" dirty="0"/>
                  <a:t>1</a:t>
                </a:r>
                <a:r>
                  <a:rPr lang="cs-CZ" sz="3100" dirty="0"/>
                  <a:t> = 4,57   s</a:t>
                </a:r>
                <a:r>
                  <a:rPr lang="cs-CZ" sz="3100" baseline="-25000" dirty="0"/>
                  <a:t>1</a:t>
                </a:r>
                <a:r>
                  <a:rPr lang="cs-CZ" sz="3100" dirty="0"/>
                  <a:t> = 0,70    SE</a:t>
                </a:r>
                <a:r>
                  <a:rPr lang="cs-CZ" sz="3100" baseline="-25000" dirty="0"/>
                  <a:t>1</a:t>
                </a:r>
                <a:r>
                  <a:rPr lang="cs-CZ" sz="3100" dirty="0"/>
                  <a:t> = 0,10</a:t>
                </a:r>
              </a:p>
              <a:p>
                <a:pPr>
                  <a:buNone/>
                </a:pPr>
                <a:r>
                  <a:rPr lang="cs-CZ" sz="3100" dirty="0">
                    <a:solidFill>
                      <a:srgbClr val="C00000"/>
                    </a:solidFill>
                  </a:rPr>
                  <a:t>Muži 40-50 let:</a:t>
                </a:r>
                <a:r>
                  <a:rPr lang="cs-CZ" sz="3100" dirty="0">
                    <a:solidFill>
                      <a:srgbClr val="92D050"/>
                    </a:solidFill>
                  </a:rPr>
                  <a:t>  </a:t>
                </a:r>
                <a:r>
                  <a:rPr lang="cs-CZ" sz="3100" dirty="0"/>
                  <a:t>n</a:t>
                </a:r>
                <a:r>
                  <a:rPr lang="cs-CZ" sz="3100" baseline="-25000" dirty="0"/>
                  <a:t>2</a:t>
                </a:r>
                <a:r>
                  <a:rPr lang="cs-CZ" sz="3100" dirty="0"/>
                  <a:t>= 60    m</a:t>
                </a:r>
                <a:r>
                  <a:rPr lang="cs-CZ" sz="3100" baseline="-25000" dirty="0"/>
                  <a:t>2</a:t>
                </a:r>
                <a:r>
                  <a:rPr lang="cs-CZ" sz="3100" dirty="0"/>
                  <a:t> = 5,42   s</a:t>
                </a:r>
                <a:r>
                  <a:rPr lang="cs-CZ" sz="3100" baseline="-25000" dirty="0"/>
                  <a:t>2</a:t>
                </a:r>
                <a:r>
                  <a:rPr lang="cs-CZ" sz="3100" dirty="0"/>
                  <a:t> = 0,85    SE</a:t>
                </a:r>
                <a:r>
                  <a:rPr lang="cs-CZ" sz="3100" baseline="-25000" dirty="0"/>
                  <a:t>2</a:t>
                </a:r>
                <a:r>
                  <a:rPr lang="cs-CZ" sz="3100" dirty="0"/>
                  <a:t> = 0,11</a:t>
                </a:r>
              </a:p>
              <a:p>
                <a:pPr>
                  <a:buNone/>
                </a:pPr>
                <a:endParaRPr lang="cs-CZ" sz="3100" b="1" dirty="0" smtClean="0">
                  <a:solidFill>
                    <a:srgbClr val="C00000"/>
                  </a:solidFill>
                </a:endParaRPr>
              </a:p>
              <a:p>
                <a:pPr>
                  <a:spcAft>
                    <a:spcPts val="900"/>
                  </a:spcAft>
                  <a:buNone/>
                </a:pPr>
                <a:r>
                  <a:rPr lang="cs-CZ" sz="3100" b="1" dirty="0" smtClean="0">
                    <a:solidFill>
                      <a:srgbClr val="C00000"/>
                    </a:solidFill>
                  </a:rPr>
                  <a:t>7. Zamítnutí nebo nezamítnutí nulové hypotézy:</a:t>
                </a:r>
              </a:p>
              <a:p>
                <a:pPr>
                  <a:buNone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3100" b="1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sz="3100" b="1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cs-CZ" sz="3100" b="1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cs-CZ" sz="3100" b="1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𝟔𝟔</m:t>
                        </m:r>
                      </m:e>
                    </m:d>
                  </m:oMath>
                </a14:m>
                <a:r>
                  <a:rPr lang="cs-CZ" sz="3100" b="1" dirty="0">
                    <a:solidFill>
                      <a:srgbClr val="C00000"/>
                    </a:solidFill>
                  </a:rPr>
                  <a:t> &gt; </a:t>
                </a:r>
                <a:r>
                  <a:rPr lang="cs-CZ" sz="3100" b="1" dirty="0" smtClean="0">
                    <a:solidFill>
                      <a:srgbClr val="C00000"/>
                    </a:solidFill>
                  </a:rPr>
                  <a:t>1,96</a:t>
                </a:r>
                <a:endParaRPr lang="cs-CZ" sz="3100" b="1" dirty="0" smtClean="0"/>
              </a:p>
              <a:p>
                <a:pPr marL="0">
                  <a:buNone/>
                </a:pPr>
                <a:endParaRPr lang="cs-CZ" sz="2800" dirty="0" smtClean="0">
                  <a:solidFill>
                    <a:srgbClr val="C00000"/>
                  </a:solidFill>
                </a:endParaRPr>
              </a:p>
              <a:p>
                <a:pPr marL="0">
                  <a:buNone/>
                </a:pPr>
                <a:r>
                  <a:rPr lang="cs-CZ" sz="2800" dirty="0" smtClean="0"/>
                  <a:t>Na 5% hladině významnosti </a:t>
                </a:r>
                <a:r>
                  <a:rPr lang="cs-CZ" sz="2800" b="1" dirty="0" smtClean="0"/>
                  <a:t>zamítáme nulovou hypotézu </a:t>
                </a:r>
                <a:r>
                  <a:rPr lang="cs-CZ" sz="2800" dirty="0" smtClean="0"/>
                  <a:t>a přijímáme hypotézu alternativní, tj. rozdíl mezi mladšími a staršími muži je statisticky významný.</a:t>
                </a:r>
              </a:p>
              <a:p>
                <a:pPr>
                  <a:buNone/>
                </a:pPr>
                <a:endParaRPr lang="cs-CZ" sz="2400" dirty="0"/>
              </a:p>
              <a:p>
                <a:pPr marL="0">
                  <a:spcBef>
                    <a:spcPts val="0"/>
                  </a:spcBef>
                  <a:buNone/>
                </a:pPr>
                <a:endParaRPr lang="cs-CZ" sz="2900" dirty="0" smtClean="0"/>
              </a:p>
              <a:p>
                <a:pPr marL="0">
                  <a:spcBef>
                    <a:spcPts val="0"/>
                  </a:spcBef>
                  <a:buNone/>
                </a:pPr>
                <a:endParaRPr lang="cs-CZ" sz="2900" dirty="0" smtClean="0"/>
              </a:p>
              <a:p>
                <a:pPr marL="0">
                  <a:spcBef>
                    <a:spcPts val="0"/>
                  </a:spcBef>
                  <a:buNone/>
                </a:pPr>
                <a:endParaRPr lang="cs-CZ" sz="2400" b="1" dirty="0" smtClean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268760"/>
                <a:ext cx="8496944" cy="5400600"/>
              </a:xfrm>
              <a:blipFill rotWithShape="1">
                <a:blip r:embed="rId2" cstate="print"/>
                <a:stretch>
                  <a:fillRect l="-1148" t="-214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bdélník 4"/>
          <p:cNvSpPr/>
          <p:nvPr/>
        </p:nvSpPr>
        <p:spPr>
          <a:xfrm>
            <a:off x="323528" y="3573016"/>
            <a:ext cx="8568952" cy="2664296"/>
          </a:xfrm>
          <a:prstGeom prst="rect">
            <a:avLst/>
          </a:prstGeom>
          <a:noFill/>
          <a:ln w="508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8928992" cy="857256"/>
          </a:xfrm>
        </p:spPr>
        <p:txBody>
          <a:bodyPr>
            <a:noAutofit/>
          </a:bodyPr>
          <a:lstStyle/>
          <a:p>
            <a:r>
              <a:rPr lang="cs-CZ" sz="3200" b="1" dirty="0">
                <a:solidFill>
                  <a:srgbClr val="0000CC"/>
                </a:solidFill>
              </a:rPr>
              <a:t>TESTOVÁNÍ STATISTICKÝCH HYPOTÉZ</a:t>
            </a:r>
            <a:r>
              <a:rPr lang="cs-CZ" sz="3200" dirty="0">
                <a:solidFill>
                  <a:srgbClr val="0000CC"/>
                </a:solidFill>
              </a:rPr>
              <a:t/>
            </a:r>
            <a:br>
              <a:rPr lang="cs-CZ" sz="3200" dirty="0">
                <a:solidFill>
                  <a:srgbClr val="0000CC"/>
                </a:solidFill>
              </a:rPr>
            </a:br>
            <a:endParaRPr lang="cs-CZ" sz="3200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443664" cy="5286412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Stanovíme nulovou a alternativní hypotézu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Zvolíme hladinu významnosti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Vybereme vhodný test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Ověříme, zda jsou splněny podmínky pro použití testu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Vypočítáme testovací charakteristiku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Srovnáme ji s odpovídajícími kritickými hodnotami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Zamítneme nebo nezamítneme nulovou hypotézu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>
                <a:solidFill>
                  <a:srgbClr val="C00000"/>
                </a:solidFill>
              </a:rPr>
              <a:t>Výsledky interpretujeme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09600" y="1223946"/>
            <a:ext cx="8229600" cy="5286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397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357298"/>
            <a:ext cx="8229600" cy="142876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b="1" dirty="0" smtClean="0">
                <a:solidFill>
                  <a:srgbClr val="C00000"/>
                </a:solidFill>
              </a:rPr>
              <a:t>Příklad: SROVNÁVÁNÍ PRŮMĚRŮ</a:t>
            </a:r>
            <a:r>
              <a:rPr lang="cs-CZ" dirty="0" smtClean="0">
                <a:solidFill>
                  <a:srgbClr val="C00000"/>
                </a:solidFill>
              </a:rPr>
              <a:t/>
            </a:r>
            <a:br>
              <a:rPr lang="cs-CZ" dirty="0" smtClean="0">
                <a:solidFill>
                  <a:srgbClr val="C00000"/>
                </a:solidFill>
              </a:rPr>
            </a:br>
            <a:r>
              <a:rPr lang="cs-CZ" b="1" dirty="0" smtClean="0">
                <a:solidFill>
                  <a:srgbClr val="0000CC"/>
                </a:solidFill>
              </a:rPr>
              <a:t> </a:t>
            </a: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endParaRPr lang="cs-CZ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391876" cy="5268931"/>
          </a:xfrm>
        </p:spPr>
        <p:txBody>
          <a:bodyPr>
            <a:normAutofit fontScale="92500" lnSpcReduction="10000"/>
          </a:bodyPr>
          <a:lstStyle/>
          <a:p>
            <a:pPr marL="0">
              <a:buNone/>
            </a:pPr>
            <a:r>
              <a:rPr lang="cs-CZ" sz="2400" b="1" dirty="0"/>
              <a:t>Jsou rozdíly v průměrné hladině cholesterolu v různých věkových skupinách tak velké, že je pro její hodnocení vhodné používat různé normy?</a:t>
            </a:r>
          </a:p>
          <a:p>
            <a:pPr marL="0">
              <a:buNone/>
            </a:pPr>
            <a:endParaRPr lang="cs-CZ" sz="2400" b="1" dirty="0"/>
          </a:p>
          <a:p>
            <a:pPr>
              <a:buNone/>
            </a:pPr>
            <a:r>
              <a:rPr lang="cs-CZ" sz="2400" dirty="0">
                <a:solidFill>
                  <a:srgbClr val="C00000"/>
                </a:solidFill>
              </a:rPr>
              <a:t>Muži 20-30 let:  </a:t>
            </a:r>
            <a:r>
              <a:rPr lang="cs-CZ" sz="2400" dirty="0"/>
              <a:t>n</a:t>
            </a:r>
            <a:r>
              <a:rPr lang="cs-CZ" sz="2400" baseline="-25000" dirty="0"/>
              <a:t>1</a:t>
            </a:r>
            <a:r>
              <a:rPr lang="cs-CZ" sz="2400" dirty="0"/>
              <a:t> = 50   m</a:t>
            </a:r>
            <a:r>
              <a:rPr lang="cs-CZ" sz="2400" baseline="-25000" dirty="0"/>
              <a:t>1</a:t>
            </a:r>
            <a:r>
              <a:rPr lang="cs-CZ" sz="2400" dirty="0"/>
              <a:t> = 4,57   s</a:t>
            </a:r>
            <a:r>
              <a:rPr lang="cs-CZ" sz="2400" baseline="-25000" dirty="0"/>
              <a:t>1</a:t>
            </a:r>
            <a:r>
              <a:rPr lang="cs-CZ" sz="2400" dirty="0"/>
              <a:t> = 0,70    SE</a:t>
            </a:r>
            <a:r>
              <a:rPr lang="cs-CZ" sz="2400" baseline="-25000" dirty="0"/>
              <a:t>1</a:t>
            </a:r>
            <a:r>
              <a:rPr lang="cs-CZ" sz="2400" dirty="0"/>
              <a:t> = 0,10</a:t>
            </a:r>
          </a:p>
          <a:p>
            <a:pPr>
              <a:buNone/>
            </a:pPr>
            <a:r>
              <a:rPr lang="cs-CZ" sz="2400" dirty="0">
                <a:solidFill>
                  <a:srgbClr val="C00000"/>
                </a:solidFill>
              </a:rPr>
              <a:t>Muži 40-50 let:</a:t>
            </a:r>
            <a:r>
              <a:rPr lang="cs-CZ" sz="2400" dirty="0">
                <a:solidFill>
                  <a:srgbClr val="92D050"/>
                </a:solidFill>
              </a:rPr>
              <a:t>  </a:t>
            </a:r>
            <a:r>
              <a:rPr lang="cs-CZ" sz="2400" dirty="0"/>
              <a:t>n</a:t>
            </a:r>
            <a:r>
              <a:rPr lang="cs-CZ" sz="2400" baseline="-25000" dirty="0"/>
              <a:t>2</a:t>
            </a:r>
            <a:r>
              <a:rPr lang="cs-CZ" sz="2400" dirty="0"/>
              <a:t>= 60    m</a:t>
            </a:r>
            <a:r>
              <a:rPr lang="cs-CZ" sz="2400" baseline="-25000" dirty="0"/>
              <a:t>2</a:t>
            </a:r>
            <a:r>
              <a:rPr lang="cs-CZ" sz="2400" dirty="0"/>
              <a:t> = 5,42   s</a:t>
            </a:r>
            <a:r>
              <a:rPr lang="cs-CZ" sz="2400" baseline="-25000" dirty="0"/>
              <a:t>2</a:t>
            </a:r>
            <a:r>
              <a:rPr lang="cs-CZ" sz="2400" dirty="0"/>
              <a:t> = 0,85    SE</a:t>
            </a:r>
            <a:r>
              <a:rPr lang="cs-CZ" sz="2400" baseline="-25000" dirty="0"/>
              <a:t>2</a:t>
            </a:r>
            <a:r>
              <a:rPr lang="cs-CZ" sz="2400" dirty="0"/>
              <a:t> = 0,11</a:t>
            </a:r>
          </a:p>
          <a:p>
            <a:pPr marL="0">
              <a:spcBef>
                <a:spcPts val="0"/>
              </a:spcBef>
              <a:buNone/>
            </a:pPr>
            <a:endParaRPr lang="cs-CZ" sz="2400" b="1" dirty="0" smtClean="0">
              <a:solidFill>
                <a:srgbClr val="1317AD"/>
              </a:solidFill>
              <a:latin typeface="+mj-lt"/>
            </a:endParaRPr>
          </a:p>
          <a:p>
            <a:pPr marL="0">
              <a:spcBef>
                <a:spcPts val="0"/>
              </a:spcBef>
              <a:buNone/>
            </a:pPr>
            <a:r>
              <a:rPr lang="cs-CZ" sz="2400" b="1" dirty="0" smtClean="0">
                <a:solidFill>
                  <a:srgbClr val="C00000"/>
                </a:solidFill>
                <a:latin typeface="+mj-lt"/>
              </a:rPr>
              <a:t>8. Interpretace výsledků:</a:t>
            </a:r>
          </a:p>
          <a:p>
            <a:pPr marL="0">
              <a:spcBef>
                <a:spcPts val="0"/>
              </a:spcBef>
              <a:buNone/>
            </a:pPr>
            <a:r>
              <a:rPr lang="cs-CZ" sz="2400" dirty="0" smtClean="0"/>
              <a:t>Na 5% hladině významnosti jsme prokázali, že existuje statisticky významný rozdíl v průměrných hodnotách cholesterolu u dvou srovnávaných věkových skupin.</a:t>
            </a:r>
          </a:p>
          <a:p>
            <a:pPr marL="0">
              <a:spcBef>
                <a:spcPts val="0"/>
              </a:spcBef>
              <a:buNone/>
            </a:pPr>
            <a:endParaRPr lang="cs-CZ" sz="2400" dirty="0" smtClean="0"/>
          </a:p>
          <a:p>
            <a:pPr marL="0">
              <a:spcBef>
                <a:spcPts val="0"/>
              </a:spcBef>
              <a:buNone/>
            </a:pPr>
            <a:r>
              <a:rPr lang="cs-CZ" sz="2400" dirty="0" smtClean="0"/>
              <a:t>Tzn</a:t>
            </a:r>
            <a:r>
              <a:rPr lang="cs-CZ" sz="2400" dirty="0"/>
              <a:t>., že při zjištěné variabilitě znaku může být tak velký rozdíl jen zřídka způsoben pouze náhodou. </a:t>
            </a:r>
            <a:r>
              <a:rPr lang="cs-CZ" sz="2400" dirty="0" smtClean="0"/>
              <a:t>Můžeme tak předpokládat </a:t>
            </a:r>
            <a:r>
              <a:rPr lang="cs-CZ" sz="2400" dirty="0"/>
              <a:t>vedle náhody i vliv jiných </a:t>
            </a:r>
            <a:r>
              <a:rPr lang="cs-CZ" sz="2400" dirty="0" smtClean="0"/>
              <a:t>faktorů (např. věku).</a:t>
            </a:r>
            <a:endParaRPr lang="cs-CZ" sz="2400" dirty="0"/>
          </a:p>
          <a:p>
            <a:pPr marL="0">
              <a:spcBef>
                <a:spcPts val="0"/>
              </a:spcBef>
              <a:buNone/>
            </a:pPr>
            <a:endParaRPr lang="cs-CZ" sz="2400" dirty="0" smtClean="0"/>
          </a:p>
          <a:p>
            <a:pPr marL="0">
              <a:spcBef>
                <a:spcPts val="0"/>
              </a:spcBef>
              <a:buNone/>
            </a:pPr>
            <a:endParaRPr lang="cs-CZ" sz="2400" dirty="0"/>
          </a:p>
          <a:p>
            <a:pPr marL="0">
              <a:spcBef>
                <a:spcPts val="0"/>
              </a:spcBef>
              <a:buNone/>
            </a:pPr>
            <a:endParaRPr lang="cs-CZ" sz="2400" b="1" dirty="0" smtClean="0"/>
          </a:p>
        </p:txBody>
      </p:sp>
      <p:sp>
        <p:nvSpPr>
          <p:cNvPr id="4" name="Obdélník 3"/>
          <p:cNvSpPr/>
          <p:nvPr/>
        </p:nvSpPr>
        <p:spPr>
          <a:xfrm>
            <a:off x="323528" y="3501008"/>
            <a:ext cx="8352928" cy="2808312"/>
          </a:xfrm>
          <a:prstGeom prst="rect">
            <a:avLst/>
          </a:prstGeom>
          <a:noFill/>
          <a:ln w="508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-9939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solidFill>
                  <a:srgbClr val="0000CC"/>
                </a:solidFill>
              </a:rPr>
              <a:t>SHRNUTÍ PŘÍKLADU</a:t>
            </a:r>
            <a:endParaRPr lang="cs-CZ" sz="3200" b="1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182075" y="764704"/>
                <a:ext cx="8928992" cy="5286412"/>
              </a:xfrm>
            </p:spPr>
            <p:txBody>
              <a:bodyPr>
                <a:noAutofit/>
              </a:bodyPr>
              <a:lstStyle/>
              <a:p>
                <a:pPr marL="0" indent="-450000">
                  <a:spcBef>
                    <a:spcPts val="0"/>
                  </a:spcBef>
                  <a:buFont typeface="+mj-lt"/>
                  <a:buAutoNum type="arabicPeriod"/>
                </a:pPr>
                <a:r>
                  <a:rPr lang="cs-CZ" sz="2200" dirty="0" smtClean="0"/>
                  <a:t>H</a:t>
                </a:r>
                <a:r>
                  <a:rPr lang="cs-CZ" sz="2200" baseline="-25000" dirty="0" smtClean="0"/>
                  <a:t>0</a:t>
                </a:r>
                <a:r>
                  <a:rPr lang="cs-CZ" sz="2200" dirty="0" smtClean="0"/>
                  <a:t>:  </a:t>
                </a:r>
                <a:r>
                  <a:rPr lang="el-GR" sz="2200" dirty="0" smtClean="0"/>
                  <a:t>μ</a:t>
                </a:r>
                <a:r>
                  <a:rPr lang="cs-CZ" sz="2200" baseline="-25000" dirty="0" smtClean="0"/>
                  <a:t>1 </a:t>
                </a:r>
                <a:r>
                  <a:rPr lang="cs-CZ" sz="2200" dirty="0" smtClean="0"/>
                  <a:t>= </a:t>
                </a:r>
                <a:r>
                  <a:rPr lang="el-GR" sz="2200" dirty="0" smtClean="0"/>
                  <a:t>μ</a:t>
                </a:r>
                <a:r>
                  <a:rPr lang="cs-CZ" sz="2200" baseline="-25000" dirty="0" smtClean="0"/>
                  <a:t>2 </a:t>
                </a:r>
                <a:r>
                  <a:rPr lang="cs-CZ" sz="2200" dirty="0" smtClean="0"/>
                  <a:t>= </a:t>
                </a:r>
                <a:r>
                  <a:rPr lang="el-GR" sz="2200" dirty="0" smtClean="0"/>
                  <a:t>μ</a:t>
                </a:r>
                <a:r>
                  <a:rPr lang="cs-CZ" sz="2200" dirty="0" smtClean="0"/>
                  <a:t>;  </a:t>
                </a:r>
                <a:r>
                  <a:rPr lang="el-GR" sz="2200" dirty="0" smtClean="0"/>
                  <a:t>μ</a:t>
                </a:r>
                <a:r>
                  <a:rPr lang="cs-CZ" sz="2200" baseline="-25000" dirty="0" smtClean="0"/>
                  <a:t>1 </a:t>
                </a:r>
                <a:r>
                  <a:rPr lang="cs-CZ" sz="2200" dirty="0" smtClean="0"/>
                  <a:t>- </a:t>
                </a:r>
                <a:r>
                  <a:rPr lang="el-GR" sz="2200" dirty="0" smtClean="0"/>
                  <a:t>μ</a:t>
                </a:r>
                <a:r>
                  <a:rPr lang="cs-CZ" sz="2200" baseline="-25000" dirty="0" smtClean="0"/>
                  <a:t>2 </a:t>
                </a:r>
                <a:r>
                  <a:rPr lang="cs-CZ" sz="2200" dirty="0" smtClean="0"/>
                  <a:t>= 0</a:t>
                </a:r>
              </a:p>
              <a:p>
                <a:pPr marL="114300" indent="-457200">
                  <a:spcBef>
                    <a:spcPts val="0"/>
                  </a:spcBef>
                  <a:spcAft>
                    <a:spcPts val="1800"/>
                  </a:spcAft>
                  <a:buNone/>
                </a:pPr>
                <a:r>
                  <a:rPr lang="cs-CZ" sz="2200" dirty="0" smtClean="0"/>
                  <a:t>	     H</a:t>
                </a:r>
                <a:r>
                  <a:rPr lang="cs-CZ" sz="2200" baseline="-25000" dirty="0" smtClean="0"/>
                  <a:t>A</a:t>
                </a:r>
                <a:r>
                  <a:rPr lang="cs-CZ" sz="2200" dirty="0" smtClean="0"/>
                  <a:t>:  </a:t>
                </a:r>
                <a:r>
                  <a:rPr lang="el-GR" sz="2200" dirty="0" smtClean="0"/>
                  <a:t>μ</a:t>
                </a:r>
                <a:r>
                  <a:rPr lang="cs-CZ" sz="2200" baseline="-25000" dirty="0" smtClean="0"/>
                  <a:t>1 </a:t>
                </a:r>
                <a:r>
                  <a:rPr lang="cs-CZ" sz="2200" dirty="0" smtClean="0"/>
                  <a:t>≠ </a:t>
                </a:r>
                <a:r>
                  <a:rPr lang="el-GR" sz="2200" dirty="0" smtClean="0"/>
                  <a:t>μ</a:t>
                </a:r>
                <a:r>
                  <a:rPr lang="cs-CZ" sz="2200" baseline="-25000" dirty="0" smtClean="0"/>
                  <a:t>2</a:t>
                </a:r>
                <a:r>
                  <a:rPr lang="cs-CZ" sz="2200" dirty="0" smtClean="0"/>
                  <a:t>; </a:t>
                </a:r>
                <a:r>
                  <a:rPr lang="el-GR" sz="2200" dirty="0" smtClean="0"/>
                  <a:t>μ</a:t>
                </a:r>
                <a:r>
                  <a:rPr lang="cs-CZ" sz="2200" baseline="-25000" dirty="0" smtClean="0"/>
                  <a:t>1 </a:t>
                </a:r>
                <a:r>
                  <a:rPr lang="cs-CZ" sz="2200" dirty="0" smtClean="0"/>
                  <a:t>- </a:t>
                </a:r>
                <a:r>
                  <a:rPr lang="el-GR" sz="2200" dirty="0" smtClean="0"/>
                  <a:t>μ</a:t>
                </a:r>
                <a:r>
                  <a:rPr lang="cs-CZ" sz="2200" baseline="-25000" dirty="0" smtClean="0"/>
                  <a:t>2 </a:t>
                </a:r>
                <a:r>
                  <a:rPr lang="cs-CZ" sz="2200" dirty="0" smtClean="0"/>
                  <a:t>≠ 0  </a:t>
                </a:r>
              </a:p>
              <a:p>
                <a:pPr marL="114300" indent="-457200">
                  <a:spcBef>
                    <a:spcPts val="0"/>
                  </a:spcBef>
                  <a:spcAft>
                    <a:spcPts val="1800"/>
                  </a:spcAft>
                  <a:buFont typeface="+mj-lt"/>
                  <a:buAutoNum type="arabicPeriod" startAt="2"/>
                </a:pPr>
                <a:r>
                  <a:rPr lang="el-GR" sz="2200" dirty="0" smtClean="0"/>
                  <a:t>α</a:t>
                </a:r>
                <a:r>
                  <a:rPr lang="cs-CZ" sz="2200" dirty="0" smtClean="0"/>
                  <a:t> = 0,05</a:t>
                </a:r>
              </a:p>
              <a:p>
                <a:pPr marL="114300" indent="-457200">
                  <a:spcBef>
                    <a:spcPts val="0"/>
                  </a:spcBef>
                  <a:spcAft>
                    <a:spcPts val="1800"/>
                  </a:spcAft>
                  <a:buFont typeface="+mj-lt"/>
                  <a:buAutoNum type="arabicPeriod" startAt="2"/>
                </a:pPr>
                <a:r>
                  <a:rPr lang="cs-CZ" sz="2200" dirty="0" smtClean="0"/>
                  <a:t>u-test</a:t>
                </a:r>
              </a:p>
              <a:p>
                <a:pPr marL="114300" indent="-457200">
                  <a:spcBef>
                    <a:spcPts val="0"/>
                  </a:spcBef>
                  <a:spcAft>
                    <a:spcPts val="1800"/>
                  </a:spcAft>
                  <a:buFont typeface="+mj-lt"/>
                  <a:buAutoNum type="arabicPeriod" startAt="2"/>
                </a:pPr>
                <a:r>
                  <a:rPr lang="cs-CZ" sz="2200" dirty="0" smtClean="0"/>
                  <a:t>n</a:t>
                </a:r>
                <a:r>
                  <a:rPr lang="cs-CZ" sz="2200" baseline="-25000" dirty="0" smtClean="0"/>
                  <a:t>1</a:t>
                </a:r>
                <a:r>
                  <a:rPr lang="cs-CZ" sz="2200" dirty="0" smtClean="0"/>
                  <a:t> &gt; 30; n</a:t>
                </a:r>
                <a:r>
                  <a:rPr lang="cs-CZ" sz="2200" baseline="-25000" dirty="0" smtClean="0"/>
                  <a:t>2</a:t>
                </a:r>
                <a:r>
                  <a:rPr lang="cs-CZ" sz="2200" dirty="0" smtClean="0"/>
                  <a:t> &gt; 30; nezávislé soubory;   stejné rozptyly</a:t>
                </a:r>
              </a:p>
              <a:p>
                <a:pPr marL="114300" indent="-457200">
                  <a:spcBef>
                    <a:spcPts val="0"/>
                  </a:spcBef>
                  <a:spcAft>
                    <a:spcPts val="1800"/>
                  </a:spcAft>
                  <a:buFont typeface="+mj-lt"/>
                  <a:buAutoNum type="arabicPeriod" startAt="2"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200" i="1" smtClean="0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cs-CZ" sz="2200" b="0" i="0" smtClean="0">
                            <a:latin typeface="Cambria Math"/>
                          </a:rPr>
                          <m:t>u</m:t>
                        </m:r>
                      </m:e>
                    </m:d>
                  </m:oMath>
                </a14:m>
                <a:r>
                  <a:rPr lang="cs-CZ" sz="2200" dirty="0" smtClean="0"/>
                  <a:t> = 5,66</a:t>
                </a:r>
              </a:p>
              <a:p>
                <a:pPr marL="114300" indent="-457200">
                  <a:spcBef>
                    <a:spcPts val="0"/>
                  </a:spcBef>
                  <a:spcAft>
                    <a:spcPts val="1800"/>
                  </a:spcAft>
                  <a:buFont typeface="+mj-lt"/>
                  <a:buAutoNum type="arabicPeriod" startAt="2"/>
                </a:pPr>
                <a:r>
                  <a:rPr lang="cs-CZ" sz="2200" dirty="0" smtClean="0"/>
                  <a:t>5,66 &gt; 1,96</a:t>
                </a:r>
              </a:p>
              <a:p>
                <a:pPr marL="114300" indent="-457200">
                  <a:spcBef>
                    <a:spcPts val="0"/>
                  </a:spcBef>
                  <a:spcAft>
                    <a:spcPts val="1800"/>
                  </a:spcAft>
                  <a:buFont typeface="+mj-lt"/>
                  <a:buAutoNum type="arabicPeriod" startAt="2"/>
                </a:pPr>
                <a:r>
                  <a:rPr lang="cs-CZ" sz="2200" dirty="0" smtClean="0"/>
                  <a:t>Zamítáme nulovou hypotézu a </a:t>
                </a:r>
                <a:r>
                  <a:rPr lang="cs-CZ" sz="2200" dirty="0"/>
                  <a:t>přijímáme </a:t>
                </a:r>
                <a:r>
                  <a:rPr lang="cs-CZ" sz="2200" dirty="0" smtClean="0"/>
                  <a:t>H</a:t>
                </a:r>
                <a:r>
                  <a:rPr lang="cs-CZ" sz="2200" baseline="-25000" dirty="0" smtClean="0"/>
                  <a:t>A</a:t>
                </a:r>
                <a:r>
                  <a:rPr lang="cs-CZ" sz="2200" dirty="0" smtClean="0"/>
                  <a:t>.</a:t>
                </a:r>
              </a:p>
              <a:p>
                <a:pPr marL="457200" indent="-457200">
                  <a:spcBef>
                    <a:spcPts val="0"/>
                  </a:spcBef>
                  <a:spcAft>
                    <a:spcPts val="1800"/>
                  </a:spcAft>
                  <a:buFont typeface="+mj-lt"/>
                  <a:buAutoNum type="arabicPeriod" startAt="8"/>
                </a:pPr>
                <a:r>
                  <a:rPr lang="cs-CZ" sz="2200" dirty="0" smtClean="0"/>
                  <a:t>Rozdíl mezi průměrnými hodnotami cholesterolu je  statisticky              významný na pětiprocentní hladině významnosti.</a:t>
                </a:r>
                <a:endParaRPr lang="cs-CZ" sz="2200" dirty="0"/>
              </a:p>
              <a:p>
                <a:pPr marL="114300" indent="-457200">
                  <a:spcBef>
                    <a:spcPts val="0"/>
                  </a:spcBef>
                  <a:spcAft>
                    <a:spcPts val="1800"/>
                  </a:spcAft>
                  <a:buNone/>
                </a:pPr>
                <a:r>
                  <a:rPr lang="cs-CZ" sz="2000" dirty="0" smtClean="0"/>
                  <a:t> </a:t>
                </a:r>
              </a:p>
              <a:p>
                <a:pPr marL="400050" indent="-742950">
                  <a:spcBef>
                    <a:spcPts val="0"/>
                  </a:spcBef>
                  <a:spcAft>
                    <a:spcPts val="1800"/>
                  </a:spcAft>
                  <a:buNone/>
                </a:pPr>
                <a:r>
                  <a:rPr lang="cs-CZ" sz="2200" dirty="0" smtClean="0"/>
                  <a:t> </a:t>
                </a:r>
                <a:endParaRPr lang="cs-CZ" sz="2200" dirty="0"/>
              </a:p>
              <a:p>
                <a:pPr marL="400050" indent="-742950">
                  <a:spcBef>
                    <a:spcPts val="0"/>
                  </a:spcBef>
                  <a:spcAft>
                    <a:spcPts val="1800"/>
                  </a:spcAft>
                  <a:buNone/>
                </a:pPr>
                <a:r>
                  <a:rPr lang="cs-CZ" sz="2200" dirty="0" smtClean="0"/>
                  <a:t>		</a:t>
                </a: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075" y="764704"/>
                <a:ext cx="8928992" cy="5286412"/>
              </a:xfrm>
              <a:blipFill rotWithShape="1">
                <a:blip r:embed="rId3" cstate="print"/>
                <a:stretch>
                  <a:fillRect l="-819" t="-576" r="-58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64896" cy="1143000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3600" b="1" dirty="0" smtClean="0">
                <a:solidFill>
                  <a:srgbClr val="C00000"/>
                </a:solidFill>
              </a:rPr>
              <a:t>Příklad 2: </a:t>
            </a:r>
            <a:br>
              <a:rPr lang="cs-CZ" sz="3600" b="1" dirty="0" smtClean="0">
                <a:solidFill>
                  <a:srgbClr val="C00000"/>
                </a:solidFill>
              </a:rPr>
            </a:br>
            <a:r>
              <a:rPr lang="cs-CZ" sz="3600" b="1" dirty="0" smtClean="0">
                <a:solidFill>
                  <a:srgbClr val="C00000"/>
                </a:solidFill>
              </a:rPr>
              <a:t>SROVNÁNÍ PRAVDĚPODOBNOSTÍ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b="1" dirty="0" smtClean="0"/>
              <a:t> 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/>
            </a:r>
            <a:br>
              <a:rPr lang="cs-CZ" sz="3600" dirty="0" smtClean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cs-CZ" sz="2800" dirty="0" smtClean="0"/>
              <a:t>Byl sledován výskyt alergií u studentů LF.</a:t>
            </a:r>
          </a:p>
          <a:p>
            <a:pPr marL="0">
              <a:buNone/>
            </a:pPr>
            <a:r>
              <a:rPr lang="cs-CZ" sz="2800" dirty="0" smtClean="0">
                <a:solidFill>
                  <a:srgbClr val="1317AD"/>
                </a:solidFill>
              </a:rPr>
              <a:t>Muži:  n</a:t>
            </a:r>
            <a:r>
              <a:rPr lang="cs-CZ" sz="2800" baseline="-25000" dirty="0" smtClean="0">
                <a:solidFill>
                  <a:srgbClr val="1317AD"/>
                </a:solidFill>
              </a:rPr>
              <a:t>1</a:t>
            </a:r>
            <a:r>
              <a:rPr lang="cs-CZ" sz="2800" dirty="0" smtClean="0">
                <a:solidFill>
                  <a:srgbClr val="1317AD"/>
                </a:solidFill>
              </a:rPr>
              <a:t> = 105	 k</a:t>
            </a:r>
            <a:r>
              <a:rPr lang="cs-CZ" sz="2800" baseline="-25000" dirty="0" smtClean="0">
                <a:solidFill>
                  <a:srgbClr val="1317AD"/>
                </a:solidFill>
              </a:rPr>
              <a:t>1</a:t>
            </a:r>
            <a:r>
              <a:rPr lang="cs-CZ" sz="2800" dirty="0" smtClean="0">
                <a:solidFill>
                  <a:srgbClr val="1317AD"/>
                </a:solidFill>
              </a:rPr>
              <a:t> = 21   p</a:t>
            </a:r>
            <a:r>
              <a:rPr lang="cs-CZ" sz="2800" baseline="-25000" dirty="0" smtClean="0">
                <a:solidFill>
                  <a:srgbClr val="1317AD"/>
                </a:solidFill>
              </a:rPr>
              <a:t>1</a:t>
            </a:r>
            <a:r>
              <a:rPr lang="cs-CZ" sz="2800" dirty="0" smtClean="0">
                <a:solidFill>
                  <a:srgbClr val="1317AD"/>
                </a:solidFill>
              </a:rPr>
              <a:t> = 0,20 (20%)</a:t>
            </a:r>
          </a:p>
          <a:p>
            <a:pPr marL="0">
              <a:buNone/>
            </a:pPr>
            <a:r>
              <a:rPr lang="cs-CZ" sz="2800" dirty="0" smtClean="0">
                <a:solidFill>
                  <a:srgbClr val="1317AD"/>
                </a:solidFill>
              </a:rPr>
              <a:t>Ženy:  n</a:t>
            </a:r>
            <a:r>
              <a:rPr lang="cs-CZ" sz="2800" baseline="-25000" dirty="0" smtClean="0">
                <a:solidFill>
                  <a:srgbClr val="1317AD"/>
                </a:solidFill>
              </a:rPr>
              <a:t>2</a:t>
            </a:r>
            <a:r>
              <a:rPr lang="cs-CZ" sz="2800" dirty="0" smtClean="0">
                <a:solidFill>
                  <a:srgbClr val="1317AD"/>
                </a:solidFill>
              </a:rPr>
              <a:t> = 195	 k</a:t>
            </a:r>
            <a:r>
              <a:rPr lang="cs-CZ" sz="2800" baseline="-25000" dirty="0" smtClean="0">
                <a:solidFill>
                  <a:srgbClr val="1317AD"/>
                </a:solidFill>
              </a:rPr>
              <a:t>2</a:t>
            </a:r>
            <a:r>
              <a:rPr lang="cs-CZ" sz="2800" dirty="0" smtClean="0">
                <a:solidFill>
                  <a:srgbClr val="1317AD"/>
                </a:solidFill>
              </a:rPr>
              <a:t> = 19   p</a:t>
            </a:r>
            <a:r>
              <a:rPr lang="cs-CZ" sz="2800" baseline="-25000" dirty="0" smtClean="0">
                <a:solidFill>
                  <a:srgbClr val="1317AD"/>
                </a:solidFill>
              </a:rPr>
              <a:t>2</a:t>
            </a:r>
            <a:r>
              <a:rPr lang="cs-CZ" sz="2800" dirty="0" smtClean="0">
                <a:solidFill>
                  <a:srgbClr val="1317AD"/>
                </a:solidFill>
              </a:rPr>
              <a:t> = 0,097 (9,7%)</a:t>
            </a:r>
          </a:p>
          <a:p>
            <a:pPr marL="0">
              <a:buNone/>
            </a:pPr>
            <a:endParaRPr lang="cs-CZ" sz="2800" dirty="0" smtClean="0"/>
          </a:p>
          <a:p>
            <a:pPr marL="0">
              <a:buNone/>
            </a:pPr>
            <a:r>
              <a:rPr lang="cs-CZ" sz="2800" b="1" dirty="0" smtClean="0"/>
              <a:t>Otázka:</a:t>
            </a:r>
            <a:r>
              <a:rPr lang="cs-CZ" sz="2800" dirty="0" smtClean="0"/>
              <a:t> Je rozdíl ve výskytu alergie u mužů          a u žen způsoben náhodou, anebo lze odvodit, že alergie postihují muže častěji?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84784"/>
                <a:ext cx="8229600" cy="5197493"/>
              </a:xfrm>
            </p:spPr>
            <p:txBody>
              <a:bodyPr>
                <a:normAutofit/>
              </a:bodyPr>
              <a:lstStyle/>
              <a:p>
                <a:pPr marL="0"/>
                <a:r>
                  <a:rPr lang="cs-CZ" sz="2400" b="1" dirty="0" smtClean="0"/>
                  <a:t>Podmínka pro použití u-testu:</a:t>
                </a:r>
              </a:p>
              <a:p>
                <a:pPr marL="0">
                  <a:buNone/>
                </a:pPr>
                <a:r>
                  <a:rPr lang="cs-CZ" sz="2400" dirty="0" smtClean="0"/>
                  <a:t>	</a:t>
                </a:r>
                <a:r>
                  <a:rPr lang="cs-CZ" sz="2400" dirty="0" smtClean="0">
                    <a:solidFill>
                      <a:srgbClr val="0000CC"/>
                    </a:solidFill>
                  </a:rPr>
                  <a:t>n</a:t>
                </a:r>
                <a:r>
                  <a:rPr lang="cs-CZ" sz="2400" baseline="-25000" dirty="0" smtClean="0">
                    <a:solidFill>
                      <a:srgbClr val="0000CC"/>
                    </a:solidFill>
                  </a:rPr>
                  <a:t>1</a:t>
                </a:r>
                <a14:m>
                  <m:oMath xmlns:m="http://schemas.openxmlformats.org/officeDocument/2006/math">
                    <m:r>
                      <a:rPr lang="cs-CZ" sz="2400" b="0" i="0" dirty="0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cs-CZ" sz="2400" i="1" dirty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sz="2400" dirty="0" smtClean="0">
                    <a:solidFill>
                      <a:srgbClr val="0000CC"/>
                    </a:solidFill>
                  </a:rPr>
                  <a:t>p</a:t>
                </a:r>
                <a:r>
                  <a:rPr lang="cs-CZ" sz="2400" baseline="-25000" dirty="0" smtClean="0">
                    <a:solidFill>
                      <a:srgbClr val="0000CC"/>
                    </a:solidFill>
                  </a:rPr>
                  <a:t>1</a:t>
                </a:r>
                <a:r>
                  <a:rPr lang="cs-CZ" sz="2400" dirty="0">
                    <a:solidFill>
                      <a:srgbClr val="0000CC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sz="2400" i="1" dirty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sz="2400" dirty="0" smtClean="0">
                    <a:solidFill>
                      <a:srgbClr val="0000CC"/>
                    </a:solidFill>
                  </a:rPr>
                  <a:t> (1 - p</a:t>
                </a:r>
                <a:r>
                  <a:rPr lang="cs-CZ" sz="2400" baseline="-25000" dirty="0" smtClean="0">
                    <a:solidFill>
                      <a:srgbClr val="0000CC"/>
                    </a:solidFill>
                  </a:rPr>
                  <a:t>1</a:t>
                </a:r>
                <a:r>
                  <a:rPr lang="cs-CZ" sz="2400" dirty="0" smtClean="0">
                    <a:solidFill>
                      <a:srgbClr val="0000CC"/>
                    </a:solidFill>
                  </a:rPr>
                  <a:t>) &gt; 9</a:t>
                </a:r>
              </a:p>
              <a:p>
                <a:pPr marL="0">
                  <a:buNone/>
                </a:pPr>
                <a:r>
                  <a:rPr lang="cs-CZ" sz="2400" dirty="0" smtClean="0">
                    <a:solidFill>
                      <a:srgbClr val="0000CC"/>
                    </a:solidFill>
                  </a:rPr>
                  <a:t>	n</a:t>
                </a:r>
                <a:r>
                  <a:rPr lang="cs-CZ" sz="2400" baseline="-25000" dirty="0" smtClean="0">
                    <a:solidFill>
                      <a:srgbClr val="0000CC"/>
                    </a:solidFill>
                  </a:rPr>
                  <a:t>2</a:t>
                </a:r>
                <a14:m>
                  <m:oMath xmlns:m="http://schemas.openxmlformats.org/officeDocument/2006/math">
                    <m:r>
                      <a:rPr lang="cs-CZ" sz="2400" b="0" i="0" dirty="0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cs-CZ" sz="2400" i="1" dirty="0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cs-CZ" sz="2400" b="0" i="1" dirty="0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cs-CZ" sz="2400" dirty="0" smtClean="0">
                    <a:solidFill>
                      <a:srgbClr val="0000CC"/>
                    </a:solidFill>
                  </a:rPr>
                  <a:t>p</a:t>
                </a:r>
                <a:r>
                  <a:rPr lang="cs-CZ" sz="2400" baseline="-25000" dirty="0" smtClean="0">
                    <a:solidFill>
                      <a:srgbClr val="0000CC"/>
                    </a:solidFill>
                  </a:rPr>
                  <a:t>2</a:t>
                </a:r>
                <a14:m>
                  <m:oMath xmlns:m="http://schemas.openxmlformats.org/officeDocument/2006/math">
                    <m:r>
                      <a:rPr lang="cs-CZ" sz="2400" b="0" i="0" dirty="0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cs-CZ" sz="2400" i="1" dirty="0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cs-CZ" sz="2400" b="0" i="1" dirty="0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  </m:t>
                    </m:r>
                  </m:oMath>
                </a14:m>
                <a:r>
                  <a:rPr lang="cs-CZ" sz="2400" dirty="0" smtClean="0">
                    <a:solidFill>
                      <a:srgbClr val="0000CC"/>
                    </a:solidFill>
                  </a:rPr>
                  <a:t>(1 - p</a:t>
                </a:r>
                <a:r>
                  <a:rPr lang="cs-CZ" sz="2400" baseline="-25000" dirty="0" smtClean="0">
                    <a:solidFill>
                      <a:srgbClr val="0000CC"/>
                    </a:solidFill>
                  </a:rPr>
                  <a:t>2</a:t>
                </a:r>
                <a:r>
                  <a:rPr lang="cs-CZ" sz="2400" dirty="0" smtClean="0">
                    <a:solidFill>
                      <a:srgbClr val="0000CC"/>
                    </a:solidFill>
                  </a:rPr>
                  <a:t>) &gt; 9</a:t>
                </a:r>
              </a:p>
              <a:p>
                <a:pPr marL="0">
                  <a:lnSpc>
                    <a:spcPct val="150000"/>
                  </a:lnSpc>
                </a:pPr>
                <a:r>
                  <a:rPr lang="cs-CZ" sz="2400" b="1" dirty="0" smtClean="0"/>
                  <a:t>Standardní chyba rozdílu pravděpodobností</a:t>
                </a:r>
              </a:p>
              <a:p>
                <a:pPr marL="0">
                  <a:lnSpc>
                    <a:spcPct val="150000"/>
                  </a:lnSpc>
                  <a:buNone/>
                </a:pPr>
                <a:r>
                  <a:rPr lang="cs-CZ" sz="2400" b="1" dirty="0" smtClean="0"/>
                  <a:t>SE</a:t>
                </a:r>
                <a:r>
                  <a:rPr lang="cs-CZ" sz="2400" b="1" baseline="30000" dirty="0" smtClean="0"/>
                  <a:t>2</a:t>
                </a:r>
                <a:r>
                  <a:rPr lang="cs-CZ" sz="2400" b="1" dirty="0" smtClean="0"/>
                  <a:t>= SE</a:t>
                </a:r>
                <a:r>
                  <a:rPr lang="cs-CZ" sz="2400" b="1" baseline="-25000" dirty="0" smtClean="0"/>
                  <a:t>1</a:t>
                </a:r>
                <a:r>
                  <a:rPr lang="cs-CZ" sz="2400" b="1" baseline="30000" dirty="0" smtClean="0"/>
                  <a:t>2</a:t>
                </a:r>
                <a:r>
                  <a:rPr lang="cs-CZ" sz="2400" b="1" dirty="0" smtClean="0"/>
                  <a:t>+ SE</a:t>
                </a:r>
                <a:r>
                  <a:rPr lang="cs-CZ" sz="2400" b="1" baseline="-25000" dirty="0" smtClean="0"/>
                  <a:t>2</a:t>
                </a:r>
                <a:r>
                  <a:rPr lang="cs-CZ" sz="2400" b="1" baseline="30000" dirty="0" smtClean="0"/>
                  <a:t>2 </a:t>
                </a:r>
                <a:r>
                  <a:rPr lang="cs-CZ" sz="2400" b="1" dirty="0" smtClean="0"/>
                  <a:t> = </a:t>
                </a:r>
              </a:p>
              <a:p>
                <a:pPr marL="0">
                  <a:lnSpc>
                    <a:spcPct val="150000"/>
                  </a:lnSpc>
                </a:pPr>
                <a:endParaRPr lang="cs-CZ" sz="2400" b="1" dirty="0" smtClean="0"/>
              </a:p>
              <a:p>
                <a:pPr marL="0">
                  <a:lnSpc>
                    <a:spcPct val="150000"/>
                  </a:lnSpc>
                </a:pPr>
                <a:r>
                  <a:rPr lang="cs-CZ" sz="2400" b="1" dirty="0" smtClean="0"/>
                  <a:t>Testovací charakteristika u; </a:t>
                </a:r>
                <a:endParaRPr lang="cs-CZ" sz="2400" b="1" baseline="30000" dirty="0" smtClean="0"/>
              </a:p>
              <a:p>
                <a:pPr marL="0">
                  <a:buNone/>
                </a:pPr>
                <a:endParaRPr lang="cs-CZ" sz="2400" b="1" baseline="-50000" dirty="0" smtClean="0"/>
              </a:p>
              <a:p>
                <a:pPr marL="0">
                  <a:buNone/>
                </a:pPr>
                <a:endParaRPr lang="cs-CZ" sz="2400" b="1" dirty="0" smtClean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84784"/>
                <a:ext cx="8229600" cy="5197493"/>
              </a:xfrm>
              <a:blipFill rotWithShape="1">
                <a:blip r:embed="rId2" cstate="print"/>
                <a:stretch>
                  <a:fillRect l="-1111" t="-8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5525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cs-CZ" sz="3200" b="1" i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cs-CZ" sz="3200" b="1" i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cs-CZ" sz="3200" b="1" i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5856" y="3356992"/>
            <a:ext cx="4176464" cy="930800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6056" y="4653136"/>
            <a:ext cx="1868810" cy="766691"/>
          </a:xfrm>
          <a:prstGeom prst="rect">
            <a:avLst/>
          </a:prstGeom>
          <a:noFill/>
        </p:spPr>
      </p:pic>
      <p:sp>
        <p:nvSpPr>
          <p:cNvPr id="11" name="Nadpis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64896" cy="850106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3600" b="1" dirty="0" smtClean="0">
                <a:solidFill>
                  <a:srgbClr val="C00000"/>
                </a:solidFill>
              </a:rPr>
              <a:t>Příklad 2: </a:t>
            </a:r>
            <a:br>
              <a:rPr lang="cs-CZ" sz="3600" b="1" dirty="0" smtClean="0">
                <a:solidFill>
                  <a:srgbClr val="C00000"/>
                </a:solidFill>
              </a:rPr>
            </a:br>
            <a:r>
              <a:rPr lang="cs-CZ" sz="3600" b="1" dirty="0" smtClean="0">
                <a:solidFill>
                  <a:srgbClr val="C00000"/>
                </a:solidFill>
              </a:rPr>
              <a:t>SROVNÁNÍ PRAVDĚPODOBNOSTÍ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b="1" dirty="0" smtClean="0"/>
              <a:t> 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/>
            </a:r>
            <a:br>
              <a:rPr lang="cs-CZ" sz="3600" dirty="0" smtClean="0"/>
            </a:b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792088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00CC"/>
                </a:solidFill>
              </a:rPr>
              <a:t>STATISTICKÉ HYPOTÉZY</a:t>
            </a:r>
            <a:endParaRPr lang="cs-CZ" sz="3200" b="1" dirty="0">
              <a:solidFill>
                <a:srgbClr val="0000CC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3528" y="908720"/>
            <a:ext cx="8496944" cy="583264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cs-CZ" sz="2000" b="1" dirty="0">
              <a:solidFill>
                <a:srgbClr val="C00000"/>
              </a:solidFill>
            </a:endParaRPr>
          </a:p>
          <a:p>
            <a:r>
              <a:rPr lang="cs-CZ" sz="2400" b="1" dirty="0" smtClean="0">
                <a:solidFill>
                  <a:srgbClr val="C00000"/>
                </a:solidFill>
              </a:rPr>
              <a:t>Hypotézy o rozdílech (mezi parametrem a výběrovou charakteristikou, mezi dvěma parametry)</a:t>
            </a:r>
          </a:p>
          <a:p>
            <a:pPr lvl="1"/>
            <a:r>
              <a:rPr lang="cs-CZ" sz="2000" b="1" dirty="0" smtClean="0">
                <a:solidFill>
                  <a:srgbClr val="C00000"/>
                </a:solidFill>
              </a:rPr>
              <a:t>Lze</a:t>
            </a:r>
            <a:r>
              <a:rPr lang="cs-CZ" sz="2000" dirty="0" smtClean="0"/>
              <a:t> prokázat (nebo neprokázat) rozdíl.</a:t>
            </a:r>
            <a:r>
              <a:rPr lang="cs-CZ" sz="2000" dirty="0" smtClean="0">
                <a:solidFill>
                  <a:srgbClr val="C00000"/>
                </a:solidFill>
              </a:rPr>
              <a:t>	</a:t>
            </a:r>
          </a:p>
          <a:p>
            <a:pPr lvl="1"/>
            <a:r>
              <a:rPr lang="cs-CZ" sz="2000" b="1" dirty="0" smtClean="0">
                <a:solidFill>
                  <a:srgbClr val="C00000"/>
                </a:solidFill>
              </a:rPr>
              <a:t>Nelze</a:t>
            </a:r>
            <a:r>
              <a:rPr lang="cs-CZ" sz="2000" dirty="0" smtClean="0"/>
              <a:t> prokázat shodu (že rozdíl neexistuje).</a:t>
            </a:r>
          </a:p>
          <a:p>
            <a:pPr lvl="1"/>
            <a:endParaRPr lang="cs-CZ" sz="2000" dirty="0"/>
          </a:p>
          <a:p>
            <a:r>
              <a:rPr lang="cs-CZ" sz="2400" b="1" dirty="0" smtClean="0">
                <a:solidFill>
                  <a:srgbClr val="C00000"/>
                </a:solidFill>
              </a:rPr>
              <a:t>Hypotézy o závislosti</a:t>
            </a:r>
          </a:p>
          <a:p>
            <a:pPr lvl="1"/>
            <a:r>
              <a:rPr lang="cs-CZ" sz="2000" b="1" dirty="0">
                <a:solidFill>
                  <a:srgbClr val="C00000"/>
                </a:solidFill>
              </a:rPr>
              <a:t>Lze</a:t>
            </a:r>
            <a:r>
              <a:rPr lang="cs-CZ" sz="2000" dirty="0"/>
              <a:t> prokázat (nebo </a:t>
            </a:r>
            <a:r>
              <a:rPr lang="cs-CZ" sz="2000" dirty="0" smtClean="0"/>
              <a:t>neprokázat) závislost.</a:t>
            </a:r>
            <a:r>
              <a:rPr lang="cs-CZ" sz="2000" dirty="0">
                <a:solidFill>
                  <a:srgbClr val="C00000"/>
                </a:solidFill>
              </a:rPr>
              <a:t>	</a:t>
            </a:r>
          </a:p>
          <a:p>
            <a:pPr lvl="1"/>
            <a:r>
              <a:rPr lang="cs-CZ" sz="2000" b="1" dirty="0">
                <a:solidFill>
                  <a:srgbClr val="C00000"/>
                </a:solidFill>
              </a:rPr>
              <a:t>Nelze</a:t>
            </a:r>
            <a:r>
              <a:rPr lang="cs-CZ" sz="2000" dirty="0"/>
              <a:t> prokázat </a:t>
            </a:r>
            <a:r>
              <a:rPr lang="cs-CZ" sz="2000" dirty="0" smtClean="0"/>
              <a:t>nezávislost (že závislost </a:t>
            </a:r>
            <a:r>
              <a:rPr lang="cs-CZ" sz="2000" dirty="0"/>
              <a:t>neexistuje).</a:t>
            </a:r>
          </a:p>
          <a:p>
            <a:pPr lvl="1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402658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357298"/>
            <a:ext cx="8229600" cy="142876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b="1" dirty="0" smtClean="0">
                <a:solidFill>
                  <a:srgbClr val="C00000"/>
                </a:solidFill>
              </a:rPr>
              <a:t>Příklad 1: SROVNÁVÁNÍ PRŮMĚRŮ</a:t>
            </a:r>
            <a:r>
              <a:rPr lang="cs-CZ" sz="3600" dirty="0" smtClean="0">
                <a:solidFill>
                  <a:srgbClr val="C00000"/>
                </a:solidFill>
              </a:rPr>
              <a:t/>
            </a:r>
            <a:br>
              <a:rPr lang="cs-CZ" sz="3600" dirty="0" smtClean="0">
                <a:solidFill>
                  <a:srgbClr val="C00000"/>
                </a:solidFill>
              </a:rPr>
            </a:br>
            <a:r>
              <a:rPr lang="cs-CZ" b="1" dirty="0" smtClean="0">
                <a:solidFill>
                  <a:srgbClr val="0000CC"/>
                </a:solidFill>
              </a:rPr>
              <a:t> </a:t>
            </a: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endParaRPr lang="cs-CZ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340768"/>
            <a:ext cx="8391876" cy="5356899"/>
          </a:xfrm>
        </p:spPr>
        <p:txBody>
          <a:bodyPr>
            <a:normAutofit fontScale="92500" lnSpcReduction="10000"/>
          </a:bodyPr>
          <a:lstStyle/>
          <a:p>
            <a:pPr marL="0">
              <a:buNone/>
            </a:pPr>
            <a:r>
              <a:rPr lang="cs-CZ" sz="2600" b="1" dirty="0" smtClean="0"/>
              <a:t>Jsou </a:t>
            </a:r>
            <a:r>
              <a:rPr lang="cs-CZ" sz="2600" b="1" dirty="0" smtClean="0">
                <a:solidFill>
                  <a:srgbClr val="0000CC"/>
                </a:solidFill>
              </a:rPr>
              <a:t>rozdíly v průměrné hladině </a:t>
            </a:r>
            <a:r>
              <a:rPr lang="cs-CZ" sz="2600" b="1" dirty="0" smtClean="0"/>
              <a:t>cholesterolu v různých věkových skupinách tak velké, že je pro její hodnocení vhodné používat různé normy? </a:t>
            </a:r>
          </a:p>
          <a:p>
            <a:pPr marL="0">
              <a:buNone/>
            </a:pPr>
            <a:endParaRPr lang="cs-CZ" sz="2600" b="1" dirty="0"/>
          </a:p>
          <a:p>
            <a:pPr>
              <a:buNone/>
            </a:pPr>
            <a:r>
              <a:rPr lang="cs-CZ" sz="2600" dirty="0">
                <a:solidFill>
                  <a:srgbClr val="C00000"/>
                </a:solidFill>
              </a:rPr>
              <a:t>Muži 20-30 let:  </a:t>
            </a:r>
            <a:r>
              <a:rPr lang="cs-CZ" sz="2600" dirty="0"/>
              <a:t>n</a:t>
            </a:r>
            <a:r>
              <a:rPr lang="cs-CZ" sz="2600" baseline="-25000" dirty="0"/>
              <a:t>1</a:t>
            </a:r>
            <a:r>
              <a:rPr lang="cs-CZ" sz="2600" dirty="0"/>
              <a:t> = 50   m</a:t>
            </a:r>
            <a:r>
              <a:rPr lang="cs-CZ" sz="2600" baseline="-25000" dirty="0"/>
              <a:t>1</a:t>
            </a:r>
            <a:r>
              <a:rPr lang="cs-CZ" sz="2600" dirty="0"/>
              <a:t> = 4,57   s</a:t>
            </a:r>
            <a:r>
              <a:rPr lang="cs-CZ" sz="2600" baseline="-25000" dirty="0"/>
              <a:t>1</a:t>
            </a:r>
            <a:r>
              <a:rPr lang="cs-CZ" sz="2600" dirty="0"/>
              <a:t> = 0,70    SE</a:t>
            </a:r>
            <a:r>
              <a:rPr lang="cs-CZ" sz="2600" baseline="-25000" dirty="0"/>
              <a:t>1</a:t>
            </a:r>
            <a:r>
              <a:rPr lang="cs-CZ" sz="2600" dirty="0"/>
              <a:t> = 0,10</a:t>
            </a:r>
          </a:p>
          <a:p>
            <a:pPr>
              <a:buNone/>
            </a:pPr>
            <a:r>
              <a:rPr lang="cs-CZ" sz="2600" dirty="0">
                <a:solidFill>
                  <a:srgbClr val="C00000"/>
                </a:solidFill>
              </a:rPr>
              <a:t>Muži 40-50 let:</a:t>
            </a:r>
            <a:r>
              <a:rPr lang="cs-CZ" sz="2600" dirty="0">
                <a:solidFill>
                  <a:srgbClr val="92D050"/>
                </a:solidFill>
              </a:rPr>
              <a:t>  </a:t>
            </a:r>
            <a:r>
              <a:rPr lang="cs-CZ" sz="2600" dirty="0"/>
              <a:t>n</a:t>
            </a:r>
            <a:r>
              <a:rPr lang="cs-CZ" sz="2600" baseline="-25000" dirty="0"/>
              <a:t>2</a:t>
            </a:r>
            <a:r>
              <a:rPr lang="cs-CZ" sz="2600" dirty="0"/>
              <a:t>= 60    m</a:t>
            </a:r>
            <a:r>
              <a:rPr lang="cs-CZ" sz="2600" baseline="-25000" dirty="0"/>
              <a:t>2</a:t>
            </a:r>
            <a:r>
              <a:rPr lang="cs-CZ" sz="2600" dirty="0"/>
              <a:t> = 5,42   s</a:t>
            </a:r>
            <a:r>
              <a:rPr lang="cs-CZ" sz="2600" baseline="-25000" dirty="0"/>
              <a:t>2</a:t>
            </a:r>
            <a:r>
              <a:rPr lang="cs-CZ" sz="2600" dirty="0"/>
              <a:t> = 0,85    SE</a:t>
            </a:r>
            <a:r>
              <a:rPr lang="cs-CZ" sz="2600" baseline="-25000" dirty="0"/>
              <a:t>2</a:t>
            </a:r>
            <a:r>
              <a:rPr lang="cs-CZ" sz="2600" dirty="0"/>
              <a:t> = 0,11</a:t>
            </a:r>
          </a:p>
          <a:p>
            <a:pPr marL="0">
              <a:spcBef>
                <a:spcPts val="0"/>
              </a:spcBef>
              <a:buNone/>
            </a:pPr>
            <a:endParaRPr lang="cs-CZ" dirty="0" smtClean="0"/>
          </a:p>
          <a:p>
            <a:pPr marL="0">
              <a:spcBef>
                <a:spcPts val="0"/>
              </a:spcBef>
              <a:buNone/>
            </a:pPr>
            <a:endParaRPr lang="cs-CZ" dirty="0" smtClean="0"/>
          </a:p>
          <a:p>
            <a:pPr marL="114300" indent="-457200">
              <a:spcBef>
                <a:spcPts val="0"/>
              </a:spcBef>
            </a:pPr>
            <a:r>
              <a:rPr lang="cs-CZ" b="1" dirty="0" smtClean="0">
                <a:solidFill>
                  <a:srgbClr val="C00000"/>
                </a:solidFill>
              </a:rPr>
              <a:t>Věcná </a:t>
            </a:r>
            <a:r>
              <a:rPr lang="cs-CZ" dirty="0" smtClean="0"/>
              <a:t>(klinická) významnost </a:t>
            </a:r>
            <a:endParaRPr lang="cs-CZ" dirty="0"/>
          </a:p>
          <a:p>
            <a:pPr marL="0">
              <a:spcBef>
                <a:spcPts val="0"/>
              </a:spcBef>
              <a:buNone/>
            </a:pPr>
            <a:endParaRPr lang="cs-CZ" dirty="0" smtClean="0"/>
          </a:p>
          <a:p>
            <a:pPr marL="114300" indent="-457200">
              <a:spcBef>
                <a:spcPts val="0"/>
              </a:spcBef>
            </a:pPr>
            <a:r>
              <a:rPr lang="cs-CZ" b="1" dirty="0" smtClean="0">
                <a:solidFill>
                  <a:srgbClr val="C00000"/>
                </a:solidFill>
              </a:rPr>
              <a:t>Statistická</a:t>
            </a:r>
            <a:r>
              <a:rPr lang="cs-CZ" dirty="0" smtClean="0"/>
              <a:t> významnost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800" dirty="0" smtClean="0"/>
              <a:t> </a:t>
            </a:r>
          </a:p>
          <a:p>
            <a:pPr marL="0">
              <a:spcBef>
                <a:spcPts val="0"/>
              </a:spcBef>
              <a:buNone/>
            </a:pPr>
            <a:r>
              <a:rPr lang="cs-CZ" dirty="0" smtClean="0"/>
              <a:t>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3453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11222"/>
          </a:xfrm>
        </p:spPr>
        <p:txBody>
          <a:bodyPr>
            <a:noAutofit/>
          </a:bodyPr>
          <a:lstStyle/>
          <a:p>
            <a:pPr algn="l"/>
            <a:r>
              <a:rPr lang="cs-CZ" sz="3200" b="1" dirty="0" smtClean="0">
                <a:solidFill>
                  <a:srgbClr val="C00000"/>
                </a:solidFill>
              </a:rPr>
              <a:t>Příklad 1: </a:t>
            </a:r>
            <a:r>
              <a:rPr lang="cs-CZ" sz="3200" b="1" dirty="0">
                <a:solidFill>
                  <a:srgbClr val="C00000"/>
                </a:solidFill>
              </a:rPr>
              <a:t>SROVNÁVÁNÍ </a:t>
            </a:r>
            <a:r>
              <a:rPr lang="cs-CZ" sz="3200" b="1" dirty="0" smtClean="0">
                <a:solidFill>
                  <a:srgbClr val="C00000"/>
                </a:solidFill>
              </a:rPr>
              <a:t>PRŮMĚRŮ</a:t>
            </a:r>
            <a:r>
              <a:rPr lang="cs-CZ" sz="3200" dirty="0" smtClean="0">
                <a:solidFill>
                  <a:srgbClr val="C00000"/>
                </a:solidFill>
              </a:rPr>
              <a:t/>
            </a:r>
            <a:br>
              <a:rPr lang="cs-CZ" sz="3200" dirty="0" smtClean="0">
                <a:solidFill>
                  <a:srgbClr val="C00000"/>
                </a:solidFill>
              </a:rPr>
            </a:br>
            <a:endParaRPr lang="cs-CZ" sz="32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692696"/>
            <a:ext cx="8229600" cy="616530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cs-CZ" sz="26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cs-CZ" sz="2600" dirty="0" smtClean="0">
                <a:solidFill>
                  <a:srgbClr val="C00000"/>
                </a:solidFill>
              </a:rPr>
              <a:t>Muži 20-30 let:  </a:t>
            </a:r>
            <a:r>
              <a:rPr lang="cs-CZ" sz="2600" dirty="0" smtClean="0"/>
              <a:t>n</a:t>
            </a:r>
            <a:r>
              <a:rPr lang="cs-CZ" sz="2600" baseline="-25000" dirty="0" smtClean="0"/>
              <a:t>1</a:t>
            </a:r>
            <a:r>
              <a:rPr lang="cs-CZ" sz="2600" dirty="0" smtClean="0"/>
              <a:t> = 50   m</a:t>
            </a:r>
            <a:r>
              <a:rPr lang="cs-CZ" sz="2600" baseline="-25000" dirty="0" smtClean="0"/>
              <a:t>1</a:t>
            </a:r>
            <a:r>
              <a:rPr lang="cs-CZ" sz="2600" dirty="0" smtClean="0"/>
              <a:t> = 4,57   s</a:t>
            </a:r>
            <a:r>
              <a:rPr lang="cs-CZ" sz="2600" baseline="-25000" dirty="0" smtClean="0"/>
              <a:t>1</a:t>
            </a:r>
            <a:r>
              <a:rPr lang="cs-CZ" sz="2600" dirty="0" smtClean="0"/>
              <a:t> = 0,70    SE</a:t>
            </a:r>
            <a:r>
              <a:rPr lang="cs-CZ" sz="2600" baseline="-25000" dirty="0" smtClean="0"/>
              <a:t>1</a:t>
            </a:r>
            <a:r>
              <a:rPr lang="cs-CZ" sz="2600" dirty="0" smtClean="0"/>
              <a:t> = 0,10</a:t>
            </a:r>
          </a:p>
          <a:p>
            <a:pPr>
              <a:buNone/>
            </a:pPr>
            <a:r>
              <a:rPr lang="cs-CZ" sz="2600" dirty="0" smtClean="0">
                <a:solidFill>
                  <a:srgbClr val="C00000"/>
                </a:solidFill>
              </a:rPr>
              <a:t>Muži 40-50 let:</a:t>
            </a:r>
            <a:r>
              <a:rPr lang="cs-CZ" sz="2600" dirty="0" smtClean="0">
                <a:solidFill>
                  <a:srgbClr val="92D050"/>
                </a:solidFill>
              </a:rPr>
              <a:t>  </a:t>
            </a:r>
            <a:r>
              <a:rPr lang="cs-CZ" sz="2600" dirty="0" smtClean="0"/>
              <a:t>n</a:t>
            </a:r>
            <a:r>
              <a:rPr lang="cs-CZ" sz="2600" baseline="-25000" dirty="0" smtClean="0"/>
              <a:t>2</a:t>
            </a:r>
            <a:r>
              <a:rPr lang="cs-CZ" sz="2600" dirty="0" smtClean="0"/>
              <a:t>= 60    m</a:t>
            </a:r>
            <a:r>
              <a:rPr lang="cs-CZ" sz="2600" baseline="-25000" dirty="0" smtClean="0"/>
              <a:t>2</a:t>
            </a:r>
            <a:r>
              <a:rPr lang="cs-CZ" sz="2600" dirty="0" smtClean="0"/>
              <a:t> = 5,42   s</a:t>
            </a:r>
            <a:r>
              <a:rPr lang="cs-CZ" sz="2600" baseline="-25000" dirty="0" smtClean="0"/>
              <a:t>2</a:t>
            </a:r>
            <a:r>
              <a:rPr lang="cs-CZ" sz="2600" dirty="0" smtClean="0"/>
              <a:t> = 0,85    SE</a:t>
            </a:r>
            <a:r>
              <a:rPr lang="cs-CZ" sz="2600" baseline="-25000" dirty="0" smtClean="0"/>
              <a:t>2</a:t>
            </a:r>
            <a:r>
              <a:rPr lang="cs-CZ" sz="2600" dirty="0" smtClean="0"/>
              <a:t> = 0,11</a:t>
            </a:r>
          </a:p>
          <a:p>
            <a:pPr>
              <a:buNone/>
            </a:pPr>
            <a:endParaRPr lang="cs-CZ" sz="2600" dirty="0" smtClean="0"/>
          </a:p>
          <a:p>
            <a:pPr marL="0">
              <a:buNone/>
            </a:pPr>
            <a:r>
              <a:rPr lang="cs-CZ" sz="2600" b="1" dirty="0" smtClean="0">
                <a:solidFill>
                  <a:srgbClr val="0000CC"/>
                </a:solidFill>
              </a:rPr>
              <a:t>Statistickou významnost lze odhadnout pomocí intervalů spolehlivosti: </a:t>
            </a:r>
          </a:p>
          <a:p>
            <a:pPr marL="0">
              <a:buNone/>
            </a:pPr>
            <a:endParaRPr lang="cs-CZ" sz="2500" b="1" dirty="0" smtClean="0">
              <a:solidFill>
                <a:srgbClr val="0000CC"/>
              </a:solidFill>
            </a:endParaRPr>
          </a:p>
          <a:p>
            <a:pPr marL="571500" lvl="1" indent="-457200">
              <a:buFont typeface="+mj-lt"/>
              <a:buAutoNum type="arabicPeriod"/>
            </a:pPr>
            <a:r>
              <a:rPr lang="cs-CZ" sz="2200" dirty="0" smtClean="0"/>
              <a:t>Pokud se </a:t>
            </a:r>
            <a:r>
              <a:rPr lang="cs-CZ" sz="2200" b="1" dirty="0" smtClean="0"/>
              <a:t>intervaly spolehlivosti, které vytvoříme kolem bodových odhadů m</a:t>
            </a:r>
            <a:r>
              <a:rPr lang="cs-CZ" sz="2200" b="1" baseline="-25000" dirty="0" smtClean="0"/>
              <a:t>1 </a:t>
            </a:r>
            <a:r>
              <a:rPr lang="cs-CZ" sz="2200" dirty="0" smtClean="0"/>
              <a:t>a</a:t>
            </a:r>
            <a:r>
              <a:rPr lang="cs-CZ" sz="2200" b="1" dirty="0" smtClean="0"/>
              <a:t> m</a:t>
            </a:r>
            <a:r>
              <a:rPr lang="cs-CZ" sz="2200" b="1" baseline="-25000" dirty="0" smtClean="0"/>
              <a:t>2</a:t>
            </a:r>
            <a:r>
              <a:rPr lang="cs-CZ" sz="2200" baseline="-25000" dirty="0" smtClean="0"/>
              <a:t> </a:t>
            </a:r>
            <a:r>
              <a:rPr lang="cs-CZ" sz="2200" dirty="0" smtClean="0"/>
              <a:t>překrývají, pak rozdíl mezi nimi není statisticky významný. Naopak, pokud se nepřekrývají, je rozdíl statisticky významný.</a:t>
            </a:r>
          </a:p>
          <a:p>
            <a:pPr marL="0">
              <a:buNone/>
            </a:pPr>
            <a:r>
              <a:rPr lang="cs-CZ" sz="2200" dirty="0" smtClean="0"/>
              <a:t>	m</a:t>
            </a:r>
            <a:r>
              <a:rPr lang="cs-CZ" sz="2200" baseline="-25000" dirty="0" smtClean="0"/>
              <a:t>1 </a:t>
            </a:r>
            <a:r>
              <a:rPr lang="cs-CZ" sz="2200" dirty="0"/>
              <a:t>= 4,57   </a:t>
            </a:r>
            <a:r>
              <a:rPr lang="cs-CZ" sz="2200" b="1" dirty="0">
                <a:solidFill>
                  <a:srgbClr val="C00000"/>
                </a:solidFill>
              </a:rPr>
              <a:t>95% CI (4,37; 4,77)  </a:t>
            </a:r>
            <a:r>
              <a:rPr lang="cs-CZ" sz="2200" dirty="0" smtClean="0"/>
              <a:t>m</a:t>
            </a:r>
            <a:r>
              <a:rPr lang="cs-CZ" sz="2200" baseline="-25000" dirty="0" smtClean="0"/>
              <a:t>2 </a:t>
            </a:r>
            <a:r>
              <a:rPr lang="cs-CZ" sz="2200" dirty="0"/>
              <a:t>= 5,42   </a:t>
            </a:r>
            <a:r>
              <a:rPr lang="cs-CZ" sz="2200" b="1" dirty="0">
                <a:solidFill>
                  <a:srgbClr val="C00000"/>
                </a:solidFill>
              </a:rPr>
              <a:t>95% CI (5,18; 5,66</a:t>
            </a:r>
            <a:r>
              <a:rPr lang="cs-CZ" sz="2200" b="1" dirty="0" smtClean="0">
                <a:solidFill>
                  <a:srgbClr val="C00000"/>
                </a:solidFill>
              </a:rPr>
              <a:t>)</a:t>
            </a:r>
          </a:p>
          <a:p>
            <a:pPr marL="0">
              <a:buNone/>
            </a:pPr>
            <a:endParaRPr lang="cs-CZ" sz="2200" dirty="0" smtClean="0">
              <a:solidFill>
                <a:srgbClr val="0000CC"/>
              </a:solidFill>
            </a:endParaRPr>
          </a:p>
          <a:p>
            <a:pPr marL="571500" lvl="1" indent="-457200">
              <a:buFont typeface="+mj-lt"/>
              <a:buAutoNum type="arabicPeriod" startAt="2"/>
            </a:pPr>
            <a:r>
              <a:rPr lang="cs-CZ" sz="2200" dirty="0"/>
              <a:t>Pro řešení úlohy bychom mohli použít i </a:t>
            </a:r>
            <a:r>
              <a:rPr lang="cs-CZ" sz="2200" b="1" dirty="0"/>
              <a:t>intervalový odhad rozdílu průměrů</a:t>
            </a:r>
            <a:r>
              <a:rPr lang="cs-CZ" sz="2200" dirty="0"/>
              <a:t> – pokud CI neobsahuje nulu, je rozdíl statisticky významný</a:t>
            </a:r>
            <a:r>
              <a:rPr lang="cs-CZ" sz="2200" dirty="0" smtClean="0">
                <a:solidFill>
                  <a:srgbClr val="0000CC"/>
                </a:solidFill>
              </a:rPr>
              <a:t>.      </a:t>
            </a:r>
          </a:p>
          <a:p>
            <a:pPr marL="114300" lvl="1" indent="0">
              <a:buNone/>
            </a:pPr>
            <a:r>
              <a:rPr lang="cs-CZ" sz="2200" dirty="0">
                <a:solidFill>
                  <a:srgbClr val="0000CC"/>
                </a:solidFill>
              </a:rPr>
              <a:t>	</a:t>
            </a:r>
            <a:r>
              <a:rPr lang="cs-CZ" sz="2200" dirty="0" smtClean="0">
                <a:solidFill>
                  <a:srgbClr val="0000CC"/>
                </a:solidFill>
              </a:rPr>
              <a:t>	</a:t>
            </a:r>
            <a:r>
              <a:rPr lang="cs-CZ" sz="2200" b="1" dirty="0" smtClean="0">
                <a:solidFill>
                  <a:srgbClr val="C00000"/>
                </a:solidFill>
              </a:rPr>
              <a:t>     95% CI (0,56; 1,14)</a:t>
            </a:r>
            <a:endParaRPr lang="cs-CZ" sz="2200" b="1" dirty="0">
              <a:solidFill>
                <a:srgbClr val="C00000"/>
              </a:solidFill>
            </a:endParaRPr>
          </a:p>
          <a:p>
            <a:pPr marL="0">
              <a:buNone/>
            </a:pPr>
            <a:endParaRPr lang="cs-CZ" sz="2200" b="1" dirty="0" smtClean="0">
              <a:solidFill>
                <a:srgbClr val="0000CC"/>
              </a:solidFill>
            </a:endParaRPr>
          </a:p>
          <a:p>
            <a:pPr marL="0">
              <a:buNone/>
            </a:pPr>
            <a:endParaRPr lang="cs-CZ" sz="2200" dirty="0">
              <a:solidFill>
                <a:srgbClr val="0000CC"/>
              </a:solidFill>
            </a:endParaRPr>
          </a:p>
          <a:p>
            <a:pPr marL="0">
              <a:buNone/>
            </a:pPr>
            <a:endParaRPr lang="cs-CZ" sz="2600" dirty="0" smtClean="0"/>
          </a:p>
          <a:p>
            <a:pPr marL="0">
              <a:buNone/>
            </a:pPr>
            <a:endParaRPr lang="cs-CZ" sz="2600" dirty="0" smtClean="0"/>
          </a:p>
          <a:p>
            <a:pPr marL="0">
              <a:buNone/>
            </a:pP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357298"/>
            <a:ext cx="8229600" cy="142876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b="1" dirty="0" smtClean="0">
                <a:solidFill>
                  <a:srgbClr val="C00000"/>
                </a:solidFill>
              </a:rPr>
              <a:t>Příklad 1: SROVNÁVÁNÍ PRŮMĚRŮ</a:t>
            </a:r>
            <a:r>
              <a:rPr lang="cs-CZ" sz="3600" dirty="0" smtClean="0">
                <a:solidFill>
                  <a:srgbClr val="C00000"/>
                </a:solidFill>
              </a:rPr>
              <a:t/>
            </a:r>
            <a:br>
              <a:rPr lang="cs-CZ" sz="3600" dirty="0" smtClean="0">
                <a:solidFill>
                  <a:srgbClr val="C00000"/>
                </a:solidFill>
              </a:rPr>
            </a:br>
            <a:r>
              <a:rPr lang="cs-CZ" b="1" dirty="0" smtClean="0">
                <a:solidFill>
                  <a:srgbClr val="0000CC"/>
                </a:solidFill>
              </a:rPr>
              <a:t> </a:t>
            </a: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endParaRPr lang="cs-CZ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340768"/>
            <a:ext cx="8391876" cy="5356899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cs-CZ" sz="2400" b="1" dirty="0" smtClean="0"/>
              <a:t>Jsou rozdíly v průměrné hladině cholesterolu v různých věkových skupinách tak velké, že je pro její hodnocení vhodné používat různé normy?</a:t>
            </a:r>
          </a:p>
          <a:p>
            <a:pPr marL="0">
              <a:buNone/>
            </a:pPr>
            <a:endParaRPr lang="cs-CZ" sz="2400" b="1" dirty="0"/>
          </a:p>
          <a:p>
            <a:pPr>
              <a:buNone/>
            </a:pPr>
            <a:r>
              <a:rPr lang="cs-CZ" sz="2400" dirty="0">
                <a:solidFill>
                  <a:srgbClr val="C00000"/>
                </a:solidFill>
              </a:rPr>
              <a:t>Muži 20-30 let:  </a:t>
            </a:r>
            <a:r>
              <a:rPr lang="cs-CZ" sz="2400" dirty="0"/>
              <a:t>n</a:t>
            </a:r>
            <a:r>
              <a:rPr lang="cs-CZ" sz="2400" baseline="-25000" dirty="0"/>
              <a:t>1</a:t>
            </a:r>
            <a:r>
              <a:rPr lang="cs-CZ" sz="2400" dirty="0"/>
              <a:t> = 50   m</a:t>
            </a:r>
            <a:r>
              <a:rPr lang="cs-CZ" sz="2400" baseline="-25000" dirty="0"/>
              <a:t>1</a:t>
            </a:r>
            <a:r>
              <a:rPr lang="cs-CZ" sz="2400" dirty="0"/>
              <a:t> = 4,57   s</a:t>
            </a:r>
            <a:r>
              <a:rPr lang="cs-CZ" sz="2400" baseline="-25000" dirty="0"/>
              <a:t>1</a:t>
            </a:r>
            <a:r>
              <a:rPr lang="cs-CZ" sz="2400" dirty="0"/>
              <a:t> = 0,70    SE</a:t>
            </a:r>
            <a:r>
              <a:rPr lang="cs-CZ" sz="2400" baseline="-25000" dirty="0"/>
              <a:t>1</a:t>
            </a:r>
            <a:r>
              <a:rPr lang="cs-CZ" sz="2400" dirty="0"/>
              <a:t> = 0,10</a:t>
            </a:r>
          </a:p>
          <a:p>
            <a:pPr>
              <a:buNone/>
            </a:pPr>
            <a:r>
              <a:rPr lang="cs-CZ" sz="2400" dirty="0">
                <a:solidFill>
                  <a:srgbClr val="C00000"/>
                </a:solidFill>
              </a:rPr>
              <a:t>Muži 40-50 let:</a:t>
            </a:r>
            <a:r>
              <a:rPr lang="cs-CZ" sz="2400" dirty="0">
                <a:solidFill>
                  <a:srgbClr val="92D050"/>
                </a:solidFill>
              </a:rPr>
              <a:t>  </a:t>
            </a:r>
            <a:r>
              <a:rPr lang="cs-CZ" sz="2400" dirty="0"/>
              <a:t>n</a:t>
            </a:r>
            <a:r>
              <a:rPr lang="cs-CZ" sz="2400" baseline="-25000" dirty="0"/>
              <a:t>2</a:t>
            </a:r>
            <a:r>
              <a:rPr lang="cs-CZ" sz="2400" dirty="0"/>
              <a:t>= 60    m</a:t>
            </a:r>
            <a:r>
              <a:rPr lang="cs-CZ" sz="2400" baseline="-25000" dirty="0"/>
              <a:t>2</a:t>
            </a:r>
            <a:r>
              <a:rPr lang="cs-CZ" sz="2400" dirty="0"/>
              <a:t> = 5,42   s</a:t>
            </a:r>
            <a:r>
              <a:rPr lang="cs-CZ" sz="2400" baseline="-25000" dirty="0"/>
              <a:t>2</a:t>
            </a:r>
            <a:r>
              <a:rPr lang="cs-CZ" sz="2400" dirty="0"/>
              <a:t> = 0,85    SE</a:t>
            </a:r>
            <a:r>
              <a:rPr lang="cs-CZ" sz="2400" baseline="-25000" dirty="0"/>
              <a:t>2</a:t>
            </a:r>
            <a:r>
              <a:rPr lang="cs-CZ" sz="2400" dirty="0"/>
              <a:t> = 0,11</a:t>
            </a:r>
          </a:p>
          <a:p>
            <a:pPr marL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2800" b="1" dirty="0" smtClean="0">
                <a:solidFill>
                  <a:srgbClr val="0000CC"/>
                </a:solidFill>
              </a:rPr>
              <a:t>Statistickou </a:t>
            </a:r>
            <a:r>
              <a:rPr lang="cs-CZ" sz="2800" b="1" dirty="0">
                <a:solidFill>
                  <a:srgbClr val="0000CC"/>
                </a:solidFill>
              </a:rPr>
              <a:t>významnost lze </a:t>
            </a:r>
            <a:r>
              <a:rPr lang="cs-CZ" sz="2800" b="1" dirty="0" smtClean="0">
                <a:solidFill>
                  <a:srgbClr val="0000CC"/>
                </a:solidFill>
              </a:rPr>
              <a:t>objektivně určit </a:t>
            </a:r>
            <a:r>
              <a:rPr lang="cs-CZ" sz="2800" b="1" dirty="0">
                <a:solidFill>
                  <a:srgbClr val="0000CC"/>
                </a:solidFill>
              </a:rPr>
              <a:t>testováním statistické hypotézy o rozdílu průměrů m</a:t>
            </a:r>
            <a:r>
              <a:rPr lang="cs-CZ" sz="2800" b="1" baseline="-25000" dirty="0">
                <a:solidFill>
                  <a:srgbClr val="0000CC"/>
                </a:solidFill>
              </a:rPr>
              <a:t>1</a:t>
            </a:r>
            <a:r>
              <a:rPr lang="cs-CZ" sz="2800" b="1" dirty="0">
                <a:solidFill>
                  <a:srgbClr val="0000CC"/>
                </a:solidFill>
              </a:rPr>
              <a:t> – m</a:t>
            </a:r>
            <a:r>
              <a:rPr lang="cs-CZ" sz="2800" b="1" baseline="-25000" dirty="0">
                <a:solidFill>
                  <a:srgbClr val="0000CC"/>
                </a:solidFill>
              </a:rPr>
              <a:t>2</a:t>
            </a:r>
            <a:r>
              <a:rPr lang="cs-CZ" sz="2800" dirty="0"/>
              <a:t>.</a:t>
            </a:r>
            <a:endParaRPr lang="cs-CZ" sz="2800" b="1" dirty="0">
              <a:solidFill>
                <a:srgbClr val="0000CC"/>
              </a:solidFill>
            </a:endParaRPr>
          </a:p>
          <a:p>
            <a:pPr marL="0">
              <a:spcBef>
                <a:spcPts val="0"/>
              </a:spcBef>
              <a:buNone/>
            </a:pPr>
            <a:r>
              <a:rPr lang="cs-CZ" dirty="0" smtClean="0"/>
              <a:t>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2426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8928992" cy="857256"/>
          </a:xfrm>
        </p:spPr>
        <p:txBody>
          <a:bodyPr>
            <a:noAutofit/>
          </a:bodyPr>
          <a:lstStyle/>
          <a:p>
            <a:r>
              <a:rPr lang="cs-CZ" sz="3200" b="1" dirty="0">
                <a:solidFill>
                  <a:srgbClr val="0000CC"/>
                </a:solidFill>
              </a:rPr>
              <a:t>TESTOVÁNÍ STATISTICKÝCH HYPOTÉZ</a:t>
            </a:r>
            <a:r>
              <a:rPr lang="cs-CZ" sz="3200" dirty="0">
                <a:solidFill>
                  <a:srgbClr val="0000CC"/>
                </a:solidFill>
              </a:rPr>
              <a:t/>
            </a:r>
            <a:br>
              <a:rPr lang="cs-CZ" sz="3200" dirty="0">
                <a:solidFill>
                  <a:srgbClr val="0000CC"/>
                </a:solidFill>
              </a:rPr>
            </a:br>
            <a:endParaRPr lang="cs-CZ" sz="3200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443664" cy="5286412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Stanovíme nulovou a alternativní hypotézu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Zvolíme hladinu významnosti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Vybereme vhodný test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Ověříme, zda jsou splněny podmínky pro použití testu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Vypočítáme testovací charakteristiku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Srovnáme ji s odpovídajícími kritickými hodnotami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Zamítneme nebo nezamítneme nulovou hypotézu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Výsledky interpretujeme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09600" y="1223946"/>
            <a:ext cx="8229600" cy="5286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2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1329</TotalTime>
  <Words>1837</Words>
  <Application>Microsoft Office PowerPoint</Application>
  <PresentationFormat>Předvádění na obrazovce (4:3)</PresentationFormat>
  <Paragraphs>395</Paragraphs>
  <Slides>46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47" baseType="lpstr">
      <vt:lpstr>Motiv sady Office</vt:lpstr>
      <vt:lpstr>   9. SEMINÁŘ    </vt:lpstr>
      <vt:lpstr> TESTOVÁNÍ STATISTICKÝCH HYPOTÉZ </vt:lpstr>
      <vt:lpstr>NULOVÁ HYPOTÉZA</vt:lpstr>
      <vt:lpstr>ALTERNATIVNÍ HYPOTÉZA</vt:lpstr>
      <vt:lpstr>STATISTICKÉ HYPOTÉZY</vt:lpstr>
      <vt:lpstr>Příklad 1: SROVNÁVÁNÍ PRŮMĚRŮ   </vt:lpstr>
      <vt:lpstr>Příklad 1: SROVNÁVÁNÍ PRŮMĚRŮ </vt:lpstr>
      <vt:lpstr>Příklad 1: SROVNÁVÁNÍ PRŮMĚRŮ   </vt:lpstr>
      <vt:lpstr>TESTOVÁNÍ STATISTICKÝCH HYPOTÉZ </vt:lpstr>
      <vt:lpstr>TESTOVÁNÍ STATISTICKÝCH HYPOTÉZ </vt:lpstr>
      <vt:lpstr>Příklad 1: SROVNÁVÁNÍ PRŮMĚRŮ    </vt:lpstr>
      <vt:lpstr>Příklad 1: SROVNÁVÁNÍ PRŮMĚRŮ    </vt:lpstr>
      <vt:lpstr>Příklad 1: SROVNÁVÁNÍ PRŮMĚRŮ    </vt:lpstr>
      <vt:lpstr>Příklad 1: SROVNÁVÁNÍ PRŮMĚRŮ    </vt:lpstr>
      <vt:lpstr>Příklad 1: SROVNÁVÁNÍ PRŮMĚRŮ   </vt:lpstr>
      <vt:lpstr>TESTOVÁNÍ STATISTICKÝCH HYPOTÉZ </vt:lpstr>
      <vt:lpstr>HLADINA VÝZNAMNOSTI</vt:lpstr>
      <vt:lpstr>Příklad 1: SROVNÁVÁNÍ PRŮMĚRŮ   </vt:lpstr>
      <vt:lpstr>TESTOVÁNÍ STATISTICKÝCH HYPOTÉZ </vt:lpstr>
      <vt:lpstr>TESTY VÝZNAMNOSTI </vt:lpstr>
      <vt:lpstr>TESTY VÝZNAMNOSTI </vt:lpstr>
      <vt:lpstr>TESTY VÝZNAMNOSTI </vt:lpstr>
      <vt:lpstr>Příklad 1: SROVNÁVÁNÍ PRŮMĚRŮ   </vt:lpstr>
      <vt:lpstr>TESTOVÁNÍ STATISTICKÝCH HYPOTÉZ </vt:lpstr>
      <vt:lpstr>PODMÍNKY PRO POUŽITÍ TESTU</vt:lpstr>
      <vt:lpstr>Příklad 1: SROVNÁVÁNÍ PRŮMĚRŮ   </vt:lpstr>
      <vt:lpstr>TESTOVÁNÍ STATISTICKÝCH HYPOTÉZ </vt:lpstr>
      <vt:lpstr>TESTOVACÍ CHARAKTERISTIKA </vt:lpstr>
      <vt:lpstr>VZDÁLENOST OD NULY</vt:lpstr>
      <vt:lpstr>VZDÁLENOST OD NULY</vt:lpstr>
      <vt:lpstr>VZDÁLENOST OD NULY</vt:lpstr>
      <vt:lpstr>ROZHODNUTÍ</vt:lpstr>
      <vt:lpstr>Příklad 1: SROVNÁVÁNÍ PRŮMĚRŮ   </vt:lpstr>
      <vt:lpstr>TESTOVÁNÍ STATISTICKÝCH HYPOTÉZ </vt:lpstr>
      <vt:lpstr>Příklad 1: SROVNÁVÁNÍ PRŮMĚRŮ   </vt:lpstr>
      <vt:lpstr>TESTOVÁNÍ STATISTICKÝCH HYPOTÉZ </vt:lpstr>
      <vt:lpstr>ZAMÍTNUTÍ A NEZAMÍNUTÍ H0</vt:lpstr>
      <vt:lpstr>ZAMÍTNUTÍ A NEZAMÍNUTÍ H0</vt:lpstr>
      <vt:lpstr>ZAMÍTNUTÍ A NEZAMÍNUTÍ H0</vt:lpstr>
      <vt:lpstr>ZAMÍTNUTÍ A NEZAMÍNUTÍ H0</vt:lpstr>
      <vt:lpstr>Příklad 1: SROVNÁVÁNÍ PRŮMĚRŮ   </vt:lpstr>
      <vt:lpstr>TESTOVÁNÍ STATISTICKÝCH HYPOTÉZ </vt:lpstr>
      <vt:lpstr>Příklad: SROVNÁVÁNÍ PRŮMĚRŮ   </vt:lpstr>
      <vt:lpstr>SHRNUTÍ PŘÍKLADU</vt:lpstr>
      <vt:lpstr>   Příklad 2:  SROVNÁNÍ PRAVDĚPODOBNOSTÍ    </vt:lpstr>
      <vt:lpstr>   Příklad 2:  SROVNÁNÍ PRAVDĚPODOBNOSTÍ    </vt:lpstr>
    </vt:vector>
  </TitlesOfParts>
  <Company>MUNI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INDUKTIVNÍ STATISTIKA</dc:title>
  <dc:creator>lfsoc7</dc:creator>
  <cp:lastModifiedBy>lektor</cp:lastModifiedBy>
  <cp:revision>127</cp:revision>
  <dcterms:created xsi:type="dcterms:W3CDTF">2011-11-09T20:34:02Z</dcterms:created>
  <dcterms:modified xsi:type="dcterms:W3CDTF">2014-11-10T08:28:57Z</dcterms:modified>
</cp:coreProperties>
</file>