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67" r:id="rId3"/>
    <p:sldId id="268" r:id="rId4"/>
    <p:sldId id="297" r:id="rId5"/>
    <p:sldId id="272" r:id="rId6"/>
    <p:sldId id="273" r:id="rId7"/>
    <p:sldId id="266" r:id="rId8"/>
    <p:sldId id="262" r:id="rId9"/>
    <p:sldId id="263" r:id="rId10"/>
    <p:sldId id="265" r:id="rId11"/>
    <p:sldId id="269" r:id="rId12"/>
    <p:sldId id="270" r:id="rId13"/>
    <p:sldId id="271" r:id="rId14"/>
    <p:sldId id="259" r:id="rId15"/>
    <p:sldId id="260" r:id="rId16"/>
    <p:sldId id="258" r:id="rId17"/>
    <p:sldId id="277" r:id="rId18"/>
    <p:sldId id="278" r:id="rId19"/>
    <p:sldId id="279" r:id="rId20"/>
    <p:sldId id="298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94" r:id="rId34"/>
    <p:sldId id="29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55" autoAdjust="0"/>
  </p:normalViewPr>
  <p:slideViewPr>
    <p:cSldViewPr>
      <p:cViewPr varScale="1">
        <p:scale>
          <a:sx n="95" d="100"/>
          <a:sy n="95" d="100"/>
        </p:scale>
        <p:origin x="-20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32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24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25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31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List_aplikace_Microsoft_Office_Excel_97-20033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28604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1 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04900" y="1489075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160463" y="1597025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1260475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3022600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48050" y="294640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71675" y="3022600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343025" y="2832100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19325" y="2832100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843214" y="1260475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148014" y="3470275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738814" y="2936875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00614" y="3470275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595814" y="2822575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  <a:endCxn id="5167" idx="1"/>
          </p:cNvCxnSpPr>
          <p:nvPr/>
        </p:nvCxnSpPr>
        <p:spPr bwMode="auto">
          <a:xfrm flipV="1">
            <a:off x="5767139" y="2978150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  <a:endCxn id="5166" idx="1"/>
          </p:cNvCxnSpPr>
          <p:nvPr/>
        </p:nvCxnSpPr>
        <p:spPr bwMode="auto">
          <a:xfrm flipH="1" flipV="1">
            <a:off x="6749802" y="297656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367214" y="3470275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352800" y="1946275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i="0" dirty="0" err="1"/>
              <a:t>Ln</a:t>
            </a:r>
            <a:r>
              <a:rPr lang="cs-CZ" sz="2400" i="0" dirty="0"/>
              <a:t> 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452814" y="1489075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09964" y="2830513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671889" y="279876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843339" y="272256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05264" y="2571750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167189" y="2322513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29114" y="1976438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00564" y="187960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662489" y="187960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24414" y="1976438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6986339" y="2322513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157789" y="2571750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19714" y="272256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481639" y="279876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643564" y="2830513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05200" y="247967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459313" y="4826471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457200" y="5255096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038600" y="5216996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466725" y="3952875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0441806"/>
              </p:ext>
            </p:extLst>
          </p:nvPr>
        </p:nvGraphicFramePr>
        <p:xfrm>
          <a:off x="5564088" y="4950296"/>
          <a:ext cx="1447800" cy="990600"/>
        </p:xfrm>
        <a:graphic>
          <a:graphicData uri="http://schemas.openxmlformats.org/presentationml/2006/ole">
            <p:oleObj spid="_x0000_s10254" name="Rovnice" r:id="rId3" imgW="609336" imgH="431613" progId="Equation.3">
              <p:embed/>
            </p:oleObj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081087" y="5337896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146016" y="4136547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435975" cy="1143000"/>
          </a:xfrm>
          <a:noFill/>
        </p:spPr>
        <p:txBody>
          <a:bodyPr/>
          <a:lstStyle/>
          <a:p>
            <a:r>
              <a:rPr lang="cs-CZ" smtClean="0"/>
              <a:t>Parametry charakterizující normální rozložení a jejich význam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4691063" y="1303338"/>
            <a:ext cx="925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8040688" y="2555875"/>
            <a:ext cx="382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0532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340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 flipV="1">
            <a:off x="6443663" y="2681288"/>
            <a:ext cx="4222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8"/>
          <p:cNvSpPr>
            <a:spLocks noChangeShapeType="1"/>
          </p:cNvSpPr>
          <p:nvPr/>
        </p:nvSpPr>
        <p:spPr bwMode="auto">
          <a:xfrm flipH="1" flipV="1">
            <a:off x="7092950" y="2679700"/>
            <a:ext cx="21590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453063" y="1347788"/>
          <a:ext cx="3222625" cy="1371600"/>
        </p:xfrm>
        <a:graphic>
          <a:graphicData uri="http://schemas.openxmlformats.org/presentationml/2006/ole">
            <p:oleObj spid="_x0000_s7210" name="Graf" r:id="rId3" imgW="3330000" imgH="1248840" progId="Excel.Sheet.8">
              <p:embed/>
            </p:oleObj>
          </a:graphicData>
        </a:graphic>
      </p:graphicFrame>
      <p:sp>
        <p:nvSpPr>
          <p:cNvPr id="2062" name="Line 10"/>
          <p:cNvSpPr>
            <a:spLocks noChangeShapeType="1"/>
          </p:cNvSpPr>
          <p:nvPr/>
        </p:nvSpPr>
        <p:spPr bwMode="auto">
          <a:xfrm flipV="1">
            <a:off x="5453063" y="1357313"/>
            <a:ext cx="1587" cy="13287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>
            <a:off x="5446713" y="2676525"/>
            <a:ext cx="285273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977063" y="2605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762000" y="3800475"/>
            <a:ext cx="3200400" cy="24669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762000" y="2852738"/>
            <a:ext cx="320040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838200" y="2928938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>
                <a:latin typeface="Symbol" pitchFamily="18" charset="2"/>
              </a:rPr>
              <a:t>m</a:t>
            </a:r>
            <a:r>
              <a:rPr lang="cs-CZ" sz="2000" i="0"/>
              <a:t> ~ x</a:t>
            </a:r>
          </a:p>
          <a:p>
            <a:pPr algn="ctr" eaLnBrk="0" hangingPunct="0"/>
            <a:r>
              <a:rPr lang="cs-CZ" sz="2000" i="0" u="sng">
                <a:solidFill>
                  <a:srgbClr val="CC0000"/>
                </a:solidFill>
              </a:rPr>
              <a:t>průměr</a:t>
            </a:r>
            <a:r>
              <a:rPr lang="cs-CZ" sz="2000" i="0">
                <a:solidFill>
                  <a:srgbClr val="CC0000"/>
                </a:solidFill>
              </a:rPr>
              <a:t> - ukazatel středu</a:t>
            </a: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1676400" y="3771900"/>
            <a:ext cx="1200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  <a:r>
              <a:rPr lang="cs-CZ" i="0" baseline="30000"/>
              <a:t>2</a:t>
            </a:r>
            <a:r>
              <a:rPr lang="cs-CZ" i="0"/>
              <a:t> ~ s</a:t>
            </a:r>
            <a:r>
              <a:rPr lang="cs-CZ" i="0" baseline="30000"/>
              <a:t>2</a:t>
            </a:r>
          </a:p>
          <a:p>
            <a:pPr algn="ctr" eaLnBrk="0" hangingPunct="0"/>
            <a:r>
              <a:rPr lang="cs-CZ" sz="2000" i="0"/>
              <a:t>rozptyl</a:t>
            </a:r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1285875" y="5910263"/>
            <a:ext cx="199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0" name="Rectangle 18" descr="Tmavý svislý"/>
          <p:cNvSpPr>
            <a:spLocks noChangeArrowheads="1"/>
          </p:cNvSpPr>
          <p:nvPr/>
        </p:nvSpPr>
        <p:spPr bwMode="auto">
          <a:xfrm>
            <a:off x="1628775" y="5300663"/>
            <a:ext cx="647700" cy="600075"/>
          </a:xfrm>
          <a:prstGeom prst="rect">
            <a:avLst/>
          </a:prstGeom>
          <a:pattFill prst="dkVert">
            <a:fgClr>
              <a:srgbClr val="3366FF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1514475" y="5886450"/>
            <a:ext cx="542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xi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3143250" y="5819775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228600" y="2890838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a)</a:t>
            </a: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228600" y="3743325"/>
            <a:ext cx="561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b)</a:t>
            </a: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2152650" y="5876925"/>
            <a:ext cx="276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m</a:t>
            </a:r>
          </a:p>
        </p:txBody>
      </p:sp>
      <p:sp>
        <p:nvSpPr>
          <p:cNvPr id="2076" name="Line 24"/>
          <p:cNvSpPr>
            <a:spLocks noChangeShapeType="1"/>
          </p:cNvSpPr>
          <p:nvPr/>
        </p:nvSpPr>
        <p:spPr bwMode="auto">
          <a:xfrm>
            <a:off x="2514600" y="30051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591175" y="5146675"/>
            <a:ext cx="29718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5591175" y="3284538"/>
            <a:ext cx="2971800" cy="18208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5257800" y="3276600"/>
            <a:ext cx="3657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i="0">
                <a:latin typeface="Symbol" pitchFamily="18" charset="2"/>
              </a:rPr>
              <a:t>s</a:t>
            </a:r>
            <a:r>
              <a:rPr lang="cs-CZ" sz="2400" i="0"/>
              <a:t> ~ s </a:t>
            </a:r>
          </a:p>
          <a:p>
            <a:pPr algn="ctr" eaLnBrk="0" hangingPunct="0"/>
            <a:r>
              <a:rPr lang="cs-CZ" sz="2000" i="0" u="sng"/>
              <a:t>směrodatná odchylka</a:t>
            </a: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6324600" y="4657725"/>
            <a:ext cx="182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Pravidlo ± 3s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5743575" y="5229225"/>
            <a:ext cx="2714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u="sng"/>
              <a:t>koeficient variance</a:t>
            </a:r>
          </a:p>
          <a:p>
            <a:pPr algn="ctr" eaLnBrk="0" hangingPunct="0"/>
            <a:endParaRPr lang="cs-CZ" sz="2000" i="0" u="sng"/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4800600" y="3311525"/>
            <a:ext cx="71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c)</a:t>
            </a: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4800600" y="5084763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d)</a:t>
            </a:r>
          </a:p>
        </p:txBody>
      </p:sp>
      <p:sp>
        <p:nvSpPr>
          <p:cNvPr id="2084" name="Line 32"/>
          <p:cNvSpPr>
            <a:spLocks noChangeShapeType="1"/>
          </p:cNvSpPr>
          <p:nvPr/>
        </p:nvSpPr>
        <p:spPr bwMode="auto">
          <a:xfrm flipH="1" flipV="1">
            <a:off x="7162800" y="6061075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5" name="Line 33"/>
          <p:cNvSpPr>
            <a:spLocks noChangeShapeType="1"/>
          </p:cNvSpPr>
          <p:nvPr/>
        </p:nvSpPr>
        <p:spPr bwMode="auto">
          <a:xfrm flipH="1" flipV="1">
            <a:off x="7239000" y="6061075"/>
            <a:ext cx="76200" cy="22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6324600" y="4038600"/>
          <a:ext cx="1676400" cy="609600"/>
        </p:xfrm>
        <a:graphic>
          <a:graphicData uri="http://schemas.openxmlformats.org/presentationml/2006/ole">
            <p:oleObj spid="_x0000_s7211" name="Rovnice" r:id="rId4" imgW="520474" imgH="253890" progId="Equation.3">
              <p:embed/>
            </p:oleObj>
          </a:graphicData>
        </a:graphic>
      </p:graphicFrame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6477000" y="5756275"/>
          <a:ext cx="1371600" cy="495300"/>
        </p:xfrm>
        <a:graphic>
          <a:graphicData uri="http://schemas.openxmlformats.org/presentationml/2006/ole">
            <p:oleObj spid="_x0000_s7212" name="Rovnice" r:id="rId5" imgW="469696" imgH="215806" progId="Equation.3">
              <p:embed/>
            </p:oleObj>
          </a:graphicData>
        </a:graphic>
      </p:graphicFrame>
      <p:graphicFrame>
        <p:nvGraphicFramePr>
          <p:cNvPr id="2053" name="Object 36"/>
          <p:cNvGraphicFramePr>
            <a:graphicFrameLocks noChangeAspect="1"/>
          </p:cNvGraphicFramePr>
          <p:nvPr/>
        </p:nvGraphicFramePr>
        <p:xfrm>
          <a:off x="1371600" y="4486275"/>
          <a:ext cx="1905000" cy="762000"/>
        </p:xfrm>
        <a:graphic>
          <a:graphicData uri="http://schemas.openxmlformats.org/presentationml/2006/ole">
            <p:oleObj spid="_x0000_s7213" name="Rovnice" r:id="rId6" imgW="952087" imgH="418918" progId="Equation.3">
              <p:embed/>
            </p:oleObj>
          </a:graphicData>
        </a:graphic>
      </p:graphicFrame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57200" y="1371600"/>
            <a:ext cx="22860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E (x) ~ x ~ </a:t>
            </a:r>
            <a:r>
              <a:rPr lang="cs-CZ" sz="2000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sz="2000" i="0"/>
              <a:t>D (x) ~ s</a:t>
            </a:r>
            <a:r>
              <a:rPr lang="cs-CZ" sz="2000" i="0" baseline="30000"/>
              <a:t>2</a:t>
            </a:r>
            <a:r>
              <a:rPr lang="cs-CZ" sz="2000" i="0"/>
              <a:t> ~ </a:t>
            </a: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 baseline="30000"/>
              <a:t>2</a:t>
            </a:r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>
            <a:off x="1752600" y="1524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350"/>
            <a:ext cx="7772400" cy="1143000"/>
          </a:xfrm>
          <a:noFill/>
        </p:spPr>
        <p:txBody>
          <a:bodyPr/>
          <a:lstStyle/>
          <a:p>
            <a:r>
              <a:rPr lang="cs-CZ" smtClean="0"/>
              <a:t>Rozptyl není univerzálním ukazatelem variability</a:t>
            </a:r>
          </a:p>
        </p:txBody>
      </p:sp>
      <p:sp>
        <p:nvSpPr>
          <p:cNvPr id="3078" name="Rectangle 3"/>
          <p:cNvSpPr>
            <a:spLocks noGrp="1"/>
          </p:cNvSpPr>
          <p:nvPr>
            <p:ph type="body" idx="4294967295"/>
          </p:nvPr>
        </p:nvSpPr>
        <p:spPr>
          <a:xfrm>
            <a:off x="534988" y="1911350"/>
            <a:ext cx="8061325" cy="4181475"/>
          </a:xfrm>
          <a:noFill/>
        </p:spPr>
        <p:txBody>
          <a:bodyPr/>
          <a:lstStyle/>
          <a:p>
            <a:pPr lvl="3" algn="ctr">
              <a:buFont typeface="Wingdings" pitchFamily="2" charset="2"/>
              <a:buNone/>
            </a:pPr>
            <a:endParaRPr lang="cs-CZ" smtClean="0"/>
          </a:p>
          <a:p>
            <a:pPr lvl="3" algn="ctr"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267200" y="854075"/>
          <a:ext cx="3962400" cy="2481263"/>
        </p:xfrm>
        <a:graphic>
          <a:graphicData uri="http://schemas.openxmlformats.org/presentationml/2006/ole">
            <p:oleObj spid="_x0000_s8214" name="Graf" r:id="rId4" imgW="5048244" imgH="3162240" progId="MSGraph.Chart.8">
              <p:embed followColorScheme="full"/>
            </p:oleObj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5362575" y="2971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x</a:t>
            </a:r>
            <a:r>
              <a:rPr lang="cs-CZ" sz="2000" i="0" baseline="-25000"/>
              <a:t>i           </a:t>
            </a:r>
            <a:r>
              <a:rPr lang="cs-CZ" sz="2000" i="0"/>
              <a:t>x</a:t>
            </a:r>
            <a:r>
              <a:rPr lang="cs-CZ" sz="2000" i="0" baseline="-25000"/>
              <a:t>	 	         </a:t>
            </a:r>
            <a:r>
              <a:rPr lang="cs-CZ" sz="2000" i="0"/>
              <a:t>x</a:t>
            </a:r>
            <a:r>
              <a:rPr lang="cs-CZ" sz="2000" i="0" baseline="-25000"/>
              <a:t>i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828800" y="230187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s</a:t>
            </a:r>
            <a:r>
              <a:rPr lang="cs-CZ" sz="2000" i="0" baseline="30000"/>
              <a:t>2 </a:t>
            </a:r>
            <a:r>
              <a:rPr lang="cs-CZ" sz="2000" i="0"/>
              <a:t>= </a:t>
            </a:r>
            <a:endParaRPr lang="cs-CZ" sz="2000" i="0" baseline="30000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410200" y="5105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0">
                <a:latin typeface="Symbol" pitchFamily="18" charset="2"/>
              </a:rPr>
              <a:t>Ţ</a:t>
            </a:r>
            <a:r>
              <a:rPr lang="cs-CZ" b="0" i="0"/>
              <a:t>   neúměrně zvýší s</a:t>
            </a:r>
            <a:r>
              <a:rPr lang="cs-CZ" b="0" i="0" baseline="30000"/>
              <a:t>2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219200" y="3733800"/>
          <a:ext cx="3933825" cy="2066925"/>
        </p:xfrm>
        <a:graphic>
          <a:graphicData uri="http://schemas.openxmlformats.org/presentationml/2006/ole">
            <p:oleObj spid="_x0000_s8215" name="Graf" r:id="rId5" imgW="4495823" imgH="2362230" progId="MSGraph.Chart.8">
              <p:embed followColorScheme="full"/>
            </p:oleObj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120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/>
              <a:t>(x</a:t>
            </a:r>
            <a:r>
              <a:rPr lang="cs-CZ" sz="2000" i="0" baseline="-25000"/>
              <a:t>i</a:t>
            </a:r>
            <a:r>
              <a:rPr lang="cs-CZ" sz="2000" i="0"/>
              <a:t> – x)</a:t>
            </a:r>
            <a:r>
              <a:rPr lang="cs-CZ" sz="2000" i="0" baseline="30000"/>
              <a:t>2</a:t>
            </a:r>
            <a:br>
              <a:rPr lang="cs-CZ" sz="2000" i="0" baseline="30000"/>
            </a:br>
            <a:r>
              <a:rPr lang="cs-CZ" sz="2000" i="0"/>
              <a:t>n - 1 </a:t>
            </a:r>
            <a:endParaRPr lang="cs-CZ" sz="2000" i="0" baseline="30000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465388" y="2511425"/>
            <a:ext cx="12684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314700" y="225742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447925" y="5470525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/>
              <a:t>x</a:t>
            </a:r>
            <a:endParaRPr lang="cs-CZ" sz="2000" i="0" baseline="30000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2981325" y="559435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4684713" y="4895850"/>
            <a:ext cx="482600" cy="857250"/>
          </a:xfrm>
          <a:prstGeom prst="ellipse">
            <a:avLst/>
          </a:prstGeom>
          <a:noFill/>
          <a:ln w="1905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60648"/>
            <a:ext cx="8735888" cy="836612"/>
          </a:xfrm>
          <a:noFill/>
        </p:spPr>
        <p:txBody>
          <a:bodyPr anchor="ctr"/>
          <a:lstStyle/>
          <a:p>
            <a:r>
              <a:rPr lang="cs-CZ" dirty="0" smtClean="0"/>
              <a:t>Rozložení hodnot jako model: Normální rozložení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5114925" y="3048000"/>
            <a:ext cx="1409700" cy="81915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219575" y="4591050"/>
            <a:ext cx="2400300" cy="10953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43400" y="1558925"/>
            <a:ext cx="35052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3200400" y="1558925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(</a:t>
            </a:r>
            <a:r>
              <a:rPr lang="cs-CZ" sz="2000" i="0">
                <a:latin typeface="Symbol" pitchFamily="18" charset="2"/>
              </a:rPr>
              <a:t>m,s</a:t>
            </a:r>
            <a:r>
              <a:rPr lang="cs-CZ" sz="2000" b="0" i="0"/>
              <a:t>)</a:t>
            </a:r>
          </a:p>
        </p:txBody>
      </p:sp>
      <p:sp>
        <p:nvSpPr>
          <p:cNvPr id="1034" name="AutoShape 7"/>
          <p:cNvSpPr>
            <a:spLocks noChangeArrowheads="1"/>
          </p:cNvSpPr>
          <p:nvPr/>
        </p:nvSpPr>
        <p:spPr bwMode="auto">
          <a:xfrm rot="5400000">
            <a:off x="6672263" y="4933950"/>
            <a:ext cx="485775" cy="4857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1320800"/>
            <a:ext cx="2514600" cy="1428750"/>
            <a:chOff x="64" y="136"/>
            <a:chExt cx="255" cy="204"/>
          </a:xfrm>
        </p:grpSpPr>
        <p:sp>
          <p:nvSpPr>
            <p:cNvPr id="1057" name="Line 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Line 1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685800" y="1330325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362200" y="2292350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m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152775" y="4572000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 (0,1)</a:t>
            </a:r>
          </a:p>
        </p:txBody>
      </p:sp>
      <p:sp>
        <p:nvSpPr>
          <p:cNvPr id="1039" name="Freeform 14" descr="Tmavý šikmo nahoru"/>
          <p:cNvSpPr>
            <a:spLocks/>
          </p:cNvSpPr>
          <p:nvPr/>
        </p:nvSpPr>
        <p:spPr bwMode="auto">
          <a:xfrm>
            <a:off x="1352550" y="4638675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dkUpDiag">
            <a:fgClr>
              <a:srgbClr val="00FF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600075" y="4333875"/>
            <a:ext cx="80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(z)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2483768" y="5805264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191375" y="4781550"/>
            <a:ext cx="1724025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Tabelovaná</a:t>
            </a:r>
          </a:p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podoba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095375" y="3676650"/>
            <a:ext cx="2971800" cy="3619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Standardizovaná forma</a:t>
            </a:r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3657600" y="27019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3686175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</a:t>
            </a: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5229225" y="3248025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z =</a:t>
            </a:r>
            <a:r>
              <a:rPr lang="cs-CZ" sz="2400" b="0" i="0" dirty="0"/>
              <a:t> </a:t>
            </a: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5686425" y="3171825"/>
            <a:ext cx="86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x - </a:t>
            </a:r>
            <a:r>
              <a:rPr lang="cs-CZ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</a:p>
        </p:txBody>
      </p:sp>
      <p:sp>
        <p:nvSpPr>
          <p:cNvPr id="1048" name="Freeform 23"/>
          <p:cNvSpPr>
            <a:spLocks/>
          </p:cNvSpPr>
          <p:nvPr/>
        </p:nvSpPr>
        <p:spPr bwMode="auto">
          <a:xfrm>
            <a:off x="6705600" y="2549525"/>
            <a:ext cx="685800" cy="762000"/>
          </a:xfrm>
          <a:custGeom>
            <a:avLst/>
            <a:gdLst>
              <a:gd name="T0" fmla="*/ 2147483647 w 55"/>
              <a:gd name="T1" fmla="*/ 0 h 90"/>
              <a:gd name="T2" fmla="*/ 2147483647 w 55"/>
              <a:gd name="T3" fmla="*/ 2147483647 h 90"/>
              <a:gd name="T4" fmla="*/ 0 w 55"/>
              <a:gd name="T5" fmla="*/ 2147483647 h 90"/>
              <a:gd name="T6" fmla="*/ 0 60000 65536"/>
              <a:gd name="T7" fmla="*/ 0 60000 65536"/>
              <a:gd name="T8" fmla="*/ 0 60000 65536"/>
              <a:gd name="T9" fmla="*/ 0 w 55"/>
              <a:gd name="T10" fmla="*/ 0 h 90"/>
              <a:gd name="T11" fmla="*/ 55 w 5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90">
                <a:moveTo>
                  <a:pt x="45" y="0"/>
                </a:moveTo>
                <a:cubicBezTo>
                  <a:pt x="50" y="22"/>
                  <a:pt x="55" y="45"/>
                  <a:pt x="48" y="60"/>
                </a:cubicBezTo>
                <a:cubicBezTo>
                  <a:pt x="41" y="75"/>
                  <a:pt x="20" y="82"/>
                  <a:pt x="0" y="9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9" name="Freeform 24"/>
          <p:cNvSpPr>
            <a:spLocks/>
          </p:cNvSpPr>
          <p:nvPr/>
        </p:nvSpPr>
        <p:spPr bwMode="auto">
          <a:xfrm>
            <a:off x="5362575" y="4095750"/>
            <a:ext cx="533400" cy="619125"/>
          </a:xfrm>
          <a:custGeom>
            <a:avLst/>
            <a:gdLst>
              <a:gd name="T0" fmla="*/ 0 w 72"/>
              <a:gd name="T1" fmla="*/ 0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0 60000 65536"/>
              <a:gd name="T7" fmla="*/ 0 60000 65536"/>
              <a:gd name="T8" fmla="*/ 0 60000 65536"/>
              <a:gd name="T9" fmla="*/ 0 w 72"/>
              <a:gd name="T10" fmla="*/ 0 h 73"/>
              <a:gd name="T11" fmla="*/ 72 w 7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73">
                <a:moveTo>
                  <a:pt x="0" y="0"/>
                </a:moveTo>
                <a:cubicBezTo>
                  <a:pt x="1" y="13"/>
                  <a:pt x="2" y="26"/>
                  <a:pt x="14" y="38"/>
                </a:cubicBezTo>
                <a:cubicBezTo>
                  <a:pt x="26" y="50"/>
                  <a:pt x="49" y="61"/>
                  <a:pt x="72" y="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5838825" y="3500438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2590800" y="27019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2619375" y="5619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375150" y="1573213"/>
          <a:ext cx="3443288" cy="1093787"/>
        </p:xfrm>
        <a:graphic>
          <a:graphicData uri="http://schemas.openxmlformats.org/presentationml/2006/ole">
            <p:oleObj spid="_x0000_s6168" name="Rovnice" r:id="rId3" imgW="1397000" imgH="469900" progId="Equation.3">
              <p:embed/>
            </p:oleObj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4219575" y="4629150"/>
          <a:ext cx="2362200" cy="1066800"/>
        </p:xfrm>
        <a:graphic>
          <a:graphicData uri="http://schemas.openxmlformats.org/presentationml/2006/ole">
            <p:oleObj spid="_x0000_s6169" name="Rovnice" r:id="rId4" imgW="1091726" imgH="469696" progId="Equation.3">
              <p:embed/>
            </p:oleObj>
          </a:graphicData>
        </a:graphic>
      </p:graphicFrame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323975" y="4333875"/>
            <a:ext cx="2514600" cy="1428750"/>
            <a:chOff x="64" y="136"/>
            <a:chExt cx="255" cy="204"/>
          </a:xfrm>
        </p:grpSpPr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54" name="Freeform 33" descr="Tmavý šikmo nahoru"/>
          <p:cNvSpPr>
            <a:spLocks/>
          </p:cNvSpPr>
          <p:nvPr/>
        </p:nvSpPr>
        <p:spPr bwMode="auto">
          <a:xfrm>
            <a:off x="1404938" y="1620838"/>
            <a:ext cx="2347912" cy="1114425"/>
          </a:xfrm>
          <a:custGeom>
            <a:avLst/>
            <a:gdLst>
              <a:gd name="T0" fmla="*/ 0 w 1479"/>
              <a:gd name="T1" fmla="*/ 2147483647 h 702"/>
              <a:gd name="T2" fmla="*/ 2147483647 w 1479"/>
              <a:gd name="T3" fmla="*/ 2147483647 h 702"/>
              <a:gd name="T4" fmla="*/ 2147483647 w 1479"/>
              <a:gd name="T5" fmla="*/ 2147483647 h 702"/>
              <a:gd name="T6" fmla="*/ 2147483647 w 1479"/>
              <a:gd name="T7" fmla="*/ 2147483647 h 702"/>
              <a:gd name="T8" fmla="*/ 2147483647 w 1479"/>
              <a:gd name="T9" fmla="*/ 2147483647 h 702"/>
              <a:gd name="T10" fmla="*/ 2147483647 w 1479"/>
              <a:gd name="T11" fmla="*/ 0 h 702"/>
              <a:gd name="T12" fmla="*/ 2147483647 w 1479"/>
              <a:gd name="T13" fmla="*/ 2147483647 h 702"/>
              <a:gd name="T14" fmla="*/ 2147483647 w 1479"/>
              <a:gd name="T15" fmla="*/ 2147483647 h 702"/>
              <a:gd name="T16" fmla="*/ 2147483647 w 1479"/>
              <a:gd name="T17" fmla="*/ 2147483647 h 702"/>
              <a:gd name="T18" fmla="*/ 2147483647 w 1479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9"/>
              <a:gd name="T31" fmla="*/ 0 h 702"/>
              <a:gd name="T32" fmla="*/ 1479 w 1479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9" h="702">
                <a:moveTo>
                  <a:pt x="0" y="700"/>
                </a:moveTo>
                <a:cubicBezTo>
                  <a:pt x="11" y="697"/>
                  <a:pt x="29" y="702"/>
                  <a:pt x="69" y="682"/>
                </a:cubicBezTo>
                <a:cubicBezTo>
                  <a:pt x="109" y="662"/>
                  <a:pt x="182" y="634"/>
                  <a:pt x="241" y="579"/>
                </a:cubicBezTo>
                <a:cubicBezTo>
                  <a:pt x="300" y="524"/>
                  <a:pt x="369" y="429"/>
                  <a:pt x="423" y="354"/>
                </a:cubicBezTo>
                <a:cubicBezTo>
                  <a:pt x="477" y="279"/>
                  <a:pt x="507" y="186"/>
                  <a:pt x="567" y="126"/>
                </a:cubicBezTo>
                <a:cubicBezTo>
                  <a:pt x="627" y="66"/>
                  <a:pt x="705" y="0"/>
                  <a:pt x="777" y="0"/>
                </a:cubicBezTo>
                <a:cubicBezTo>
                  <a:pt x="849" y="0"/>
                  <a:pt x="939" y="66"/>
                  <a:pt x="993" y="120"/>
                </a:cubicBezTo>
                <a:cubicBezTo>
                  <a:pt x="1047" y="174"/>
                  <a:pt x="1047" y="264"/>
                  <a:pt x="1089" y="342"/>
                </a:cubicBezTo>
                <a:cubicBezTo>
                  <a:pt x="1131" y="420"/>
                  <a:pt x="1173" y="516"/>
                  <a:pt x="1239" y="576"/>
                </a:cubicBezTo>
                <a:cubicBezTo>
                  <a:pt x="1305" y="636"/>
                  <a:pt x="1431" y="678"/>
                  <a:pt x="1479" y="702"/>
                </a:cubicBezTo>
              </a:path>
            </a:pathLst>
          </a:custGeom>
          <a:pattFill prst="dkUpDiag">
            <a:fgClr>
              <a:srgbClr val="FF00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263456">
            <a:off x="4206487" y="2189710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p:oleObj spid="_x0000_s14343" name="Document" r:id="rId3" imgW="8974937" imgH="5715407" progId="Word.Document.8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</a:t>
            </a:r>
            <a:r>
              <a:rPr lang="cs-CZ" sz="1400" i="1" dirty="0" smtClean="0"/>
              <a:t>statistika, </a:t>
            </a:r>
            <a:r>
              <a:rPr lang="cs-CZ" sz="1400" i="1" dirty="0" smtClean="0"/>
              <a:t>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027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11277" name="Graf" r:id="rId4" imgW="4038840" imgH="1023840" progId="Excel.Shee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50140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Jedno-výběrové 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Dvou-výběrové 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p:oleObj spid="_x0000_s12300" r:id="rId4" imgW="2950000" imgH="3070000" progId="">
              <p:embed/>
            </p:oleObj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6111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p:oleObj spid="_x0000_s13325" name="Unknown" r:id="rId3" imgW="3599815" imgH="2879725" progId="STATISTICA.Graph">
              <p:embed/>
            </p:oleObj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>
                <a:latin typeface="Calibri" pitchFamily="34" charset="0"/>
              </a:rPr>
              <a:t>Test 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smtClean="0">
                <a:latin typeface="Calibri" pitchFamily="34" charset="0"/>
                <a:sym typeface="Symbol" pitchFamily="18" charset="2"/>
              </a:rPr>
              <a:t> - Smirnovův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8"/>
            <a:ext cx="5544616" cy="4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Doplnění – jak uložit námi definovaný vzhled grafu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51520" y="1340768"/>
            <a:ext cx="42484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1. </a:t>
            </a:r>
            <a:r>
              <a:rPr lang="cs-CZ" altLang="cs-CZ" sz="1800" dirty="0" smtClean="0"/>
              <a:t>Dvakrát </a:t>
            </a:r>
            <a:r>
              <a:rPr lang="cs-CZ" altLang="cs-CZ" sz="1800" dirty="0" err="1" smtClean="0"/>
              <a:t>poklikáme</a:t>
            </a:r>
            <a:r>
              <a:rPr lang="cs-CZ" altLang="cs-CZ" sz="1800" dirty="0" smtClean="0"/>
              <a:t> v oblasti grafu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179512" y="5814556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9512" y="558924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2.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16200000">
            <a:off x="1548310" y="3429000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908350" y="341970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3.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10800000">
            <a:off x="5868144" y="3068960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228184" y="283774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4.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5076056" y="4437112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5. </a:t>
            </a:r>
            <a:r>
              <a:rPr lang="cs-CZ" altLang="cs-CZ" sz="1800" dirty="0" smtClean="0"/>
              <a:t>Pojmenujeme nový styl → </a:t>
            </a:r>
            <a:r>
              <a:rPr lang="cs-CZ" altLang="cs-CZ" sz="1800" i="1" dirty="0" err="1" smtClean="0"/>
              <a:t>Save</a:t>
            </a:r>
            <a:r>
              <a:rPr lang="cs-CZ" altLang="cs-CZ" sz="1800" i="1" dirty="0" smtClean="0"/>
              <a:t>.</a:t>
            </a:r>
            <a:endParaRPr lang="cs-CZ" altLang="cs-CZ" sz="1800" i="1" dirty="0"/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6. </a:t>
            </a:r>
            <a:r>
              <a:rPr lang="cs-CZ" altLang="cs-CZ" sz="1800" dirty="0" smtClean="0"/>
              <a:t>Při tvorbě nového grafu záložka </a:t>
            </a:r>
            <a:r>
              <a:rPr lang="cs-CZ" altLang="cs-CZ" sz="1800" i="1" dirty="0" err="1" smtClean="0"/>
              <a:t>appearance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→</a:t>
            </a:r>
            <a:r>
              <a:rPr lang="cs-CZ" altLang="cs-CZ" sz="1800" dirty="0" smtClean="0"/>
              <a:t> </a:t>
            </a:r>
            <a:r>
              <a:rPr lang="cs-CZ" altLang="cs-CZ" sz="1800" i="1" dirty="0" smtClean="0"/>
              <a:t>Use </a:t>
            </a:r>
            <a:r>
              <a:rPr lang="cs-CZ" altLang="cs-CZ" sz="1800" i="1" dirty="0" err="1" smtClean="0"/>
              <a:t>graph</a:t>
            </a:r>
            <a:r>
              <a:rPr lang="cs-CZ" altLang="cs-CZ" sz="1800" i="1" dirty="0" smtClean="0"/>
              <a:t> style</a:t>
            </a:r>
            <a:r>
              <a:rPr lang="cs-CZ" altLang="cs-CZ" sz="1800" dirty="0" smtClean="0"/>
              <a:t>: vybere se nový styl (pokud zaškrtneme </a:t>
            </a:r>
            <a:r>
              <a:rPr lang="cs-CZ" altLang="cs-CZ" sz="1800" i="1" dirty="0" smtClean="0"/>
              <a:t>set as default style</a:t>
            </a:r>
            <a:r>
              <a:rPr lang="cs-CZ" altLang="cs-CZ" sz="1800" dirty="0" smtClean="0"/>
              <a:t>, všechny nové grafy budou mít podobu nově definovaného stylu).</a:t>
            </a:r>
          </a:p>
        </p:txBody>
      </p:sp>
    </p:spTree>
    <p:extLst>
      <p:ext uri="{BB962C8B-B14F-4D97-AF65-F5344CB8AC3E}">
        <p14:creationId xmlns:p14="http://schemas.microsoft.com/office/powerpoint/2010/main" xmlns="" val="258224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593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 </a:t>
            </a:r>
            <a:r>
              <a:rPr lang="cs-CZ" i="0">
                <a:solidFill>
                  <a:srgbClr val="CC0000"/>
                </a:solidFill>
              </a:rPr>
              <a:t>Weibullovo</a:t>
            </a: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Pearsonovo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2315</Words>
  <Application>Microsoft Office PowerPoint</Application>
  <PresentationFormat>Předvádění na obrazovce (4:3)</PresentationFormat>
  <Paragraphs>422</Paragraphs>
  <Slides>34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Administrativní</vt:lpstr>
      <vt:lpstr>Rovnice</vt:lpstr>
      <vt:lpstr>Graf</vt:lpstr>
      <vt:lpstr>Document</vt:lpstr>
      <vt:lpstr>Unknown</vt:lpstr>
      <vt:lpstr> ASTAc/01 Biostatistika  3. cvičení</vt:lpstr>
      <vt:lpstr> Opakování</vt:lpstr>
      <vt:lpstr>Opakování</vt:lpstr>
      <vt:lpstr>Doplnění – jak uložit námi definovaný vzhled grafu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Parametry charakterizující normální rozložení a jejich význam</vt:lpstr>
      <vt:lpstr>Rozptyl není univerzálním ukazatelem variability</vt:lpstr>
      <vt:lpstr>Rozložení hodnot jako model: Normální rozložení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Způsoby testování </vt:lpstr>
      <vt:lpstr>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brozova</cp:lastModifiedBy>
  <cp:revision>50</cp:revision>
  <dcterms:created xsi:type="dcterms:W3CDTF">2015-10-19T12:20:38Z</dcterms:created>
  <dcterms:modified xsi:type="dcterms:W3CDTF">2015-10-22T06:20:12Z</dcterms:modified>
</cp:coreProperties>
</file>