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handoutMasterIdLst>
    <p:handoutMasterId r:id="rId37"/>
  </p:handoutMasterIdLst>
  <p:sldIdLst>
    <p:sldId id="304" r:id="rId2"/>
    <p:sldId id="305" r:id="rId3"/>
    <p:sldId id="303" r:id="rId4"/>
    <p:sldId id="307" r:id="rId5"/>
    <p:sldId id="308" r:id="rId6"/>
    <p:sldId id="309" r:id="rId7"/>
    <p:sldId id="311" r:id="rId8"/>
    <p:sldId id="310" r:id="rId9"/>
    <p:sldId id="306" r:id="rId10"/>
    <p:sldId id="302" r:id="rId11"/>
    <p:sldId id="257" r:id="rId12"/>
    <p:sldId id="258" r:id="rId13"/>
    <p:sldId id="259" r:id="rId14"/>
    <p:sldId id="285" r:id="rId15"/>
    <p:sldId id="286" r:id="rId16"/>
    <p:sldId id="287" r:id="rId17"/>
    <p:sldId id="288" r:id="rId18"/>
    <p:sldId id="263" r:id="rId19"/>
    <p:sldId id="264" r:id="rId20"/>
    <p:sldId id="265" r:id="rId21"/>
    <p:sldId id="266" r:id="rId22"/>
    <p:sldId id="268" r:id="rId23"/>
    <p:sldId id="269" r:id="rId24"/>
    <p:sldId id="270" r:id="rId25"/>
    <p:sldId id="271" r:id="rId26"/>
    <p:sldId id="294" r:id="rId27"/>
    <p:sldId id="290" r:id="rId28"/>
    <p:sldId id="291" r:id="rId29"/>
    <p:sldId id="292" r:id="rId30"/>
    <p:sldId id="293" r:id="rId31"/>
    <p:sldId id="295" r:id="rId32"/>
    <p:sldId id="296" r:id="rId33"/>
    <p:sldId id="297" r:id="rId34"/>
    <p:sldId id="298" r:id="rId35"/>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ožová Lucie" initials="LB" lastIdx="24" clrIdx="0"/>
  <p:cmAuthor id="1" name="brozova" initials="b"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99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80" autoAdjust="0"/>
    <p:restoredTop sz="94660"/>
  </p:normalViewPr>
  <p:slideViewPr>
    <p:cSldViewPr showGuides="1">
      <p:cViewPr>
        <p:scale>
          <a:sx n="75" d="100"/>
          <a:sy n="75" d="100"/>
        </p:scale>
        <p:origin x="-2676" y="-9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image" Target="../media/image8.wmf"/><Relationship Id="rId7" Type="http://schemas.openxmlformats.org/officeDocument/2006/relationships/image" Target="../media/image12.wmf"/><Relationship Id="rId2" Type="http://schemas.openxmlformats.org/officeDocument/2006/relationships/image" Target="../media/image7.wmf"/><Relationship Id="rId1" Type="http://schemas.openxmlformats.org/officeDocument/2006/relationships/image" Target="../media/image6.wmf"/><Relationship Id="rId6" Type="http://schemas.openxmlformats.org/officeDocument/2006/relationships/image" Target="../media/image11.wmf"/><Relationship Id="rId5" Type="http://schemas.openxmlformats.org/officeDocument/2006/relationships/image" Target="../media/image10.wmf"/><Relationship Id="rId4"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 Id="rId4" Type="http://schemas.openxmlformats.org/officeDocument/2006/relationships/image" Target="../media/image1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3.png"/></Relationships>
</file>

<file path=ppt/drawings/_rels/vmlDrawing4.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35.wmf"/><Relationship Id="rId3" Type="http://schemas.openxmlformats.org/officeDocument/2006/relationships/image" Target="../media/image30.wmf"/><Relationship Id="rId7" Type="http://schemas.openxmlformats.org/officeDocument/2006/relationships/image" Target="../media/image34.wmf"/><Relationship Id="rId2" Type="http://schemas.openxmlformats.org/officeDocument/2006/relationships/image" Target="../media/image29.wmf"/><Relationship Id="rId1" Type="http://schemas.openxmlformats.org/officeDocument/2006/relationships/image" Target="../media/image28.wmf"/><Relationship Id="rId6" Type="http://schemas.openxmlformats.org/officeDocument/2006/relationships/image" Target="../media/image33.wmf"/><Relationship Id="rId5" Type="http://schemas.openxmlformats.org/officeDocument/2006/relationships/image" Target="../media/image32.wmf"/><Relationship Id="rId4" Type="http://schemas.openxmlformats.org/officeDocument/2006/relationships/image" Target="../media/image31.wmf"/><Relationship Id="rId9" Type="http://schemas.openxmlformats.org/officeDocument/2006/relationships/image" Target="../media/image36.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 Id="rId4" Type="http://schemas.openxmlformats.org/officeDocument/2006/relationships/image" Target="../media/image40.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 Id="rId4" Type="http://schemas.openxmlformats.org/officeDocument/2006/relationships/image" Target="../media/image41.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4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96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49688" y="0"/>
            <a:ext cx="2946400" cy="496968"/>
          </a:xfrm>
          <a:prstGeom prst="rect">
            <a:avLst/>
          </a:prstGeom>
        </p:spPr>
        <p:txBody>
          <a:bodyPr vert="horz" lIns="91440" tIns="45720" rIns="91440" bIns="45720" rtlCol="0"/>
          <a:lstStyle>
            <a:lvl1pPr algn="r">
              <a:defRPr sz="1200"/>
            </a:lvl1pPr>
          </a:lstStyle>
          <a:p>
            <a:fld id="{B19740B1-C2DA-4FDA-865B-C6CE2FD2A553}" type="datetimeFigureOut">
              <a:rPr lang="cs-CZ" smtClean="0"/>
              <a:t>10.11.2015</a:t>
            </a:fld>
            <a:endParaRPr lang="cs-CZ"/>
          </a:p>
        </p:txBody>
      </p:sp>
      <p:sp>
        <p:nvSpPr>
          <p:cNvPr id="4" name="Zástupný symbol pro zápatí 3"/>
          <p:cNvSpPr>
            <a:spLocks noGrp="1"/>
          </p:cNvSpPr>
          <p:nvPr>
            <p:ph type="ftr" sz="quarter" idx="2"/>
          </p:nvPr>
        </p:nvSpPr>
        <p:spPr>
          <a:xfrm>
            <a:off x="0" y="9428083"/>
            <a:ext cx="2946400" cy="496968"/>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49688" y="9428083"/>
            <a:ext cx="2946400" cy="496968"/>
          </a:xfrm>
          <a:prstGeom prst="rect">
            <a:avLst/>
          </a:prstGeom>
        </p:spPr>
        <p:txBody>
          <a:bodyPr vert="horz" lIns="91440" tIns="45720" rIns="91440" bIns="45720" rtlCol="0" anchor="b"/>
          <a:lstStyle>
            <a:lvl1pPr algn="r">
              <a:defRPr sz="1200"/>
            </a:lvl1pPr>
          </a:lstStyle>
          <a:p>
            <a:fld id="{26B5E035-1E78-4BE8-9E13-31E0109F2521}" type="slidenum">
              <a:rPr lang="cs-CZ" smtClean="0"/>
              <a:t>‹#›</a:t>
            </a:fld>
            <a:endParaRPr lang="cs-CZ"/>
          </a:p>
        </p:txBody>
      </p:sp>
    </p:spTree>
    <p:extLst>
      <p:ext uri="{BB962C8B-B14F-4D97-AF65-F5344CB8AC3E}">
        <p14:creationId xmlns:p14="http://schemas.microsoft.com/office/powerpoint/2010/main" val="7607003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1"/>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4" y="1"/>
            <a:ext cx="2945659" cy="496332"/>
          </a:xfrm>
          <a:prstGeom prst="rect">
            <a:avLst/>
          </a:prstGeom>
        </p:spPr>
        <p:txBody>
          <a:bodyPr vert="horz" lIns="91440" tIns="45720" rIns="91440" bIns="45720" rtlCol="0"/>
          <a:lstStyle>
            <a:lvl1pPr algn="r">
              <a:defRPr sz="1200"/>
            </a:lvl1pPr>
          </a:lstStyle>
          <a:p>
            <a:fld id="{A8827ECE-AF1E-45E9-908B-66270AB35446}" type="datetimeFigureOut">
              <a:rPr lang="cs-CZ" smtClean="0"/>
              <a:pPr/>
              <a:t>10.11.2015</a:t>
            </a:fld>
            <a:endParaRPr lang="cs-CZ"/>
          </a:p>
        </p:txBody>
      </p:sp>
      <p:sp>
        <p:nvSpPr>
          <p:cNvPr id="4" name="Zástupný symbol pro obrázek snímku 3"/>
          <p:cNvSpPr>
            <a:spLocks noGrp="1" noRot="1" noChangeAspect="1"/>
          </p:cNvSpPr>
          <p:nvPr>
            <p:ph type="sldImg" idx="2"/>
          </p:nvPr>
        </p:nvSpPr>
        <p:spPr>
          <a:xfrm>
            <a:off x="919163" y="744538"/>
            <a:ext cx="4959350" cy="3721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4"/>
            <a:ext cx="5438140" cy="4466988"/>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1" y="9428584"/>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4" y="9428584"/>
            <a:ext cx="2945659" cy="496332"/>
          </a:xfrm>
          <a:prstGeom prst="rect">
            <a:avLst/>
          </a:prstGeom>
        </p:spPr>
        <p:txBody>
          <a:bodyPr vert="horz" lIns="91440" tIns="45720" rIns="91440" bIns="45720" rtlCol="0" anchor="b"/>
          <a:lstStyle>
            <a:lvl1pPr algn="r">
              <a:defRPr sz="1200"/>
            </a:lvl1pPr>
          </a:lstStyle>
          <a:p>
            <a:fld id="{CE76D022-30E0-4BF6-B6C2-A6BC03CA794E}" type="slidenum">
              <a:rPr lang="cs-CZ" smtClean="0"/>
              <a:pPr/>
              <a:t>‹#›</a:t>
            </a:fld>
            <a:endParaRPr lang="cs-CZ"/>
          </a:p>
        </p:txBody>
      </p:sp>
    </p:spTree>
    <p:extLst>
      <p:ext uri="{BB962C8B-B14F-4D97-AF65-F5344CB8AC3E}">
        <p14:creationId xmlns:p14="http://schemas.microsoft.com/office/powerpoint/2010/main" val="2621028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927100" y="773113"/>
            <a:ext cx="4946650" cy="3711575"/>
          </a:xfrm>
          <a:ln/>
        </p:spPr>
      </p:sp>
      <p:sp>
        <p:nvSpPr>
          <p:cNvPr id="52227" name="Rectangle 3"/>
          <p:cNvSpPr>
            <a:spLocks noGrp="1" noChangeArrowheads="1"/>
          </p:cNvSpPr>
          <p:nvPr>
            <p:ph type="body" idx="1"/>
          </p:nvPr>
        </p:nvSpPr>
        <p:spPr>
          <a:xfrm>
            <a:off x="906143" y="4718885"/>
            <a:ext cx="4985393" cy="123805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927100" y="774700"/>
            <a:ext cx="4946650" cy="3709988"/>
          </a:xfrm>
          <a:ln/>
        </p:spPr>
      </p:sp>
      <p:sp>
        <p:nvSpPr>
          <p:cNvPr id="74755" name="Rectangle 3"/>
          <p:cNvSpPr>
            <a:spLocks noGrp="1" noChangeArrowheads="1"/>
          </p:cNvSpPr>
          <p:nvPr>
            <p:ph type="body" idx="1"/>
          </p:nvPr>
        </p:nvSpPr>
        <p:spPr>
          <a:xfrm>
            <a:off x="906141" y="4718884"/>
            <a:ext cx="4985393" cy="1238052"/>
          </a:xfrm>
          <a:noFill/>
          <a:ln/>
        </p:spPr>
        <p:txBody>
          <a:bodyPr/>
          <a:lstStyle/>
          <a:p>
            <a:pPr eaLnBrk="1" hangingPunct="1"/>
            <a:endParaRPr lang="cs-CZ"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927100" y="774700"/>
            <a:ext cx="4946650" cy="3709988"/>
          </a:xfrm>
          <a:ln/>
        </p:spPr>
      </p:sp>
      <p:sp>
        <p:nvSpPr>
          <p:cNvPr id="74755" name="Rectangle 3"/>
          <p:cNvSpPr>
            <a:spLocks noGrp="1" noChangeArrowheads="1"/>
          </p:cNvSpPr>
          <p:nvPr>
            <p:ph type="body" idx="1"/>
          </p:nvPr>
        </p:nvSpPr>
        <p:spPr>
          <a:xfrm>
            <a:off x="906141" y="4718884"/>
            <a:ext cx="4985393" cy="1238052"/>
          </a:xfrm>
          <a:noFill/>
          <a:ln/>
        </p:spPr>
        <p:txBody>
          <a:bodyPr/>
          <a:lstStyle/>
          <a:p>
            <a:pPr eaLnBrk="1" hangingPunct="1"/>
            <a:endParaRPr lang="cs-CZ"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927100" y="774700"/>
            <a:ext cx="4946650" cy="3709988"/>
          </a:xfrm>
          <a:ln/>
        </p:spPr>
      </p:sp>
      <p:sp>
        <p:nvSpPr>
          <p:cNvPr id="74755" name="Rectangle 3"/>
          <p:cNvSpPr>
            <a:spLocks noGrp="1" noChangeArrowheads="1"/>
          </p:cNvSpPr>
          <p:nvPr>
            <p:ph type="body" idx="1"/>
          </p:nvPr>
        </p:nvSpPr>
        <p:spPr>
          <a:xfrm>
            <a:off x="906141" y="4718884"/>
            <a:ext cx="4985393" cy="1238052"/>
          </a:xfrm>
          <a:noFill/>
          <a:ln/>
        </p:spPr>
        <p:txBody>
          <a:bodyPr/>
          <a:lstStyle/>
          <a:p>
            <a:pPr eaLnBrk="1" hangingPunct="1"/>
            <a:endParaRPr lang="cs-CZ"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927100" y="774700"/>
            <a:ext cx="4946650" cy="3709988"/>
          </a:xfrm>
          <a:ln/>
        </p:spPr>
      </p:sp>
      <p:sp>
        <p:nvSpPr>
          <p:cNvPr id="74755" name="Rectangle 3"/>
          <p:cNvSpPr>
            <a:spLocks noGrp="1" noChangeArrowheads="1"/>
          </p:cNvSpPr>
          <p:nvPr>
            <p:ph type="body" idx="1"/>
          </p:nvPr>
        </p:nvSpPr>
        <p:spPr>
          <a:xfrm>
            <a:off x="906141" y="4718884"/>
            <a:ext cx="4985393" cy="1238052"/>
          </a:xfrm>
          <a:noFill/>
          <a:ln/>
        </p:spPr>
        <p:txBody>
          <a:bodyPr/>
          <a:lstStyle/>
          <a:p>
            <a:pPr eaLnBrk="1" hangingPunct="1"/>
            <a:endParaRPr lang="cs-CZ"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927100" y="774700"/>
            <a:ext cx="4946650" cy="3709988"/>
          </a:xfrm>
          <a:ln/>
        </p:spPr>
      </p:sp>
      <p:sp>
        <p:nvSpPr>
          <p:cNvPr id="74755" name="Rectangle 3"/>
          <p:cNvSpPr>
            <a:spLocks noGrp="1" noChangeArrowheads="1"/>
          </p:cNvSpPr>
          <p:nvPr>
            <p:ph type="body" idx="1"/>
          </p:nvPr>
        </p:nvSpPr>
        <p:spPr>
          <a:xfrm>
            <a:off x="906141" y="4718884"/>
            <a:ext cx="4985393" cy="1238052"/>
          </a:xfrm>
          <a:noFill/>
          <a:ln/>
        </p:spPr>
        <p:txBody>
          <a:bodyPr/>
          <a:lstStyle/>
          <a:p>
            <a:pPr eaLnBrk="1" hangingPunct="1"/>
            <a:endParaRPr lang="cs-CZ"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CE76D022-30E0-4BF6-B6C2-A6BC03CA794E}" type="slidenum">
              <a:rPr lang="cs-CZ" smtClean="0"/>
              <a:pPr/>
              <a:t>17</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4" name="Obdélník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5" name="Obdélník 4"/>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0" name="Obdélník 9"/>
          <p:cNvSpPr>
            <a:spLocks noChangeArrowheads="1"/>
          </p:cNvSpPr>
          <p:nvPr/>
        </p:nvSpPr>
        <p:spPr bwMode="auto">
          <a:xfrm>
            <a:off x="146050" y="6391275"/>
            <a:ext cx="8832850" cy="466725"/>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11" name="Přímá spojovací čára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2" name="Obdélník 11"/>
          <p:cNvSpPr>
            <a:spLocks noChangeArrowheads="1"/>
          </p:cNvSpPr>
          <p:nvPr/>
        </p:nvSpPr>
        <p:spPr bwMode="auto">
          <a:xfrm>
            <a:off x="152400" y="152400"/>
            <a:ext cx="8832850" cy="670560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3" name="Elipsa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Elipsa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pic>
        <p:nvPicPr>
          <p:cNvPr id="15" name="Picture 16" descr="logo-IBA"/>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179388" y="6381750"/>
            <a:ext cx="503237" cy="476250"/>
          </a:xfrm>
          <a:prstGeom prst="rect">
            <a:avLst/>
          </a:prstGeom>
          <a:noFill/>
          <a:ln w="9525">
            <a:noFill/>
            <a:miter lim="800000"/>
            <a:headEnd/>
            <a:tailEnd/>
          </a:ln>
        </p:spPr>
      </p:pic>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Klepnutím lze upravit styl předlohy podnadpisů.</a:t>
            </a:r>
            <a:endParaRPr lang="en-US"/>
          </a:p>
        </p:txBody>
      </p:sp>
      <p:sp>
        <p:nvSpPr>
          <p:cNvPr id="8" name="Nadpis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cs-CZ" smtClean="0"/>
              <a:t>Klepnutím lze upravit styl předlohy nadpisů.</a:t>
            </a:r>
            <a:endParaRPr lang="en-US"/>
          </a:p>
        </p:txBody>
      </p:sp>
      <p:sp>
        <p:nvSpPr>
          <p:cNvPr id="16" name="Zástupný symbol pro datum 27"/>
          <p:cNvSpPr>
            <a:spLocks noGrp="1"/>
          </p:cNvSpPr>
          <p:nvPr>
            <p:ph type="dt" sz="half" idx="10"/>
          </p:nvPr>
        </p:nvSpPr>
        <p:spPr/>
        <p:txBody>
          <a:bodyPr/>
          <a:lstStyle>
            <a:lvl1pPr>
              <a:defRPr/>
            </a:lvl1pPr>
          </a:lstStyle>
          <a:p>
            <a:pPr>
              <a:defRPr/>
            </a:pPr>
            <a:fld id="{7E04CA88-A6CE-46CF-82DF-07C8FA9B780D}" type="datetime1">
              <a:rPr lang="cs-CZ"/>
              <a:pPr>
                <a:defRPr/>
              </a:pPr>
              <a:t>10.11.2015</a:t>
            </a:fld>
            <a:endParaRPr lang="cs-CZ"/>
          </a:p>
        </p:txBody>
      </p:sp>
      <p:sp>
        <p:nvSpPr>
          <p:cNvPr id="17" name="Zástupný symbol pro zápatí 16"/>
          <p:cNvSpPr>
            <a:spLocks noGrp="1"/>
          </p:cNvSpPr>
          <p:nvPr>
            <p:ph type="ftr" sz="quarter" idx="11"/>
          </p:nvPr>
        </p:nvSpPr>
        <p:spPr>
          <a:xfrm>
            <a:off x="774700" y="6410325"/>
            <a:ext cx="3581400" cy="366713"/>
          </a:xfrm>
        </p:spPr>
        <p:txBody>
          <a:bodyPr/>
          <a:lstStyle>
            <a:lvl1pPr>
              <a:defRPr sz="900" smtClean="0">
                <a:latin typeface="Arial" pitchFamily="34" charset="0"/>
              </a:defRPr>
            </a:lvl1pPr>
          </a:lstStyle>
          <a:p>
            <a:pPr>
              <a:defRPr/>
            </a:pPr>
            <a:r>
              <a:rPr lang="cs-CZ"/>
              <a:t>Vytvořil Institut biostatistiky a analýz, Masarykova univerzita </a:t>
            </a:r>
            <a:br>
              <a:rPr lang="cs-CZ"/>
            </a:br>
            <a:r>
              <a:rPr lang="cs-CZ" i="1"/>
              <a:t>J. Jarkovský, L. Dušek</a:t>
            </a:r>
          </a:p>
        </p:txBody>
      </p:sp>
      <p:sp>
        <p:nvSpPr>
          <p:cNvPr id="18" name="Zástupný symbol pro číslo snímku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9879348F-C9AD-4E9A-A0F1-FE912E362F83}" type="slidenum">
              <a:rPr lang="cs-CZ">
                <a:solidFill>
                  <a:srgbClr val="8CADAE">
                    <a:shade val="75000"/>
                  </a:srgbClr>
                </a:solidFill>
              </a:rPr>
              <a:pPr>
                <a:defRPr/>
              </a:pPr>
              <a:t>‹#›</a:t>
            </a:fld>
            <a:endParaRPr lang="cs-CZ">
              <a:solidFill>
                <a:srgbClr val="8CADAE">
                  <a:shade val="75000"/>
                </a:srgb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Only" preserve="1">
  <p:cSld name="Pouze nadpis">
    <p:spTree>
      <p:nvGrpSpPr>
        <p:cNvPr id="1" name=""/>
        <p:cNvGrpSpPr/>
        <p:nvPr/>
      </p:nvGrpSpPr>
      <p:grpSpPr>
        <a:xfrm>
          <a:off x="0" y="0"/>
          <a:ext cx="0" cy="0"/>
          <a:chOff x="0" y="0"/>
          <a:chExt cx="0" cy="0"/>
        </a:xfrm>
      </p:grpSpPr>
      <p:sp>
        <p:nvSpPr>
          <p:cNvPr id="3" name="Obdélník 2"/>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4" name="Obdélník 3"/>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5" name="Obdélník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8" name="Obdélník 7"/>
          <p:cNvSpPr>
            <a:spLocks noChangeArrowheads="1"/>
          </p:cNvSpPr>
          <p:nvPr/>
        </p:nvSpPr>
        <p:spPr bwMode="auto">
          <a:xfrm>
            <a:off x="152400" y="155575"/>
            <a:ext cx="8832850" cy="67024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9" name="Přímá spojovací čára 8"/>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0" name="Elipsa 9"/>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1" name="Elipsa 10"/>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pic>
        <p:nvPicPr>
          <p:cNvPr id="12" name="Picture 16" descr="logo-IBA"/>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179388" y="6381750"/>
            <a:ext cx="503237" cy="476250"/>
          </a:xfrm>
          <a:prstGeom prst="rect">
            <a:avLst/>
          </a:prstGeom>
          <a:noFill/>
          <a:ln w="9525">
            <a:noFill/>
            <a:miter lim="800000"/>
            <a:headEnd/>
            <a:tailEnd/>
          </a:ln>
        </p:spPr>
      </p:pic>
      <p:sp>
        <p:nvSpPr>
          <p:cNvPr id="2" name="Nadpis 1"/>
          <p:cNvSpPr>
            <a:spLocks noGrp="1"/>
          </p:cNvSpPr>
          <p:nvPr>
            <p:ph type="title"/>
          </p:nvPr>
        </p:nvSpPr>
        <p:spPr/>
        <p:txBody>
          <a:bodyPr/>
          <a:lstStyle/>
          <a:p>
            <a:r>
              <a:rPr lang="cs-CZ" smtClean="0"/>
              <a:t>Klepnutím lze upravit styl předlohy nadpisů.</a:t>
            </a:r>
            <a:endParaRPr lang="en-US"/>
          </a:p>
        </p:txBody>
      </p:sp>
      <p:sp>
        <p:nvSpPr>
          <p:cNvPr id="13" name="Zástupný symbol pro datum 2"/>
          <p:cNvSpPr>
            <a:spLocks noGrp="1"/>
          </p:cNvSpPr>
          <p:nvPr>
            <p:ph type="dt" sz="half" idx="10"/>
          </p:nvPr>
        </p:nvSpPr>
        <p:spPr/>
        <p:txBody>
          <a:bodyPr/>
          <a:lstStyle>
            <a:lvl1pPr>
              <a:defRPr/>
            </a:lvl1pPr>
          </a:lstStyle>
          <a:p>
            <a:pPr>
              <a:defRPr/>
            </a:pPr>
            <a:fld id="{3F1049C0-590D-4C13-BB86-F44463B4100C}" type="datetime1">
              <a:rPr lang="cs-CZ"/>
              <a:pPr>
                <a:defRPr/>
              </a:pPr>
              <a:t>10.11.2015</a:t>
            </a:fld>
            <a:endParaRPr lang="cs-CZ"/>
          </a:p>
        </p:txBody>
      </p:sp>
      <p:sp>
        <p:nvSpPr>
          <p:cNvPr id="14" name="Zástupný symbol pro zápatí 3"/>
          <p:cNvSpPr>
            <a:spLocks noGrp="1"/>
          </p:cNvSpPr>
          <p:nvPr>
            <p:ph type="ftr" sz="quarter" idx="11"/>
          </p:nvPr>
        </p:nvSpPr>
        <p:spPr>
          <a:xfrm>
            <a:off x="827088" y="6410325"/>
            <a:ext cx="3581400" cy="366713"/>
          </a:xfrm>
        </p:spPr>
        <p:txBody>
          <a:bodyPr/>
          <a:lstStyle>
            <a:lvl1pPr>
              <a:defRPr i="1" smtClean="0">
                <a:latin typeface="Arial" pitchFamily="34" charset="0"/>
              </a:defRPr>
            </a:lvl1pPr>
          </a:lstStyle>
          <a:p>
            <a:pPr>
              <a:defRPr/>
            </a:pPr>
            <a:r>
              <a:rPr lang="cs-CZ"/>
              <a:t>Vytvořil Institut biostatistiky a analýz, Masarykova univerzita </a:t>
            </a:r>
            <a:br>
              <a:rPr lang="cs-CZ"/>
            </a:br>
            <a:r>
              <a:rPr lang="cs-CZ"/>
              <a:t>J. Jarkovský, L. Dušek</a:t>
            </a:r>
          </a:p>
          <a:p>
            <a:pPr>
              <a:defRPr/>
            </a:pPr>
            <a:endParaRPr lang="cs-CZ"/>
          </a:p>
        </p:txBody>
      </p:sp>
      <p:sp>
        <p:nvSpPr>
          <p:cNvPr id="15" name="Zástupný symbol pro číslo snímku 4"/>
          <p:cNvSpPr>
            <a:spLocks noGrp="1"/>
          </p:cNvSpPr>
          <p:nvPr>
            <p:ph type="sldNum" sz="quarter" idx="12"/>
          </p:nvPr>
        </p:nvSpPr>
        <p:spPr>
          <a:xfrm>
            <a:off x="4343400" y="1036638"/>
            <a:ext cx="457200" cy="441325"/>
          </a:xfrm>
        </p:spPr>
        <p:txBody>
          <a:bodyPr/>
          <a:lstStyle>
            <a:lvl1pPr>
              <a:defRPr/>
            </a:lvl1pPr>
          </a:lstStyle>
          <a:p>
            <a:pPr>
              <a:defRPr/>
            </a:pPr>
            <a:fld id="{879D9B24-57B4-40DB-ABDE-14E77AFDFB82}" type="slidenum">
              <a:rPr lang="cs-CZ">
                <a:solidFill>
                  <a:srgbClr val="8CADAE">
                    <a:shade val="75000"/>
                  </a:srgbClr>
                </a:solidFill>
              </a:rPr>
              <a:pPr>
                <a:defRPr/>
              </a:pPr>
              <a:t>‹#›</a:t>
            </a:fld>
            <a:endParaRPr lang="cs-CZ">
              <a:solidFill>
                <a:srgbClr val="8CADAE">
                  <a:shade val="75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Přímá spojovací čára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8" name="Obdélník 7"/>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0" name="Obdélník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1" name="Obdélník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2" name="Obdélník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3" name="Elipsa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Elipsa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Obdélník 14"/>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pic>
        <p:nvPicPr>
          <p:cNvPr id="16" name="Picture 20" descr="logo-IBA"/>
          <p:cNvPicPr>
            <a:picLocks noChangeAspect="1" noChangeArrowheads="1"/>
          </p:cNvPicPr>
          <p:nvPr userDrawn="1"/>
        </p:nvPicPr>
        <p:blipFill>
          <a:blip r:embed="rId2" cstate="print"/>
          <a:srcRect/>
          <a:stretch>
            <a:fillRect/>
          </a:stretch>
        </p:blipFill>
        <p:spPr bwMode="auto">
          <a:xfrm>
            <a:off x="4170363" y="6453188"/>
            <a:ext cx="360362" cy="341312"/>
          </a:xfrm>
          <a:prstGeom prst="rect">
            <a:avLst/>
          </a:prstGeom>
          <a:noFill/>
          <a:ln w="9525">
            <a:noFill/>
            <a:miter lim="800000"/>
            <a:headEnd/>
            <a:tailEnd/>
          </a:ln>
        </p:spPr>
      </p:pic>
      <p:pic>
        <p:nvPicPr>
          <p:cNvPr id="17" name="Picture 21" descr="logomuni"/>
          <p:cNvPicPr>
            <a:picLocks noChangeAspect="1" noChangeArrowheads="1"/>
          </p:cNvPicPr>
          <p:nvPr userDrawn="1"/>
        </p:nvPicPr>
        <p:blipFill>
          <a:blip r:embed="rId3" cstate="print"/>
          <a:srcRect/>
          <a:stretch>
            <a:fillRect/>
          </a:stretch>
        </p:blipFill>
        <p:spPr bwMode="auto">
          <a:xfrm>
            <a:off x="4603750" y="6408738"/>
            <a:ext cx="400050" cy="404812"/>
          </a:xfrm>
          <a:prstGeom prst="rect">
            <a:avLst/>
          </a:prstGeom>
          <a:noFill/>
          <a:ln w="9525">
            <a:noFill/>
            <a:miter lim="800000"/>
            <a:headEnd/>
            <a:tailEnd/>
          </a:ln>
        </p:spPr>
      </p:pic>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cs-CZ" smtClean="0"/>
              <a:t>Klepnutím lze upravit styl předlohy nadpisů.</a:t>
            </a:r>
            <a:endParaRPr lang="en-US"/>
          </a:p>
        </p:txBody>
      </p:sp>
      <p:sp>
        <p:nvSpPr>
          <p:cNvPr id="3" name="Zástupný symbol pro obrázek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cs-CZ" noProof="0" smtClean="0"/>
              <a:t>Klepnutím na ikonu přidáte obrázek.</a:t>
            </a:r>
            <a:endParaRPr lang="en-US" noProof="0"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cs-CZ" smtClean="0"/>
              <a:t>Klepnutím lze upravit styly předlohy textu.</a:t>
            </a:r>
          </a:p>
        </p:txBody>
      </p:sp>
      <p:sp>
        <p:nvSpPr>
          <p:cNvPr id="18" name="Zástupný symbol pro číslo snímku 6"/>
          <p:cNvSpPr>
            <a:spLocks noGrp="1"/>
          </p:cNvSpPr>
          <p:nvPr>
            <p:ph type="sldNum" sz="quarter" idx="10"/>
          </p:nvPr>
        </p:nvSpPr>
        <p:spPr>
          <a:xfrm>
            <a:off x="1371600" y="312738"/>
            <a:ext cx="457200" cy="441325"/>
          </a:xfrm>
        </p:spPr>
        <p:txBody>
          <a:bodyPr/>
          <a:lstStyle>
            <a:lvl1pPr>
              <a:defRPr/>
            </a:lvl1pPr>
          </a:lstStyle>
          <a:p>
            <a:pPr>
              <a:defRPr/>
            </a:pPr>
            <a:fld id="{F54B62CD-C7B4-4CAA-9D71-4B2155F6BFE7}" type="slidenum">
              <a:rPr lang="cs-CZ">
                <a:solidFill>
                  <a:srgbClr val="8CADAE">
                    <a:shade val="75000"/>
                  </a:srgbClr>
                </a:solidFill>
              </a:rPr>
              <a:pPr>
                <a:defRPr/>
              </a:pPr>
              <a:t>‹#›</a:t>
            </a:fld>
            <a:endParaRPr lang="cs-CZ">
              <a:solidFill>
                <a:srgbClr val="8CADAE">
                  <a:shade val="75000"/>
                </a:srgbClr>
              </a:solidFill>
            </a:endParaRPr>
          </a:p>
        </p:txBody>
      </p:sp>
      <p:sp>
        <p:nvSpPr>
          <p:cNvPr id="19" name="Zástupný symbol pro datum 4"/>
          <p:cNvSpPr>
            <a:spLocks noGrp="1"/>
          </p:cNvSpPr>
          <p:nvPr>
            <p:ph type="dt" sz="half" idx="11"/>
          </p:nvPr>
        </p:nvSpPr>
        <p:spPr>
          <a:xfrm>
            <a:off x="5788025" y="6405563"/>
            <a:ext cx="3044825" cy="365125"/>
          </a:xfrm>
        </p:spPr>
        <p:txBody>
          <a:bodyPr/>
          <a:lstStyle>
            <a:lvl1pPr>
              <a:defRPr/>
            </a:lvl1pPr>
          </a:lstStyle>
          <a:p>
            <a:pPr>
              <a:defRPr/>
            </a:pPr>
            <a:fld id="{D603791E-A07C-4F41-B51C-F61EB6A46222}" type="datetime1">
              <a:rPr lang="cs-CZ"/>
              <a:pPr>
                <a:defRPr/>
              </a:pPr>
              <a:t>10.11.2015</a:t>
            </a:fld>
            <a:endParaRPr lang="cs-CZ"/>
          </a:p>
        </p:txBody>
      </p:sp>
      <p:sp>
        <p:nvSpPr>
          <p:cNvPr id="20" name="Zástupný symbol pro zápatí 5"/>
          <p:cNvSpPr>
            <a:spLocks noGrp="1"/>
          </p:cNvSpPr>
          <p:nvPr>
            <p:ph type="ftr" sz="quarter" idx="12"/>
          </p:nvPr>
        </p:nvSpPr>
        <p:spPr>
          <a:xfrm>
            <a:off x="301625" y="6410325"/>
            <a:ext cx="3584575" cy="366713"/>
          </a:xfrm>
        </p:spPr>
        <p:txBody>
          <a:bodyPr/>
          <a:lstStyle>
            <a:lvl1pPr>
              <a:defRPr sz="900" smtClean="0">
                <a:latin typeface="Arial" pitchFamily="34" charset="0"/>
              </a:defRPr>
            </a:lvl1pPr>
          </a:lstStyle>
          <a:p>
            <a:pPr>
              <a:defRPr/>
            </a:pPr>
            <a:r>
              <a:rPr lang="cs-CZ"/>
              <a:t>Vytvořil Institut biostatistiky a analýz, Masarykova univerzita</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6" name="Obdélník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9" name="Obdélník 8"/>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14" name="Zástupný symbol pro datum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b="0" i="0">
                <a:solidFill>
                  <a:srgbClr val="FFFFFF"/>
                </a:solidFill>
                <a:latin typeface="+mn-lt"/>
                <a:cs typeface="+mn-cs"/>
              </a:defRPr>
            </a:lvl1pPr>
          </a:lstStyle>
          <a:p>
            <a:pPr>
              <a:defRPr/>
            </a:pPr>
            <a:fld id="{090C624D-7941-4802-8092-6919B13DC209}" type="datetime1">
              <a:rPr lang="cs-CZ"/>
              <a:pPr>
                <a:defRPr/>
              </a:pPr>
              <a:t>10.11.2015</a:t>
            </a:fld>
            <a:endParaRPr lang="cs-CZ"/>
          </a:p>
        </p:txBody>
      </p:sp>
      <p:sp>
        <p:nvSpPr>
          <p:cNvPr id="3" name="Zástupný symbol pro zápatí 2"/>
          <p:cNvSpPr>
            <a:spLocks noGrp="1"/>
          </p:cNvSpPr>
          <p:nvPr>
            <p:ph type="ftr" sz="quarter" idx="3"/>
          </p:nvPr>
        </p:nvSpPr>
        <p:spPr>
          <a:xfrm>
            <a:off x="304800" y="6410325"/>
            <a:ext cx="3581400" cy="366713"/>
          </a:xfrm>
          <a:prstGeom prst="rect">
            <a:avLst/>
          </a:prstGeom>
        </p:spPr>
        <p:txBody>
          <a:bodyPr vert="horz" wrap="square" lIns="91440" tIns="45720" rIns="91440" bIns="45720" numCol="1" anchor="t" anchorCtr="0" compatLnSpc="1">
            <a:prstTxWarp prst="textNoShape">
              <a:avLst/>
            </a:prstTxWarp>
          </a:bodyPr>
          <a:lstStyle>
            <a:lvl1pPr>
              <a:defRPr sz="1000" b="0" i="0" smtClean="0">
                <a:solidFill>
                  <a:srgbClr val="607B7C"/>
                </a:solidFill>
                <a:latin typeface="Calibri" pitchFamily="34" charset="0"/>
              </a:defRPr>
            </a:lvl1pPr>
          </a:lstStyle>
          <a:p>
            <a:pPr fontAlgn="base">
              <a:spcBef>
                <a:spcPct val="0"/>
              </a:spcBef>
              <a:spcAft>
                <a:spcPct val="0"/>
              </a:spcAft>
              <a:defRPr/>
            </a:pPr>
            <a:r>
              <a:rPr lang="cs-CZ">
                <a:cs typeface="Arial" pitchFamily="34" charset="0"/>
              </a:rPr>
              <a:t>Vytvořil Institut biostatistiky a analýz, Masarykova univerzita</a:t>
            </a:r>
          </a:p>
          <a:p>
            <a:pPr fontAlgn="base">
              <a:spcBef>
                <a:spcPct val="0"/>
              </a:spcBef>
              <a:spcAft>
                <a:spcPct val="0"/>
              </a:spcAft>
              <a:defRPr/>
            </a:pPr>
            <a:endParaRPr lang="cs-CZ">
              <a:cs typeface="Arial" pitchFamily="34" charset="0"/>
            </a:endParaRPr>
          </a:p>
        </p:txBody>
      </p:sp>
      <p:sp>
        <p:nvSpPr>
          <p:cNvPr id="8" name="Obdélník 7"/>
          <p:cNvSpPr>
            <a:spLocks noChangeArrowheads="1"/>
          </p:cNvSpPr>
          <p:nvPr/>
        </p:nvSpPr>
        <p:spPr bwMode="auto">
          <a:xfrm>
            <a:off x="152400" y="155575"/>
            <a:ext cx="8832850" cy="67024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0" name="Přímá spojovací čára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2" name="Elipsa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Elipsa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3" name="Zástupný symbol pro číslo snímku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b="0" i="0">
                <a:solidFill>
                  <a:schemeClr val="accent3">
                    <a:shade val="75000"/>
                  </a:schemeClr>
                </a:solidFill>
                <a:latin typeface="+mn-lt"/>
                <a:cs typeface="+mn-cs"/>
              </a:defRPr>
            </a:lvl1pPr>
          </a:lstStyle>
          <a:p>
            <a:pPr>
              <a:defRPr/>
            </a:pPr>
            <a:fld id="{B1A9DB90-F4F2-49C5-8623-D7360575FD83}" type="slidenum">
              <a:rPr lang="cs-CZ">
                <a:solidFill>
                  <a:srgbClr val="8CADAE">
                    <a:shade val="75000"/>
                  </a:srgbClr>
                </a:solidFill>
              </a:rPr>
              <a:pPr>
                <a:defRPr/>
              </a:pPr>
              <a:t>‹#›</a:t>
            </a:fld>
            <a:endParaRPr lang="cs-CZ">
              <a:solidFill>
                <a:srgbClr val="8CADAE">
                  <a:shade val="75000"/>
                </a:srgbClr>
              </a:solidFill>
            </a:endParaRPr>
          </a:p>
        </p:txBody>
      </p:sp>
      <p:sp>
        <p:nvSpPr>
          <p:cNvPr id="112654" name="Zástupný symbol pro nadpis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cs-CZ" smtClean="0"/>
              <a:t>Klepnutím lze upravit styl předlohy nadpisů.</a:t>
            </a:r>
            <a:endParaRPr lang="en-US" smtClean="0"/>
          </a:p>
        </p:txBody>
      </p:sp>
      <p:sp>
        <p:nvSpPr>
          <p:cNvPr id="112655" name="Zástupný symbol pro text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pic>
        <p:nvPicPr>
          <p:cNvPr id="112656" name="Picture 19" descr="logo-IBA"/>
          <p:cNvPicPr>
            <a:picLocks noChangeAspect="1" noChangeArrowheads="1"/>
          </p:cNvPicPr>
          <p:nvPr userDrawn="1"/>
        </p:nvPicPr>
        <p:blipFill>
          <a:blip r:embed="rId5" cstate="print"/>
          <a:srcRect/>
          <a:stretch>
            <a:fillRect/>
          </a:stretch>
        </p:blipFill>
        <p:spPr bwMode="auto">
          <a:xfrm>
            <a:off x="4170363" y="6453188"/>
            <a:ext cx="360362" cy="341312"/>
          </a:xfrm>
          <a:prstGeom prst="rect">
            <a:avLst/>
          </a:prstGeom>
          <a:noFill/>
          <a:ln w="9525">
            <a:noFill/>
            <a:miter lim="800000"/>
            <a:headEnd/>
            <a:tailEnd/>
          </a:ln>
        </p:spPr>
      </p:pic>
      <p:pic>
        <p:nvPicPr>
          <p:cNvPr id="112657" name="Picture 20" descr="logomuni"/>
          <p:cNvPicPr>
            <a:picLocks noChangeAspect="1" noChangeArrowheads="1"/>
          </p:cNvPicPr>
          <p:nvPr userDrawn="1"/>
        </p:nvPicPr>
        <p:blipFill>
          <a:blip r:embed="rId6" cstate="print"/>
          <a:srcRect/>
          <a:stretch>
            <a:fillRect/>
          </a:stretch>
        </p:blipFill>
        <p:spPr bwMode="auto">
          <a:xfrm>
            <a:off x="4603750" y="6408738"/>
            <a:ext cx="400050" cy="4048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sldNum="0" hdr="0" dt="0"/>
  <p:txStyles>
    <p:title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8.wmf"/><Relationship Id="rId13" Type="http://schemas.openxmlformats.org/officeDocument/2006/relationships/oleObject" Target="../embeddings/oleObject6.bin"/><Relationship Id="rId18" Type="http://schemas.openxmlformats.org/officeDocument/2006/relationships/image" Target="../media/image13.wmf"/><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10.wmf"/><Relationship Id="rId17" Type="http://schemas.openxmlformats.org/officeDocument/2006/relationships/oleObject" Target="../embeddings/oleObject8.bin"/><Relationship Id="rId2" Type="http://schemas.openxmlformats.org/officeDocument/2006/relationships/slideLayout" Target="../slideLayouts/slideLayout2.xml"/><Relationship Id="rId16" Type="http://schemas.openxmlformats.org/officeDocument/2006/relationships/image" Target="../media/image12.wmf"/><Relationship Id="rId1" Type="http://schemas.openxmlformats.org/officeDocument/2006/relationships/vmlDrawing" Target="../drawings/vmlDrawing1.vml"/><Relationship Id="rId6" Type="http://schemas.openxmlformats.org/officeDocument/2006/relationships/image" Target="../media/image7.wmf"/><Relationship Id="rId11" Type="http://schemas.openxmlformats.org/officeDocument/2006/relationships/oleObject" Target="../embeddings/oleObject5.bin"/><Relationship Id="rId5" Type="http://schemas.openxmlformats.org/officeDocument/2006/relationships/oleObject" Target="../embeddings/oleObject2.bin"/><Relationship Id="rId15" Type="http://schemas.openxmlformats.org/officeDocument/2006/relationships/oleObject" Target="../embeddings/oleObject7.bin"/><Relationship Id="rId10" Type="http://schemas.openxmlformats.org/officeDocument/2006/relationships/image" Target="../media/image9.wmf"/><Relationship Id="rId4" Type="http://schemas.openxmlformats.org/officeDocument/2006/relationships/image" Target="../media/image6.wmf"/><Relationship Id="rId9" Type="http://schemas.openxmlformats.org/officeDocument/2006/relationships/oleObject" Target="../embeddings/oleObject4.bin"/><Relationship Id="rId14" Type="http://schemas.openxmlformats.org/officeDocument/2006/relationships/image" Target="../media/image11.wmf"/></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11.bin"/><Relationship Id="rId3" Type="http://schemas.openxmlformats.org/officeDocument/2006/relationships/oleObject" Target="../embeddings/oleObject9.bin"/><Relationship Id="rId7" Type="http://schemas.openxmlformats.org/officeDocument/2006/relationships/image" Target="../media/image18.gi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5.wmf"/><Relationship Id="rId11" Type="http://schemas.openxmlformats.org/officeDocument/2006/relationships/image" Target="../media/image17.wmf"/><Relationship Id="rId5" Type="http://schemas.openxmlformats.org/officeDocument/2006/relationships/oleObject" Target="../embeddings/oleObject10.bin"/><Relationship Id="rId10" Type="http://schemas.openxmlformats.org/officeDocument/2006/relationships/oleObject" Target="../embeddings/oleObject12.bin"/><Relationship Id="rId4" Type="http://schemas.openxmlformats.org/officeDocument/2006/relationships/image" Target="../media/image14.wmf"/><Relationship Id="rId9" Type="http://schemas.openxmlformats.org/officeDocument/2006/relationships/image" Target="../media/image16.wmf"/></Relationships>
</file>

<file path=ppt/slides/_rels/slide1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24.png"/><Relationship Id="rId4" Type="http://schemas.openxmlformats.org/officeDocument/2006/relationships/image" Target="../media/image23.png"/></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26.wmf"/><Relationship Id="rId5" Type="http://schemas.openxmlformats.org/officeDocument/2006/relationships/oleObject" Target="../embeddings/oleObject15.bin"/><Relationship Id="rId4" Type="http://schemas.openxmlformats.org/officeDocument/2006/relationships/image" Target="../media/image25.wmf"/></Relationships>
</file>

<file path=ppt/slides/_rels/slide22.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30.wmf"/><Relationship Id="rId13" Type="http://schemas.openxmlformats.org/officeDocument/2006/relationships/oleObject" Target="../embeddings/oleObject21.bin"/><Relationship Id="rId18" Type="http://schemas.openxmlformats.org/officeDocument/2006/relationships/image" Target="../media/image35.wmf"/><Relationship Id="rId3" Type="http://schemas.openxmlformats.org/officeDocument/2006/relationships/oleObject" Target="../embeddings/oleObject16.bin"/><Relationship Id="rId7" Type="http://schemas.openxmlformats.org/officeDocument/2006/relationships/oleObject" Target="../embeddings/oleObject18.bin"/><Relationship Id="rId12" Type="http://schemas.openxmlformats.org/officeDocument/2006/relationships/image" Target="../media/image32.wmf"/><Relationship Id="rId17" Type="http://schemas.openxmlformats.org/officeDocument/2006/relationships/oleObject" Target="../embeddings/oleObject23.bin"/><Relationship Id="rId2" Type="http://schemas.openxmlformats.org/officeDocument/2006/relationships/slideLayout" Target="../slideLayouts/slideLayout2.xml"/><Relationship Id="rId16" Type="http://schemas.openxmlformats.org/officeDocument/2006/relationships/image" Target="../media/image34.wmf"/><Relationship Id="rId20" Type="http://schemas.openxmlformats.org/officeDocument/2006/relationships/image" Target="../media/image36.wmf"/><Relationship Id="rId1" Type="http://schemas.openxmlformats.org/officeDocument/2006/relationships/vmlDrawing" Target="../drawings/vmlDrawing5.vml"/><Relationship Id="rId6" Type="http://schemas.openxmlformats.org/officeDocument/2006/relationships/image" Target="../media/image29.wmf"/><Relationship Id="rId11" Type="http://schemas.openxmlformats.org/officeDocument/2006/relationships/oleObject" Target="../embeddings/oleObject20.bin"/><Relationship Id="rId5" Type="http://schemas.openxmlformats.org/officeDocument/2006/relationships/oleObject" Target="../embeddings/oleObject17.bin"/><Relationship Id="rId15" Type="http://schemas.openxmlformats.org/officeDocument/2006/relationships/oleObject" Target="../embeddings/oleObject22.bin"/><Relationship Id="rId10" Type="http://schemas.openxmlformats.org/officeDocument/2006/relationships/image" Target="../media/image31.wmf"/><Relationship Id="rId19" Type="http://schemas.openxmlformats.org/officeDocument/2006/relationships/oleObject" Target="../embeddings/oleObject24.bin"/><Relationship Id="rId4" Type="http://schemas.openxmlformats.org/officeDocument/2006/relationships/image" Target="../media/image28.wmf"/><Relationship Id="rId9" Type="http://schemas.openxmlformats.org/officeDocument/2006/relationships/oleObject" Target="../embeddings/oleObject19.bin"/><Relationship Id="rId14" Type="http://schemas.openxmlformats.org/officeDocument/2006/relationships/image" Target="../media/image33.wmf"/></Relationships>
</file>

<file path=ppt/slides/_rels/slide24.xml.rels><?xml version="1.0" encoding="UTF-8" standalone="yes"?>
<Relationships xmlns="http://schemas.openxmlformats.org/package/2006/relationships"><Relationship Id="rId8" Type="http://schemas.openxmlformats.org/officeDocument/2006/relationships/image" Target="../media/image39.wmf"/><Relationship Id="rId3" Type="http://schemas.openxmlformats.org/officeDocument/2006/relationships/oleObject" Target="../embeddings/oleObject25.bin"/><Relationship Id="rId7"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38.wmf"/><Relationship Id="rId5" Type="http://schemas.openxmlformats.org/officeDocument/2006/relationships/oleObject" Target="../embeddings/oleObject26.bin"/><Relationship Id="rId10" Type="http://schemas.openxmlformats.org/officeDocument/2006/relationships/image" Target="../media/image40.wmf"/><Relationship Id="rId4" Type="http://schemas.openxmlformats.org/officeDocument/2006/relationships/image" Target="../media/image37.wmf"/><Relationship Id="rId9" Type="http://schemas.openxmlformats.org/officeDocument/2006/relationships/oleObject" Target="../embeddings/oleObject28.bin"/></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31.bin"/><Relationship Id="rId3" Type="http://schemas.openxmlformats.org/officeDocument/2006/relationships/image" Target="../media/image42.jpeg"/><Relationship Id="rId7" Type="http://schemas.openxmlformats.org/officeDocument/2006/relationships/image" Target="../media/image38.wmf"/><Relationship Id="rId12" Type="http://schemas.openxmlformats.org/officeDocument/2006/relationships/image" Target="../media/image43.jpeg"/><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30.bin"/><Relationship Id="rId11" Type="http://schemas.openxmlformats.org/officeDocument/2006/relationships/image" Target="../media/image41.wmf"/><Relationship Id="rId5" Type="http://schemas.openxmlformats.org/officeDocument/2006/relationships/image" Target="../media/image37.wmf"/><Relationship Id="rId10" Type="http://schemas.openxmlformats.org/officeDocument/2006/relationships/oleObject" Target="../embeddings/oleObject32.bin"/><Relationship Id="rId4" Type="http://schemas.openxmlformats.org/officeDocument/2006/relationships/oleObject" Target="../embeddings/oleObject29.bin"/><Relationship Id="rId9" Type="http://schemas.openxmlformats.org/officeDocument/2006/relationships/image" Target="../media/image39.wmf"/></Relationships>
</file>

<file path=ppt/slides/_rels/slide26.xml.rels><?xml version="1.0" encoding="UTF-8" standalone="yes"?>
<Relationships xmlns="http://schemas.openxmlformats.org/package/2006/relationships"><Relationship Id="rId2" Type="http://schemas.openxmlformats.org/officeDocument/2006/relationships/image" Target="../media/image4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4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50.png"/><Relationship Id="rId4" Type="http://schemas.openxmlformats.org/officeDocument/2006/relationships/image" Target="../media/image49.wmf"/></Relationships>
</file>

<file path=ppt/slides/_rels/slide32.xml.rels><?xml version="1.0" encoding="UTF-8" standalone="yes"?>
<Relationships xmlns="http://schemas.openxmlformats.org/package/2006/relationships"><Relationship Id="rId2" Type="http://schemas.openxmlformats.org/officeDocument/2006/relationships/image" Target="../media/image5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Zástupný symbol pro zápatí 16"/>
          <p:cNvSpPr>
            <a:spLocks noGrp="1"/>
          </p:cNvSpPr>
          <p:nvPr>
            <p:ph type="ftr" sz="quarter" idx="11"/>
          </p:nvPr>
        </p:nvSpPr>
        <p:spPr bwMode="auto">
          <a:noFill/>
          <a:ln>
            <a:miter lim="800000"/>
            <a:headEnd/>
            <a:tailEnd/>
          </a:ln>
        </p:spPr>
        <p:txBody>
          <a:bodyPr/>
          <a:lstStyle/>
          <a:p>
            <a:r>
              <a:rPr lang="cs-CZ" smtClean="0">
                <a:latin typeface="Arial" charset="0"/>
                <a:cs typeface="Arial" charset="0"/>
              </a:rPr>
              <a:t>Vytvořil Institut biostatistiky a analýz, Masarykova univerzita </a:t>
            </a:r>
            <a:br>
              <a:rPr lang="cs-CZ" smtClean="0">
                <a:latin typeface="Arial" charset="0"/>
                <a:cs typeface="Arial" charset="0"/>
              </a:rPr>
            </a:br>
            <a:r>
              <a:rPr lang="cs-CZ" i="1" smtClean="0">
                <a:latin typeface="Arial" charset="0"/>
                <a:cs typeface="Arial" charset="0"/>
              </a:rPr>
              <a:t>J. Jarkovský, L. Dušek</a:t>
            </a:r>
          </a:p>
        </p:txBody>
      </p:sp>
      <p:sp>
        <p:nvSpPr>
          <p:cNvPr id="32771" name="Podnadpis 2"/>
          <p:cNvSpPr>
            <a:spLocks noGrp="1"/>
          </p:cNvSpPr>
          <p:nvPr>
            <p:ph type="subTitle" idx="4294967295"/>
          </p:nvPr>
        </p:nvSpPr>
        <p:spPr>
          <a:xfrm>
            <a:off x="285750" y="2997200"/>
            <a:ext cx="8572500" cy="2074414"/>
          </a:xfrm>
        </p:spPr>
        <p:txBody>
          <a:bodyPr>
            <a:spAutoFit/>
          </a:bodyPr>
          <a:lstStyle/>
          <a:p>
            <a:pPr marL="0" indent="0" algn="ctr">
              <a:buFont typeface="Wingdings 2" pitchFamily="18" charset="2"/>
              <a:buNone/>
            </a:pPr>
            <a:r>
              <a:rPr lang="cs-CZ" sz="2800" b="1" dirty="0" smtClean="0">
                <a:solidFill>
                  <a:schemeClr val="tx2"/>
                </a:solidFill>
                <a:latin typeface="Arial" charset="0"/>
              </a:rPr>
              <a:t>Opakování – základy testování hypotéz</a:t>
            </a:r>
          </a:p>
          <a:p>
            <a:pPr marL="0" indent="0" algn="ctr">
              <a:buFont typeface="Wingdings 2" pitchFamily="18" charset="2"/>
              <a:buNone/>
            </a:pPr>
            <a:r>
              <a:rPr lang="cs-CZ" sz="2800" b="1" dirty="0" smtClean="0">
                <a:solidFill>
                  <a:schemeClr val="tx2"/>
                </a:solidFill>
                <a:latin typeface="Arial" charset="0"/>
              </a:rPr>
              <a:t>Shrnutí statistických testů</a:t>
            </a:r>
          </a:p>
          <a:p>
            <a:pPr marL="0" indent="0" algn="ctr">
              <a:buFont typeface="Wingdings 2" pitchFamily="18" charset="2"/>
              <a:buNone/>
            </a:pPr>
            <a:r>
              <a:rPr lang="cs-CZ" sz="2800" b="1" dirty="0" err="1" smtClean="0">
                <a:solidFill>
                  <a:schemeClr val="tx2"/>
                </a:solidFill>
                <a:latin typeface="Arial" charset="0"/>
              </a:rPr>
              <a:t>Jednovýběrové</a:t>
            </a:r>
            <a:r>
              <a:rPr lang="cs-CZ" sz="2800" b="1" dirty="0" smtClean="0">
                <a:solidFill>
                  <a:schemeClr val="tx2"/>
                </a:solidFill>
                <a:latin typeface="Arial" charset="0"/>
              </a:rPr>
              <a:t> parametrické testy</a:t>
            </a:r>
          </a:p>
          <a:p>
            <a:pPr marL="0" indent="0" algn="ctr">
              <a:buFont typeface="Wingdings 2" pitchFamily="18" charset="2"/>
              <a:buNone/>
            </a:pPr>
            <a:r>
              <a:rPr lang="cs-CZ" sz="2800" b="1" dirty="0" err="1" smtClean="0">
                <a:solidFill>
                  <a:schemeClr val="tx2"/>
                </a:solidFill>
                <a:latin typeface="Arial" charset="0"/>
              </a:rPr>
              <a:t>Dvouvýběrové</a:t>
            </a:r>
            <a:r>
              <a:rPr lang="cs-CZ" sz="2800" b="1" dirty="0" smtClean="0">
                <a:solidFill>
                  <a:schemeClr val="tx2"/>
                </a:solidFill>
                <a:latin typeface="Arial" charset="0"/>
              </a:rPr>
              <a:t> parametrické testy</a:t>
            </a:r>
          </a:p>
        </p:txBody>
      </p:sp>
      <p:sp>
        <p:nvSpPr>
          <p:cNvPr id="32772" name="Nadpis 1"/>
          <p:cNvSpPr>
            <a:spLocks noGrp="1"/>
          </p:cNvSpPr>
          <p:nvPr>
            <p:ph type="ctrTitle" idx="4294967295"/>
          </p:nvPr>
        </p:nvSpPr>
        <p:spPr>
          <a:xfrm>
            <a:off x="685800" y="428604"/>
            <a:ext cx="7772400" cy="1384995"/>
          </a:xfrm>
          <a:noFill/>
        </p:spPr>
        <p:txBody>
          <a:bodyPr>
            <a:spAutoFit/>
          </a:bodyPr>
          <a:lstStyle/>
          <a:p>
            <a:r>
              <a:rPr lang="cs-CZ" sz="4200" dirty="0" smtClean="0">
                <a:solidFill>
                  <a:schemeClr val="accent1"/>
                </a:solidFill>
                <a:latin typeface="Arial" charset="0"/>
              </a:rPr>
              <a:t> </a:t>
            </a:r>
            <a:r>
              <a:rPr lang="cs-CZ" sz="4200" dirty="0" err="1" smtClean="0">
                <a:solidFill>
                  <a:schemeClr val="accent1"/>
                </a:solidFill>
                <a:latin typeface="Arial" pitchFamily="34" charset="0"/>
              </a:rPr>
              <a:t>ASTAc</a:t>
            </a:r>
            <a:r>
              <a:rPr lang="en-US" sz="4200" dirty="0" smtClean="0">
                <a:solidFill>
                  <a:schemeClr val="accent1"/>
                </a:solidFill>
                <a:latin typeface="Arial" pitchFamily="34" charset="0"/>
              </a:rPr>
              <a:t>/0</a:t>
            </a:r>
            <a:r>
              <a:rPr lang="cs-CZ" sz="4200" dirty="0" smtClean="0">
                <a:solidFill>
                  <a:schemeClr val="accent1"/>
                </a:solidFill>
                <a:latin typeface="Arial" pitchFamily="34" charset="0"/>
              </a:rPr>
              <a:t>1 Biostatistika </a:t>
            </a:r>
            <a:r>
              <a:rPr lang="en-US" sz="4200" dirty="0" smtClean="0">
                <a:solidFill>
                  <a:schemeClr val="accent1"/>
                </a:solidFill>
                <a:latin typeface="Arial" pitchFamily="34" charset="0"/>
              </a:rPr>
              <a:t/>
            </a:r>
            <a:br>
              <a:rPr lang="en-US" sz="4200" dirty="0" smtClean="0">
                <a:solidFill>
                  <a:schemeClr val="accent1"/>
                </a:solidFill>
                <a:latin typeface="Arial" pitchFamily="34" charset="0"/>
              </a:rPr>
            </a:br>
            <a:r>
              <a:rPr lang="cs-CZ" sz="4200" dirty="0" smtClean="0">
                <a:solidFill>
                  <a:schemeClr val="accent1"/>
                </a:solidFill>
                <a:latin typeface="Arial" pitchFamily="34" charset="0"/>
              </a:rPr>
              <a:t>4. cvičení</a:t>
            </a:r>
            <a:endParaRPr lang="cs-CZ" sz="4200" dirty="0" smtClean="0">
              <a:solidFill>
                <a:schemeClr val="accent1"/>
              </a:solidFill>
              <a:latin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Parametrické testy</a:t>
            </a:r>
            <a:endParaRPr lang="cs-CZ" dirty="0"/>
          </a:p>
        </p:txBody>
      </p:sp>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sp>
        <p:nvSpPr>
          <p:cNvPr id="4" name="Rectangle 3"/>
          <p:cNvSpPr txBox="1">
            <a:spLocks/>
          </p:cNvSpPr>
          <p:nvPr/>
        </p:nvSpPr>
        <p:spPr bwMode="auto">
          <a:xfrm>
            <a:off x="144016" y="1268760"/>
            <a:ext cx="889248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73050" marR="0" lvl="0" indent="-273050" algn="l" defTabSz="914400" rtl="0" eaLnBrk="0" fontAlgn="base" latinLnBrk="0" hangingPunct="0">
              <a:lnSpc>
                <a:spcPct val="100000"/>
              </a:lnSpc>
              <a:spcBef>
                <a:spcPct val="20000"/>
              </a:spcBef>
              <a:spcAft>
                <a:spcPct val="0"/>
              </a:spcAft>
              <a:buClr>
                <a:schemeClr val="accent1"/>
              </a:buClr>
              <a:buSzPct val="85000"/>
              <a:buFont typeface="Wingdings 2" pitchFamily="18" charset="2"/>
              <a:buChar char=""/>
              <a:tabLst/>
              <a:defRPr/>
            </a:pPr>
            <a:r>
              <a:rPr kumimoji="0" lang="cs-CZ" sz="2400" b="0" i="0" u="none" strike="noStrike" kern="1200" cap="none" spc="0" normalizeH="0" baseline="0" noProof="0" dirty="0" smtClean="0">
                <a:ln>
                  <a:noFill/>
                </a:ln>
                <a:solidFill>
                  <a:schemeClr val="tx1"/>
                </a:solidFill>
                <a:effectLst/>
                <a:uLnTx/>
                <a:uFillTx/>
                <a:latin typeface="+mn-lt"/>
                <a:ea typeface="+mn-ea"/>
                <a:cs typeface="+mn-cs"/>
              </a:rPr>
              <a:t>Předpoklad:</a:t>
            </a:r>
            <a:r>
              <a:rPr kumimoji="0" lang="cs-CZ" sz="2400" b="0" i="0" u="none" strike="noStrike" kern="1200" cap="none" spc="0" normalizeH="0" noProof="0" dirty="0" smtClean="0">
                <a:ln>
                  <a:noFill/>
                </a:ln>
                <a:solidFill>
                  <a:schemeClr val="tx1"/>
                </a:solidFill>
                <a:effectLst/>
                <a:uLnTx/>
                <a:uFillTx/>
                <a:latin typeface="+mn-lt"/>
                <a:ea typeface="+mn-ea"/>
                <a:cs typeface="+mn-cs"/>
              </a:rPr>
              <a:t> </a:t>
            </a:r>
            <a:r>
              <a:rPr kumimoji="0" lang="cs-CZ" sz="2400" b="1" u="sng" strike="noStrike" kern="1200" cap="none" spc="0" normalizeH="0" noProof="0" dirty="0" smtClean="0">
                <a:ln>
                  <a:noFill/>
                </a:ln>
                <a:solidFill>
                  <a:srgbClr val="FF0000"/>
                </a:solidFill>
                <a:effectLst/>
                <a:uLnTx/>
                <a:uFillTx/>
                <a:latin typeface="+mn-lt"/>
                <a:ea typeface="+mn-ea"/>
                <a:cs typeface="+mn-cs"/>
              </a:rPr>
              <a:t>normalita dat</a:t>
            </a:r>
            <a:endParaRPr kumimoji="0" lang="cs-CZ" sz="2400" b="0" i="0" u="none" strike="noStrike" kern="1200" cap="none" spc="0" normalizeH="0" noProof="0" dirty="0" smtClean="0">
              <a:ln>
                <a:noFill/>
              </a:ln>
              <a:solidFill>
                <a:schemeClr val="tx1"/>
              </a:solidFill>
              <a:effectLst/>
              <a:uLnTx/>
              <a:uFillTx/>
              <a:latin typeface="+mn-lt"/>
              <a:ea typeface="+mn-ea"/>
              <a:cs typeface="+mn-cs"/>
            </a:endParaRPr>
          </a:p>
          <a:p>
            <a:pPr marL="273050" lvl="0" indent="-273050" eaLnBrk="0" fontAlgn="base" hangingPunct="0">
              <a:spcBef>
                <a:spcPct val="20000"/>
              </a:spcBef>
              <a:spcAft>
                <a:spcPct val="0"/>
              </a:spcAft>
              <a:buClr>
                <a:schemeClr val="accent1"/>
              </a:buClr>
              <a:buSzPct val="85000"/>
              <a:buFont typeface="Wingdings 2" pitchFamily="18" charset="2"/>
              <a:buChar char=""/>
              <a:defRPr/>
            </a:pPr>
            <a:r>
              <a:rPr lang="cs-CZ" sz="2400" b="1" i="1" u="sng" baseline="0" dirty="0" err="1" smtClean="0"/>
              <a:t>Jednovýběrový</a:t>
            </a:r>
            <a:r>
              <a:rPr lang="cs-CZ" sz="2400" b="1" i="1" u="sng" baseline="0" dirty="0" smtClean="0"/>
              <a:t> z-test</a:t>
            </a:r>
            <a:r>
              <a:rPr lang="cs-CZ" sz="2400" b="1" i="1" u="sng" dirty="0" smtClean="0"/>
              <a:t> </a:t>
            </a:r>
            <a:r>
              <a:rPr lang="cs-CZ" sz="2400" dirty="0" smtClean="0"/>
              <a:t>(porovnání základního a výběrového souboru, známe střední hodnotu </a:t>
            </a:r>
            <a:r>
              <a:rPr lang="cs-CZ" sz="2400" u="sng" dirty="0" smtClean="0"/>
              <a:t>a rozptyl </a:t>
            </a:r>
            <a:r>
              <a:rPr lang="cs-CZ" sz="2400" dirty="0" smtClean="0"/>
              <a:t>základního souboru)</a:t>
            </a:r>
            <a:endParaRPr lang="cs-CZ" sz="2400" b="1" i="1" u="sng" baseline="0" dirty="0" smtClean="0"/>
          </a:p>
          <a:p>
            <a:pPr marL="273050" marR="0" lvl="0" indent="-273050" algn="l" defTabSz="914400" rtl="0" eaLnBrk="0" fontAlgn="base" latinLnBrk="0" hangingPunct="0">
              <a:lnSpc>
                <a:spcPct val="100000"/>
              </a:lnSpc>
              <a:spcBef>
                <a:spcPct val="20000"/>
              </a:spcBef>
              <a:spcAft>
                <a:spcPct val="0"/>
              </a:spcAft>
              <a:buClr>
                <a:schemeClr val="accent1"/>
              </a:buClr>
              <a:buSzPct val="85000"/>
              <a:buFont typeface="Wingdings 2" pitchFamily="18" charset="2"/>
              <a:buChar char=""/>
              <a:tabLst/>
              <a:defRPr/>
            </a:pPr>
            <a:r>
              <a:rPr lang="cs-CZ" sz="2400" b="1" i="1" u="sng" baseline="0" dirty="0" smtClean="0"/>
              <a:t>Studentův</a:t>
            </a:r>
            <a:r>
              <a:rPr lang="cs-CZ" sz="2400" b="1" i="1" u="sng" dirty="0" smtClean="0"/>
              <a:t> t-test </a:t>
            </a:r>
            <a:r>
              <a:rPr lang="cs-CZ" sz="2400" dirty="0" smtClean="0"/>
              <a:t>(testování rozdílů dvou středních hodnot)</a:t>
            </a:r>
          </a:p>
          <a:p>
            <a:pPr marL="971550" lvl="1" indent="-514350" eaLnBrk="0" fontAlgn="base" hangingPunct="0">
              <a:spcBef>
                <a:spcPct val="20000"/>
              </a:spcBef>
              <a:spcAft>
                <a:spcPct val="0"/>
              </a:spcAft>
              <a:buClr>
                <a:schemeClr val="accent1"/>
              </a:buClr>
              <a:buSzPct val="85000"/>
              <a:buFont typeface="+mj-lt"/>
              <a:buAutoNum type="arabicPeriod"/>
            </a:pPr>
            <a:r>
              <a:rPr lang="cs-CZ" sz="2400" b="1" i="1" dirty="0" err="1" smtClean="0">
                <a:solidFill>
                  <a:srgbClr val="00B050"/>
                </a:solidFill>
              </a:rPr>
              <a:t>Jednovýběrový</a:t>
            </a:r>
            <a:r>
              <a:rPr lang="cs-CZ" sz="2400" b="1" i="1" dirty="0" smtClean="0">
                <a:solidFill>
                  <a:srgbClr val="00B050"/>
                </a:solidFill>
              </a:rPr>
              <a:t> t-test </a:t>
            </a:r>
            <a:r>
              <a:rPr lang="cs-CZ" sz="2400" dirty="0" smtClean="0"/>
              <a:t>(porovnání základního a výběrového souboru, známe střední hodnotu ale </a:t>
            </a:r>
            <a:r>
              <a:rPr lang="cs-CZ" sz="2400" u="sng" dirty="0" smtClean="0"/>
              <a:t>neznáme rozptyl</a:t>
            </a:r>
            <a:r>
              <a:rPr lang="cs-CZ" sz="2400" dirty="0" smtClean="0"/>
              <a:t> základního souboru; nahrazujeme jej výběrovým rozptylem našich dat)</a:t>
            </a:r>
          </a:p>
          <a:p>
            <a:pPr marL="971550" lvl="1" indent="-514350" eaLnBrk="0" fontAlgn="base" hangingPunct="0">
              <a:spcAft>
                <a:spcPct val="0"/>
              </a:spcAft>
              <a:buClr>
                <a:schemeClr val="accent1"/>
              </a:buClr>
              <a:buSzPct val="85000"/>
              <a:buFont typeface="+mj-lt"/>
              <a:buAutoNum type="arabicPeriod"/>
            </a:pPr>
            <a:r>
              <a:rPr lang="cs-CZ" sz="2400" b="1" i="1" dirty="0" err="1" smtClean="0">
                <a:solidFill>
                  <a:srgbClr val="00B050"/>
                </a:solidFill>
              </a:rPr>
              <a:t>Dvouvýběrový</a:t>
            </a:r>
            <a:r>
              <a:rPr lang="cs-CZ" sz="2400" b="1" i="1" dirty="0" smtClean="0">
                <a:solidFill>
                  <a:srgbClr val="00B050"/>
                </a:solidFill>
              </a:rPr>
              <a:t> t-test </a:t>
            </a:r>
            <a:r>
              <a:rPr lang="cs-CZ" sz="2400" dirty="0" smtClean="0"/>
              <a:t>(porovnání dvou výběrových souborů, neznáme střední hodnotu základního souboru): </a:t>
            </a:r>
          </a:p>
          <a:p>
            <a:pPr marL="971550" lvl="1" indent="-514350" eaLnBrk="0" fontAlgn="base" hangingPunct="0">
              <a:spcAft>
                <a:spcPct val="0"/>
              </a:spcAft>
              <a:buClr>
                <a:schemeClr val="accent1"/>
              </a:buClr>
              <a:buSzPct val="85000"/>
            </a:pPr>
            <a:r>
              <a:rPr lang="cs-CZ" sz="2400" b="1" i="1" dirty="0" smtClean="0">
                <a:solidFill>
                  <a:srgbClr val="00B050"/>
                </a:solidFill>
              </a:rPr>
              <a:t>                                                  - párový</a:t>
            </a:r>
            <a:r>
              <a:rPr lang="cs-CZ" sz="2400" i="1" dirty="0" smtClean="0"/>
              <a:t> </a:t>
            </a:r>
            <a:r>
              <a:rPr lang="cs-CZ" sz="2400" dirty="0" smtClean="0"/>
              <a:t>(závislé výběry)</a:t>
            </a:r>
          </a:p>
          <a:p>
            <a:pPr marL="971550" lvl="1" indent="-514350" eaLnBrk="0" fontAlgn="base" hangingPunct="0">
              <a:spcAft>
                <a:spcPct val="0"/>
              </a:spcAft>
              <a:buClr>
                <a:schemeClr val="accent1"/>
              </a:buClr>
              <a:buSzPct val="85000"/>
            </a:pPr>
            <a:r>
              <a:rPr lang="cs-CZ" sz="2400" b="1" i="1" dirty="0" smtClean="0">
                <a:solidFill>
                  <a:srgbClr val="00B050"/>
                </a:solidFill>
              </a:rPr>
              <a:t>                                                  - nepárový</a:t>
            </a:r>
            <a:r>
              <a:rPr lang="cs-CZ" sz="2400" b="1" i="1" dirty="0" smtClean="0"/>
              <a:t> </a:t>
            </a:r>
            <a:r>
              <a:rPr lang="cs-CZ" sz="2400" dirty="0" smtClean="0"/>
              <a:t>(nezávislé výběry)</a:t>
            </a:r>
          </a:p>
          <a:p>
            <a:pPr marL="273050" marR="0" lvl="0" indent="-273050" algn="l" defTabSz="914400" rtl="0" eaLnBrk="0" fontAlgn="base" latinLnBrk="0" hangingPunct="0">
              <a:lnSpc>
                <a:spcPct val="100000"/>
              </a:lnSpc>
              <a:spcBef>
                <a:spcPct val="20000"/>
              </a:spcBef>
              <a:spcAft>
                <a:spcPct val="0"/>
              </a:spcAft>
              <a:buClr>
                <a:schemeClr val="accent1"/>
              </a:buClr>
              <a:buSzPct val="85000"/>
              <a:buFont typeface="Wingdings 2" pitchFamily="18" charset="2"/>
              <a:buChar char=""/>
              <a:tabLst/>
              <a:defRPr/>
            </a:pPr>
            <a:r>
              <a:rPr kumimoji="0" lang="cs-CZ" sz="2400" b="1" i="1" u="sng" strike="noStrike" kern="1200" cap="none" spc="0" normalizeH="0" baseline="0" noProof="0" dirty="0" smtClean="0">
                <a:ln>
                  <a:noFill/>
                </a:ln>
                <a:solidFill>
                  <a:schemeClr val="tx1"/>
                </a:solidFill>
                <a:effectLst/>
                <a:uLnTx/>
                <a:uFillTx/>
                <a:latin typeface="+mn-lt"/>
                <a:ea typeface="+mn-ea"/>
                <a:cs typeface="+mn-cs"/>
              </a:rPr>
              <a:t>F-test</a:t>
            </a:r>
            <a:r>
              <a:rPr kumimoji="0" lang="cs-CZ" sz="2400" b="0" i="0" u="none" strike="noStrike" kern="1200" cap="none" spc="0" normalizeH="0" noProof="0" dirty="0" smtClean="0">
                <a:ln>
                  <a:noFill/>
                </a:ln>
                <a:solidFill>
                  <a:schemeClr val="tx1"/>
                </a:solidFill>
                <a:effectLst/>
                <a:uLnTx/>
                <a:uFillTx/>
                <a:latin typeface="+mn-lt"/>
                <a:ea typeface="+mn-ea"/>
                <a:cs typeface="+mn-cs"/>
              </a:rPr>
              <a:t> (testování rozdílů dvou rozptylů)</a:t>
            </a:r>
            <a:endParaRPr kumimoji="0" lang="cs-CZ" sz="24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Zástupný symbol pro zápatí 16"/>
          <p:cNvSpPr>
            <a:spLocks noGrp="1"/>
          </p:cNvSpPr>
          <p:nvPr>
            <p:ph type="ftr" sz="quarter" idx="11"/>
          </p:nvPr>
        </p:nvSpPr>
        <p:spPr bwMode="auto">
          <a:noFill/>
          <a:ln>
            <a:miter lim="800000"/>
            <a:headEnd/>
            <a:tailEnd/>
          </a:ln>
        </p:spPr>
        <p:txBody>
          <a:bodyPr/>
          <a:lstStyle/>
          <a:p>
            <a:r>
              <a:rPr lang="cs-CZ"/>
              <a:t>Vytvořil Institut biostatistiky a analýz, Masarykova univerzita </a:t>
            </a:r>
            <a:br>
              <a:rPr lang="cs-CZ"/>
            </a:br>
            <a:r>
              <a:rPr lang="cs-CZ" i="1"/>
              <a:t>J. Jarkovský, L. Dušek</a:t>
            </a:r>
          </a:p>
        </p:txBody>
      </p:sp>
      <p:sp>
        <p:nvSpPr>
          <p:cNvPr id="235523" name="Podnadpis 2"/>
          <p:cNvSpPr>
            <a:spLocks noGrp="1"/>
          </p:cNvSpPr>
          <p:nvPr>
            <p:ph type="subTitle" idx="4294967295"/>
          </p:nvPr>
        </p:nvSpPr>
        <p:spPr>
          <a:xfrm>
            <a:off x="285750" y="3265820"/>
            <a:ext cx="8572500" cy="523220"/>
          </a:xfrm>
        </p:spPr>
        <p:txBody>
          <a:bodyPr>
            <a:spAutoFit/>
          </a:bodyPr>
          <a:lstStyle/>
          <a:p>
            <a:pPr marL="0" indent="0" algn="ctr">
              <a:buFont typeface="Wingdings 2" pitchFamily="18" charset="2"/>
              <a:buNone/>
            </a:pPr>
            <a:r>
              <a:rPr lang="cs-CZ" sz="2800" b="1" dirty="0" err="1" smtClean="0">
                <a:solidFill>
                  <a:schemeClr val="tx2"/>
                </a:solidFill>
                <a:latin typeface="Arial" pitchFamily="34" charset="0"/>
              </a:rPr>
              <a:t>Jednovýběrový</a:t>
            </a:r>
            <a:r>
              <a:rPr lang="cs-CZ" sz="2800" b="1" dirty="0" smtClean="0">
                <a:solidFill>
                  <a:schemeClr val="tx2"/>
                </a:solidFill>
                <a:latin typeface="Arial" pitchFamily="34" charset="0"/>
              </a:rPr>
              <a:t> t-test</a:t>
            </a:r>
          </a:p>
        </p:txBody>
      </p:sp>
      <p:sp>
        <p:nvSpPr>
          <p:cNvPr id="235524" name="Nadpis 1"/>
          <p:cNvSpPr>
            <a:spLocks noGrp="1"/>
          </p:cNvSpPr>
          <p:nvPr>
            <p:ph type="ctrTitle" idx="4294967295"/>
          </p:nvPr>
        </p:nvSpPr>
        <p:spPr>
          <a:xfrm>
            <a:off x="297180" y="-159683"/>
            <a:ext cx="8549640" cy="2031325"/>
          </a:xfrm>
          <a:noFill/>
        </p:spPr>
        <p:txBody>
          <a:bodyPr>
            <a:spAutoFit/>
          </a:bodyPr>
          <a:lstStyle/>
          <a:p>
            <a:r>
              <a:rPr lang="cs-CZ" sz="4200" dirty="0" smtClean="0">
                <a:solidFill>
                  <a:schemeClr val="accent1"/>
                </a:solidFill>
                <a:latin typeface="Arial" pitchFamily="34" charset="0"/>
              </a:rPr>
              <a:t>1. Statistické testy o parametrech jednoho výběru</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36547" name="Rectangle 2"/>
          <p:cNvSpPr>
            <a:spLocks noGrp="1"/>
          </p:cNvSpPr>
          <p:nvPr>
            <p:ph type="title" idx="4294967295"/>
          </p:nvPr>
        </p:nvSpPr>
        <p:spPr/>
        <p:txBody>
          <a:bodyPr/>
          <a:lstStyle/>
          <a:p>
            <a:r>
              <a:rPr lang="cs-CZ" smtClean="0"/>
              <a:t>Anotace</a:t>
            </a:r>
          </a:p>
        </p:txBody>
      </p:sp>
      <p:sp>
        <p:nvSpPr>
          <p:cNvPr id="236548" name="Rectangle 3"/>
          <p:cNvSpPr>
            <a:spLocks noGrp="1"/>
          </p:cNvSpPr>
          <p:nvPr>
            <p:ph type="body" idx="4294967295"/>
          </p:nvPr>
        </p:nvSpPr>
        <p:spPr>
          <a:xfrm>
            <a:off x="301625" y="1687532"/>
            <a:ext cx="8534400" cy="4598988"/>
          </a:xfrm>
        </p:spPr>
        <p:txBody>
          <a:bodyPr/>
          <a:lstStyle/>
          <a:p>
            <a:r>
              <a:rPr lang="cs-CZ" dirty="0" err="1" smtClean="0"/>
              <a:t>Jednovýběrové</a:t>
            </a:r>
            <a:r>
              <a:rPr lang="cs-CZ" dirty="0" smtClean="0"/>
              <a:t> statistické testy </a:t>
            </a:r>
            <a:r>
              <a:rPr lang="cs-CZ" b="1" dirty="0" smtClean="0"/>
              <a:t>srovnávají některou popisnou statistiku vzorku </a:t>
            </a:r>
            <a:r>
              <a:rPr lang="cs-CZ" dirty="0" smtClean="0"/>
              <a:t>(průměr, směrodatnou odchylku) </a:t>
            </a:r>
            <a:r>
              <a:rPr lang="cs-CZ" b="1" dirty="0" smtClean="0"/>
              <a:t>s jediným číslem</a:t>
            </a:r>
            <a:r>
              <a:rPr lang="cs-CZ" dirty="0" smtClean="0"/>
              <a:t>, jehož význam je ze statistického hlediska hodnota cílové populace</a:t>
            </a:r>
          </a:p>
          <a:p>
            <a:endParaRPr lang="cs-CZ" dirty="0" smtClean="0"/>
          </a:p>
          <a:p>
            <a:r>
              <a:rPr lang="cs-CZ" dirty="0" smtClean="0"/>
              <a:t>Z hlediska statistické teorie jde o ověření, zda daný vzorek pochází z testované cílové populace.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7"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3018" name="Rectangle 2"/>
          <p:cNvSpPr>
            <a:spLocks noGrp="1" noChangeArrowheads="1"/>
          </p:cNvSpPr>
          <p:nvPr>
            <p:ph type="title" idx="4294967295"/>
          </p:nvPr>
        </p:nvSpPr>
        <p:spPr>
          <a:xfrm>
            <a:off x="990600" y="146050"/>
            <a:ext cx="7772400" cy="762000"/>
          </a:xfrm>
          <a:noFill/>
        </p:spPr>
        <p:txBody>
          <a:bodyPr anchor="ctr"/>
          <a:lstStyle/>
          <a:p>
            <a:r>
              <a:rPr lang="cs-CZ" dirty="0" err="1" smtClean="0"/>
              <a:t>Jednovýběrové</a:t>
            </a:r>
            <a:r>
              <a:rPr lang="cs-CZ" dirty="0" smtClean="0"/>
              <a:t> test</a:t>
            </a:r>
            <a:r>
              <a:rPr lang="en-US" dirty="0" smtClean="0"/>
              <a:t>y</a:t>
            </a:r>
            <a:r>
              <a:rPr lang="cs-CZ" dirty="0" smtClean="0"/>
              <a:t> I</a:t>
            </a:r>
          </a:p>
        </p:txBody>
      </p:sp>
      <p:graphicFrame>
        <p:nvGraphicFramePr>
          <p:cNvPr id="442371" name="Group 3"/>
          <p:cNvGraphicFramePr>
            <a:graphicFrameLocks noGrp="1"/>
          </p:cNvGraphicFramePr>
          <p:nvPr/>
        </p:nvGraphicFramePr>
        <p:xfrm>
          <a:off x="2057400" y="2839566"/>
          <a:ext cx="6781800" cy="1671638"/>
        </p:xfrm>
        <a:graphic>
          <a:graphicData uri="http://schemas.openxmlformats.org/drawingml/2006/table">
            <a:tbl>
              <a:tblPr/>
              <a:tblGrid>
                <a:gridCol w="1406525"/>
                <a:gridCol w="1487488"/>
                <a:gridCol w="1757362"/>
                <a:gridCol w="2130425"/>
              </a:tblGrid>
              <a:tr h="3683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900" b="1" i="0" u="none" strike="noStrike" cap="none" normalizeH="0" baseline="0" dirty="0" smtClean="0">
                          <a:ln>
                            <a:noFill/>
                          </a:ln>
                          <a:solidFill>
                            <a:schemeClr val="tx1"/>
                          </a:solidFill>
                          <a:effectLst/>
                          <a:latin typeface="Calibri" pitchFamily="34" charset="0"/>
                        </a:rPr>
                        <a:t>H</a:t>
                      </a:r>
                      <a:r>
                        <a:rPr kumimoji="0" lang="en-US" sz="1900" b="1" i="0" u="none" strike="noStrike" cap="none" normalizeH="0" baseline="-25000" dirty="0" smtClean="0">
                          <a:ln>
                            <a:noFill/>
                          </a:ln>
                          <a:solidFill>
                            <a:schemeClr val="tx1"/>
                          </a:solidFill>
                          <a:effectLst/>
                          <a:latin typeface="Calibri" pitchFamily="34" charset="0"/>
                        </a:rPr>
                        <a:t>0</a:t>
                      </a:r>
                      <a:endParaRPr kumimoji="0" lang="cs-CZ" sz="1900" b="1" i="0" u="none" strike="noStrike" cap="none" normalizeH="0" baseline="-25000" dirty="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900" b="1" i="0" u="none" strike="noStrike" cap="none" normalizeH="0" baseline="0" dirty="0" smtClean="0">
                          <a:ln>
                            <a:noFill/>
                          </a:ln>
                          <a:solidFill>
                            <a:schemeClr val="tx1"/>
                          </a:solidFill>
                          <a:effectLst/>
                          <a:latin typeface="Calibri" pitchFamily="34" charset="0"/>
                        </a:rPr>
                        <a:t>H</a:t>
                      </a:r>
                      <a:r>
                        <a:rPr kumimoji="0" lang="en-US" sz="1900" b="1" i="0" u="none" strike="noStrike" cap="none" normalizeH="0" baseline="-25000" dirty="0" smtClean="0">
                          <a:ln>
                            <a:noFill/>
                          </a:ln>
                          <a:solidFill>
                            <a:schemeClr val="tx1"/>
                          </a:solidFill>
                          <a:effectLst/>
                          <a:latin typeface="Calibri" pitchFamily="34" charset="0"/>
                        </a:rPr>
                        <a:t>A</a:t>
                      </a:r>
                      <a:endParaRPr kumimoji="0" lang="cs-CZ" sz="1900" b="1" i="0" u="none" strike="noStrike" cap="none" normalizeH="0" baseline="-25000" dirty="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900" b="1" i="0" u="none" strike="noStrike" cap="none" normalizeH="0" baseline="0" smtClean="0">
                          <a:ln>
                            <a:noFill/>
                          </a:ln>
                          <a:solidFill>
                            <a:schemeClr val="tx1"/>
                          </a:solidFill>
                          <a:effectLst/>
                          <a:latin typeface="Calibri" pitchFamily="34" charset="0"/>
                        </a:rPr>
                        <a:t>Testov</a:t>
                      </a:r>
                      <a:r>
                        <a:rPr kumimoji="0" lang="cs-CZ" sz="1900" b="1" i="0" u="none" strike="noStrike" cap="none" normalizeH="0" baseline="0" smtClean="0">
                          <a:ln>
                            <a:noFill/>
                          </a:ln>
                          <a:solidFill>
                            <a:schemeClr val="tx1"/>
                          </a:solidFill>
                          <a:effectLst/>
                          <a:latin typeface="Calibri" pitchFamily="34" charset="0"/>
                        </a:rPr>
                        <a:t>á statistika</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900" b="1" i="0" u="none" strike="noStrike" cap="none" normalizeH="0" baseline="0" smtClean="0">
                          <a:ln>
                            <a:noFill/>
                          </a:ln>
                          <a:solidFill>
                            <a:schemeClr val="tx1"/>
                          </a:solidFill>
                          <a:effectLst/>
                          <a:latin typeface="Calibri" pitchFamily="34" charset="0"/>
                        </a:rPr>
                        <a:t>Interval spolehlivosti</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r>
              <a:tr h="4699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dirty="0" smtClean="0">
                          <a:ln>
                            <a:noFill/>
                          </a:ln>
                          <a:solidFill>
                            <a:schemeClr val="tx1"/>
                          </a:solidFill>
                          <a:effectLst/>
                          <a:latin typeface="Calibri" pitchFamily="34" charset="0"/>
                        </a:rPr>
                        <a:t>t </a:t>
                      </a:r>
                      <a:r>
                        <a:rPr kumimoji="0" lang="en-US" sz="2100" b="1" i="0" u="none" strike="noStrike" cap="none" normalizeH="0" baseline="0" dirty="0" smtClean="0">
                          <a:ln>
                            <a:noFill/>
                          </a:ln>
                          <a:solidFill>
                            <a:schemeClr val="tx1"/>
                          </a:solidFill>
                          <a:effectLst/>
                          <a:latin typeface="Calibri" pitchFamily="34" charset="0"/>
                        </a:rPr>
                        <a:t>&gt; t</a:t>
                      </a:r>
                      <a:endParaRPr kumimoji="0" lang="cs-CZ" sz="2100" b="1" i="0" u="none" strike="noStrike" cap="none" normalizeH="0" baseline="0" dirty="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t </a:t>
                      </a:r>
                      <a:r>
                        <a:rPr kumimoji="0" lang="en-US" sz="2100" b="1" i="0" u="none" strike="noStrike" cap="none" normalizeH="0" baseline="0" smtClean="0">
                          <a:ln>
                            <a:noFill/>
                          </a:ln>
                          <a:solidFill>
                            <a:schemeClr val="tx1"/>
                          </a:solidFill>
                          <a:effectLst/>
                          <a:latin typeface="Calibri" pitchFamily="34" charset="0"/>
                        </a:rPr>
                        <a:t>&lt; t</a:t>
                      </a:r>
                      <a:endParaRPr kumimoji="0" lang="cs-CZ" sz="2100" b="1"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2100" b="1" i="0" u="none" strike="noStrike" cap="none" normalizeH="0" baseline="0" dirty="0" smtClean="0">
                          <a:ln>
                            <a:noFill/>
                          </a:ln>
                          <a:solidFill>
                            <a:schemeClr val="tx1"/>
                          </a:solidFill>
                          <a:effectLst/>
                          <a:latin typeface="Calibri" pitchFamily="34" charset="0"/>
                        </a:rPr>
                        <a:t>|t| &gt; t</a:t>
                      </a:r>
                      <a:endParaRPr kumimoji="0" lang="cs-CZ" sz="2100" b="1" i="0" u="none" strike="noStrike" cap="none" normalizeH="0" baseline="0" dirty="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3046" name="Text Box 30"/>
          <p:cNvSpPr txBox="1">
            <a:spLocks noChangeArrowheads="1"/>
          </p:cNvSpPr>
          <p:nvPr/>
        </p:nvSpPr>
        <p:spPr bwMode="auto">
          <a:xfrm>
            <a:off x="1752600" y="2322513"/>
            <a:ext cx="5638800" cy="457200"/>
          </a:xfrm>
          <a:prstGeom prst="rect">
            <a:avLst/>
          </a:prstGeom>
          <a:noFill/>
          <a:ln w="25400">
            <a:noFill/>
            <a:miter lim="800000"/>
            <a:headEnd/>
            <a:tailEnd/>
          </a:ln>
        </p:spPr>
        <p:txBody>
          <a:bodyPr>
            <a:spAutoFit/>
          </a:bodyPr>
          <a:lstStyle/>
          <a:p>
            <a:pPr algn="ctr" fontAlgn="base">
              <a:spcBef>
                <a:spcPct val="20000"/>
              </a:spcBef>
              <a:spcAft>
                <a:spcPct val="0"/>
              </a:spcAft>
            </a:pPr>
            <a:r>
              <a:rPr lang="en-US" sz="2400" b="1" u="sng" dirty="0">
                <a:solidFill>
                  <a:prstClr val="black"/>
                </a:solidFill>
                <a:latin typeface="Arial" pitchFamily="34" charset="0"/>
                <a:cs typeface="Arial" pitchFamily="34" charset="0"/>
              </a:rPr>
              <a:t>Pr</a:t>
            </a:r>
            <a:r>
              <a:rPr lang="cs-CZ" sz="2400" b="1" u="sng" dirty="0" err="1">
                <a:solidFill>
                  <a:prstClr val="black"/>
                </a:solidFill>
                <a:latin typeface="Arial" pitchFamily="34" charset="0"/>
                <a:cs typeface="Arial" pitchFamily="34" charset="0"/>
              </a:rPr>
              <a:t>ůměr</a:t>
            </a:r>
            <a:r>
              <a:rPr lang="cs-CZ" sz="2400" b="1" dirty="0">
                <a:solidFill>
                  <a:prstClr val="black"/>
                </a:solidFill>
                <a:latin typeface="Arial" pitchFamily="34" charset="0"/>
                <a:cs typeface="Arial" pitchFamily="34" charset="0"/>
              </a:rPr>
              <a:t> </a:t>
            </a:r>
            <a:r>
              <a:rPr lang="cs-CZ" sz="2400" dirty="0">
                <a:solidFill>
                  <a:prstClr val="black"/>
                </a:solidFill>
                <a:latin typeface="Arial" pitchFamily="34" charset="0"/>
                <a:cs typeface="Arial" pitchFamily="34" charset="0"/>
              </a:rPr>
              <a:t>– cílová vs. výběrová populace</a:t>
            </a:r>
          </a:p>
        </p:txBody>
      </p:sp>
      <p:sp>
        <p:nvSpPr>
          <p:cNvPr id="43047" name="AutoShape 33"/>
          <p:cNvSpPr>
            <a:spLocks noChangeArrowheads="1"/>
          </p:cNvSpPr>
          <p:nvPr/>
        </p:nvSpPr>
        <p:spPr bwMode="auto">
          <a:xfrm>
            <a:off x="914400" y="2360613"/>
            <a:ext cx="609600" cy="381000"/>
          </a:xfrm>
          <a:prstGeom prst="rightArrow">
            <a:avLst>
              <a:gd name="adj1" fmla="val 50000"/>
              <a:gd name="adj2" fmla="val 40000"/>
            </a:avLst>
          </a:prstGeom>
          <a:solidFill>
            <a:srgbClr val="008000"/>
          </a:solidFill>
          <a:ln w="25400">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43010" name="Object 61"/>
          <p:cNvGraphicFramePr>
            <a:graphicFrameLocks noChangeAspect="1"/>
          </p:cNvGraphicFramePr>
          <p:nvPr/>
        </p:nvGraphicFramePr>
        <p:xfrm>
          <a:off x="312738" y="3190875"/>
          <a:ext cx="1417637" cy="881063"/>
        </p:xfrm>
        <a:graphic>
          <a:graphicData uri="http://schemas.openxmlformats.org/presentationml/2006/ole">
            <mc:AlternateContent xmlns:mc="http://schemas.openxmlformats.org/markup-compatibility/2006">
              <mc:Choice xmlns:v="urn:schemas-microsoft-com:vml" Requires="v">
                <p:oleObj spid="_x0000_s14443" name="Rovnice" r:id="rId3" imgW="698500" imgH="381000" progId="Equation.3">
                  <p:embed/>
                </p:oleObj>
              </mc:Choice>
              <mc:Fallback>
                <p:oleObj name="Rovnice" r:id="rId3" imgW="698500" imgH="381000" progId="Equation.3">
                  <p:embed/>
                  <p:pic>
                    <p:nvPicPr>
                      <p:cNvPr id="0" name="Picture 3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2738" y="3190875"/>
                        <a:ext cx="1417637" cy="881063"/>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3048" name="Text Box 63"/>
          <p:cNvSpPr txBox="1">
            <a:spLocks noChangeArrowheads="1"/>
          </p:cNvSpPr>
          <p:nvPr/>
        </p:nvSpPr>
        <p:spPr bwMode="auto">
          <a:xfrm>
            <a:off x="7916743" y="3219458"/>
            <a:ext cx="838200" cy="457200"/>
          </a:xfrm>
          <a:prstGeom prst="rect">
            <a:avLst/>
          </a:prstGeom>
          <a:noFill/>
          <a:ln w="25400">
            <a:noFill/>
            <a:miter lim="800000"/>
            <a:headEnd/>
            <a:tailEnd/>
          </a:ln>
        </p:spPr>
        <p:txBody>
          <a:bodyPr>
            <a:spAutoFit/>
          </a:bodyPr>
          <a:lstStyle/>
          <a:p>
            <a:pPr fontAlgn="base">
              <a:spcBef>
                <a:spcPct val="20000"/>
              </a:spcBef>
              <a:spcAft>
                <a:spcPct val="0"/>
              </a:spcAft>
            </a:pPr>
            <a:r>
              <a:rPr lang="cs-CZ" sz="1200" dirty="0">
                <a:solidFill>
                  <a:prstClr val="black"/>
                </a:solidFill>
                <a:latin typeface="Arial" pitchFamily="34" charset="0"/>
                <a:cs typeface="Arial" pitchFamily="34" charset="0"/>
              </a:rPr>
              <a:t> </a:t>
            </a:r>
            <a:r>
              <a:rPr lang="cs-CZ" sz="1200" dirty="0" smtClean="0">
                <a:solidFill>
                  <a:prstClr val="black"/>
                </a:solidFill>
                <a:latin typeface="Arial" pitchFamily="34" charset="0"/>
                <a:cs typeface="Arial" pitchFamily="34" charset="0"/>
              </a:rPr>
              <a:t>(</a:t>
            </a:r>
            <a:r>
              <a:rPr lang="cs-CZ" sz="1200" dirty="0">
                <a:solidFill>
                  <a:prstClr val="black"/>
                </a:solidFill>
                <a:latin typeface="Arial" pitchFamily="34" charset="0"/>
                <a:cs typeface="Arial" pitchFamily="34" charset="0"/>
              </a:rPr>
              <a:t>n-1)</a:t>
            </a:r>
            <a:br>
              <a:rPr lang="cs-CZ" sz="1200" dirty="0">
                <a:solidFill>
                  <a:prstClr val="black"/>
                </a:solidFill>
                <a:latin typeface="Arial" pitchFamily="34" charset="0"/>
                <a:cs typeface="Arial" pitchFamily="34" charset="0"/>
              </a:rPr>
            </a:br>
            <a:r>
              <a:rPr lang="cs-CZ" sz="1200" dirty="0">
                <a:solidFill>
                  <a:prstClr val="black"/>
                </a:solidFill>
                <a:latin typeface="Arial" pitchFamily="34" charset="0"/>
                <a:cs typeface="Arial" pitchFamily="34" charset="0"/>
              </a:rPr>
              <a:t>1-α</a:t>
            </a:r>
          </a:p>
        </p:txBody>
      </p:sp>
      <p:sp>
        <p:nvSpPr>
          <p:cNvPr id="43049" name="Text Box 65"/>
          <p:cNvSpPr txBox="1">
            <a:spLocks noChangeArrowheads="1"/>
          </p:cNvSpPr>
          <p:nvPr/>
        </p:nvSpPr>
        <p:spPr bwMode="auto">
          <a:xfrm>
            <a:off x="7927376" y="3643648"/>
            <a:ext cx="838200" cy="457200"/>
          </a:xfrm>
          <a:prstGeom prst="rect">
            <a:avLst/>
          </a:prstGeom>
          <a:noFill/>
          <a:ln w="25400">
            <a:noFill/>
            <a:miter lim="800000"/>
            <a:headEnd/>
            <a:tailEnd/>
          </a:ln>
        </p:spPr>
        <p:txBody>
          <a:bodyPr>
            <a:spAutoFit/>
          </a:bodyPr>
          <a:lstStyle/>
          <a:p>
            <a:pPr fontAlgn="base">
              <a:spcBef>
                <a:spcPct val="20000"/>
              </a:spcBef>
              <a:spcAft>
                <a:spcPct val="0"/>
              </a:spcAft>
            </a:pPr>
            <a:r>
              <a:rPr lang="cs-CZ" sz="1200" dirty="0" smtClean="0">
                <a:solidFill>
                  <a:prstClr val="black"/>
                </a:solidFill>
                <a:latin typeface="Arial" pitchFamily="34" charset="0"/>
                <a:cs typeface="Arial" pitchFamily="34" charset="0"/>
              </a:rPr>
              <a:t>(</a:t>
            </a:r>
            <a:r>
              <a:rPr lang="cs-CZ" sz="1200" dirty="0">
                <a:solidFill>
                  <a:prstClr val="black"/>
                </a:solidFill>
                <a:latin typeface="Arial" pitchFamily="34" charset="0"/>
                <a:cs typeface="Arial" pitchFamily="34" charset="0"/>
              </a:rPr>
              <a:t>n-1)</a:t>
            </a:r>
            <a:br>
              <a:rPr lang="cs-CZ" sz="1200" dirty="0">
                <a:solidFill>
                  <a:prstClr val="black"/>
                </a:solidFill>
                <a:latin typeface="Arial" pitchFamily="34" charset="0"/>
                <a:cs typeface="Arial" pitchFamily="34" charset="0"/>
              </a:rPr>
            </a:br>
            <a:r>
              <a:rPr lang="cs-CZ" sz="1200" dirty="0">
                <a:solidFill>
                  <a:prstClr val="black"/>
                </a:solidFill>
                <a:latin typeface="Arial" pitchFamily="34" charset="0"/>
                <a:cs typeface="Arial" pitchFamily="34" charset="0"/>
              </a:rPr>
              <a:t>α</a:t>
            </a:r>
          </a:p>
        </p:txBody>
      </p:sp>
      <p:sp>
        <p:nvSpPr>
          <p:cNvPr id="43050" name="Text Box 66"/>
          <p:cNvSpPr txBox="1">
            <a:spLocks noChangeArrowheads="1"/>
          </p:cNvSpPr>
          <p:nvPr/>
        </p:nvSpPr>
        <p:spPr bwMode="auto">
          <a:xfrm>
            <a:off x="8009447" y="4087341"/>
            <a:ext cx="838200" cy="457200"/>
          </a:xfrm>
          <a:prstGeom prst="rect">
            <a:avLst/>
          </a:prstGeom>
          <a:noFill/>
          <a:ln w="25400">
            <a:noFill/>
            <a:miter lim="800000"/>
            <a:headEnd/>
            <a:tailEnd/>
          </a:ln>
        </p:spPr>
        <p:txBody>
          <a:bodyPr>
            <a:spAutoFit/>
          </a:bodyPr>
          <a:lstStyle/>
          <a:p>
            <a:pPr fontAlgn="base">
              <a:spcBef>
                <a:spcPct val="20000"/>
              </a:spcBef>
              <a:spcAft>
                <a:spcPct val="0"/>
              </a:spcAft>
            </a:pPr>
            <a:r>
              <a:rPr lang="cs-CZ" sz="1200" dirty="0">
                <a:solidFill>
                  <a:prstClr val="black"/>
                </a:solidFill>
                <a:latin typeface="Arial" pitchFamily="34" charset="0"/>
                <a:cs typeface="Arial" pitchFamily="34" charset="0"/>
              </a:rPr>
              <a:t> </a:t>
            </a:r>
            <a:r>
              <a:rPr lang="cs-CZ" sz="1200" dirty="0" smtClean="0">
                <a:solidFill>
                  <a:prstClr val="black"/>
                </a:solidFill>
                <a:latin typeface="Arial" pitchFamily="34" charset="0"/>
                <a:cs typeface="Arial" pitchFamily="34" charset="0"/>
              </a:rPr>
              <a:t> (</a:t>
            </a:r>
            <a:r>
              <a:rPr lang="cs-CZ" sz="1200" dirty="0">
                <a:solidFill>
                  <a:prstClr val="black"/>
                </a:solidFill>
                <a:latin typeface="Arial" pitchFamily="34" charset="0"/>
                <a:cs typeface="Arial" pitchFamily="34" charset="0"/>
              </a:rPr>
              <a:t>n-1)</a:t>
            </a:r>
            <a:br>
              <a:rPr lang="cs-CZ" sz="1200" dirty="0">
                <a:solidFill>
                  <a:prstClr val="black"/>
                </a:solidFill>
                <a:latin typeface="Arial" pitchFamily="34" charset="0"/>
                <a:cs typeface="Arial" pitchFamily="34" charset="0"/>
              </a:rPr>
            </a:br>
            <a:r>
              <a:rPr lang="cs-CZ" sz="1200" dirty="0">
                <a:solidFill>
                  <a:prstClr val="black"/>
                </a:solidFill>
                <a:latin typeface="Arial" pitchFamily="34" charset="0"/>
                <a:cs typeface="Arial" pitchFamily="34" charset="0"/>
              </a:rPr>
              <a:t>1-α/2</a:t>
            </a:r>
          </a:p>
        </p:txBody>
      </p:sp>
      <p:graphicFrame>
        <p:nvGraphicFramePr>
          <p:cNvPr id="43011" name="Object 67"/>
          <p:cNvGraphicFramePr>
            <a:graphicFrameLocks noChangeAspect="1"/>
          </p:cNvGraphicFramePr>
          <p:nvPr/>
        </p:nvGraphicFramePr>
        <p:xfrm>
          <a:off x="2438400" y="3208825"/>
          <a:ext cx="685800" cy="461963"/>
        </p:xfrm>
        <a:graphic>
          <a:graphicData uri="http://schemas.openxmlformats.org/presentationml/2006/ole">
            <mc:AlternateContent xmlns:mc="http://schemas.openxmlformats.org/markup-compatibility/2006">
              <mc:Choice xmlns:v="urn:schemas-microsoft-com:vml" Requires="v">
                <p:oleObj spid="_x0000_s14444" name="Equation" r:id="rId5" imgW="380835" imgH="241195" progId="Equation.3">
                  <p:embed/>
                </p:oleObj>
              </mc:Choice>
              <mc:Fallback>
                <p:oleObj name="Equation" r:id="rId5" imgW="380835" imgH="241195" progId="Equation.3">
                  <p:embed/>
                  <p:pic>
                    <p:nvPicPr>
                      <p:cNvPr id="0" name="Picture 3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38400" y="3208825"/>
                        <a:ext cx="685800" cy="461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3012" name="Object 68"/>
          <p:cNvGraphicFramePr>
            <a:graphicFrameLocks noChangeAspect="1"/>
          </p:cNvGraphicFramePr>
          <p:nvPr/>
        </p:nvGraphicFramePr>
        <p:xfrm>
          <a:off x="2438400" y="3634904"/>
          <a:ext cx="762000" cy="482600"/>
        </p:xfrm>
        <a:graphic>
          <a:graphicData uri="http://schemas.openxmlformats.org/presentationml/2006/ole">
            <mc:AlternateContent xmlns:mc="http://schemas.openxmlformats.org/markup-compatibility/2006">
              <mc:Choice xmlns:v="urn:schemas-microsoft-com:vml" Requires="v">
                <p:oleObj spid="_x0000_s14445" name="Equation" r:id="rId7" imgW="380835" imgH="241195" progId="Equation.3">
                  <p:embed/>
                </p:oleObj>
              </mc:Choice>
              <mc:Fallback>
                <p:oleObj name="Equation" r:id="rId7" imgW="380835" imgH="241195" progId="Equation.3">
                  <p:embed/>
                  <p:pic>
                    <p:nvPicPr>
                      <p:cNvPr id="0" name="Picture 3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38400" y="3634904"/>
                        <a:ext cx="7620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3013" name="Object 69"/>
          <p:cNvGraphicFramePr>
            <a:graphicFrameLocks noChangeAspect="1"/>
          </p:cNvGraphicFramePr>
          <p:nvPr/>
        </p:nvGraphicFramePr>
        <p:xfrm>
          <a:off x="2438400" y="4056550"/>
          <a:ext cx="762000" cy="481013"/>
        </p:xfrm>
        <a:graphic>
          <a:graphicData uri="http://schemas.openxmlformats.org/presentationml/2006/ole">
            <mc:AlternateContent xmlns:mc="http://schemas.openxmlformats.org/markup-compatibility/2006">
              <mc:Choice xmlns:v="urn:schemas-microsoft-com:vml" Requires="v">
                <p:oleObj spid="_x0000_s14446" name="Equation" r:id="rId9" imgW="380835" imgH="241195" progId="Equation.3">
                  <p:embed/>
                </p:oleObj>
              </mc:Choice>
              <mc:Fallback>
                <p:oleObj name="Equation" r:id="rId9" imgW="380835" imgH="241195" progId="Equation.3">
                  <p:embed/>
                  <p:pic>
                    <p:nvPicPr>
                      <p:cNvPr id="0" name="Picture 3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438400" y="4056550"/>
                        <a:ext cx="762000" cy="4810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3014" name="Object 70"/>
          <p:cNvGraphicFramePr>
            <a:graphicFrameLocks noChangeAspect="1"/>
          </p:cNvGraphicFramePr>
          <p:nvPr/>
        </p:nvGraphicFramePr>
        <p:xfrm>
          <a:off x="3810000" y="4031150"/>
          <a:ext cx="838200" cy="530225"/>
        </p:xfrm>
        <a:graphic>
          <a:graphicData uri="http://schemas.openxmlformats.org/presentationml/2006/ole">
            <mc:AlternateContent xmlns:mc="http://schemas.openxmlformats.org/markup-compatibility/2006">
              <mc:Choice xmlns:v="urn:schemas-microsoft-com:vml" Requires="v">
                <p:oleObj spid="_x0000_s14447" name="Equation" r:id="rId11" imgW="380835" imgH="241195" progId="Equation.3">
                  <p:embed/>
                </p:oleObj>
              </mc:Choice>
              <mc:Fallback>
                <p:oleObj name="Equation" r:id="rId11" imgW="380835" imgH="241195" progId="Equation.3">
                  <p:embed/>
                  <p:pic>
                    <p:nvPicPr>
                      <p:cNvPr id="0" name="Picture 3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810000" y="4031150"/>
                        <a:ext cx="838200" cy="530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3015" name="Object 71"/>
          <p:cNvGraphicFramePr>
            <a:graphicFrameLocks noChangeAspect="1"/>
          </p:cNvGraphicFramePr>
          <p:nvPr/>
        </p:nvGraphicFramePr>
        <p:xfrm>
          <a:off x="3810000" y="3634904"/>
          <a:ext cx="762000" cy="482600"/>
        </p:xfrm>
        <a:graphic>
          <a:graphicData uri="http://schemas.openxmlformats.org/presentationml/2006/ole">
            <mc:AlternateContent xmlns:mc="http://schemas.openxmlformats.org/markup-compatibility/2006">
              <mc:Choice xmlns:v="urn:schemas-microsoft-com:vml" Requires="v">
                <p:oleObj spid="_x0000_s14448" name="Equation" r:id="rId13" imgW="380835" imgH="241195" progId="Equation.3">
                  <p:embed/>
                </p:oleObj>
              </mc:Choice>
              <mc:Fallback>
                <p:oleObj name="Equation" r:id="rId13" imgW="380835" imgH="241195" progId="Equation.3">
                  <p:embed/>
                  <p:pic>
                    <p:nvPicPr>
                      <p:cNvPr id="0" name="Picture 4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810000" y="3634904"/>
                        <a:ext cx="7620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3016" name="Object 72"/>
          <p:cNvGraphicFramePr>
            <a:graphicFrameLocks noChangeAspect="1"/>
          </p:cNvGraphicFramePr>
          <p:nvPr/>
        </p:nvGraphicFramePr>
        <p:xfrm>
          <a:off x="3810000" y="3199300"/>
          <a:ext cx="762000" cy="482600"/>
        </p:xfrm>
        <a:graphic>
          <a:graphicData uri="http://schemas.openxmlformats.org/presentationml/2006/ole">
            <mc:AlternateContent xmlns:mc="http://schemas.openxmlformats.org/markup-compatibility/2006">
              <mc:Choice xmlns:v="urn:schemas-microsoft-com:vml" Requires="v">
                <p:oleObj spid="_x0000_s14449" name="Equation" r:id="rId15" imgW="380835" imgH="241195" progId="Equation.3">
                  <p:embed/>
                </p:oleObj>
              </mc:Choice>
              <mc:Fallback>
                <p:oleObj name="Equation" r:id="rId15" imgW="380835" imgH="241195" progId="Equation.3">
                  <p:embed/>
                  <p:pic>
                    <p:nvPicPr>
                      <p:cNvPr id="0" name="Picture 4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810000" y="3199300"/>
                        <a:ext cx="7620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3051" name="Rectangle 88"/>
          <p:cNvSpPr>
            <a:spLocks noChangeArrowheads="1"/>
          </p:cNvSpPr>
          <p:nvPr/>
        </p:nvSpPr>
        <p:spPr bwMode="auto">
          <a:xfrm>
            <a:off x="180974" y="1564049"/>
            <a:ext cx="8798517" cy="646331"/>
          </a:xfrm>
          <a:prstGeom prst="rect">
            <a:avLst/>
          </a:prstGeom>
          <a:noFill/>
          <a:ln w="9525">
            <a:noFill/>
            <a:miter lim="800000"/>
            <a:headEnd/>
            <a:tailEnd/>
          </a:ln>
        </p:spPr>
        <p:txBody>
          <a:bodyPr wrap="square" anchor="ctr">
            <a:spAutoFit/>
          </a:bodyPr>
          <a:lstStyle/>
          <a:p>
            <a:pPr fontAlgn="base">
              <a:spcBef>
                <a:spcPct val="0"/>
              </a:spcBef>
              <a:spcAft>
                <a:spcPct val="0"/>
              </a:spcAft>
            </a:pPr>
            <a:r>
              <a:rPr lang="cs-CZ" dirty="0">
                <a:solidFill>
                  <a:prstClr val="black"/>
                </a:solidFill>
                <a:latin typeface="Arial" pitchFamily="34" charset="0"/>
                <a:cs typeface="Arial" pitchFamily="34" charset="0"/>
              </a:rPr>
              <a:t>V případě </a:t>
            </a:r>
            <a:r>
              <a:rPr lang="cs-CZ" dirty="0" smtClean="0">
                <a:solidFill>
                  <a:prstClr val="black"/>
                </a:solidFill>
                <a:latin typeface="Arial" pitchFamily="34" charset="0"/>
                <a:cs typeface="Arial" pitchFamily="34" charset="0"/>
              </a:rPr>
              <a:t>„</a:t>
            </a:r>
            <a:r>
              <a:rPr lang="cs-CZ" dirty="0" err="1" smtClean="0">
                <a:solidFill>
                  <a:prstClr val="black"/>
                </a:solidFill>
                <a:latin typeface="Arial" pitchFamily="34" charset="0"/>
                <a:cs typeface="Arial" pitchFamily="34" charset="0"/>
              </a:rPr>
              <a:t>one</a:t>
            </a:r>
            <a:r>
              <a:rPr lang="cs-CZ" dirty="0" smtClean="0">
                <a:solidFill>
                  <a:prstClr val="black"/>
                </a:solidFill>
                <a:latin typeface="Arial" pitchFamily="34" charset="0"/>
                <a:cs typeface="Arial" pitchFamily="34" charset="0"/>
              </a:rPr>
              <a:t> sample“ </a:t>
            </a:r>
            <a:r>
              <a:rPr lang="cs-CZ" dirty="0">
                <a:solidFill>
                  <a:prstClr val="black"/>
                </a:solidFill>
                <a:latin typeface="Arial" pitchFamily="34" charset="0"/>
                <a:cs typeface="Arial" pitchFamily="34" charset="0"/>
              </a:rPr>
              <a:t>testů jde o srovnání </a:t>
            </a:r>
            <a:r>
              <a:rPr lang="cs-CZ" dirty="0" smtClean="0">
                <a:solidFill>
                  <a:prstClr val="black"/>
                </a:solidFill>
                <a:latin typeface="Arial" pitchFamily="34" charset="0"/>
                <a:cs typeface="Arial" pitchFamily="34" charset="0"/>
              </a:rPr>
              <a:t>jednoho výběru </a:t>
            </a:r>
            <a:r>
              <a:rPr lang="cs-CZ" dirty="0">
                <a:solidFill>
                  <a:prstClr val="black"/>
                </a:solidFill>
                <a:latin typeface="Arial" pitchFamily="34" charset="0"/>
                <a:cs typeface="Arial" pitchFamily="34" charset="0"/>
              </a:rPr>
              <a:t>dat </a:t>
            </a:r>
            <a:r>
              <a:rPr lang="cs-CZ" dirty="0" smtClean="0">
                <a:solidFill>
                  <a:prstClr val="black"/>
                </a:solidFill>
                <a:latin typeface="Arial" pitchFamily="34" charset="0"/>
                <a:cs typeface="Arial" pitchFamily="34" charset="0"/>
              </a:rPr>
              <a:t>(proto „</a:t>
            </a:r>
            <a:r>
              <a:rPr lang="cs-CZ" dirty="0" err="1" smtClean="0">
                <a:solidFill>
                  <a:prstClr val="black"/>
                </a:solidFill>
                <a:latin typeface="Arial" pitchFamily="34" charset="0"/>
                <a:cs typeface="Arial" pitchFamily="34" charset="0"/>
              </a:rPr>
              <a:t>one</a:t>
            </a:r>
            <a:r>
              <a:rPr lang="cs-CZ" dirty="0" smtClean="0">
                <a:solidFill>
                  <a:prstClr val="black"/>
                </a:solidFill>
                <a:latin typeface="Arial" pitchFamily="34" charset="0"/>
                <a:cs typeface="Arial" pitchFamily="34" charset="0"/>
              </a:rPr>
              <a:t> sample“) </a:t>
            </a:r>
            <a:r>
              <a:rPr lang="cs-CZ" dirty="0">
                <a:solidFill>
                  <a:prstClr val="black"/>
                </a:solidFill>
                <a:latin typeface="Arial" pitchFamily="34" charset="0"/>
                <a:cs typeface="Arial" pitchFamily="34" charset="0"/>
              </a:rPr>
              <a:t>s cílovou populací. Pro parametrické testy musí mít </a:t>
            </a:r>
            <a:r>
              <a:rPr lang="cs-CZ" dirty="0" smtClean="0">
                <a:solidFill>
                  <a:prstClr val="black"/>
                </a:solidFill>
                <a:latin typeface="Arial" pitchFamily="34" charset="0"/>
                <a:cs typeface="Arial" pitchFamily="34" charset="0"/>
              </a:rPr>
              <a:t>výběr normální </a:t>
            </a:r>
            <a:r>
              <a:rPr lang="cs-CZ" dirty="0">
                <a:solidFill>
                  <a:prstClr val="black"/>
                </a:solidFill>
                <a:latin typeface="Arial" pitchFamily="34" charset="0"/>
                <a:cs typeface="Arial" pitchFamily="34" charset="0"/>
              </a:rPr>
              <a:t>rozložení. </a:t>
            </a:r>
          </a:p>
        </p:txBody>
      </p:sp>
      <p:sp>
        <p:nvSpPr>
          <p:cNvPr id="18" name="AutoShape 33"/>
          <p:cNvSpPr>
            <a:spLocks noChangeArrowheads="1"/>
          </p:cNvSpPr>
          <p:nvPr/>
        </p:nvSpPr>
        <p:spPr bwMode="auto">
          <a:xfrm rot="5400000">
            <a:off x="713284" y="4407396"/>
            <a:ext cx="609600" cy="381000"/>
          </a:xfrm>
          <a:prstGeom prst="rightArrow">
            <a:avLst>
              <a:gd name="adj1" fmla="val 50000"/>
              <a:gd name="adj2" fmla="val 40000"/>
            </a:avLst>
          </a:prstGeom>
          <a:solidFill>
            <a:srgbClr val="008000"/>
          </a:solidFill>
          <a:ln w="25400">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9" name="TextovéPole 18"/>
          <p:cNvSpPr txBox="1"/>
          <p:nvPr/>
        </p:nvSpPr>
        <p:spPr>
          <a:xfrm>
            <a:off x="179512" y="5013176"/>
            <a:ext cx="4262705" cy="1785104"/>
          </a:xfrm>
          <a:prstGeom prst="rect">
            <a:avLst/>
          </a:prstGeom>
          <a:noFill/>
        </p:spPr>
        <p:txBody>
          <a:bodyPr wrap="none" rtlCol="0">
            <a:spAutoFit/>
          </a:bodyPr>
          <a:lstStyle/>
          <a:p>
            <a:r>
              <a:rPr lang="el-GR" dirty="0" smtClean="0">
                <a:latin typeface="Arial" pitchFamily="34" charset="0"/>
                <a:cs typeface="Arial" pitchFamily="34" charset="0"/>
              </a:rPr>
              <a:t>μ</a:t>
            </a:r>
            <a:r>
              <a:rPr lang="cs-CZ" dirty="0" smtClean="0">
                <a:latin typeface="Arial" pitchFamily="34" charset="0"/>
                <a:cs typeface="Arial" pitchFamily="34" charset="0"/>
              </a:rPr>
              <a:t> - střední hodnota základního souboru</a:t>
            </a:r>
          </a:p>
          <a:p>
            <a:r>
              <a:rPr lang="cs-CZ" dirty="0" smtClean="0">
                <a:latin typeface="Arial" pitchFamily="34" charset="0"/>
                <a:cs typeface="Arial" pitchFamily="34" charset="0"/>
              </a:rPr>
              <a:t>    - průměr výběrového souboru</a:t>
            </a:r>
          </a:p>
          <a:p>
            <a:r>
              <a:rPr lang="cs-CZ" dirty="0" smtClean="0">
                <a:latin typeface="Arial" pitchFamily="34" charset="0"/>
                <a:cs typeface="Arial" pitchFamily="34" charset="0"/>
              </a:rPr>
              <a:t>s</a:t>
            </a:r>
            <a:r>
              <a:rPr lang="cs-CZ" baseline="30000" dirty="0" smtClean="0">
                <a:latin typeface="Arial" pitchFamily="34" charset="0"/>
                <a:cs typeface="Arial" pitchFamily="34" charset="0"/>
              </a:rPr>
              <a:t>2</a:t>
            </a:r>
            <a:r>
              <a:rPr lang="cs-CZ" dirty="0" smtClean="0">
                <a:latin typeface="Arial" pitchFamily="34" charset="0"/>
                <a:cs typeface="Arial" pitchFamily="34" charset="0"/>
              </a:rPr>
              <a:t> - rozptyl výběrového souboru</a:t>
            </a:r>
          </a:p>
          <a:p>
            <a:r>
              <a:rPr lang="cs-CZ" dirty="0" smtClean="0">
                <a:latin typeface="Arial" pitchFamily="34" charset="0"/>
                <a:cs typeface="Arial" pitchFamily="34" charset="0"/>
              </a:rPr>
              <a:t>n - počet členů výběrového souboru</a:t>
            </a:r>
          </a:p>
          <a:p>
            <a:endParaRPr lang="cs-CZ" sz="2000" dirty="0" smtClean="0"/>
          </a:p>
          <a:p>
            <a:endParaRPr lang="cs-CZ" dirty="0"/>
          </a:p>
        </p:txBody>
      </p:sp>
      <p:graphicFrame>
        <p:nvGraphicFramePr>
          <p:cNvPr id="14346" name="Object 72"/>
          <p:cNvGraphicFramePr>
            <a:graphicFrameLocks noChangeAspect="1"/>
          </p:cNvGraphicFramePr>
          <p:nvPr/>
        </p:nvGraphicFramePr>
        <p:xfrm>
          <a:off x="251520" y="5301208"/>
          <a:ext cx="228600" cy="381000"/>
        </p:xfrm>
        <a:graphic>
          <a:graphicData uri="http://schemas.openxmlformats.org/presentationml/2006/ole">
            <mc:AlternateContent xmlns:mc="http://schemas.openxmlformats.org/markup-compatibility/2006">
              <mc:Choice xmlns:v="urn:schemas-microsoft-com:vml" Requires="v">
                <p:oleObj spid="_x0000_s14450" name="Rovnice" r:id="rId17" imgW="114201" imgH="190335" progId="Equation.3">
                  <p:embed/>
                </p:oleObj>
              </mc:Choice>
              <mc:Fallback>
                <p:oleObj name="Rovnice" r:id="rId17" imgW="114201" imgH="190335" progId="Equation.3">
                  <p:embed/>
                  <p:pic>
                    <p:nvPicPr>
                      <p:cNvPr id="0" name="Picture 4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51520" y="5301208"/>
                        <a:ext cx="228600"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 name="AutoShape 33"/>
          <p:cNvSpPr>
            <a:spLocks noChangeArrowheads="1"/>
          </p:cNvSpPr>
          <p:nvPr/>
        </p:nvSpPr>
        <p:spPr bwMode="auto">
          <a:xfrm rot="19825453">
            <a:off x="7434623" y="4761118"/>
            <a:ext cx="609600" cy="381000"/>
          </a:xfrm>
          <a:prstGeom prst="rightArrow">
            <a:avLst>
              <a:gd name="adj1" fmla="val 50000"/>
              <a:gd name="adj2" fmla="val 40000"/>
            </a:avLst>
          </a:prstGeom>
          <a:solidFill>
            <a:srgbClr val="008000"/>
          </a:solidFill>
          <a:ln w="25400">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 name="TextovéPole 22"/>
          <p:cNvSpPr txBox="1"/>
          <p:nvPr/>
        </p:nvSpPr>
        <p:spPr>
          <a:xfrm>
            <a:off x="4716016" y="5157192"/>
            <a:ext cx="4191468" cy="646331"/>
          </a:xfrm>
          <a:prstGeom prst="rect">
            <a:avLst/>
          </a:prstGeom>
          <a:noFill/>
        </p:spPr>
        <p:txBody>
          <a:bodyPr wrap="none" rtlCol="0">
            <a:spAutoFit/>
          </a:bodyPr>
          <a:lstStyle/>
          <a:p>
            <a:r>
              <a:rPr lang="cs-CZ" dirty="0" smtClean="0"/>
              <a:t>t</a:t>
            </a:r>
            <a:r>
              <a:rPr lang="cs-CZ" baseline="-25000" dirty="0" smtClean="0"/>
              <a:t>1-</a:t>
            </a:r>
            <a:r>
              <a:rPr lang="el-GR" baseline="-25000" dirty="0" smtClean="0"/>
              <a:t>α</a:t>
            </a:r>
            <a:r>
              <a:rPr lang="cs-CZ" baseline="-25000" dirty="0" smtClean="0"/>
              <a:t>/2 </a:t>
            </a:r>
            <a:r>
              <a:rPr lang="cs-CZ" dirty="0" smtClean="0"/>
              <a:t>(n-1) = kvantil Studentova </a:t>
            </a:r>
            <a:r>
              <a:rPr lang="cs-CZ" i="1" dirty="0" smtClean="0"/>
              <a:t>t</a:t>
            </a:r>
            <a:r>
              <a:rPr lang="cs-CZ" dirty="0" smtClean="0"/>
              <a:t>-rozdělení</a:t>
            </a:r>
          </a:p>
          <a:p>
            <a:r>
              <a:rPr lang="cs-CZ" dirty="0" smtClean="0"/>
              <a:t> pro dané stupně volnosti (n-1) a zvolené </a:t>
            </a:r>
            <a:r>
              <a:rPr lang="el-GR" dirty="0" smtClean="0"/>
              <a:t>α</a:t>
            </a:r>
            <a:endParaRPr lang="cs-CZ" dirty="0"/>
          </a:p>
        </p:txBody>
      </p:sp>
      <p:sp>
        <p:nvSpPr>
          <p:cNvPr id="24" name="TextovéPole 23"/>
          <p:cNvSpPr txBox="1"/>
          <p:nvPr/>
        </p:nvSpPr>
        <p:spPr>
          <a:xfrm>
            <a:off x="971600" y="3707740"/>
            <a:ext cx="300082" cy="369332"/>
          </a:xfrm>
          <a:prstGeom prst="rect">
            <a:avLst/>
          </a:prstGeom>
          <a:noFill/>
        </p:spPr>
        <p:txBody>
          <a:bodyPr wrap="none" rtlCol="0">
            <a:spAutoFit/>
          </a:bodyPr>
          <a:lstStyle/>
          <a:p>
            <a:r>
              <a:rPr lang="cs-CZ" dirty="0" smtClean="0">
                <a:solidFill>
                  <a:srgbClr val="FF0000"/>
                </a:solidFill>
              </a:rPr>
              <a:t>*</a:t>
            </a:r>
            <a:endParaRPr lang="cs-CZ" dirty="0">
              <a:solidFill>
                <a:srgbClr val="FF0000"/>
              </a:solidFill>
            </a:endParaRPr>
          </a:p>
        </p:txBody>
      </p:sp>
      <p:sp>
        <p:nvSpPr>
          <p:cNvPr id="25" name="TextovéPole 24"/>
          <p:cNvSpPr txBox="1"/>
          <p:nvPr/>
        </p:nvSpPr>
        <p:spPr>
          <a:xfrm>
            <a:off x="4067944" y="5877272"/>
            <a:ext cx="4932040" cy="523220"/>
          </a:xfrm>
          <a:prstGeom prst="rect">
            <a:avLst/>
          </a:prstGeom>
          <a:noFill/>
        </p:spPr>
        <p:txBody>
          <a:bodyPr wrap="square" rtlCol="0">
            <a:spAutoFit/>
          </a:bodyPr>
          <a:lstStyle/>
          <a:p>
            <a:pPr marL="180975" indent="-180975" algn="r"/>
            <a:r>
              <a:rPr lang="cs-CZ" sz="1400" dirty="0" smtClean="0">
                <a:solidFill>
                  <a:srgbClr val="FF0000"/>
                </a:solidFill>
              </a:rPr>
              <a:t>* Pokud známe rozptyl základního souboru, tento nahradí výběrový odhad rozptylu z dat a výsledná statistika Z    N(0,1)</a:t>
            </a:r>
            <a:endParaRPr lang="cs-CZ" sz="1400" dirty="0">
              <a:solidFill>
                <a:srgbClr val="FF0000"/>
              </a:solidFill>
            </a:endParaRPr>
          </a:p>
        </p:txBody>
      </p:sp>
      <p:sp>
        <p:nvSpPr>
          <p:cNvPr id="27" name="Volný tvar 26"/>
          <p:cNvSpPr/>
          <p:nvPr/>
        </p:nvSpPr>
        <p:spPr>
          <a:xfrm>
            <a:off x="8316000" y="6220800"/>
            <a:ext cx="108000" cy="69849"/>
          </a:xfrm>
          <a:custGeom>
            <a:avLst/>
            <a:gdLst>
              <a:gd name="connsiteX0" fmla="*/ 0 w 152400"/>
              <a:gd name="connsiteY0" fmla="*/ 58737 h 69849"/>
              <a:gd name="connsiteX1" fmla="*/ 47625 w 152400"/>
              <a:gd name="connsiteY1" fmla="*/ 1587 h 69849"/>
              <a:gd name="connsiteX2" fmla="*/ 95250 w 152400"/>
              <a:gd name="connsiteY2" fmla="*/ 68262 h 69849"/>
              <a:gd name="connsiteX3" fmla="*/ 152400 w 152400"/>
              <a:gd name="connsiteY3" fmla="*/ 11112 h 69849"/>
            </a:gdLst>
            <a:ahLst/>
            <a:cxnLst>
              <a:cxn ang="0">
                <a:pos x="connsiteX0" y="connsiteY0"/>
              </a:cxn>
              <a:cxn ang="0">
                <a:pos x="connsiteX1" y="connsiteY1"/>
              </a:cxn>
              <a:cxn ang="0">
                <a:pos x="connsiteX2" y="connsiteY2"/>
              </a:cxn>
              <a:cxn ang="0">
                <a:pos x="connsiteX3" y="connsiteY3"/>
              </a:cxn>
            </a:cxnLst>
            <a:rect l="l" t="t" r="r" b="b"/>
            <a:pathLst>
              <a:path w="152400" h="69849">
                <a:moveTo>
                  <a:pt x="0" y="58737"/>
                </a:moveTo>
                <a:cubicBezTo>
                  <a:pt x="15875" y="29368"/>
                  <a:pt x="31750" y="0"/>
                  <a:pt x="47625" y="1587"/>
                </a:cubicBezTo>
                <a:cubicBezTo>
                  <a:pt x="63500" y="3175"/>
                  <a:pt x="77788" y="66675"/>
                  <a:pt x="95250" y="68262"/>
                </a:cubicBezTo>
                <a:cubicBezTo>
                  <a:pt x="112712" y="69849"/>
                  <a:pt x="132556" y="40480"/>
                  <a:pt x="152400" y="11112"/>
                </a:cubicBezTo>
              </a:path>
            </a:pathLst>
          </a:cu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939" name="Object 61"/>
          <p:cNvGraphicFramePr>
            <a:graphicFrameLocks noChangeAspect="1"/>
          </p:cNvGraphicFramePr>
          <p:nvPr/>
        </p:nvGraphicFramePr>
        <p:xfrm>
          <a:off x="5414963" y="4576763"/>
          <a:ext cx="1373187" cy="363537"/>
        </p:xfrm>
        <a:graphic>
          <a:graphicData uri="http://schemas.openxmlformats.org/presentationml/2006/ole">
            <mc:AlternateContent xmlns:mc="http://schemas.openxmlformats.org/markup-compatibility/2006">
              <mc:Choice xmlns:v="urn:schemas-microsoft-com:vml" Requires="v">
                <p:oleObj spid="_x0000_s39991" name="Rovnice" r:id="rId3" imgW="1040948" imgH="241195" progId="Equation.3">
                  <p:embed/>
                </p:oleObj>
              </mc:Choice>
              <mc:Fallback>
                <p:oleObj name="Rovnice" r:id="rId3" imgW="1040948" imgH="241195" progId="Equation.3">
                  <p:embed/>
                  <p:pic>
                    <p:nvPicPr>
                      <p:cNvPr id="0" name="Picture 1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14963" y="4576763"/>
                        <a:ext cx="1373187"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prstDash val="dash"/>
                            <a:miter lim="800000"/>
                            <a:headEnd/>
                            <a:tailEnd/>
                          </a14:hiddenLine>
                        </a:ext>
                      </a:extLst>
                    </p:spPr>
                  </p:pic>
                </p:oleObj>
              </mc:Fallback>
            </mc:AlternateContent>
          </a:graphicData>
        </a:graphic>
      </p:graphicFrame>
      <p:sp>
        <p:nvSpPr>
          <p:cNvPr id="7" name="Rectangle 3"/>
          <p:cNvSpPr txBox="1">
            <a:spLocks/>
          </p:cNvSpPr>
          <p:nvPr/>
        </p:nvSpPr>
        <p:spPr bwMode="auto">
          <a:xfrm>
            <a:off x="323528" y="1566316"/>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73050" indent="-273050" eaLnBrk="0" fontAlgn="base" hangingPunct="0">
              <a:spcBef>
                <a:spcPct val="20000"/>
              </a:spcBef>
              <a:spcAft>
                <a:spcPct val="0"/>
              </a:spcAft>
              <a:buClr>
                <a:schemeClr val="accent1"/>
              </a:buClr>
              <a:buSzPct val="85000"/>
              <a:buFont typeface="Wingdings 2" pitchFamily="18" charset="2"/>
              <a:buChar char=""/>
            </a:pPr>
            <a:r>
              <a:rPr lang="cs-CZ" sz="1600" dirty="0" smtClean="0"/>
              <a:t>Určitá linka autobusové městské dopravy má v době dopravní špičky průměrnou rychlost 8 km/hod. Uvažovalo se o tom, zda změna trasy by vedla ke změně průměrné rychlosti. Nová trasa byla proto projeta v deseti náhodně vybraných dnech a byly zjištěny tyto průměrné rychlosti: 7,8;  7,9; </a:t>
            </a:r>
            <a:r>
              <a:rPr lang="cs-CZ" sz="1600" dirty="0" err="1" smtClean="0"/>
              <a:t>9</a:t>
            </a:r>
            <a:r>
              <a:rPr lang="cs-CZ" sz="1600" dirty="0" smtClean="0"/>
              <a:t>,0; 7,8; </a:t>
            </a:r>
            <a:r>
              <a:rPr lang="cs-CZ" sz="1600" dirty="0" err="1" smtClean="0"/>
              <a:t>8</a:t>
            </a:r>
            <a:r>
              <a:rPr lang="cs-CZ" sz="1600" dirty="0" smtClean="0"/>
              <a:t>,0; 7,8; </a:t>
            </a:r>
            <a:r>
              <a:rPr lang="cs-CZ" sz="1600" dirty="0" err="1" smtClean="0"/>
              <a:t>8</a:t>
            </a:r>
            <a:r>
              <a:rPr lang="cs-CZ" sz="1600" dirty="0" smtClean="0"/>
              <a:t>,5; 8,2; 8,2; 9,3. Rozhodněte, zda změna trasy vede ke změně průměrné rychlosti. Předpokládáme normální rozdělení a α=0,05. </a:t>
            </a:r>
          </a:p>
          <a:p>
            <a:pPr marL="273050" indent="-273050" eaLnBrk="0" fontAlgn="base" hangingPunct="0">
              <a:spcBef>
                <a:spcPct val="20000"/>
              </a:spcBef>
              <a:spcAft>
                <a:spcPct val="0"/>
              </a:spcAft>
              <a:buClr>
                <a:schemeClr val="accent1"/>
              </a:buClr>
              <a:buSzPct val="85000"/>
              <a:buFont typeface="Wingdings 2" pitchFamily="18" charset="2"/>
              <a:buChar char=""/>
            </a:pPr>
            <a:r>
              <a:rPr lang="cs-CZ" sz="1600" b="1" u="sng" dirty="0" smtClean="0"/>
              <a:t>Postup:</a:t>
            </a:r>
          </a:p>
          <a:p>
            <a:pPr marL="342900" indent="-342900" eaLnBrk="0" fontAlgn="base" hangingPunct="0">
              <a:spcBef>
                <a:spcPct val="20000"/>
              </a:spcBef>
              <a:spcAft>
                <a:spcPct val="0"/>
              </a:spcAft>
              <a:buClr>
                <a:schemeClr val="accent1"/>
              </a:buClr>
              <a:buSzPct val="85000"/>
              <a:buFont typeface="+mj-lt"/>
              <a:buAutoNum type="arabicPeriod"/>
            </a:pPr>
            <a:r>
              <a:rPr lang="cs-CZ" sz="1600" dirty="0" smtClean="0">
                <a:latin typeface="Calibri" pitchFamily="34" charset="0"/>
              </a:rPr>
              <a:t>Na hladině významnosti 0,05 testujeme </a:t>
            </a:r>
            <a:r>
              <a:rPr lang="cs-CZ" sz="1600" b="1" dirty="0" smtClean="0">
                <a:latin typeface="Calibri" pitchFamily="34" charset="0"/>
              </a:rPr>
              <a:t>hypotézu </a:t>
            </a:r>
            <a:r>
              <a:rPr lang="en-US" sz="1600" b="1" dirty="0" smtClean="0">
                <a:latin typeface="Calibri" pitchFamily="34" charset="0"/>
              </a:rPr>
              <a:t>H</a:t>
            </a:r>
            <a:r>
              <a:rPr lang="en-US" sz="1600" b="1" baseline="-25000" dirty="0" smtClean="0">
                <a:latin typeface="Calibri" pitchFamily="34" charset="0"/>
              </a:rPr>
              <a:t>0</a:t>
            </a:r>
            <a:r>
              <a:rPr lang="cs-CZ" sz="1600" b="1" dirty="0" smtClean="0">
                <a:latin typeface="Calibri" pitchFamily="34" charset="0"/>
              </a:rPr>
              <a:t>:              ,</a:t>
            </a:r>
            <a:r>
              <a:rPr lang="en-US" sz="1600" b="1" dirty="0" smtClean="0">
                <a:latin typeface="Calibri" pitchFamily="34" charset="0"/>
              </a:rPr>
              <a:t> </a:t>
            </a:r>
            <a:r>
              <a:rPr lang="cs-CZ" sz="1600" b="1" dirty="0" smtClean="0">
                <a:latin typeface="Calibri" pitchFamily="34" charset="0"/>
              </a:rPr>
              <a:t>proti </a:t>
            </a:r>
            <a:r>
              <a:rPr lang="en-US" sz="1600" b="1" dirty="0" smtClean="0">
                <a:latin typeface="Calibri" pitchFamily="34" charset="0"/>
              </a:rPr>
              <a:t>H</a:t>
            </a:r>
            <a:r>
              <a:rPr lang="en-US" sz="1600" b="1" baseline="-25000" dirty="0" smtClean="0">
                <a:latin typeface="Calibri" pitchFamily="34" charset="0"/>
              </a:rPr>
              <a:t>A</a:t>
            </a:r>
            <a:r>
              <a:rPr lang="el-GR" sz="1600" b="1" dirty="0" smtClean="0">
                <a:latin typeface="Calibri" pitchFamily="34" charset="0"/>
              </a:rPr>
              <a:t> </a:t>
            </a:r>
            <a:r>
              <a:rPr lang="cs-CZ" sz="1600" b="1" dirty="0" smtClean="0">
                <a:latin typeface="Calibri" pitchFamily="34" charset="0"/>
              </a:rPr>
              <a:t>: </a:t>
            </a:r>
          </a:p>
          <a:p>
            <a:pPr marL="342900" indent="-342900" eaLnBrk="0" fontAlgn="base" hangingPunct="0">
              <a:spcBef>
                <a:spcPct val="20000"/>
              </a:spcBef>
              <a:spcAft>
                <a:spcPct val="0"/>
              </a:spcAft>
              <a:buClr>
                <a:schemeClr val="accent1"/>
              </a:buClr>
              <a:buSzPct val="85000"/>
              <a:buFont typeface="+mj-lt"/>
              <a:buAutoNum type="arabicPeriod"/>
            </a:pPr>
            <a:r>
              <a:rPr lang="cs-CZ" sz="1600" dirty="0" smtClean="0">
                <a:latin typeface="Calibri" pitchFamily="34" charset="0"/>
              </a:rPr>
              <a:t>Vypočteme</a:t>
            </a:r>
            <a:r>
              <a:rPr lang="cs-CZ" sz="1600" b="1" dirty="0" smtClean="0">
                <a:latin typeface="Calibri" pitchFamily="34" charset="0"/>
              </a:rPr>
              <a:t> aritmetický průměr </a:t>
            </a:r>
            <a:r>
              <a:rPr lang="cs-CZ" sz="1600" dirty="0" smtClean="0">
                <a:latin typeface="Calibri" pitchFamily="34" charset="0"/>
              </a:rPr>
              <a:t>a</a:t>
            </a:r>
            <a:r>
              <a:rPr lang="cs-CZ" sz="1600" b="1" dirty="0" smtClean="0">
                <a:latin typeface="Calibri" pitchFamily="34" charset="0"/>
              </a:rPr>
              <a:t> rozptyl výběrového souboru.</a:t>
            </a:r>
          </a:p>
          <a:p>
            <a:pPr marL="342900" indent="-342900" eaLnBrk="0" fontAlgn="base" hangingPunct="0">
              <a:spcBef>
                <a:spcPct val="20000"/>
              </a:spcBef>
              <a:spcAft>
                <a:spcPct val="0"/>
              </a:spcAft>
              <a:buClr>
                <a:schemeClr val="accent1"/>
              </a:buClr>
              <a:buSzPct val="85000"/>
              <a:buFont typeface="+mj-lt"/>
              <a:buAutoNum type="arabicPeriod"/>
            </a:pPr>
            <a:r>
              <a:rPr lang="cs-CZ" sz="1600" dirty="0" smtClean="0">
                <a:latin typeface="Calibri" pitchFamily="34" charset="0"/>
              </a:rPr>
              <a:t>Vypočteme</a:t>
            </a:r>
            <a:r>
              <a:rPr lang="cs-CZ" sz="1600" b="1" dirty="0" smtClean="0">
                <a:latin typeface="Calibri" pitchFamily="34" charset="0"/>
              </a:rPr>
              <a:t> testovou statistiku t: </a:t>
            </a:r>
          </a:p>
          <a:p>
            <a:pPr marL="342900" lvl="0" indent="-342900" eaLnBrk="0" fontAlgn="base" hangingPunct="0">
              <a:spcBef>
                <a:spcPct val="20000"/>
              </a:spcBef>
              <a:spcAft>
                <a:spcPct val="0"/>
              </a:spcAft>
              <a:buClr>
                <a:schemeClr val="accent1"/>
              </a:buClr>
              <a:buSzPct val="85000"/>
              <a:buFont typeface="+mj-lt"/>
              <a:buAutoNum type="arabicPeriod"/>
            </a:pPr>
            <a:endParaRPr lang="cs-CZ" sz="1600" b="1" dirty="0" smtClean="0">
              <a:latin typeface="Calibri" pitchFamily="34" charset="0"/>
            </a:endParaRPr>
          </a:p>
          <a:p>
            <a:pPr marL="342900" lvl="0" indent="-342900" eaLnBrk="0" fontAlgn="base" hangingPunct="0">
              <a:spcBef>
                <a:spcPct val="20000"/>
              </a:spcBef>
              <a:spcAft>
                <a:spcPct val="0"/>
              </a:spcAft>
              <a:buClr>
                <a:schemeClr val="accent1"/>
              </a:buClr>
              <a:buSzPct val="85000"/>
              <a:buFont typeface="+mj-lt"/>
              <a:buAutoNum type="arabicPeriod"/>
            </a:pPr>
            <a:endParaRPr lang="cs-CZ" sz="1600" b="1" dirty="0" smtClean="0">
              <a:latin typeface="Calibri" pitchFamily="34" charset="0"/>
            </a:endParaRPr>
          </a:p>
          <a:p>
            <a:pPr marL="342900" lvl="0" indent="-342900" eaLnBrk="0" fontAlgn="base" hangingPunct="0">
              <a:spcBef>
                <a:spcPct val="20000"/>
              </a:spcBef>
              <a:spcAft>
                <a:spcPct val="0"/>
              </a:spcAft>
              <a:buClr>
                <a:schemeClr val="accent1"/>
              </a:buClr>
              <a:buSzPct val="85000"/>
              <a:buFont typeface="+mj-lt"/>
              <a:buAutoNum type="arabicPeriod"/>
            </a:pPr>
            <a:r>
              <a:rPr lang="cs-CZ" sz="1600" dirty="0" smtClean="0">
                <a:latin typeface="Calibri" pitchFamily="34" charset="0"/>
              </a:rPr>
              <a:t>Vypočtené</a:t>
            </a:r>
            <a:r>
              <a:rPr lang="cs-CZ" sz="1600" b="1" dirty="0" smtClean="0">
                <a:latin typeface="Calibri" pitchFamily="34" charset="0"/>
              </a:rPr>
              <a:t> t porovnáme s kritickou hodnotou t</a:t>
            </a:r>
            <a:r>
              <a:rPr lang="cs-CZ" sz="1600" b="1" baseline="-25000" dirty="0" smtClean="0">
                <a:latin typeface="Calibri" pitchFamily="34" charset="0"/>
              </a:rPr>
              <a:t>1-</a:t>
            </a:r>
            <a:r>
              <a:rPr lang="el-GR" sz="1600" b="1" baseline="-25000" dirty="0" smtClean="0">
                <a:latin typeface="Calibri" pitchFamily="34" charset="0"/>
              </a:rPr>
              <a:t>α</a:t>
            </a:r>
            <a:r>
              <a:rPr lang="cs-CZ" sz="1600" b="1" baseline="-25000" dirty="0" smtClean="0">
                <a:latin typeface="Calibri" pitchFamily="34" charset="0"/>
              </a:rPr>
              <a:t>/2(n-1):</a:t>
            </a:r>
          </a:p>
          <a:p>
            <a:pPr marL="342900" lvl="0" indent="-342900" eaLnBrk="0" fontAlgn="base" hangingPunct="0">
              <a:spcBef>
                <a:spcPct val="20000"/>
              </a:spcBef>
              <a:spcAft>
                <a:spcPct val="0"/>
              </a:spcAft>
              <a:buClr>
                <a:schemeClr val="accent1"/>
              </a:buClr>
              <a:buSzPct val="85000"/>
              <a:buFont typeface="+mj-lt"/>
              <a:buAutoNum type="arabicPeriod"/>
            </a:pPr>
            <a:endParaRPr lang="cs-CZ" sz="1600" b="1" dirty="0" smtClean="0">
              <a:latin typeface="Calibri" pitchFamily="34" charset="0"/>
            </a:endParaRPr>
          </a:p>
          <a:p>
            <a:pPr marL="342900" indent="-342900" eaLnBrk="0" fontAlgn="base" hangingPunct="0">
              <a:spcBef>
                <a:spcPct val="20000"/>
              </a:spcBef>
              <a:spcAft>
                <a:spcPct val="0"/>
              </a:spcAft>
              <a:buClr>
                <a:schemeClr val="accent1"/>
              </a:buClr>
              <a:buSzPct val="85000"/>
              <a:buFont typeface="+mj-lt"/>
              <a:buAutoNum type="arabicPeriod"/>
            </a:pPr>
            <a:r>
              <a:rPr lang="cs-CZ" sz="1600" dirty="0" smtClean="0"/>
              <a:t>Je-li </a:t>
            </a:r>
            <a:r>
              <a:rPr lang="en-US" sz="1600" b="1" dirty="0"/>
              <a:t>|</a:t>
            </a:r>
            <a:r>
              <a:rPr lang="cs-CZ" sz="1600" b="1" dirty="0" smtClean="0"/>
              <a:t>t</a:t>
            </a:r>
            <a:r>
              <a:rPr lang="en-US" sz="1600" b="1" dirty="0" smtClean="0"/>
              <a:t>|</a:t>
            </a:r>
            <a:r>
              <a:rPr lang="cs-CZ" sz="1600" b="1" dirty="0" smtClean="0"/>
              <a:t> ≤ </a:t>
            </a:r>
            <a:r>
              <a:rPr lang="cs-CZ" sz="1600" b="1" dirty="0" smtClean="0">
                <a:latin typeface="Calibri" pitchFamily="34" charset="0"/>
              </a:rPr>
              <a:t>t</a:t>
            </a:r>
            <a:r>
              <a:rPr lang="cs-CZ" sz="1600" b="1" baseline="-25000" dirty="0" smtClean="0">
                <a:latin typeface="Calibri" pitchFamily="34" charset="0"/>
              </a:rPr>
              <a:t>1-</a:t>
            </a:r>
            <a:r>
              <a:rPr lang="el-GR" sz="1600" b="1" baseline="-25000" dirty="0" smtClean="0">
                <a:latin typeface="Calibri" pitchFamily="34" charset="0"/>
              </a:rPr>
              <a:t>α</a:t>
            </a:r>
            <a:r>
              <a:rPr lang="cs-CZ" sz="1600" b="1" baseline="-25000" dirty="0" smtClean="0">
                <a:latin typeface="Calibri" pitchFamily="34" charset="0"/>
              </a:rPr>
              <a:t>/2(n-1)                        </a:t>
            </a:r>
            <a:r>
              <a:rPr lang="cs-CZ" sz="1600" b="1" dirty="0" smtClean="0">
                <a:latin typeface="Calibri" pitchFamily="34" charset="0"/>
              </a:rPr>
              <a:t>statisticky nevýznamný rozdíl testovaných parametrů při zvolené </a:t>
            </a:r>
            <a:r>
              <a:rPr lang="cs-CZ" sz="1600" dirty="0" smtClean="0"/>
              <a:t>α</a:t>
            </a:r>
            <a:r>
              <a:rPr lang="en-US" sz="1600" dirty="0" smtClean="0"/>
              <a:t>; </a:t>
            </a:r>
            <a:r>
              <a:rPr lang="cs-CZ" sz="1600" dirty="0" smtClean="0"/>
              <a:t>nulovou hypotézu nezamítáme, na</a:t>
            </a:r>
            <a:r>
              <a:rPr lang="en-US" sz="1600" dirty="0" smtClean="0"/>
              <a:t> </a:t>
            </a:r>
            <a:r>
              <a:rPr lang="cs-CZ" sz="1600" dirty="0" smtClean="0"/>
              <a:t>hladině významnosti α=0,05 se nepodařilo prokázat, že by změna trasy měla za následek změnu průměrné rychlosti.</a:t>
            </a:r>
            <a:endParaRPr lang="cs-CZ" sz="1600" b="1" dirty="0" smtClean="0"/>
          </a:p>
          <a:p>
            <a:pPr marL="273050" marR="0" lvl="0" indent="-273050" algn="l" defTabSz="914400" rtl="0" eaLnBrk="0" fontAlgn="base" latinLnBrk="0" hangingPunct="0">
              <a:lnSpc>
                <a:spcPct val="100000"/>
              </a:lnSpc>
              <a:spcBef>
                <a:spcPct val="20000"/>
              </a:spcBef>
              <a:spcAft>
                <a:spcPct val="0"/>
              </a:spcAft>
              <a:buClr>
                <a:schemeClr val="accent1"/>
              </a:buClr>
              <a:buSzPct val="85000"/>
              <a:buFont typeface="Wingdings 2" pitchFamily="18" charset="2"/>
              <a:buChar char=""/>
              <a:tabLst/>
              <a:defRPr/>
            </a:pPr>
            <a:endParaRPr kumimoji="0" lang="cs-CZ" sz="2700" b="0" i="0" u="none" strike="noStrike" kern="1200" cap="none" spc="0" normalizeH="0" noProof="0" dirty="0" smtClean="0">
              <a:ln>
                <a:noFill/>
              </a:ln>
              <a:solidFill>
                <a:schemeClr val="tx1"/>
              </a:solidFill>
              <a:effectLst/>
              <a:uLnTx/>
              <a:uFillTx/>
              <a:latin typeface="+mn-lt"/>
              <a:ea typeface="+mn-ea"/>
              <a:cs typeface="+mn-cs"/>
            </a:endParaRPr>
          </a:p>
          <a:p>
            <a:pPr marL="514350" marR="0" lvl="0" indent="-514350" algn="l" defTabSz="914400" rtl="0" eaLnBrk="0" fontAlgn="base" latinLnBrk="0" hangingPunct="0">
              <a:lnSpc>
                <a:spcPct val="100000"/>
              </a:lnSpc>
              <a:spcBef>
                <a:spcPct val="20000"/>
              </a:spcBef>
              <a:spcAft>
                <a:spcPct val="0"/>
              </a:spcAft>
              <a:buClr>
                <a:schemeClr val="accent1"/>
              </a:buClr>
              <a:buSzPct val="85000"/>
              <a:buFont typeface="+mj-lt"/>
              <a:buAutoNum type="arabicPeriod"/>
              <a:tabLst/>
              <a:defRPr/>
            </a:pPr>
            <a:endParaRPr kumimoji="0" lang="cs-CZ" sz="2700" b="0" i="0" u="none" strike="noStrike" kern="1200" cap="none" spc="0" normalizeH="0" noProof="0" dirty="0" smtClean="0">
              <a:ln>
                <a:noFill/>
              </a:ln>
              <a:solidFill>
                <a:schemeClr val="tx1"/>
              </a:solidFill>
              <a:effectLst/>
              <a:uLnTx/>
              <a:uFillTx/>
              <a:latin typeface="+mn-lt"/>
              <a:ea typeface="+mn-ea"/>
              <a:cs typeface="+mn-cs"/>
            </a:endParaRPr>
          </a:p>
        </p:txBody>
      </p:sp>
      <p:sp>
        <p:nvSpPr>
          <p:cNvPr id="3" name="Zástupný symbol pro zápatí 2"/>
          <p:cNvSpPr>
            <a:spLocks noGrp="1"/>
          </p:cNvSpPr>
          <p:nvPr>
            <p:ph type="ftr" sz="quarter" idx="11"/>
          </p:nvPr>
        </p:nvSpPr>
        <p:spPr/>
        <p:txBody>
          <a:bodyPr/>
          <a:lstStyle/>
          <a:p>
            <a:pPr>
              <a:defRPr/>
            </a:pPr>
            <a:r>
              <a:rPr lang="cs-CZ" dirty="0" smtClean="0"/>
              <a:t>Vytvořil Institut biostatistiky a analýz, Masarykova univerzita </a:t>
            </a:r>
            <a:br>
              <a:rPr lang="cs-CZ" dirty="0" smtClean="0"/>
            </a:br>
            <a:r>
              <a:rPr lang="cs-CZ" dirty="0" smtClean="0"/>
              <a:t>J. Jarkovský, L. Dušek</a:t>
            </a:r>
          </a:p>
          <a:p>
            <a:pPr>
              <a:defRPr/>
            </a:pPr>
            <a:endParaRPr lang="cs-CZ" dirty="0"/>
          </a:p>
        </p:txBody>
      </p:sp>
      <p:sp>
        <p:nvSpPr>
          <p:cNvPr id="6" name="Nadpis 5"/>
          <p:cNvSpPr>
            <a:spLocks noGrp="1"/>
          </p:cNvSpPr>
          <p:nvPr>
            <p:ph type="title"/>
          </p:nvPr>
        </p:nvSpPr>
        <p:spPr>
          <a:xfrm>
            <a:off x="301625" y="260648"/>
            <a:ext cx="8534400" cy="758825"/>
          </a:xfrm>
        </p:spPr>
        <p:txBody>
          <a:bodyPr/>
          <a:lstStyle/>
          <a:p>
            <a:pPr algn="l"/>
            <a:r>
              <a:rPr lang="cs-CZ" dirty="0" smtClean="0"/>
              <a:t>Příklad 1: </a:t>
            </a:r>
            <a:r>
              <a:rPr lang="cs-CZ" u="sng" dirty="0" err="1" smtClean="0"/>
              <a:t>Jednovýběrový</a:t>
            </a:r>
            <a:r>
              <a:rPr lang="cs-CZ" u="sng" dirty="0" smtClean="0"/>
              <a:t> t-test</a:t>
            </a:r>
            <a:endParaRPr lang="cs-CZ" u="sng" dirty="0"/>
          </a:p>
        </p:txBody>
      </p:sp>
      <p:graphicFrame>
        <p:nvGraphicFramePr>
          <p:cNvPr id="39938" name="Object 61"/>
          <p:cNvGraphicFramePr>
            <a:graphicFrameLocks noChangeAspect="1"/>
          </p:cNvGraphicFramePr>
          <p:nvPr/>
        </p:nvGraphicFramePr>
        <p:xfrm>
          <a:off x="3571868" y="3726971"/>
          <a:ext cx="3073400" cy="765175"/>
        </p:xfrm>
        <a:graphic>
          <a:graphicData uri="http://schemas.openxmlformats.org/presentationml/2006/ole">
            <mc:AlternateContent xmlns:mc="http://schemas.openxmlformats.org/markup-compatibility/2006">
              <mc:Choice xmlns:v="urn:schemas-microsoft-com:vml" Requires="v">
                <p:oleObj spid="_x0000_s39992" name="Rovnice" r:id="rId5" imgW="1511300" imgH="330200" progId="Equation.3">
                  <p:embed/>
                </p:oleObj>
              </mc:Choice>
              <mc:Fallback>
                <p:oleObj name="Rovnice" r:id="rId5" imgW="1511300" imgH="330200" progId="Equation.3">
                  <p:embed/>
                  <p:pic>
                    <p:nvPicPr>
                      <p:cNvPr id="0" name="Picture 2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71868" y="3726971"/>
                        <a:ext cx="30734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prstDash val="dash"/>
                            <a:miter lim="800000"/>
                            <a:headEnd/>
                            <a:tailEnd/>
                          </a14:hiddenLine>
                        </a:ext>
                      </a:extLst>
                    </p:spPr>
                  </p:pic>
                </p:oleObj>
              </mc:Fallback>
            </mc:AlternateContent>
          </a:graphicData>
        </a:graphic>
      </p:graphicFrame>
      <p:sp>
        <p:nvSpPr>
          <p:cNvPr id="14" name="Šipka doprava 13"/>
          <p:cNvSpPr/>
          <p:nvPr/>
        </p:nvSpPr>
        <p:spPr>
          <a:xfrm>
            <a:off x="2339752" y="5189091"/>
            <a:ext cx="504056" cy="2880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39943" name="Picture 7" descr="http://www.spartapraha2000.cz/img/picture/1325/autobus.gif"/>
          <p:cNvPicPr>
            <a:picLocks noChangeAspect="1" noChangeArrowheads="1"/>
          </p:cNvPicPr>
          <p:nvPr/>
        </p:nvPicPr>
        <p:blipFill>
          <a:blip r:embed="rId7" cstate="print"/>
          <a:srcRect/>
          <a:stretch>
            <a:fillRect/>
          </a:stretch>
        </p:blipFill>
        <p:spPr bwMode="auto">
          <a:xfrm>
            <a:off x="7086600" y="188640"/>
            <a:ext cx="2057400" cy="1504951"/>
          </a:xfrm>
          <a:prstGeom prst="rect">
            <a:avLst/>
          </a:prstGeom>
          <a:noFill/>
        </p:spPr>
      </p:pic>
      <p:graphicFrame>
        <p:nvGraphicFramePr>
          <p:cNvPr id="10" name="Objekt 9"/>
          <p:cNvGraphicFramePr>
            <a:graphicFrameLocks noChangeAspect="1"/>
          </p:cNvGraphicFramePr>
          <p:nvPr/>
        </p:nvGraphicFramePr>
        <p:xfrm>
          <a:off x="5157316" y="3153106"/>
          <a:ext cx="568325" cy="304800"/>
        </p:xfrm>
        <a:graphic>
          <a:graphicData uri="http://schemas.openxmlformats.org/presentationml/2006/ole">
            <mc:AlternateContent xmlns:mc="http://schemas.openxmlformats.org/markup-compatibility/2006">
              <mc:Choice xmlns:v="urn:schemas-microsoft-com:vml" Requires="v">
                <p:oleObj spid="_x0000_s39993" name="Rovnice" r:id="rId8" imgW="380835" imgH="203112" progId="Equation.3">
                  <p:embed/>
                </p:oleObj>
              </mc:Choice>
              <mc:Fallback>
                <p:oleObj name="Rovnice" r:id="rId8" imgW="380835" imgH="203112" progId="Equation.3">
                  <p:embed/>
                  <p:pic>
                    <p:nvPicPr>
                      <p:cNvPr id="0" name="Picture 2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157316" y="3153106"/>
                        <a:ext cx="568325"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kt 10"/>
          <p:cNvGraphicFramePr>
            <a:graphicFrameLocks noChangeAspect="1"/>
          </p:cNvGraphicFramePr>
          <p:nvPr/>
        </p:nvGraphicFramePr>
        <p:xfrm>
          <a:off x="6696695" y="3145466"/>
          <a:ext cx="571500" cy="304800"/>
        </p:xfrm>
        <a:graphic>
          <a:graphicData uri="http://schemas.openxmlformats.org/presentationml/2006/ole">
            <mc:AlternateContent xmlns:mc="http://schemas.openxmlformats.org/markup-compatibility/2006">
              <mc:Choice xmlns:v="urn:schemas-microsoft-com:vml" Requires="v">
                <p:oleObj spid="_x0000_s39994" name="Rovnice" r:id="rId10" imgW="380835" imgH="203112" progId="Equation.3">
                  <p:embed/>
                </p:oleObj>
              </mc:Choice>
              <mc:Fallback>
                <p:oleObj name="Rovnice" r:id="rId10" imgW="380835" imgH="203112" progId="Equation.3">
                  <p:embed/>
                  <p:pic>
                    <p:nvPicPr>
                      <p:cNvPr id="0" name="Picture 2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696695" y="3145466"/>
                        <a:ext cx="571500"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1: Řešení v softwaru </a:t>
            </a:r>
            <a:r>
              <a:rPr lang="cs-CZ" dirty="0" err="1" smtClean="0"/>
              <a:t>Statistica</a:t>
            </a:r>
            <a:r>
              <a:rPr lang="cs-CZ" dirty="0" smtClean="0"/>
              <a:t> I</a:t>
            </a:r>
            <a:endParaRPr lang="cs-CZ" dirty="0"/>
          </a:p>
        </p:txBody>
      </p:sp>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pic>
        <p:nvPicPr>
          <p:cNvPr id="48130" name="Picture 2"/>
          <p:cNvPicPr>
            <a:picLocks noChangeAspect="1" noChangeArrowheads="1"/>
          </p:cNvPicPr>
          <p:nvPr/>
        </p:nvPicPr>
        <p:blipFill>
          <a:blip r:embed="rId2" cstate="print"/>
          <a:srcRect/>
          <a:stretch>
            <a:fillRect/>
          </a:stretch>
        </p:blipFill>
        <p:spPr bwMode="auto">
          <a:xfrm>
            <a:off x="3491880" y="1412776"/>
            <a:ext cx="5486400" cy="4962525"/>
          </a:xfrm>
          <a:prstGeom prst="rect">
            <a:avLst/>
          </a:prstGeom>
          <a:noFill/>
          <a:ln w="9525">
            <a:noFill/>
            <a:miter lim="800000"/>
            <a:headEnd/>
            <a:tailEnd/>
          </a:ln>
        </p:spPr>
      </p:pic>
      <p:sp>
        <p:nvSpPr>
          <p:cNvPr id="12" name="Šipka doprava 11"/>
          <p:cNvSpPr/>
          <p:nvPr/>
        </p:nvSpPr>
        <p:spPr>
          <a:xfrm rot="450394">
            <a:off x="5969682" y="1390347"/>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1</a:t>
            </a:r>
            <a:endParaRPr lang="cs-CZ" dirty="0"/>
          </a:p>
        </p:txBody>
      </p:sp>
      <p:sp>
        <p:nvSpPr>
          <p:cNvPr id="15" name="Šipka doprava 14"/>
          <p:cNvSpPr/>
          <p:nvPr/>
        </p:nvSpPr>
        <p:spPr>
          <a:xfrm>
            <a:off x="4932040" y="4149080"/>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3</a:t>
            </a:r>
            <a:endParaRPr lang="cs-CZ" dirty="0"/>
          </a:p>
        </p:txBody>
      </p:sp>
      <p:sp>
        <p:nvSpPr>
          <p:cNvPr id="17" name="TextovéPole 16"/>
          <p:cNvSpPr txBox="1"/>
          <p:nvPr/>
        </p:nvSpPr>
        <p:spPr>
          <a:xfrm>
            <a:off x="179512" y="2780928"/>
            <a:ext cx="3323410" cy="923330"/>
          </a:xfrm>
          <a:prstGeom prst="rect">
            <a:avLst/>
          </a:prstGeom>
          <a:noFill/>
        </p:spPr>
        <p:txBody>
          <a:bodyPr wrap="none" rtlCol="0">
            <a:spAutoFit/>
          </a:bodyPr>
          <a:lstStyle/>
          <a:p>
            <a:pPr>
              <a:buFont typeface="Arial" pitchFamily="34" charset="0"/>
              <a:buChar char="•"/>
            </a:pPr>
            <a:r>
              <a:rPr lang="cs-CZ" dirty="0" smtClean="0"/>
              <a:t> V menu </a:t>
            </a:r>
            <a:r>
              <a:rPr lang="cs-CZ" b="1" i="1" dirty="0" err="1" smtClean="0"/>
              <a:t>Statistics</a:t>
            </a:r>
            <a:r>
              <a:rPr lang="cs-CZ" b="1" i="1" dirty="0" smtClean="0"/>
              <a:t> </a:t>
            </a:r>
            <a:r>
              <a:rPr lang="cs-CZ" dirty="0" smtClean="0"/>
              <a:t>zvolíme </a:t>
            </a:r>
            <a:r>
              <a:rPr lang="cs-CZ" b="1" i="1" dirty="0" smtClean="0"/>
              <a:t>Basic </a:t>
            </a:r>
          </a:p>
          <a:p>
            <a:r>
              <a:rPr lang="cs-CZ" b="1" i="1" dirty="0" err="1" smtClean="0"/>
              <a:t>statistics</a:t>
            </a:r>
            <a:r>
              <a:rPr lang="cs-CZ" b="1" i="1" dirty="0" smtClean="0"/>
              <a:t> ,</a:t>
            </a:r>
            <a:r>
              <a:rPr lang="cs-CZ" dirty="0" smtClean="0"/>
              <a:t>vybereme</a:t>
            </a:r>
          </a:p>
          <a:p>
            <a:r>
              <a:rPr lang="cs-CZ" b="1" i="1" dirty="0" smtClean="0"/>
              <a:t>t-test, single sample</a:t>
            </a:r>
          </a:p>
        </p:txBody>
      </p:sp>
      <p:sp>
        <p:nvSpPr>
          <p:cNvPr id="13" name="Šipka doprava 12"/>
          <p:cNvSpPr/>
          <p:nvPr/>
        </p:nvSpPr>
        <p:spPr>
          <a:xfrm>
            <a:off x="2699792" y="1916832"/>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2</a:t>
            </a:r>
            <a:endParaRPr lang="cs-CZ"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pic>
        <p:nvPicPr>
          <p:cNvPr id="49154" name="Picture 2"/>
          <p:cNvPicPr>
            <a:picLocks noChangeAspect="1" noChangeArrowheads="1"/>
          </p:cNvPicPr>
          <p:nvPr/>
        </p:nvPicPr>
        <p:blipFill>
          <a:blip r:embed="rId2" cstate="print"/>
          <a:srcRect/>
          <a:stretch>
            <a:fillRect/>
          </a:stretch>
        </p:blipFill>
        <p:spPr bwMode="auto">
          <a:xfrm>
            <a:off x="3571868" y="1326982"/>
            <a:ext cx="5392620" cy="5054346"/>
          </a:xfrm>
          <a:prstGeom prst="rect">
            <a:avLst/>
          </a:prstGeom>
          <a:noFill/>
          <a:ln w="9525">
            <a:noFill/>
            <a:miter lim="800000"/>
            <a:headEnd/>
            <a:tailEnd/>
          </a:ln>
        </p:spPr>
      </p:pic>
      <p:sp>
        <p:nvSpPr>
          <p:cNvPr id="5" name="Šipka doprava 4"/>
          <p:cNvSpPr/>
          <p:nvPr/>
        </p:nvSpPr>
        <p:spPr>
          <a:xfrm rot="2281011">
            <a:off x="6164658" y="3760310"/>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2</a:t>
            </a:r>
            <a:endParaRPr lang="cs-CZ" dirty="0"/>
          </a:p>
        </p:txBody>
      </p:sp>
      <p:sp>
        <p:nvSpPr>
          <p:cNvPr id="6" name="Šipka doprava 5"/>
          <p:cNvSpPr/>
          <p:nvPr/>
        </p:nvSpPr>
        <p:spPr>
          <a:xfrm>
            <a:off x="4462393" y="5359429"/>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3</a:t>
            </a:r>
            <a:endParaRPr lang="cs-CZ" dirty="0"/>
          </a:p>
        </p:txBody>
      </p:sp>
      <p:sp>
        <p:nvSpPr>
          <p:cNvPr id="8" name="Šipka doprava 7"/>
          <p:cNvSpPr/>
          <p:nvPr/>
        </p:nvSpPr>
        <p:spPr>
          <a:xfrm rot="3830772">
            <a:off x="7265772" y="2714863"/>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4</a:t>
            </a:r>
            <a:endParaRPr lang="cs-CZ" dirty="0"/>
          </a:p>
        </p:txBody>
      </p:sp>
      <p:sp>
        <p:nvSpPr>
          <p:cNvPr id="9" name="TextovéPole 8"/>
          <p:cNvSpPr txBox="1"/>
          <p:nvPr/>
        </p:nvSpPr>
        <p:spPr>
          <a:xfrm>
            <a:off x="164110" y="2132856"/>
            <a:ext cx="3409395" cy="4801314"/>
          </a:xfrm>
          <a:prstGeom prst="rect">
            <a:avLst/>
          </a:prstGeom>
          <a:noFill/>
        </p:spPr>
        <p:txBody>
          <a:bodyPr wrap="none" rtlCol="0">
            <a:spAutoFit/>
          </a:bodyPr>
          <a:lstStyle/>
          <a:p>
            <a:pPr>
              <a:buFont typeface="Arial" pitchFamily="34" charset="0"/>
              <a:buChar char="•"/>
            </a:pPr>
            <a:r>
              <a:rPr lang="cs-CZ" dirty="0" smtClean="0"/>
              <a:t> Vybereme proměnnou, </a:t>
            </a:r>
          </a:p>
          <a:p>
            <a:r>
              <a:rPr lang="cs-CZ" dirty="0" smtClean="0"/>
              <a:t>kterou chceme testovat</a:t>
            </a:r>
          </a:p>
          <a:p>
            <a:endParaRPr lang="cs-CZ" dirty="0" smtClean="0"/>
          </a:p>
          <a:p>
            <a:pPr>
              <a:buFont typeface="Arial" pitchFamily="34" charset="0"/>
              <a:buChar char="•"/>
            </a:pPr>
            <a:r>
              <a:rPr lang="cs-CZ" dirty="0" smtClean="0"/>
              <a:t> Na kartě </a:t>
            </a:r>
            <a:r>
              <a:rPr lang="cs-CZ" b="1" i="1" dirty="0" err="1" smtClean="0"/>
              <a:t>Advanced</a:t>
            </a:r>
            <a:r>
              <a:rPr lang="cs-CZ" dirty="0" smtClean="0"/>
              <a:t> napíšeme </a:t>
            </a:r>
          </a:p>
          <a:p>
            <a:r>
              <a:rPr lang="cs-CZ" dirty="0" smtClean="0"/>
              <a:t>do okénka </a:t>
            </a:r>
            <a:r>
              <a:rPr lang="cs-CZ" b="1" i="1" dirty="0" smtClean="0"/>
              <a:t>Test </a:t>
            </a:r>
            <a:r>
              <a:rPr lang="cs-CZ" b="1" i="1" dirty="0" err="1" smtClean="0"/>
              <a:t>all</a:t>
            </a:r>
            <a:r>
              <a:rPr lang="cs-CZ" b="1" i="1" dirty="0" smtClean="0"/>
              <a:t> </a:t>
            </a:r>
            <a:r>
              <a:rPr lang="cs-CZ" b="1" i="1" dirty="0" err="1" smtClean="0"/>
              <a:t>means</a:t>
            </a:r>
            <a:r>
              <a:rPr lang="cs-CZ" b="1" i="1" dirty="0" smtClean="0"/>
              <a:t> </a:t>
            </a:r>
            <a:r>
              <a:rPr lang="cs-CZ" b="1" i="1" dirty="0" err="1" smtClean="0"/>
              <a:t>against</a:t>
            </a:r>
            <a:endParaRPr lang="cs-CZ" b="1" i="1" dirty="0" smtClean="0"/>
          </a:p>
          <a:p>
            <a:r>
              <a:rPr lang="cs-CZ" dirty="0" smtClean="0"/>
              <a:t> velikost střední hodnoty populace</a:t>
            </a:r>
          </a:p>
          <a:p>
            <a:r>
              <a:rPr lang="cs-CZ" dirty="0" smtClean="0"/>
              <a:t>(lze také na kartě </a:t>
            </a:r>
            <a:r>
              <a:rPr lang="cs-CZ" b="1" i="1" dirty="0" err="1" smtClean="0"/>
              <a:t>Quick</a:t>
            </a:r>
            <a:r>
              <a:rPr lang="cs-CZ" b="1" i="1" dirty="0" smtClean="0"/>
              <a:t>, </a:t>
            </a:r>
            <a:r>
              <a:rPr lang="cs-CZ" b="1" i="1" dirty="0" err="1" smtClean="0"/>
              <a:t>Options</a:t>
            </a:r>
            <a:r>
              <a:rPr lang="cs-CZ" dirty="0" smtClean="0"/>
              <a:t>)</a:t>
            </a:r>
          </a:p>
          <a:p>
            <a:endParaRPr lang="cs-CZ" dirty="0" smtClean="0"/>
          </a:p>
          <a:p>
            <a:pPr>
              <a:buFont typeface="Arial" pitchFamily="34" charset="0"/>
              <a:buChar char="•"/>
            </a:pPr>
            <a:r>
              <a:rPr lang="cs-CZ" dirty="0" smtClean="0"/>
              <a:t> </a:t>
            </a:r>
            <a:r>
              <a:rPr lang="cs-CZ" b="1" i="1" dirty="0" smtClean="0"/>
              <a:t>p-</a:t>
            </a:r>
            <a:r>
              <a:rPr lang="cs-CZ" b="1" i="1" dirty="0" err="1" smtClean="0"/>
              <a:t>value</a:t>
            </a:r>
            <a:r>
              <a:rPr lang="cs-CZ" b="1" i="1" dirty="0" smtClean="0"/>
              <a:t> </a:t>
            </a:r>
            <a:r>
              <a:rPr lang="cs-CZ" b="1" i="1" dirty="0" err="1" smtClean="0"/>
              <a:t>for</a:t>
            </a:r>
            <a:r>
              <a:rPr lang="cs-CZ" b="1" i="1" dirty="0" smtClean="0"/>
              <a:t> </a:t>
            </a:r>
            <a:r>
              <a:rPr lang="cs-CZ" b="1" i="1" dirty="0" err="1" smtClean="0"/>
              <a:t>highlighting</a:t>
            </a:r>
            <a:r>
              <a:rPr lang="cs-CZ" b="1" i="1" dirty="0" smtClean="0"/>
              <a:t>-</a:t>
            </a:r>
          </a:p>
          <a:p>
            <a:r>
              <a:rPr lang="cs-CZ" dirty="0" smtClean="0"/>
              <a:t>Úroveň p-hodnoty lze změnit</a:t>
            </a:r>
          </a:p>
          <a:p>
            <a:endParaRPr lang="cs-CZ" dirty="0" smtClean="0"/>
          </a:p>
          <a:p>
            <a:pPr>
              <a:buFont typeface="Arial" pitchFamily="34" charset="0"/>
              <a:buChar char="•"/>
            </a:pPr>
            <a:r>
              <a:rPr lang="cs-CZ" dirty="0" smtClean="0"/>
              <a:t>Kliknutím na </a:t>
            </a:r>
            <a:r>
              <a:rPr lang="cs-CZ" b="1" i="1" dirty="0" err="1" smtClean="0"/>
              <a:t>Summary</a:t>
            </a:r>
            <a:r>
              <a:rPr lang="cs-CZ" b="1" i="1" dirty="0" smtClean="0"/>
              <a:t> t-test </a:t>
            </a:r>
          </a:p>
          <a:p>
            <a:r>
              <a:rPr lang="cs-CZ" dirty="0" smtClean="0"/>
              <a:t>nebo </a:t>
            </a:r>
          </a:p>
          <a:p>
            <a:r>
              <a:rPr lang="cs-CZ" dirty="0" smtClean="0"/>
              <a:t>na </a:t>
            </a:r>
            <a:r>
              <a:rPr lang="cs-CZ" b="1" i="1" dirty="0" err="1" smtClean="0"/>
              <a:t>Summary</a:t>
            </a:r>
            <a:r>
              <a:rPr lang="cs-CZ" dirty="0" smtClean="0"/>
              <a:t> získáme výstupy</a:t>
            </a:r>
          </a:p>
          <a:p>
            <a:endParaRPr lang="cs-CZ" dirty="0" smtClean="0"/>
          </a:p>
          <a:p>
            <a:endParaRPr lang="cs-CZ" dirty="0" smtClean="0"/>
          </a:p>
          <a:p>
            <a:endParaRPr lang="cs-CZ" b="1" i="1" dirty="0"/>
          </a:p>
        </p:txBody>
      </p:sp>
      <p:sp>
        <p:nvSpPr>
          <p:cNvPr id="10" name="Nadpis 1"/>
          <p:cNvSpPr>
            <a:spLocks noGrp="1"/>
          </p:cNvSpPr>
          <p:nvPr>
            <p:ph type="title"/>
          </p:nvPr>
        </p:nvSpPr>
        <p:spPr/>
        <p:txBody>
          <a:bodyPr/>
          <a:lstStyle/>
          <a:p>
            <a:r>
              <a:rPr lang="cs-CZ" dirty="0" smtClean="0"/>
              <a:t>Řešení v softwaru </a:t>
            </a:r>
            <a:r>
              <a:rPr lang="cs-CZ" dirty="0" err="1" smtClean="0"/>
              <a:t>Statistica</a:t>
            </a:r>
            <a:r>
              <a:rPr lang="cs-CZ" dirty="0" smtClean="0"/>
              <a:t> II</a:t>
            </a:r>
            <a:endParaRPr lang="cs-CZ" dirty="0"/>
          </a:p>
        </p:txBody>
      </p:sp>
      <p:sp>
        <p:nvSpPr>
          <p:cNvPr id="7" name="Šipka doprava 6"/>
          <p:cNvSpPr/>
          <p:nvPr/>
        </p:nvSpPr>
        <p:spPr>
          <a:xfrm>
            <a:off x="4404581" y="3127181"/>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1</a:t>
            </a:r>
            <a:endParaRPr lang="cs-CZ"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pic>
        <p:nvPicPr>
          <p:cNvPr id="50178" name="Picture 2"/>
          <p:cNvPicPr>
            <a:picLocks noChangeAspect="1" noChangeArrowheads="1"/>
          </p:cNvPicPr>
          <p:nvPr/>
        </p:nvPicPr>
        <p:blipFill>
          <a:blip r:embed="rId3" cstate="print"/>
          <a:srcRect/>
          <a:stretch>
            <a:fillRect/>
          </a:stretch>
        </p:blipFill>
        <p:spPr bwMode="auto">
          <a:xfrm>
            <a:off x="1461864" y="3237723"/>
            <a:ext cx="5486400" cy="834390"/>
          </a:xfrm>
          <a:prstGeom prst="rect">
            <a:avLst/>
          </a:prstGeom>
          <a:noFill/>
          <a:ln w="9525">
            <a:noFill/>
            <a:miter lim="800000"/>
            <a:headEnd/>
            <a:tailEnd/>
          </a:ln>
        </p:spPr>
      </p:pic>
      <p:sp>
        <p:nvSpPr>
          <p:cNvPr id="5" name="Nadpis 1"/>
          <p:cNvSpPr>
            <a:spLocks noGrp="1"/>
          </p:cNvSpPr>
          <p:nvPr>
            <p:ph type="title"/>
          </p:nvPr>
        </p:nvSpPr>
        <p:spPr/>
        <p:txBody>
          <a:bodyPr/>
          <a:lstStyle/>
          <a:p>
            <a:r>
              <a:rPr lang="cs-CZ" dirty="0" smtClean="0"/>
              <a:t>Řešení v softwaru </a:t>
            </a:r>
            <a:r>
              <a:rPr lang="cs-CZ" dirty="0" err="1" smtClean="0"/>
              <a:t>Statistica</a:t>
            </a:r>
            <a:r>
              <a:rPr lang="cs-CZ" dirty="0" smtClean="0"/>
              <a:t> III</a:t>
            </a:r>
            <a:endParaRPr lang="cs-CZ" dirty="0"/>
          </a:p>
        </p:txBody>
      </p:sp>
      <p:sp>
        <p:nvSpPr>
          <p:cNvPr id="15" name="TextovéPole 14"/>
          <p:cNvSpPr txBox="1"/>
          <p:nvPr/>
        </p:nvSpPr>
        <p:spPr>
          <a:xfrm>
            <a:off x="395536" y="1988840"/>
            <a:ext cx="2736304" cy="646331"/>
          </a:xfrm>
          <a:prstGeom prst="rect">
            <a:avLst/>
          </a:prstGeom>
          <a:noFill/>
        </p:spPr>
        <p:txBody>
          <a:bodyPr wrap="square" rtlCol="0">
            <a:spAutoFit/>
          </a:bodyPr>
          <a:lstStyle/>
          <a:p>
            <a:pPr algn="ctr"/>
            <a:r>
              <a:rPr lang="cs-CZ" dirty="0" smtClean="0"/>
              <a:t>Výběrový průměr </a:t>
            </a:r>
          </a:p>
          <a:p>
            <a:pPr algn="ctr"/>
            <a:r>
              <a:rPr lang="cs-CZ" dirty="0" smtClean="0"/>
              <a:t>(průměr pozorovaných dat)</a:t>
            </a:r>
            <a:endParaRPr lang="cs-CZ" dirty="0"/>
          </a:p>
        </p:txBody>
      </p:sp>
      <p:sp>
        <p:nvSpPr>
          <p:cNvPr id="16" name="TextovéPole 15"/>
          <p:cNvSpPr txBox="1"/>
          <p:nvPr/>
        </p:nvSpPr>
        <p:spPr>
          <a:xfrm>
            <a:off x="388595" y="4509120"/>
            <a:ext cx="3175293" cy="646331"/>
          </a:xfrm>
          <a:prstGeom prst="rect">
            <a:avLst/>
          </a:prstGeom>
          <a:noFill/>
        </p:spPr>
        <p:txBody>
          <a:bodyPr wrap="none" rtlCol="0">
            <a:spAutoFit/>
          </a:bodyPr>
          <a:lstStyle/>
          <a:p>
            <a:pPr algn="ctr"/>
            <a:r>
              <a:rPr lang="cs-CZ" dirty="0" smtClean="0"/>
              <a:t>Výběrová směrodatná odchylka </a:t>
            </a:r>
          </a:p>
          <a:p>
            <a:pPr algn="ctr"/>
            <a:r>
              <a:rPr lang="cs-CZ" dirty="0" smtClean="0"/>
              <a:t>(pozorovaných </a:t>
            </a:r>
            <a:r>
              <a:rPr lang="cs-CZ" dirty="0"/>
              <a:t>dat)</a:t>
            </a:r>
          </a:p>
        </p:txBody>
      </p:sp>
      <p:sp>
        <p:nvSpPr>
          <p:cNvPr id="17" name="TextovéPole 16"/>
          <p:cNvSpPr txBox="1"/>
          <p:nvPr/>
        </p:nvSpPr>
        <p:spPr>
          <a:xfrm>
            <a:off x="2843808" y="1844824"/>
            <a:ext cx="1536703" cy="369332"/>
          </a:xfrm>
          <a:prstGeom prst="rect">
            <a:avLst/>
          </a:prstGeom>
          <a:noFill/>
        </p:spPr>
        <p:txBody>
          <a:bodyPr wrap="none" rtlCol="0">
            <a:spAutoFit/>
          </a:bodyPr>
          <a:lstStyle/>
          <a:p>
            <a:r>
              <a:rPr lang="cs-CZ" dirty="0" smtClean="0"/>
              <a:t>Rozsah výběru</a:t>
            </a:r>
            <a:endParaRPr lang="cs-CZ" dirty="0"/>
          </a:p>
        </p:txBody>
      </p:sp>
      <p:sp>
        <p:nvSpPr>
          <p:cNvPr id="18" name="TextovéPole 17"/>
          <p:cNvSpPr txBox="1"/>
          <p:nvPr/>
        </p:nvSpPr>
        <p:spPr>
          <a:xfrm>
            <a:off x="3851920" y="2195572"/>
            <a:ext cx="1807867" cy="369332"/>
          </a:xfrm>
          <a:prstGeom prst="rect">
            <a:avLst/>
          </a:prstGeom>
          <a:noFill/>
        </p:spPr>
        <p:txBody>
          <a:bodyPr wrap="none" rtlCol="0">
            <a:spAutoFit/>
          </a:bodyPr>
          <a:lstStyle/>
          <a:p>
            <a:r>
              <a:rPr lang="cs-CZ" dirty="0" smtClean="0"/>
              <a:t>Standardní chyba</a:t>
            </a:r>
            <a:endParaRPr lang="cs-CZ" dirty="0"/>
          </a:p>
        </p:txBody>
      </p:sp>
      <p:sp>
        <p:nvSpPr>
          <p:cNvPr id="19" name="TextovéPole 18"/>
          <p:cNvSpPr txBox="1"/>
          <p:nvPr/>
        </p:nvSpPr>
        <p:spPr>
          <a:xfrm>
            <a:off x="1979712" y="5301208"/>
            <a:ext cx="5946243" cy="369332"/>
          </a:xfrm>
          <a:prstGeom prst="rect">
            <a:avLst/>
          </a:prstGeom>
          <a:noFill/>
        </p:spPr>
        <p:txBody>
          <a:bodyPr wrap="none" rtlCol="0">
            <a:spAutoFit/>
          </a:bodyPr>
          <a:lstStyle/>
          <a:p>
            <a:r>
              <a:rPr lang="cs-CZ" dirty="0" smtClean="0"/>
              <a:t>Referenční konstanta-předpokládaná velikost střední hodnoty</a:t>
            </a:r>
            <a:endParaRPr lang="cs-CZ" dirty="0"/>
          </a:p>
        </p:txBody>
      </p:sp>
      <p:sp>
        <p:nvSpPr>
          <p:cNvPr id="20" name="TextovéPole 19"/>
          <p:cNvSpPr txBox="1"/>
          <p:nvPr/>
        </p:nvSpPr>
        <p:spPr>
          <a:xfrm>
            <a:off x="5292080" y="1772816"/>
            <a:ext cx="2855846" cy="369332"/>
          </a:xfrm>
          <a:prstGeom prst="rect">
            <a:avLst/>
          </a:prstGeom>
          <a:noFill/>
        </p:spPr>
        <p:txBody>
          <a:bodyPr wrap="none" rtlCol="0">
            <a:spAutoFit/>
          </a:bodyPr>
          <a:lstStyle/>
          <a:p>
            <a:r>
              <a:rPr lang="cs-CZ" dirty="0" smtClean="0"/>
              <a:t>Hodnota testovacího kritéria</a:t>
            </a:r>
            <a:endParaRPr lang="cs-CZ" dirty="0"/>
          </a:p>
        </p:txBody>
      </p:sp>
      <p:sp>
        <p:nvSpPr>
          <p:cNvPr id="21" name="TextovéPole 20"/>
          <p:cNvSpPr txBox="1"/>
          <p:nvPr/>
        </p:nvSpPr>
        <p:spPr>
          <a:xfrm>
            <a:off x="6084168" y="2636912"/>
            <a:ext cx="1638718" cy="369332"/>
          </a:xfrm>
          <a:prstGeom prst="rect">
            <a:avLst/>
          </a:prstGeom>
          <a:noFill/>
        </p:spPr>
        <p:txBody>
          <a:bodyPr wrap="none" rtlCol="0">
            <a:spAutoFit/>
          </a:bodyPr>
          <a:lstStyle/>
          <a:p>
            <a:r>
              <a:rPr lang="cs-CZ" dirty="0" smtClean="0"/>
              <a:t>Stupeň volnosti</a:t>
            </a:r>
            <a:endParaRPr lang="cs-CZ" dirty="0"/>
          </a:p>
        </p:txBody>
      </p:sp>
      <p:sp>
        <p:nvSpPr>
          <p:cNvPr id="22" name="TextovéPole 21"/>
          <p:cNvSpPr txBox="1"/>
          <p:nvPr/>
        </p:nvSpPr>
        <p:spPr>
          <a:xfrm>
            <a:off x="5218461" y="4581128"/>
            <a:ext cx="3674019" cy="369332"/>
          </a:xfrm>
          <a:prstGeom prst="rect">
            <a:avLst/>
          </a:prstGeom>
          <a:noFill/>
        </p:spPr>
        <p:txBody>
          <a:bodyPr wrap="none" rtlCol="0">
            <a:spAutoFit/>
          </a:bodyPr>
          <a:lstStyle/>
          <a:p>
            <a:r>
              <a:rPr lang="cs-CZ" b="1" dirty="0" smtClean="0"/>
              <a:t>POZOR: Platí pro oboustranný test!!!</a:t>
            </a:r>
            <a:endParaRPr lang="cs-CZ" b="1" dirty="0"/>
          </a:p>
        </p:txBody>
      </p:sp>
      <p:cxnSp>
        <p:nvCxnSpPr>
          <p:cNvPr id="25" name="Pravoúhlá spojovací čára 24"/>
          <p:cNvCxnSpPr/>
          <p:nvPr/>
        </p:nvCxnSpPr>
        <p:spPr>
          <a:xfrm rot="16200000" flipH="1">
            <a:off x="1658820" y="2738777"/>
            <a:ext cx="998820" cy="795091"/>
          </a:xfrm>
          <a:prstGeom prst="bentConnector3">
            <a:avLst>
              <a:gd name="adj1" fmla="val 500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7" name="Pravoúhlá spojovací čára 26"/>
          <p:cNvCxnSpPr>
            <a:stCxn id="17" idx="2"/>
          </p:cNvCxnSpPr>
          <p:nvPr/>
        </p:nvCxnSpPr>
        <p:spPr>
          <a:xfrm rot="16200000" flipH="1">
            <a:off x="3052610" y="2773706"/>
            <a:ext cx="1214844" cy="95744"/>
          </a:xfrm>
          <a:prstGeom prst="bentConnector3">
            <a:avLst>
              <a:gd name="adj1" fmla="val 500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Pravoúhlá spojovací čára 28"/>
          <p:cNvCxnSpPr>
            <a:stCxn id="18" idx="2"/>
          </p:cNvCxnSpPr>
          <p:nvPr/>
        </p:nvCxnSpPr>
        <p:spPr>
          <a:xfrm rot="5400000">
            <a:off x="4051859" y="2725005"/>
            <a:ext cx="864096" cy="543894"/>
          </a:xfrm>
          <a:prstGeom prst="bentConnector3">
            <a:avLst>
              <a:gd name="adj1" fmla="val 500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Pravoúhlá spojovací čára 32"/>
          <p:cNvCxnSpPr>
            <a:stCxn id="19" idx="0"/>
          </p:cNvCxnSpPr>
          <p:nvPr/>
        </p:nvCxnSpPr>
        <p:spPr>
          <a:xfrm rot="16200000" flipV="1">
            <a:off x="4222357" y="4570731"/>
            <a:ext cx="1224136" cy="236818"/>
          </a:xfrm>
          <a:prstGeom prst="bentConnector3">
            <a:avLst>
              <a:gd name="adj1" fmla="val 500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9" name="Tvar 38"/>
          <p:cNvCxnSpPr/>
          <p:nvPr/>
        </p:nvCxnSpPr>
        <p:spPr>
          <a:xfrm flipV="1">
            <a:off x="2123728" y="3789040"/>
            <a:ext cx="1024654" cy="7920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0" name="Pravoúhlá spojovací čára 49"/>
          <p:cNvCxnSpPr/>
          <p:nvPr/>
        </p:nvCxnSpPr>
        <p:spPr>
          <a:xfrm rot="5400000">
            <a:off x="6012160" y="3068960"/>
            <a:ext cx="576064" cy="288032"/>
          </a:xfrm>
          <a:prstGeom prst="bentConnector3">
            <a:avLst>
              <a:gd name="adj1" fmla="val 500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3" name="Pravoúhlá spojovací čára 52"/>
          <p:cNvCxnSpPr/>
          <p:nvPr/>
        </p:nvCxnSpPr>
        <p:spPr>
          <a:xfrm rot="5400000">
            <a:off x="5220072" y="2420888"/>
            <a:ext cx="1224136" cy="648072"/>
          </a:xfrm>
          <a:prstGeom prst="bentConnector3">
            <a:avLst>
              <a:gd name="adj1" fmla="val 500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5" name="Přímá spojovací šipka 54"/>
          <p:cNvCxnSpPr/>
          <p:nvPr/>
        </p:nvCxnSpPr>
        <p:spPr>
          <a:xfrm>
            <a:off x="6660232" y="4077072"/>
            <a:ext cx="144016" cy="43204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6" name="Obdélník 55"/>
          <p:cNvSpPr/>
          <p:nvPr/>
        </p:nvSpPr>
        <p:spPr>
          <a:xfrm>
            <a:off x="6268293" y="3418367"/>
            <a:ext cx="864096" cy="792088"/>
          </a:xfrm>
          <a:prstGeom prst="rect">
            <a:avLst/>
          </a:prstGeom>
          <a:noFill/>
          <a:ln w="381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6" name="Obdélník 45"/>
          <p:cNvSpPr/>
          <p:nvPr/>
        </p:nvSpPr>
        <p:spPr>
          <a:xfrm>
            <a:off x="5220072" y="4509120"/>
            <a:ext cx="3635896" cy="504056"/>
          </a:xfrm>
          <a:prstGeom prst="rect">
            <a:avLst/>
          </a:prstGeom>
          <a:solidFill>
            <a:srgbClr val="FF0000">
              <a:alpha val="50000"/>
            </a:srgbClr>
          </a:solid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41986" name="Picture 2" descr="http://files.mscck-trmice.webnode.cz/200000297-22250231ed/vyk%C5%99i%C4%8Dn%C3%ADk.png"/>
          <p:cNvPicPr>
            <a:picLocks noChangeAspect="1" noChangeArrowheads="1"/>
          </p:cNvPicPr>
          <p:nvPr/>
        </p:nvPicPr>
        <p:blipFill>
          <a:blip r:embed="rId4" cstate="print"/>
          <a:srcRect/>
          <a:stretch>
            <a:fillRect/>
          </a:stretch>
        </p:blipFill>
        <p:spPr bwMode="auto">
          <a:xfrm>
            <a:off x="7380312" y="3068960"/>
            <a:ext cx="1371600" cy="114300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Zástupný symbol pro zápatí 16"/>
          <p:cNvSpPr>
            <a:spLocks noGrp="1"/>
          </p:cNvSpPr>
          <p:nvPr>
            <p:ph type="ftr" sz="quarter" idx="11"/>
          </p:nvPr>
        </p:nvSpPr>
        <p:spPr bwMode="auto">
          <a:noFill/>
          <a:ln>
            <a:miter lim="800000"/>
            <a:headEnd/>
            <a:tailEnd/>
          </a:ln>
        </p:spPr>
        <p:txBody>
          <a:bodyPr/>
          <a:lstStyle/>
          <a:p>
            <a:r>
              <a:rPr lang="cs-CZ"/>
              <a:t>Vytvořil Institut biostatistiky a analýz, Masarykova univerzita </a:t>
            </a:r>
            <a:br>
              <a:rPr lang="cs-CZ"/>
            </a:br>
            <a:r>
              <a:rPr lang="cs-CZ" i="1"/>
              <a:t>J. Jarkovský, L. Dušek</a:t>
            </a:r>
          </a:p>
        </p:txBody>
      </p:sp>
      <p:sp>
        <p:nvSpPr>
          <p:cNvPr id="237571" name="Podnadpis 2"/>
          <p:cNvSpPr>
            <a:spLocks noGrp="1"/>
          </p:cNvSpPr>
          <p:nvPr>
            <p:ph type="subTitle" idx="4294967295"/>
          </p:nvPr>
        </p:nvSpPr>
        <p:spPr>
          <a:xfrm>
            <a:off x="285750" y="2997200"/>
            <a:ext cx="8572500" cy="461665"/>
          </a:xfrm>
        </p:spPr>
        <p:txBody>
          <a:bodyPr>
            <a:spAutoFit/>
          </a:bodyPr>
          <a:lstStyle/>
          <a:p>
            <a:pPr marL="0" indent="0" algn="ctr">
              <a:buFont typeface="Wingdings 2" pitchFamily="18" charset="2"/>
              <a:buNone/>
            </a:pPr>
            <a:r>
              <a:rPr lang="cs-CZ" sz="2400" b="1" dirty="0" err="1" smtClean="0">
                <a:solidFill>
                  <a:schemeClr val="tx2"/>
                </a:solidFill>
                <a:latin typeface="Arial" pitchFamily="34" charset="0"/>
              </a:rPr>
              <a:t>Dvouvýběrový</a:t>
            </a:r>
            <a:r>
              <a:rPr lang="cs-CZ" sz="2400" b="1" dirty="0" smtClean="0">
                <a:solidFill>
                  <a:schemeClr val="tx2"/>
                </a:solidFill>
                <a:latin typeface="Arial" pitchFamily="34" charset="0"/>
              </a:rPr>
              <a:t> párový a nepárový t-test</a:t>
            </a:r>
          </a:p>
        </p:txBody>
      </p:sp>
      <p:sp>
        <p:nvSpPr>
          <p:cNvPr id="237572" name="Nadpis 1"/>
          <p:cNvSpPr>
            <a:spLocks noGrp="1"/>
          </p:cNvSpPr>
          <p:nvPr>
            <p:ph type="ctrTitle" idx="4294967295"/>
          </p:nvPr>
        </p:nvSpPr>
        <p:spPr>
          <a:xfrm>
            <a:off x="685800" y="493715"/>
            <a:ext cx="7772400" cy="1371600"/>
          </a:xfrm>
          <a:noFill/>
        </p:spPr>
        <p:txBody>
          <a:bodyPr>
            <a:spAutoFit/>
          </a:bodyPr>
          <a:lstStyle/>
          <a:p>
            <a:r>
              <a:rPr lang="cs-CZ" sz="4200" dirty="0" smtClean="0">
                <a:solidFill>
                  <a:schemeClr val="accent1"/>
                </a:solidFill>
                <a:latin typeface="Arial" pitchFamily="34" charset="0"/>
              </a:rPr>
              <a:t>2. Statistické testy o parametrech dvou výběrů</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38595" name="Rectangle 2"/>
          <p:cNvSpPr>
            <a:spLocks noGrp="1"/>
          </p:cNvSpPr>
          <p:nvPr>
            <p:ph type="title" idx="4294967295"/>
          </p:nvPr>
        </p:nvSpPr>
        <p:spPr/>
        <p:txBody>
          <a:bodyPr/>
          <a:lstStyle/>
          <a:p>
            <a:r>
              <a:rPr lang="cs-CZ" smtClean="0"/>
              <a:t>Anotace</a:t>
            </a:r>
          </a:p>
        </p:txBody>
      </p:sp>
      <p:sp>
        <p:nvSpPr>
          <p:cNvPr id="238596" name="Rectangle 3"/>
          <p:cNvSpPr>
            <a:spLocks noGrp="1"/>
          </p:cNvSpPr>
          <p:nvPr>
            <p:ph type="body" idx="4294967295"/>
          </p:nvPr>
        </p:nvSpPr>
        <p:spPr>
          <a:xfrm>
            <a:off x="301624" y="1594084"/>
            <a:ext cx="8662863" cy="4598988"/>
          </a:xfrm>
        </p:spPr>
        <p:txBody>
          <a:bodyPr/>
          <a:lstStyle/>
          <a:p>
            <a:r>
              <a:rPr lang="cs-CZ" dirty="0" smtClean="0"/>
              <a:t>Jedním z nejčastějších úkolů statistické analýzy dat je </a:t>
            </a:r>
            <a:r>
              <a:rPr lang="cs-CZ" b="1" dirty="0" smtClean="0"/>
              <a:t>srovnání spojitých dat ve dvou skupinách pacientů</a:t>
            </a:r>
            <a:r>
              <a:rPr lang="cs-CZ" dirty="0" smtClean="0"/>
              <a:t>. Na výběr je celá škála testů, výběr konkrétního testu se pak odvíjí od toho, zda je o srovnání </a:t>
            </a:r>
            <a:r>
              <a:rPr lang="cs-CZ" b="1" dirty="0" smtClean="0"/>
              <a:t>párové</a:t>
            </a:r>
            <a:r>
              <a:rPr lang="cs-CZ" dirty="0" smtClean="0"/>
              <a:t> nebo  </a:t>
            </a:r>
            <a:r>
              <a:rPr lang="cs-CZ" b="1" dirty="0" smtClean="0"/>
              <a:t>nepárové</a:t>
            </a:r>
            <a:r>
              <a:rPr lang="cs-CZ" dirty="0" smtClean="0"/>
              <a:t> a zda je vhodné použít test </a:t>
            </a:r>
            <a:r>
              <a:rPr lang="cs-CZ" b="1" dirty="0" smtClean="0"/>
              <a:t>parametrický</a:t>
            </a:r>
            <a:r>
              <a:rPr lang="cs-CZ" dirty="0" smtClean="0"/>
              <a:t> (má předpoklady o rozložení dat) nebo </a:t>
            </a:r>
            <a:r>
              <a:rPr lang="cs-CZ" b="1" dirty="0" err="1" smtClean="0"/>
              <a:t>neparametrický</a:t>
            </a:r>
            <a:r>
              <a:rPr lang="cs-CZ" dirty="0" smtClean="0"/>
              <a:t> (nemá předpoklady o rozložení dat, nicméně má nižší vypovídací sílu). </a:t>
            </a:r>
          </a:p>
          <a:p>
            <a:endParaRPr lang="cs-CZ" dirty="0" smtClean="0"/>
          </a:p>
          <a:p>
            <a:r>
              <a:rPr lang="cs-CZ" dirty="0" smtClean="0"/>
              <a:t>Nejznámějšími testy z této skupiny jsou tzv. t-testy používané pro srovnání průměrů dvou skupin hodnot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Zástupný symbol pro zápatí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charset="0"/>
                <a:cs typeface="Arial" charset="0"/>
              </a:defRPr>
            </a:lvl1pPr>
            <a:lvl2pPr marL="742950" indent="-285750" eaLnBrk="0" hangingPunct="0">
              <a:defRPr b="1" i="1">
                <a:solidFill>
                  <a:schemeClr val="tx1"/>
                </a:solidFill>
                <a:latin typeface="Arial" charset="0"/>
                <a:cs typeface="Arial" charset="0"/>
              </a:defRPr>
            </a:lvl2pPr>
            <a:lvl3pPr marL="1143000" indent="-228600" eaLnBrk="0" hangingPunct="0">
              <a:defRPr b="1" i="1">
                <a:solidFill>
                  <a:schemeClr val="tx1"/>
                </a:solidFill>
                <a:latin typeface="Arial" charset="0"/>
                <a:cs typeface="Arial" charset="0"/>
              </a:defRPr>
            </a:lvl3pPr>
            <a:lvl4pPr marL="1600200" indent="-228600" eaLnBrk="0" hangingPunct="0">
              <a:defRPr b="1" i="1">
                <a:solidFill>
                  <a:schemeClr val="tx1"/>
                </a:solidFill>
                <a:latin typeface="Arial" charset="0"/>
                <a:cs typeface="Arial" charset="0"/>
              </a:defRPr>
            </a:lvl4pPr>
            <a:lvl5pPr marL="2057400" indent="-228600" eaLnBrk="0" hangingPunct="0">
              <a:defRPr b="1" i="1">
                <a:solidFill>
                  <a:schemeClr val="tx1"/>
                </a:solidFill>
                <a:latin typeface="Arial" charset="0"/>
                <a:cs typeface="Arial" charset="0"/>
              </a:defRPr>
            </a:lvl5pPr>
            <a:lvl6pPr marL="2514600" indent="-228600" eaLnBrk="0" fontAlgn="base" hangingPunct="0">
              <a:spcBef>
                <a:spcPct val="0"/>
              </a:spcBef>
              <a:spcAft>
                <a:spcPct val="0"/>
              </a:spcAft>
              <a:defRPr b="1" i="1">
                <a:solidFill>
                  <a:schemeClr val="tx1"/>
                </a:solidFill>
                <a:latin typeface="Arial" charset="0"/>
                <a:cs typeface="Arial" charset="0"/>
              </a:defRPr>
            </a:lvl6pPr>
            <a:lvl7pPr marL="2971800" indent="-228600" eaLnBrk="0" fontAlgn="base" hangingPunct="0">
              <a:spcBef>
                <a:spcPct val="0"/>
              </a:spcBef>
              <a:spcAft>
                <a:spcPct val="0"/>
              </a:spcAft>
              <a:defRPr b="1" i="1">
                <a:solidFill>
                  <a:schemeClr val="tx1"/>
                </a:solidFill>
                <a:latin typeface="Arial" charset="0"/>
                <a:cs typeface="Arial" charset="0"/>
              </a:defRPr>
            </a:lvl7pPr>
            <a:lvl8pPr marL="3429000" indent="-228600" eaLnBrk="0" fontAlgn="base" hangingPunct="0">
              <a:spcBef>
                <a:spcPct val="0"/>
              </a:spcBef>
              <a:spcAft>
                <a:spcPct val="0"/>
              </a:spcAft>
              <a:defRPr b="1" i="1">
                <a:solidFill>
                  <a:schemeClr val="tx1"/>
                </a:solidFill>
                <a:latin typeface="Arial" charset="0"/>
                <a:cs typeface="Arial" charset="0"/>
              </a:defRPr>
            </a:lvl8pPr>
            <a:lvl9pPr marL="3886200" indent="-228600" eaLnBrk="0" fontAlgn="base" hangingPunct="0">
              <a:spcBef>
                <a:spcPct val="0"/>
              </a:spcBef>
              <a:spcAft>
                <a:spcPct val="0"/>
              </a:spcAft>
              <a:defRPr b="1" i="1">
                <a:solidFill>
                  <a:schemeClr val="tx1"/>
                </a:solidFill>
                <a:latin typeface="Arial" charset="0"/>
                <a:cs typeface="Arial" charset="0"/>
              </a:defRPr>
            </a:lvl9pPr>
          </a:lstStyle>
          <a:p>
            <a:pPr eaLnBrk="1" hangingPunct="1"/>
            <a:r>
              <a:rPr lang="cs-CZ" altLang="cs-CZ" b="0" i="0" smtClean="0">
                <a:solidFill>
                  <a:srgbClr val="607B7C"/>
                </a:solidFill>
              </a:rPr>
              <a:t>Vytvořil Institut biostatistiky a analýz, Masarykova univerzita </a:t>
            </a:r>
            <a:br>
              <a:rPr lang="cs-CZ" altLang="cs-CZ" b="0" i="0" smtClean="0">
                <a:solidFill>
                  <a:srgbClr val="607B7C"/>
                </a:solidFill>
              </a:rPr>
            </a:br>
            <a:r>
              <a:rPr lang="cs-CZ" altLang="cs-CZ" b="0" smtClean="0">
                <a:solidFill>
                  <a:srgbClr val="607B7C"/>
                </a:solidFill>
              </a:rPr>
              <a:t>J. Jarkovský, L. Dušek</a:t>
            </a:r>
          </a:p>
          <a:p>
            <a:pPr eaLnBrk="1" hangingPunct="1"/>
            <a:endParaRPr lang="cs-CZ" altLang="cs-CZ" b="0" smtClean="0">
              <a:solidFill>
                <a:srgbClr val="607B7C"/>
              </a:solidFill>
            </a:endParaRPr>
          </a:p>
        </p:txBody>
      </p:sp>
      <p:sp>
        <p:nvSpPr>
          <p:cNvPr id="35843" name="Rectangle 2"/>
          <p:cNvSpPr>
            <a:spLocks noGrp="1"/>
          </p:cNvSpPr>
          <p:nvPr>
            <p:ph type="title" idx="4294967295"/>
          </p:nvPr>
        </p:nvSpPr>
        <p:spPr>
          <a:xfrm>
            <a:off x="178692" y="18064"/>
            <a:ext cx="8713788" cy="1143000"/>
          </a:xfrm>
          <a:noFill/>
        </p:spPr>
        <p:txBody>
          <a:bodyPr anchor="ctr"/>
          <a:lstStyle/>
          <a:p>
            <a:r>
              <a:rPr lang="cs-CZ" altLang="cs-CZ" sz="3200" dirty="0" smtClean="0"/>
              <a:t>Opakování</a:t>
            </a:r>
          </a:p>
        </p:txBody>
      </p:sp>
      <p:sp>
        <p:nvSpPr>
          <p:cNvPr id="5" name="Rectangle 3"/>
          <p:cNvSpPr txBox="1">
            <a:spLocks/>
          </p:cNvSpPr>
          <p:nvPr/>
        </p:nvSpPr>
        <p:spPr bwMode="auto">
          <a:xfrm>
            <a:off x="357158" y="1700808"/>
            <a:ext cx="8501122" cy="40324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73050" indent="-273050" algn="l" rtl="0" eaLnBrk="1" fontAlgn="base" hangingPunct="1">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1" fontAlgn="base" hangingPunct="1">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1" fontAlgn="base" hangingPunct="1">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1" fontAlgn="base" hangingPunct="1">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1" fontAlgn="base" hangingPunct="1">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marL="457200" indent="-457200">
              <a:buFont typeface="+mj-lt"/>
              <a:buAutoNum type="arabicPeriod"/>
            </a:pPr>
            <a:r>
              <a:rPr lang="cs-CZ" altLang="cs-CZ" sz="2400" dirty="0" smtClean="0"/>
              <a:t>Co je </a:t>
            </a:r>
            <a:r>
              <a:rPr lang="cs-CZ" altLang="cs-CZ" sz="2400" b="1" dirty="0" smtClean="0"/>
              <a:t>nulová</a:t>
            </a:r>
            <a:r>
              <a:rPr lang="cs-CZ" altLang="cs-CZ" sz="2400" dirty="0" smtClean="0"/>
              <a:t> a </a:t>
            </a:r>
            <a:r>
              <a:rPr lang="cs-CZ" altLang="cs-CZ" sz="2400" b="1" dirty="0" smtClean="0"/>
              <a:t>alternativní hypotéza</a:t>
            </a:r>
            <a:r>
              <a:rPr lang="cs-CZ" altLang="cs-CZ" sz="2400" dirty="0" smtClean="0"/>
              <a:t>?</a:t>
            </a:r>
          </a:p>
          <a:p>
            <a:pPr marL="457200" indent="-457200">
              <a:buFont typeface="+mj-lt"/>
              <a:buAutoNum type="arabicPeriod"/>
            </a:pPr>
            <a:r>
              <a:rPr lang="cs-CZ" altLang="cs-CZ" sz="2400" dirty="0" smtClean="0"/>
              <a:t>Co je </a:t>
            </a:r>
            <a:r>
              <a:rPr lang="cs-CZ" altLang="cs-CZ" sz="2400" b="1" dirty="0" smtClean="0"/>
              <a:t>testová statistika</a:t>
            </a:r>
            <a:r>
              <a:rPr lang="cs-CZ" altLang="cs-CZ" sz="2400" dirty="0" smtClean="0"/>
              <a:t>?</a:t>
            </a:r>
          </a:p>
          <a:p>
            <a:pPr marL="457200" indent="-457200">
              <a:buFont typeface="+mj-lt"/>
              <a:buAutoNum type="arabicPeriod"/>
            </a:pPr>
            <a:r>
              <a:rPr lang="cs-CZ" altLang="cs-CZ" sz="2400" dirty="0" smtClean="0"/>
              <a:t>Jakými </a:t>
            </a:r>
            <a:r>
              <a:rPr lang="cs-CZ" altLang="cs-CZ" sz="2400" b="1" dirty="0" smtClean="0"/>
              <a:t>způsoby</a:t>
            </a:r>
            <a:r>
              <a:rPr lang="cs-CZ" altLang="cs-CZ" sz="2400" dirty="0" smtClean="0"/>
              <a:t> můžeme </a:t>
            </a:r>
            <a:r>
              <a:rPr lang="cs-CZ" altLang="cs-CZ" sz="2400" b="1" dirty="0" smtClean="0"/>
              <a:t>testovat hypotézy</a:t>
            </a:r>
            <a:r>
              <a:rPr lang="cs-CZ" altLang="cs-CZ" sz="2400" dirty="0" smtClean="0"/>
              <a:t>?</a:t>
            </a:r>
          </a:p>
          <a:p>
            <a:pPr marL="457200" indent="-457200">
              <a:buFont typeface="+mj-lt"/>
              <a:buAutoNum type="arabicPeriod"/>
            </a:pPr>
            <a:r>
              <a:rPr lang="cs-CZ" altLang="cs-CZ" sz="2400" dirty="0" smtClean="0"/>
              <a:t>Co je </a:t>
            </a:r>
            <a:r>
              <a:rPr lang="cs-CZ" altLang="cs-CZ" sz="2400" b="1" dirty="0" smtClean="0"/>
              <a:t>chyba I. a II. druhu</a:t>
            </a:r>
            <a:r>
              <a:rPr lang="cs-CZ" altLang="cs-CZ" sz="2400" dirty="0" smtClean="0"/>
              <a:t>?</a:t>
            </a:r>
          </a:p>
          <a:p>
            <a:pPr marL="457200" indent="-457200">
              <a:buFont typeface="+mj-lt"/>
              <a:buAutoNum type="arabicPeriod"/>
            </a:pPr>
            <a:r>
              <a:rPr lang="cs-CZ" altLang="cs-CZ" sz="2400" dirty="0" smtClean="0"/>
              <a:t>Co vyjadřuje </a:t>
            </a:r>
            <a:r>
              <a:rPr lang="cs-CZ" altLang="cs-CZ" sz="2400" b="1" dirty="0" smtClean="0"/>
              <a:t>p-hodnota</a:t>
            </a:r>
            <a:r>
              <a:rPr lang="cs-CZ" altLang="cs-CZ" sz="2400" dirty="0" smtClean="0"/>
              <a:t>?</a:t>
            </a:r>
          </a:p>
          <a:p>
            <a:pPr marL="457200" indent="-457200">
              <a:buFont typeface="+mj-lt"/>
              <a:buAutoNum type="arabicPeriod"/>
            </a:pPr>
            <a:r>
              <a:rPr lang="cs-CZ" altLang="cs-CZ" sz="2400" dirty="0" smtClean="0"/>
              <a:t>Jaký je rozdíl mezi </a:t>
            </a:r>
            <a:r>
              <a:rPr lang="cs-CZ" altLang="cs-CZ" sz="2400" b="1" dirty="0" smtClean="0"/>
              <a:t>parametrickými</a:t>
            </a:r>
            <a:r>
              <a:rPr lang="cs-CZ" altLang="cs-CZ" sz="2400" dirty="0" smtClean="0"/>
              <a:t> a </a:t>
            </a:r>
            <a:r>
              <a:rPr lang="cs-CZ" altLang="cs-CZ" sz="2400" b="1" dirty="0" err="1" smtClean="0"/>
              <a:t>neparametrickými</a:t>
            </a:r>
            <a:r>
              <a:rPr lang="cs-CZ" altLang="cs-CZ" sz="2400" dirty="0" smtClean="0"/>
              <a:t> testy?</a:t>
            </a:r>
          </a:p>
          <a:p>
            <a:pPr marL="457200" indent="-457200">
              <a:buFont typeface="+mj-lt"/>
              <a:buAutoNum type="arabicPeriod"/>
            </a:pPr>
            <a:r>
              <a:rPr lang="cs-CZ" altLang="cs-CZ" sz="2400" dirty="0" smtClean="0"/>
              <a:t>Jaký je rozdíl mezi </a:t>
            </a:r>
            <a:r>
              <a:rPr lang="cs-CZ" altLang="cs-CZ" sz="2400" b="1" dirty="0" err="1" smtClean="0"/>
              <a:t>jednovýběrovými</a:t>
            </a:r>
            <a:r>
              <a:rPr lang="cs-CZ" altLang="cs-CZ" sz="2400" dirty="0" smtClean="0"/>
              <a:t> a </a:t>
            </a:r>
            <a:r>
              <a:rPr lang="cs-CZ" altLang="cs-CZ" sz="2400" b="1" dirty="0" err="1" smtClean="0"/>
              <a:t>dvouvýběrovými</a:t>
            </a:r>
            <a:r>
              <a:rPr lang="cs-CZ" altLang="cs-CZ" sz="2400" dirty="0" smtClean="0"/>
              <a:t> testy?</a:t>
            </a:r>
          </a:p>
          <a:p>
            <a:pPr marL="457200" indent="-457200">
              <a:buFont typeface="+mj-lt"/>
              <a:buAutoNum type="arabicPeriod"/>
            </a:pPr>
            <a:r>
              <a:rPr lang="cs-CZ" altLang="cs-CZ" sz="2400" dirty="0" smtClean="0"/>
              <a:t>Jaký je rozdíl mezi </a:t>
            </a:r>
            <a:r>
              <a:rPr lang="cs-CZ" altLang="cs-CZ" sz="2400" b="1" dirty="0" smtClean="0"/>
              <a:t>jednostrannými</a:t>
            </a:r>
            <a:r>
              <a:rPr lang="cs-CZ" altLang="cs-CZ" sz="2400" dirty="0" smtClean="0"/>
              <a:t> a </a:t>
            </a:r>
            <a:r>
              <a:rPr lang="cs-CZ" altLang="cs-CZ" sz="2400" b="1" dirty="0" smtClean="0"/>
              <a:t>oboustrannými</a:t>
            </a:r>
            <a:r>
              <a:rPr lang="cs-CZ" altLang="cs-CZ" sz="2400" dirty="0" smtClean="0"/>
              <a:t> testy?</a:t>
            </a:r>
          </a:p>
          <a:p>
            <a:pPr marL="457200" indent="-457200">
              <a:buFont typeface="+mj-lt"/>
              <a:buAutoNum type="arabicPeriod"/>
            </a:pPr>
            <a:r>
              <a:rPr lang="cs-CZ" altLang="cs-CZ" sz="2400" dirty="0" smtClean="0"/>
              <a:t>Jaký je rozdíl mezi </a:t>
            </a:r>
            <a:r>
              <a:rPr lang="cs-CZ" altLang="cs-CZ" sz="2400" b="1" dirty="0" smtClean="0"/>
              <a:t>párovými</a:t>
            </a:r>
            <a:r>
              <a:rPr lang="cs-CZ" altLang="cs-CZ" sz="2400" dirty="0" smtClean="0"/>
              <a:t> a </a:t>
            </a:r>
            <a:r>
              <a:rPr lang="cs-CZ" altLang="cs-CZ" sz="2400" b="1" dirty="0" smtClean="0"/>
              <a:t>nepárovými</a:t>
            </a:r>
            <a:r>
              <a:rPr lang="cs-CZ" altLang="cs-CZ" sz="2400" dirty="0" smtClean="0"/>
              <a:t> testy?</a:t>
            </a:r>
          </a:p>
          <a:p>
            <a:pPr marL="457200" indent="-457200">
              <a:buFont typeface="+mj-lt"/>
              <a:buAutoNum type="arabicPeriod"/>
            </a:pPr>
            <a:endParaRPr lang="cs-CZ" altLang="cs-CZ" sz="2400" dirty="0" smtClean="0"/>
          </a:p>
        </p:txBody>
      </p:sp>
    </p:spTree>
    <p:extLst>
      <p:ext uri="{BB962C8B-B14F-4D97-AF65-F5344CB8AC3E}">
        <p14:creationId xmlns:p14="http://schemas.microsoft.com/office/powerpoint/2010/main" val="34459310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7108" name="Rectangle 2"/>
          <p:cNvSpPr>
            <a:spLocks noGrp="1"/>
          </p:cNvSpPr>
          <p:nvPr>
            <p:ph type="title" idx="4294967295"/>
          </p:nvPr>
        </p:nvSpPr>
        <p:spPr/>
        <p:txBody>
          <a:bodyPr/>
          <a:lstStyle/>
          <a:p>
            <a:r>
              <a:rPr lang="cs-CZ" smtClean="0"/>
              <a:t>Dvouvýběrové testy: párové a nepárové I</a:t>
            </a:r>
          </a:p>
        </p:txBody>
      </p:sp>
      <p:sp>
        <p:nvSpPr>
          <p:cNvPr id="47109" name="Rectangle 3"/>
          <p:cNvSpPr>
            <a:spLocks noGrp="1"/>
          </p:cNvSpPr>
          <p:nvPr>
            <p:ph type="body" idx="4294967295"/>
          </p:nvPr>
        </p:nvSpPr>
        <p:spPr>
          <a:xfrm>
            <a:off x="301625" y="1412875"/>
            <a:ext cx="8534400" cy="866775"/>
          </a:xfrm>
        </p:spPr>
        <p:txBody>
          <a:bodyPr/>
          <a:lstStyle/>
          <a:p>
            <a:r>
              <a:rPr lang="cs-CZ" sz="2300" dirty="0" smtClean="0"/>
              <a:t>Při použití </a:t>
            </a:r>
            <a:r>
              <a:rPr lang="cs-CZ" sz="2300" dirty="0" err="1" smtClean="0"/>
              <a:t>dvouvýběrových</a:t>
            </a:r>
            <a:r>
              <a:rPr lang="cs-CZ" sz="2300" dirty="0" smtClean="0"/>
              <a:t> testů srovnáváme spolu dvě rozložení. Jejich základním dělením je podle designu experimentu na testy párové a nepárové.</a:t>
            </a:r>
          </a:p>
        </p:txBody>
      </p:sp>
      <p:sp>
        <p:nvSpPr>
          <p:cNvPr id="47110" name="Rectangle 4"/>
          <p:cNvSpPr>
            <a:spLocks noChangeArrowheads="1"/>
          </p:cNvSpPr>
          <p:nvPr/>
        </p:nvSpPr>
        <p:spPr bwMode="auto">
          <a:xfrm>
            <a:off x="0" y="1895475"/>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47106" name="Object 5"/>
          <p:cNvGraphicFramePr>
            <a:graphicFrameLocks noChangeAspect="1"/>
          </p:cNvGraphicFramePr>
          <p:nvPr/>
        </p:nvGraphicFramePr>
        <p:xfrm>
          <a:off x="684213" y="2579700"/>
          <a:ext cx="2605087" cy="2706688"/>
        </p:xfrm>
        <a:graphic>
          <a:graphicData uri="http://schemas.openxmlformats.org/presentationml/2006/ole">
            <mc:AlternateContent xmlns:mc="http://schemas.openxmlformats.org/markup-compatibility/2006">
              <mc:Choice xmlns:v="urn:schemas-microsoft-com:vml" Requires="v">
                <p:oleObj spid="_x0000_s18447" r:id="rId3" imgW="2950000" imgH="3070000" progId="">
                  <p:embed/>
                </p:oleObj>
              </mc:Choice>
              <mc:Fallback>
                <p:oleObj r:id="rId3" imgW="2950000" imgH="3070000" progId="">
                  <p:embed/>
                  <p:pic>
                    <p:nvPicPr>
                      <p:cNvPr id="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213" y="2579700"/>
                        <a:ext cx="2605087" cy="2706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7111" name="Rectangle 6"/>
          <p:cNvSpPr>
            <a:spLocks noChangeArrowheads="1"/>
          </p:cNvSpPr>
          <p:nvPr/>
        </p:nvSpPr>
        <p:spPr bwMode="auto">
          <a:xfrm>
            <a:off x="3779838" y="2632387"/>
            <a:ext cx="4897437" cy="2447925"/>
          </a:xfrm>
          <a:prstGeom prst="rect">
            <a:avLst/>
          </a:prstGeom>
          <a:noFill/>
          <a:ln w="9525">
            <a:noFill/>
            <a:miter lim="800000"/>
            <a:headEnd/>
            <a:tailEnd/>
          </a:ln>
        </p:spPr>
        <p:txBody>
          <a:bodyPr/>
          <a:lstStyle/>
          <a:p>
            <a:pPr marL="273050" indent="-273050" eaLnBrk="0" fontAlgn="base" hangingPunct="0">
              <a:spcBef>
                <a:spcPct val="20000"/>
              </a:spcBef>
              <a:spcAft>
                <a:spcPct val="0"/>
              </a:spcAft>
              <a:buClr>
                <a:srgbClr val="D16349"/>
              </a:buClr>
              <a:buSzPct val="85000"/>
              <a:buFont typeface="Wingdings 2" pitchFamily="18" charset="2"/>
              <a:buChar char=""/>
            </a:pPr>
            <a:r>
              <a:rPr lang="cs-CZ" sz="2300" dirty="0">
                <a:solidFill>
                  <a:prstClr val="black"/>
                </a:solidFill>
                <a:cs typeface="Arial" pitchFamily="34" charset="0"/>
              </a:rPr>
              <a:t>Základním testem pro srovnání dvou </a:t>
            </a:r>
            <a:r>
              <a:rPr lang="cs-CZ" sz="2300" u="sng" dirty="0">
                <a:solidFill>
                  <a:prstClr val="black"/>
                </a:solidFill>
                <a:cs typeface="Arial" pitchFamily="34" charset="0"/>
              </a:rPr>
              <a:t>nezávislých</a:t>
            </a:r>
            <a:r>
              <a:rPr lang="cs-CZ" sz="2300" dirty="0">
                <a:solidFill>
                  <a:prstClr val="black"/>
                </a:solidFill>
                <a:cs typeface="Arial" pitchFamily="34" charset="0"/>
              </a:rPr>
              <a:t> rozložení spojitých čísel je </a:t>
            </a:r>
            <a:r>
              <a:rPr lang="cs-CZ" sz="2300" b="1" dirty="0">
                <a:solidFill>
                  <a:prstClr val="black"/>
                </a:solidFill>
                <a:cs typeface="Arial" pitchFamily="34" charset="0"/>
              </a:rPr>
              <a:t>nepárový </a:t>
            </a:r>
            <a:r>
              <a:rPr lang="cs-CZ" sz="2300" b="1" dirty="0" err="1" smtClean="0">
                <a:solidFill>
                  <a:prstClr val="black"/>
                </a:solidFill>
                <a:cs typeface="Arial" pitchFamily="34" charset="0"/>
              </a:rPr>
              <a:t>dvouvýběrový</a:t>
            </a:r>
            <a:r>
              <a:rPr lang="cs-CZ" sz="2300" b="1" dirty="0" smtClean="0">
                <a:solidFill>
                  <a:prstClr val="black"/>
                </a:solidFill>
                <a:cs typeface="Arial" pitchFamily="34" charset="0"/>
              </a:rPr>
              <a:t> </a:t>
            </a:r>
            <a:r>
              <a:rPr lang="cs-CZ" sz="2300" b="1" dirty="0">
                <a:solidFill>
                  <a:prstClr val="black"/>
                </a:solidFill>
                <a:cs typeface="Arial" pitchFamily="34" charset="0"/>
              </a:rPr>
              <a:t>t-test</a:t>
            </a:r>
          </a:p>
        </p:txBody>
      </p:sp>
      <p:pic>
        <p:nvPicPr>
          <p:cNvPr id="47112" name="Picture 7"/>
          <p:cNvPicPr>
            <a:picLocks noChangeAspect="1" noChangeArrowheads="1"/>
          </p:cNvPicPr>
          <p:nvPr/>
        </p:nvPicPr>
        <p:blipFill>
          <a:blip r:embed="rId5" cstate="print"/>
          <a:srcRect/>
          <a:stretch>
            <a:fillRect/>
          </a:stretch>
        </p:blipFill>
        <p:spPr bwMode="auto">
          <a:xfrm>
            <a:off x="755650" y="5373688"/>
            <a:ext cx="2533650" cy="904875"/>
          </a:xfrm>
          <a:prstGeom prst="rect">
            <a:avLst/>
          </a:prstGeom>
          <a:noFill/>
          <a:ln w="9525">
            <a:noFill/>
            <a:miter lim="800000"/>
            <a:headEnd/>
            <a:tailEnd/>
          </a:ln>
        </p:spPr>
      </p:pic>
      <p:sp>
        <p:nvSpPr>
          <p:cNvPr id="47113" name="Rectangle 8"/>
          <p:cNvSpPr>
            <a:spLocks noChangeArrowheads="1"/>
          </p:cNvSpPr>
          <p:nvPr/>
        </p:nvSpPr>
        <p:spPr bwMode="auto">
          <a:xfrm>
            <a:off x="3851920" y="5135582"/>
            <a:ext cx="4897438" cy="1079500"/>
          </a:xfrm>
          <a:prstGeom prst="rect">
            <a:avLst/>
          </a:prstGeom>
          <a:noFill/>
          <a:ln w="9525">
            <a:noFill/>
            <a:miter lim="800000"/>
            <a:headEnd/>
            <a:tailEnd/>
          </a:ln>
        </p:spPr>
        <p:txBody>
          <a:bodyPr/>
          <a:lstStyle/>
          <a:p>
            <a:pPr marL="273050" indent="-273050" eaLnBrk="0" fontAlgn="base" hangingPunct="0">
              <a:spcBef>
                <a:spcPct val="20000"/>
              </a:spcBef>
              <a:spcAft>
                <a:spcPct val="0"/>
              </a:spcAft>
              <a:buClr>
                <a:srgbClr val="D16349"/>
              </a:buClr>
              <a:buSzPct val="85000"/>
              <a:buFont typeface="Wingdings 2" pitchFamily="18" charset="2"/>
              <a:buChar char=""/>
            </a:pPr>
            <a:r>
              <a:rPr lang="cs-CZ" sz="2300" dirty="0">
                <a:solidFill>
                  <a:prstClr val="black"/>
                </a:solidFill>
                <a:cs typeface="Arial" pitchFamily="34" charset="0"/>
              </a:rPr>
              <a:t>Základním testem pro srovnání dvou </a:t>
            </a:r>
            <a:r>
              <a:rPr lang="cs-CZ" sz="2300" u="sng" dirty="0">
                <a:solidFill>
                  <a:prstClr val="black"/>
                </a:solidFill>
                <a:cs typeface="Arial" pitchFamily="34" charset="0"/>
              </a:rPr>
              <a:t>závislých</a:t>
            </a:r>
            <a:r>
              <a:rPr lang="cs-CZ" sz="2300" dirty="0">
                <a:solidFill>
                  <a:prstClr val="black"/>
                </a:solidFill>
                <a:cs typeface="Arial" pitchFamily="34" charset="0"/>
              </a:rPr>
              <a:t> rozložení spojitých čísel je </a:t>
            </a:r>
            <a:r>
              <a:rPr lang="cs-CZ" sz="2300" b="1" dirty="0">
                <a:solidFill>
                  <a:prstClr val="black"/>
                </a:solidFill>
                <a:cs typeface="Arial" pitchFamily="34" charset="0"/>
              </a:rPr>
              <a:t>párový </a:t>
            </a:r>
            <a:r>
              <a:rPr lang="cs-CZ" sz="2300" b="1" dirty="0" err="1" smtClean="0">
                <a:solidFill>
                  <a:prstClr val="black"/>
                </a:solidFill>
                <a:cs typeface="Arial" pitchFamily="34" charset="0"/>
              </a:rPr>
              <a:t>dvouvýběrový</a:t>
            </a:r>
            <a:r>
              <a:rPr lang="cs-CZ" sz="2300" b="1" dirty="0" smtClean="0">
                <a:solidFill>
                  <a:prstClr val="black"/>
                </a:solidFill>
                <a:cs typeface="Arial" pitchFamily="34" charset="0"/>
              </a:rPr>
              <a:t> </a:t>
            </a:r>
            <a:r>
              <a:rPr lang="cs-CZ" sz="2300" b="1" dirty="0">
                <a:solidFill>
                  <a:prstClr val="black"/>
                </a:solidFill>
                <a:cs typeface="Arial" pitchFamily="34" charset="0"/>
              </a:rPr>
              <a:t>t-test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5"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8136" name="Rectangle 2"/>
          <p:cNvSpPr>
            <a:spLocks noGrp="1"/>
          </p:cNvSpPr>
          <p:nvPr>
            <p:ph type="title" idx="4294967295"/>
          </p:nvPr>
        </p:nvSpPr>
        <p:spPr/>
        <p:txBody>
          <a:bodyPr/>
          <a:lstStyle/>
          <a:p>
            <a:r>
              <a:rPr lang="cs-CZ" smtClean="0"/>
              <a:t>Dvouvýběrové testy: párové a nepárové II</a:t>
            </a:r>
            <a:endParaRPr lang="en-US" smtClean="0"/>
          </a:p>
        </p:txBody>
      </p:sp>
      <p:sp>
        <p:nvSpPr>
          <p:cNvPr id="48137" name="Text Box 4"/>
          <p:cNvSpPr txBox="1">
            <a:spLocks noChangeArrowheads="1"/>
          </p:cNvSpPr>
          <p:nvPr/>
        </p:nvSpPr>
        <p:spPr bwMode="auto">
          <a:xfrm>
            <a:off x="251520" y="1378099"/>
            <a:ext cx="1327150" cy="466725"/>
          </a:xfrm>
          <a:prstGeom prst="rect">
            <a:avLst/>
          </a:prstGeom>
          <a:solidFill>
            <a:srgbClr val="CCFFFF"/>
          </a:solidFill>
          <a:ln w="9525">
            <a:solidFill>
              <a:schemeClr val="tx1"/>
            </a:solidFill>
            <a:miter lim="800000"/>
            <a:headEnd/>
            <a:tailEnd/>
          </a:ln>
        </p:spPr>
        <p:txBody>
          <a:bodyPr>
            <a:spAutoFit/>
          </a:bodyPr>
          <a:lstStyle/>
          <a:p>
            <a:pPr algn="ctr" fontAlgn="base">
              <a:spcBef>
                <a:spcPct val="20000"/>
              </a:spcBef>
              <a:spcAft>
                <a:spcPct val="0"/>
              </a:spcAft>
            </a:pPr>
            <a:r>
              <a:rPr lang="cs-CZ" sz="2400">
                <a:solidFill>
                  <a:prstClr val="black"/>
                </a:solidFill>
                <a:latin typeface="Arial" pitchFamily="34" charset="0"/>
                <a:cs typeface="Arial" pitchFamily="34" charset="0"/>
              </a:rPr>
              <a:t>Data</a:t>
            </a:r>
          </a:p>
        </p:txBody>
      </p:sp>
      <p:sp>
        <p:nvSpPr>
          <p:cNvPr id="48138" name="Text Box 5"/>
          <p:cNvSpPr txBox="1">
            <a:spLocks noChangeArrowheads="1"/>
          </p:cNvSpPr>
          <p:nvPr/>
        </p:nvSpPr>
        <p:spPr bwMode="auto">
          <a:xfrm>
            <a:off x="2514600" y="1558255"/>
            <a:ext cx="3570288" cy="466725"/>
          </a:xfrm>
          <a:prstGeom prst="rect">
            <a:avLst/>
          </a:prstGeom>
          <a:solidFill>
            <a:srgbClr val="CCFFFF"/>
          </a:solidFill>
          <a:ln w="9525">
            <a:solidFill>
              <a:schemeClr val="tx1"/>
            </a:solidFill>
            <a:miter lim="800000"/>
            <a:headEnd/>
            <a:tailEnd/>
          </a:ln>
        </p:spPr>
        <p:txBody>
          <a:bodyPr>
            <a:spAutoFit/>
          </a:bodyPr>
          <a:lstStyle/>
          <a:p>
            <a:pPr algn="ctr" fontAlgn="base">
              <a:spcBef>
                <a:spcPct val="20000"/>
              </a:spcBef>
              <a:spcAft>
                <a:spcPct val="0"/>
              </a:spcAft>
              <a:tabLst>
                <a:tab pos="476250" algn="l"/>
              </a:tabLst>
            </a:pPr>
            <a:r>
              <a:rPr lang="cs-CZ" sz="2400">
                <a:solidFill>
                  <a:prstClr val="black"/>
                </a:solidFill>
                <a:latin typeface="Arial" pitchFamily="34" charset="0"/>
                <a:cs typeface="Arial" pitchFamily="34" charset="0"/>
              </a:rPr>
              <a:t>Nezávislé uspořádání</a:t>
            </a:r>
          </a:p>
        </p:txBody>
      </p:sp>
      <p:sp>
        <p:nvSpPr>
          <p:cNvPr id="48139" name="Text Box 6"/>
          <p:cNvSpPr txBox="1">
            <a:spLocks noChangeArrowheads="1"/>
          </p:cNvSpPr>
          <p:nvPr/>
        </p:nvSpPr>
        <p:spPr bwMode="auto">
          <a:xfrm>
            <a:off x="2514600" y="4173711"/>
            <a:ext cx="2921000" cy="466725"/>
          </a:xfrm>
          <a:prstGeom prst="rect">
            <a:avLst/>
          </a:prstGeom>
          <a:solidFill>
            <a:srgbClr val="CCFFFF"/>
          </a:solidFill>
          <a:ln w="9525">
            <a:solidFill>
              <a:schemeClr val="tx1"/>
            </a:solidFill>
            <a:miter lim="800000"/>
            <a:headEnd/>
            <a:tailEnd/>
          </a:ln>
        </p:spPr>
        <p:txBody>
          <a:bodyPr>
            <a:spAutoFit/>
          </a:bodyPr>
          <a:lstStyle/>
          <a:p>
            <a:pPr algn="ctr" fontAlgn="base">
              <a:spcBef>
                <a:spcPct val="20000"/>
              </a:spcBef>
              <a:spcAft>
                <a:spcPct val="0"/>
              </a:spcAft>
            </a:pPr>
            <a:r>
              <a:rPr lang="cs-CZ" sz="2400">
                <a:solidFill>
                  <a:prstClr val="black"/>
                </a:solidFill>
                <a:latin typeface="Arial" pitchFamily="34" charset="0"/>
                <a:cs typeface="Arial" pitchFamily="34" charset="0"/>
              </a:rPr>
              <a:t>Párové uspořádání</a:t>
            </a:r>
          </a:p>
        </p:txBody>
      </p:sp>
      <p:grpSp>
        <p:nvGrpSpPr>
          <p:cNvPr id="2" name="Group 7"/>
          <p:cNvGrpSpPr>
            <a:grpSpLocks/>
          </p:cNvGrpSpPr>
          <p:nvPr/>
        </p:nvGrpSpPr>
        <p:grpSpPr bwMode="auto">
          <a:xfrm>
            <a:off x="8132960" y="4123531"/>
            <a:ext cx="471488" cy="1373188"/>
            <a:chOff x="169" y="1465"/>
            <a:chExt cx="551" cy="1375"/>
          </a:xfrm>
        </p:grpSpPr>
        <p:sp>
          <p:nvSpPr>
            <p:cNvPr id="48164" name="Text Box 8"/>
            <p:cNvSpPr txBox="1">
              <a:spLocks noChangeArrowheads="1"/>
            </p:cNvSpPr>
            <p:nvPr/>
          </p:nvSpPr>
          <p:spPr bwMode="auto">
            <a:xfrm>
              <a:off x="437" y="1581"/>
              <a:ext cx="183" cy="703"/>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48165" name="Text Box 9"/>
            <p:cNvSpPr txBox="1">
              <a:spLocks noChangeArrowheads="1"/>
            </p:cNvSpPr>
            <p:nvPr/>
          </p:nvSpPr>
          <p:spPr bwMode="auto">
            <a:xfrm rot="-5400000">
              <a:off x="-269" y="1903"/>
              <a:ext cx="1375" cy="499"/>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2800">
                  <a:solidFill>
                    <a:prstClr val="black"/>
                  </a:solidFill>
                  <a:latin typeface="Arial" pitchFamily="34" charset="0"/>
                  <a:cs typeface="Arial" pitchFamily="34" charset="0"/>
                </a:rPr>
                <a:t>……….</a:t>
              </a:r>
            </a:p>
          </p:txBody>
        </p:sp>
        <p:sp>
          <p:nvSpPr>
            <p:cNvPr id="48166" name="AutoShape 10"/>
            <p:cNvSpPr>
              <a:spLocks noChangeArrowheads="1"/>
            </p:cNvSpPr>
            <p:nvPr/>
          </p:nvSpPr>
          <p:spPr bwMode="auto">
            <a:xfrm>
              <a:off x="336" y="1512"/>
              <a:ext cx="384" cy="1296"/>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grpSp>
        <p:nvGrpSpPr>
          <p:cNvPr id="3" name="Group 11"/>
          <p:cNvGrpSpPr>
            <a:grpSpLocks/>
          </p:cNvGrpSpPr>
          <p:nvPr/>
        </p:nvGrpSpPr>
        <p:grpSpPr bwMode="auto">
          <a:xfrm>
            <a:off x="8121848" y="1548582"/>
            <a:ext cx="482600" cy="1376362"/>
            <a:chOff x="184" y="1469"/>
            <a:chExt cx="536" cy="1375"/>
          </a:xfrm>
        </p:grpSpPr>
        <p:sp>
          <p:nvSpPr>
            <p:cNvPr id="48161" name="Text Box 12"/>
            <p:cNvSpPr txBox="1">
              <a:spLocks noChangeArrowheads="1"/>
            </p:cNvSpPr>
            <p:nvPr/>
          </p:nvSpPr>
          <p:spPr bwMode="auto">
            <a:xfrm>
              <a:off x="426" y="1580"/>
              <a:ext cx="204" cy="701"/>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48162" name="Text Box 13"/>
            <p:cNvSpPr txBox="1">
              <a:spLocks noChangeArrowheads="1"/>
            </p:cNvSpPr>
            <p:nvPr/>
          </p:nvSpPr>
          <p:spPr bwMode="auto">
            <a:xfrm rot="-5400000">
              <a:off x="-267" y="1920"/>
              <a:ext cx="1375" cy="474"/>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2800">
                  <a:solidFill>
                    <a:prstClr val="black"/>
                  </a:solidFill>
                  <a:latin typeface="Arial" pitchFamily="34" charset="0"/>
                  <a:cs typeface="Arial" pitchFamily="34" charset="0"/>
                </a:rPr>
                <a:t>……….</a:t>
              </a:r>
            </a:p>
          </p:txBody>
        </p:sp>
        <p:sp>
          <p:nvSpPr>
            <p:cNvPr id="48163" name="AutoShape 14"/>
            <p:cNvSpPr>
              <a:spLocks noChangeArrowheads="1"/>
            </p:cNvSpPr>
            <p:nvPr/>
          </p:nvSpPr>
          <p:spPr bwMode="auto">
            <a:xfrm>
              <a:off x="336" y="1512"/>
              <a:ext cx="384" cy="1296"/>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grpSp>
        <p:nvGrpSpPr>
          <p:cNvPr id="4" name="Group 15"/>
          <p:cNvGrpSpPr>
            <a:grpSpLocks/>
          </p:cNvGrpSpPr>
          <p:nvPr/>
        </p:nvGrpSpPr>
        <p:grpSpPr bwMode="auto">
          <a:xfrm>
            <a:off x="7588448" y="1548582"/>
            <a:ext cx="485775" cy="1374775"/>
            <a:chOff x="186" y="1468"/>
            <a:chExt cx="534" cy="1375"/>
          </a:xfrm>
        </p:grpSpPr>
        <p:sp>
          <p:nvSpPr>
            <p:cNvPr id="48158" name="Text Box 16"/>
            <p:cNvSpPr txBox="1">
              <a:spLocks noChangeArrowheads="1"/>
            </p:cNvSpPr>
            <p:nvPr/>
          </p:nvSpPr>
          <p:spPr bwMode="auto">
            <a:xfrm>
              <a:off x="427" y="1581"/>
              <a:ext cx="202" cy="702"/>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48159" name="Text Box 17"/>
            <p:cNvSpPr txBox="1">
              <a:spLocks noChangeArrowheads="1"/>
            </p:cNvSpPr>
            <p:nvPr/>
          </p:nvSpPr>
          <p:spPr bwMode="auto">
            <a:xfrm rot="-5400000">
              <a:off x="-267" y="1921"/>
              <a:ext cx="1375" cy="469"/>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2800" dirty="0">
                  <a:solidFill>
                    <a:prstClr val="black"/>
                  </a:solidFill>
                  <a:latin typeface="Arial" pitchFamily="34" charset="0"/>
                  <a:cs typeface="Arial" pitchFamily="34" charset="0"/>
                </a:rPr>
                <a:t>……….</a:t>
              </a:r>
            </a:p>
          </p:txBody>
        </p:sp>
        <p:sp>
          <p:nvSpPr>
            <p:cNvPr id="48160" name="AutoShape 18"/>
            <p:cNvSpPr>
              <a:spLocks noChangeArrowheads="1"/>
            </p:cNvSpPr>
            <p:nvPr/>
          </p:nvSpPr>
          <p:spPr bwMode="auto">
            <a:xfrm>
              <a:off x="336" y="1512"/>
              <a:ext cx="384" cy="1296"/>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48143" name="Text Box 19"/>
          <p:cNvSpPr txBox="1">
            <a:spLocks noChangeArrowheads="1"/>
          </p:cNvSpPr>
          <p:nvPr/>
        </p:nvSpPr>
        <p:spPr bwMode="auto">
          <a:xfrm>
            <a:off x="7664648" y="1243782"/>
            <a:ext cx="933450" cy="336550"/>
          </a:xfrm>
          <a:prstGeom prst="rect">
            <a:avLst/>
          </a:prstGeom>
          <a:noFill/>
          <a:ln w="9525">
            <a:noFill/>
            <a:miter lim="800000"/>
            <a:headEnd/>
            <a:tailEnd/>
          </a:ln>
        </p:spPr>
        <p:txBody>
          <a:bodyPr wrap="none">
            <a:spAutoFit/>
          </a:bodyPr>
          <a:lstStyle/>
          <a:p>
            <a:pPr algn="ctr" fontAlgn="base">
              <a:spcBef>
                <a:spcPct val="20000"/>
              </a:spcBef>
              <a:spcAft>
                <a:spcPct val="0"/>
              </a:spcAft>
            </a:pPr>
            <a:r>
              <a:rPr lang="cs-CZ" sz="1600" b="1" dirty="0">
                <a:solidFill>
                  <a:prstClr val="black"/>
                </a:solidFill>
                <a:latin typeface="Arial" pitchFamily="34" charset="0"/>
                <a:cs typeface="Arial" pitchFamily="34" charset="0"/>
              </a:rPr>
              <a:t> X</a:t>
            </a:r>
            <a:r>
              <a:rPr lang="cs-CZ" sz="1600" b="1" baseline="-25000" dirty="0">
                <a:solidFill>
                  <a:prstClr val="black"/>
                </a:solidFill>
                <a:latin typeface="Arial" pitchFamily="34" charset="0"/>
                <a:cs typeface="Arial" pitchFamily="34" charset="0"/>
              </a:rPr>
              <a:t>1 </a:t>
            </a:r>
            <a:r>
              <a:rPr lang="cs-CZ" sz="1600" b="1" dirty="0">
                <a:solidFill>
                  <a:prstClr val="black"/>
                </a:solidFill>
                <a:latin typeface="Arial" pitchFamily="34" charset="0"/>
                <a:cs typeface="Arial" pitchFamily="34" charset="0"/>
              </a:rPr>
              <a:t>    X</a:t>
            </a:r>
            <a:r>
              <a:rPr lang="cs-CZ" sz="1600" b="1" baseline="-25000" dirty="0">
                <a:solidFill>
                  <a:prstClr val="black"/>
                </a:solidFill>
                <a:latin typeface="Arial" pitchFamily="34" charset="0"/>
                <a:cs typeface="Arial" pitchFamily="34" charset="0"/>
              </a:rPr>
              <a:t>2</a:t>
            </a:r>
          </a:p>
        </p:txBody>
      </p:sp>
      <p:sp>
        <p:nvSpPr>
          <p:cNvPr id="48144" name="Text Box 20"/>
          <p:cNvSpPr txBox="1">
            <a:spLocks noChangeArrowheads="1"/>
          </p:cNvSpPr>
          <p:nvPr/>
        </p:nvSpPr>
        <p:spPr bwMode="auto">
          <a:xfrm>
            <a:off x="7447160" y="3894931"/>
            <a:ext cx="1190625" cy="336550"/>
          </a:xfrm>
          <a:prstGeom prst="rect">
            <a:avLst/>
          </a:prstGeom>
          <a:noFill/>
          <a:ln w="9525">
            <a:noFill/>
            <a:miter lim="800000"/>
            <a:headEnd/>
            <a:tailEnd/>
          </a:ln>
        </p:spPr>
        <p:txBody>
          <a:bodyPr>
            <a:spAutoFit/>
          </a:bodyPr>
          <a:lstStyle/>
          <a:p>
            <a:pPr algn="ctr" fontAlgn="base">
              <a:spcBef>
                <a:spcPct val="20000"/>
              </a:spcBef>
              <a:spcAft>
                <a:spcPct val="0"/>
              </a:spcAft>
            </a:pPr>
            <a:r>
              <a:rPr lang="cs-CZ" sz="1600" b="1">
                <a:solidFill>
                  <a:prstClr val="black"/>
                </a:solidFill>
                <a:latin typeface="Arial" pitchFamily="34" charset="0"/>
                <a:cs typeface="Arial" pitchFamily="34" charset="0"/>
              </a:rPr>
              <a:t> X</a:t>
            </a:r>
            <a:r>
              <a:rPr lang="cs-CZ" sz="1600" b="1" baseline="-25000">
                <a:solidFill>
                  <a:prstClr val="black"/>
                </a:solidFill>
                <a:latin typeface="Arial" pitchFamily="34" charset="0"/>
                <a:cs typeface="Arial" pitchFamily="34" charset="0"/>
              </a:rPr>
              <a:t>1</a:t>
            </a:r>
            <a:r>
              <a:rPr lang="cs-CZ" sz="1600" b="1">
                <a:solidFill>
                  <a:prstClr val="black"/>
                </a:solidFill>
                <a:latin typeface="Arial" pitchFamily="34" charset="0"/>
                <a:cs typeface="Arial" pitchFamily="34" charset="0"/>
              </a:rPr>
              <a:t>- X</a:t>
            </a:r>
            <a:r>
              <a:rPr lang="cs-CZ" sz="1600" b="1" baseline="-25000">
                <a:solidFill>
                  <a:prstClr val="black"/>
                </a:solidFill>
                <a:latin typeface="Arial" pitchFamily="34" charset="0"/>
                <a:cs typeface="Arial" pitchFamily="34" charset="0"/>
              </a:rPr>
              <a:t>2 </a:t>
            </a:r>
            <a:r>
              <a:rPr lang="cs-CZ" sz="1600" b="1">
                <a:solidFill>
                  <a:prstClr val="black"/>
                </a:solidFill>
                <a:latin typeface="Arial" pitchFamily="34" charset="0"/>
                <a:cs typeface="Arial" pitchFamily="34" charset="0"/>
              </a:rPr>
              <a:t>= D</a:t>
            </a:r>
            <a:r>
              <a:rPr lang="cs-CZ" sz="1600" b="1" baseline="-25000">
                <a:solidFill>
                  <a:prstClr val="black"/>
                </a:solidFill>
                <a:latin typeface="Arial" pitchFamily="34" charset="0"/>
                <a:cs typeface="Arial" pitchFamily="34" charset="0"/>
              </a:rPr>
              <a:t> </a:t>
            </a:r>
          </a:p>
        </p:txBody>
      </p:sp>
      <p:sp>
        <p:nvSpPr>
          <p:cNvPr id="48145" name="Text Box 21"/>
          <p:cNvSpPr txBox="1">
            <a:spLocks noChangeArrowheads="1"/>
          </p:cNvSpPr>
          <p:nvPr/>
        </p:nvSpPr>
        <p:spPr bwMode="auto">
          <a:xfrm>
            <a:off x="441325" y="2399630"/>
            <a:ext cx="184150" cy="701675"/>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48146" name="Text Box 22"/>
          <p:cNvSpPr txBox="1">
            <a:spLocks noChangeArrowheads="1"/>
          </p:cNvSpPr>
          <p:nvPr/>
        </p:nvSpPr>
        <p:spPr bwMode="auto">
          <a:xfrm rot="16200000">
            <a:off x="-725488" y="2953668"/>
            <a:ext cx="2182813" cy="731838"/>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4800">
                <a:solidFill>
                  <a:prstClr val="black"/>
                </a:solidFill>
                <a:latin typeface="Arial" pitchFamily="34" charset="0"/>
                <a:cs typeface="Arial" pitchFamily="34" charset="0"/>
              </a:rPr>
              <a:t>……….</a:t>
            </a:r>
          </a:p>
        </p:txBody>
      </p:sp>
      <p:sp>
        <p:nvSpPr>
          <p:cNvPr id="48147" name="AutoShape 23"/>
          <p:cNvSpPr>
            <a:spLocks noChangeArrowheads="1"/>
          </p:cNvSpPr>
          <p:nvPr/>
        </p:nvSpPr>
        <p:spPr bwMode="auto">
          <a:xfrm>
            <a:off x="228600" y="2291680"/>
            <a:ext cx="609600" cy="2057400"/>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148" name="Text Box 24"/>
          <p:cNvSpPr txBox="1">
            <a:spLocks noChangeArrowheads="1"/>
          </p:cNvSpPr>
          <p:nvPr/>
        </p:nvSpPr>
        <p:spPr bwMode="auto">
          <a:xfrm>
            <a:off x="1184325" y="2399630"/>
            <a:ext cx="184150" cy="701675"/>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48149" name="Text Box 25"/>
          <p:cNvSpPr txBox="1">
            <a:spLocks noChangeArrowheads="1"/>
          </p:cNvSpPr>
          <p:nvPr/>
        </p:nvSpPr>
        <p:spPr bwMode="auto">
          <a:xfrm rot="16200000">
            <a:off x="18330" y="2953668"/>
            <a:ext cx="2182813" cy="731838"/>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4800" dirty="0">
                <a:solidFill>
                  <a:prstClr val="black"/>
                </a:solidFill>
                <a:latin typeface="Arial" pitchFamily="34" charset="0"/>
                <a:cs typeface="Arial" pitchFamily="34" charset="0"/>
              </a:rPr>
              <a:t>……….</a:t>
            </a:r>
          </a:p>
        </p:txBody>
      </p:sp>
      <p:sp>
        <p:nvSpPr>
          <p:cNvPr id="48150" name="AutoShape 26"/>
          <p:cNvSpPr>
            <a:spLocks noChangeArrowheads="1"/>
          </p:cNvSpPr>
          <p:nvPr/>
        </p:nvSpPr>
        <p:spPr bwMode="auto">
          <a:xfrm>
            <a:off x="971600" y="2291680"/>
            <a:ext cx="609600" cy="2057400"/>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151" name="Text Box 27"/>
          <p:cNvSpPr txBox="1">
            <a:spLocks noChangeArrowheads="1"/>
          </p:cNvSpPr>
          <p:nvPr/>
        </p:nvSpPr>
        <p:spPr bwMode="auto">
          <a:xfrm>
            <a:off x="323528" y="1856705"/>
            <a:ext cx="1188146" cy="400110"/>
          </a:xfrm>
          <a:prstGeom prst="rect">
            <a:avLst/>
          </a:prstGeom>
          <a:noFill/>
          <a:ln w="9525">
            <a:noFill/>
            <a:miter lim="800000"/>
            <a:headEnd/>
            <a:tailEnd/>
          </a:ln>
        </p:spPr>
        <p:txBody>
          <a:bodyPr wrap="none">
            <a:spAutoFit/>
          </a:bodyPr>
          <a:lstStyle/>
          <a:p>
            <a:pPr algn="ctr" fontAlgn="base">
              <a:spcBef>
                <a:spcPct val="20000"/>
              </a:spcBef>
              <a:spcAft>
                <a:spcPct val="0"/>
              </a:spcAft>
            </a:pPr>
            <a:r>
              <a:rPr lang="cs-CZ" sz="2000" dirty="0">
                <a:solidFill>
                  <a:prstClr val="black"/>
                </a:solidFill>
                <a:latin typeface="Arial" pitchFamily="34" charset="0"/>
                <a:cs typeface="Arial" pitchFamily="34" charset="0"/>
              </a:rPr>
              <a:t> X</a:t>
            </a:r>
            <a:r>
              <a:rPr lang="cs-CZ" sz="2000" baseline="-25000" dirty="0">
                <a:solidFill>
                  <a:prstClr val="black"/>
                </a:solidFill>
                <a:latin typeface="Arial" pitchFamily="34" charset="0"/>
                <a:cs typeface="Arial" pitchFamily="34" charset="0"/>
              </a:rPr>
              <a:t>1 </a:t>
            </a:r>
            <a:r>
              <a:rPr lang="cs-CZ" sz="2000" dirty="0">
                <a:solidFill>
                  <a:prstClr val="black"/>
                </a:solidFill>
                <a:latin typeface="Arial" pitchFamily="34" charset="0"/>
                <a:cs typeface="Arial" pitchFamily="34" charset="0"/>
              </a:rPr>
              <a:t>     </a:t>
            </a:r>
            <a:r>
              <a:rPr lang="cs-CZ" sz="2000" dirty="0" smtClean="0">
                <a:solidFill>
                  <a:prstClr val="black"/>
                </a:solidFill>
                <a:latin typeface="Arial" pitchFamily="34" charset="0"/>
                <a:cs typeface="Arial" pitchFamily="34" charset="0"/>
              </a:rPr>
              <a:t>X</a:t>
            </a:r>
            <a:r>
              <a:rPr lang="cs-CZ" sz="2000" baseline="-25000" dirty="0" smtClean="0">
                <a:solidFill>
                  <a:prstClr val="black"/>
                </a:solidFill>
                <a:latin typeface="Arial" pitchFamily="34" charset="0"/>
                <a:cs typeface="Arial" pitchFamily="34" charset="0"/>
              </a:rPr>
              <a:t>2</a:t>
            </a:r>
            <a:endParaRPr lang="cs-CZ" sz="2000" baseline="-25000" dirty="0">
              <a:solidFill>
                <a:prstClr val="black"/>
              </a:solidFill>
              <a:latin typeface="Arial" pitchFamily="34" charset="0"/>
              <a:cs typeface="Arial" pitchFamily="34" charset="0"/>
            </a:endParaRPr>
          </a:p>
        </p:txBody>
      </p:sp>
      <p:sp>
        <p:nvSpPr>
          <p:cNvPr id="48152" name="AutoShape 28"/>
          <p:cNvSpPr>
            <a:spLocks noChangeArrowheads="1"/>
          </p:cNvSpPr>
          <p:nvPr/>
        </p:nvSpPr>
        <p:spPr bwMode="auto">
          <a:xfrm rot="2400000">
            <a:off x="1600200" y="3396580"/>
            <a:ext cx="1371600" cy="485775"/>
          </a:xfrm>
          <a:prstGeom prst="rightArrow">
            <a:avLst>
              <a:gd name="adj1" fmla="val 50000"/>
              <a:gd name="adj2" fmla="val 70588"/>
            </a:avLst>
          </a:prstGeom>
          <a:solidFill>
            <a:schemeClr val="accent1"/>
          </a:solidFill>
          <a:ln w="9525">
            <a:no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153" name="AutoShape 29"/>
          <p:cNvSpPr>
            <a:spLocks noChangeArrowheads="1"/>
          </p:cNvSpPr>
          <p:nvPr/>
        </p:nvSpPr>
        <p:spPr bwMode="auto">
          <a:xfrm rot="18600000">
            <a:off x="1533539" y="2521200"/>
            <a:ext cx="1524000" cy="485775"/>
          </a:xfrm>
          <a:prstGeom prst="rightArrow">
            <a:avLst>
              <a:gd name="adj1" fmla="val 50000"/>
              <a:gd name="adj2" fmla="val 78431"/>
            </a:avLst>
          </a:prstGeom>
          <a:solidFill>
            <a:schemeClr val="accent1"/>
          </a:solidFill>
          <a:ln w="9525">
            <a:no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154" name="AutoShape 30"/>
          <p:cNvSpPr>
            <a:spLocks noChangeArrowheads="1"/>
          </p:cNvSpPr>
          <p:nvPr/>
        </p:nvSpPr>
        <p:spPr bwMode="auto">
          <a:xfrm rot="16200000">
            <a:off x="6208713" y="1575842"/>
            <a:ext cx="457200" cy="419100"/>
          </a:xfrm>
          <a:prstGeom prst="flowChartMerge">
            <a:avLst/>
          </a:prstGeom>
          <a:solidFill>
            <a:schemeClr val="accent1"/>
          </a:solidFill>
          <a:ln w="9525">
            <a:no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155" name="AutoShape 31"/>
          <p:cNvSpPr>
            <a:spLocks noChangeArrowheads="1"/>
          </p:cNvSpPr>
          <p:nvPr/>
        </p:nvSpPr>
        <p:spPr bwMode="auto">
          <a:xfrm rot="16200000">
            <a:off x="5574010" y="4168131"/>
            <a:ext cx="457200" cy="419100"/>
          </a:xfrm>
          <a:prstGeom prst="flowChartMerge">
            <a:avLst/>
          </a:prstGeom>
          <a:solidFill>
            <a:schemeClr val="accent1"/>
          </a:solidFill>
          <a:ln w="9525">
            <a:no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48131" name="Object 34"/>
          <p:cNvGraphicFramePr>
            <a:graphicFrameLocks noChangeAspect="1"/>
          </p:cNvGraphicFramePr>
          <p:nvPr>
            <p:extLst>
              <p:ext uri="{D42A27DB-BD31-4B8C-83A1-F6EECF244321}">
                <p14:modId xmlns:p14="http://schemas.microsoft.com/office/powerpoint/2010/main" val="1956299080"/>
              </p:ext>
            </p:extLst>
          </p:nvPr>
        </p:nvGraphicFramePr>
        <p:xfrm>
          <a:off x="3419872" y="4653136"/>
          <a:ext cx="1276350" cy="584200"/>
        </p:xfrm>
        <a:graphic>
          <a:graphicData uri="http://schemas.openxmlformats.org/presentationml/2006/ole">
            <mc:AlternateContent xmlns:mc="http://schemas.openxmlformats.org/markup-compatibility/2006">
              <mc:Choice xmlns:v="urn:schemas-microsoft-com:vml" Requires="v">
                <p:oleObj spid="_x0000_s19497" name="Equation" r:id="rId3" imgW="647419" imgH="253890" progId="Equation.3">
                  <p:embed/>
                </p:oleObj>
              </mc:Choice>
              <mc:Fallback>
                <p:oleObj name="Equation" r:id="rId3" imgW="647419" imgH="253890" progId="Equation.3">
                  <p:embed/>
                  <p:pic>
                    <p:nvPicPr>
                      <p:cNvPr id="0" name="Picture 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19872" y="4653136"/>
                        <a:ext cx="1276350" cy="584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132" name="Object 36"/>
          <p:cNvGraphicFramePr>
            <a:graphicFrameLocks noChangeAspect="1"/>
          </p:cNvGraphicFramePr>
          <p:nvPr>
            <p:extLst>
              <p:ext uri="{D42A27DB-BD31-4B8C-83A1-F6EECF244321}">
                <p14:modId xmlns:p14="http://schemas.microsoft.com/office/powerpoint/2010/main" val="2534082053"/>
              </p:ext>
            </p:extLst>
          </p:nvPr>
        </p:nvGraphicFramePr>
        <p:xfrm>
          <a:off x="3707904" y="2013992"/>
          <a:ext cx="1355725" cy="504825"/>
        </p:xfrm>
        <a:graphic>
          <a:graphicData uri="http://schemas.openxmlformats.org/presentationml/2006/ole">
            <mc:AlternateContent xmlns:mc="http://schemas.openxmlformats.org/markup-compatibility/2006">
              <mc:Choice xmlns:v="urn:schemas-microsoft-com:vml" Requires="v">
                <p:oleObj spid="_x0000_s19498" name="Rovnice" r:id="rId5" imgW="736560" imgH="228600" progId="Equation.3">
                  <p:embed/>
                </p:oleObj>
              </mc:Choice>
              <mc:Fallback>
                <p:oleObj name="Rovnice" r:id="rId5" imgW="736560" imgH="228600" progId="Equation.3">
                  <p:embed/>
                  <p:pic>
                    <p:nvPicPr>
                      <p:cNvPr id="0" name="Picture 2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07904" y="2013992"/>
                        <a:ext cx="1355725" cy="504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0" name="Text Box 19"/>
          <p:cNvSpPr txBox="1">
            <a:spLocks noChangeArrowheads="1"/>
          </p:cNvSpPr>
          <p:nvPr/>
        </p:nvSpPr>
        <p:spPr bwMode="auto">
          <a:xfrm>
            <a:off x="2699792" y="2633658"/>
            <a:ext cx="5732147" cy="1083374"/>
          </a:xfrm>
          <a:prstGeom prst="rect">
            <a:avLst/>
          </a:prstGeom>
          <a:noFill/>
          <a:ln w="9525">
            <a:noFill/>
            <a:miter lim="800000"/>
            <a:headEnd/>
            <a:tailEnd/>
          </a:ln>
        </p:spPr>
        <p:txBody>
          <a:bodyPr wrap="none">
            <a:spAutoFit/>
          </a:bodyPr>
          <a:lstStyle/>
          <a:p>
            <a:pPr fontAlgn="base">
              <a:spcBef>
                <a:spcPct val="20000"/>
              </a:spcBef>
              <a:spcAft>
                <a:spcPct val="0"/>
              </a:spcAft>
            </a:pPr>
            <a:r>
              <a:rPr lang="cs-CZ" sz="1400" b="1" u="sng" dirty="0" smtClean="0">
                <a:solidFill>
                  <a:prstClr val="black"/>
                </a:solidFill>
                <a:latin typeface="Arial" pitchFamily="34" charset="0"/>
                <a:cs typeface="Arial" pitchFamily="34" charset="0"/>
              </a:rPr>
              <a:t>Charakteristiky výběrů hodnotíme nezávisle na sobě</a:t>
            </a:r>
            <a:r>
              <a:rPr lang="cs-CZ" sz="1400" b="1" dirty="0" smtClean="0">
                <a:solidFill>
                  <a:prstClr val="black"/>
                </a:solidFill>
                <a:latin typeface="Arial" pitchFamily="34" charset="0"/>
                <a:cs typeface="Arial" pitchFamily="34" charset="0"/>
              </a:rPr>
              <a:t>:</a:t>
            </a:r>
          </a:p>
          <a:p>
            <a:pPr fontAlgn="base">
              <a:spcBef>
                <a:spcPct val="20000"/>
              </a:spcBef>
              <a:spcAft>
                <a:spcPct val="0"/>
              </a:spcAft>
            </a:pPr>
            <a:r>
              <a:rPr lang="cs-CZ" sz="1400" b="1" dirty="0" smtClean="0">
                <a:solidFill>
                  <a:prstClr val="black"/>
                </a:solidFill>
                <a:latin typeface="Arial" pitchFamily="34" charset="0"/>
                <a:cs typeface="Arial" pitchFamily="34" charset="0"/>
              </a:rPr>
              <a:t>Výběr x</a:t>
            </a:r>
            <a:r>
              <a:rPr lang="cs-CZ" sz="1400" b="1" baseline="-25000" dirty="0" smtClean="0">
                <a:solidFill>
                  <a:prstClr val="black"/>
                </a:solidFill>
                <a:latin typeface="Arial" pitchFamily="34" charset="0"/>
                <a:cs typeface="Arial" pitchFamily="34" charset="0"/>
              </a:rPr>
              <a:t>1</a:t>
            </a:r>
            <a:r>
              <a:rPr lang="cs-CZ" sz="1400" b="1" dirty="0" smtClean="0">
                <a:solidFill>
                  <a:prstClr val="black"/>
                </a:solidFill>
                <a:latin typeface="Arial" pitchFamily="34" charset="0"/>
                <a:cs typeface="Arial" pitchFamily="34" charset="0"/>
              </a:rPr>
              <a:t>: n</a:t>
            </a:r>
            <a:r>
              <a:rPr lang="cs-CZ" sz="1400" b="1" baseline="-25000" dirty="0" smtClean="0">
                <a:solidFill>
                  <a:prstClr val="black"/>
                </a:solidFill>
                <a:latin typeface="Arial" pitchFamily="34" charset="0"/>
                <a:cs typeface="Arial" pitchFamily="34" charset="0"/>
              </a:rPr>
              <a:t>1</a:t>
            </a:r>
            <a:r>
              <a:rPr lang="cs-CZ" sz="1400" b="1" dirty="0" smtClean="0">
                <a:solidFill>
                  <a:prstClr val="black"/>
                </a:solidFill>
                <a:latin typeface="Arial" pitchFamily="34" charset="0"/>
                <a:cs typeface="Arial" pitchFamily="34" charset="0"/>
              </a:rPr>
              <a:t> (počet vzorků), x</a:t>
            </a:r>
            <a:r>
              <a:rPr lang="cs-CZ" sz="1400" b="1" baseline="-25000" dirty="0" smtClean="0">
                <a:solidFill>
                  <a:prstClr val="black"/>
                </a:solidFill>
                <a:latin typeface="Arial" pitchFamily="34" charset="0"/>
                <a:cs typeface="Arial" pitchFamily="34" charset="0"/>
              </a:rPr>
              <a:t>1</a:t>
            </a:r>
            <a:r>
              <a:rPr lang="cs-CZ" sz="1400" b="1" dirty="0" smtClean="0">
                <a:solidFill>
                  <a:prstClr val="black"/>
                </a:solidFill>
                <a:latin typeface="Arial" pitchFamily="34" charset="0"/>
                <a:cs typeface="Arial" pitchFamily="34" charset="0"/>
              </a:rPr>
              <a:t> (výběr. průměr), s</a:t>
            </a:r>
            <a:r>
              <a:rPr lang="cs-CZ" sz="1400" b="1" baseline="-25000" dirty="0" smtClean="0">
                <a:solidFill>
                  <a:prstClr val="black"/>
                </a:solidFill>
                <a:latin typeface="Arial" pitchFamily="34" charset="0"/>
                <a:cs typeface="Arial" pitchFamily="34" charset="0"/>
              </a:rPr>
              <a:t>1</a:t>
            </a:r>
            <a:r>
              <a:rPr lang="cs-CZ" sz="1400" b="1" baseline="30000" dirty="0" smtClean="0">
                <a:solidFill>
                  <a:prstClr val="black"/>
                </a:solidFill>
                <a:latin typeface="Arial" pitchFamily="34" charset="0"/>
                <a:cs typeface="Arial" pitchFamily="34" charset="0"/>
              </a:rPr>
              <a:t>2</a:t>
            </a:r>
            <a:r>
              <a:rPr lang="cs-CZ" sz="1400" b="1" dirty="0" smtClean="0">
                <a:solidFill>
                  <a:prstClr val="black"/>
                </a:solidFill>
                <a:latin typeface="Arial" pitchFamily="34" charset="0"/>
                <a:cs typeface="Arial" pitchFamily="34" charset="0"/>
              </a:rPr>
              <a:t> (výběr. rozptyl)</a:t>
            </a:r>
          </a:p>
          <a:p>
            <a:pPr fontAlgn="base">
              <a:spcBef>
                <a:spcPct val="20000"/>
              </a:spcBef>
              <a:spcAft>
                <a:spcPct val="0"/>
              </a:spcAft>
            </a:pPr>
            <a:r>
              <a:rPr lang="cs-CZ" sz="1400" b="1" dirty="0">
                <a:solidFill>
                  <a:prstClr val="black"/>
                </a:solidFill>
                <a:latin typeface="Arial" pitchFamily="34" charset="0"/>
                <a:cs typeface="Arial" pitchFamily="34" charset="0"/>
              </a:rPr>
              <a:t>Výběr </a:t>
            </a:r>
            <a:r>
              <a:rPr lang="cs-CZ" sz="1400" b="1" dirty="0" smtClean="0">
                <a:solidFill>
                  <a:prstClr val="black"/>
                </a:solidFill>
                <a:latin typeface="Arial" pitchFamily="34" charset="0"/>
                <a:cs typeface="Arial" pitchFamily="34" charset="0"/>
              </a:rPr>
              <a:t>x</a:t>
            </a:r>
            <a:r>
              <a:rPr lang="cs-CZ" sz="1400" b="1" baseline="-25000" dirty="0" smtClean="0">
                <a:solidFill>
                  <a:prstClr val="black"/>
                </a:solidFill>
                <a:latin typeface="Arial" pitchFamily="34" charset="0"/>
                <a:cs typeface="Arial" pitchFamily="34" charset="0"/>
              </a:rPr>
              <a:t>2</a:t>
            </a:r>
            <a:r>
              <a:rPr lang="cs-CZ" sz="1400" b="1" dirty="0" smtClean="0">
                <a:solidFill>
                  <a:prstClr val="black"/>
                </a:solidFill>
                <a:latin typeface="Arial" pitchFamily="34" charset="0"/>
                <a:cs typeface="Arial" pitchFamily="34" charset="0"/>
              </a:rPr>
              <a:t>: n</a:t>
            </a:r>
            <a:r>
              <a:rPr lang="cs-CZ" sz="1400" b="1" baseline="-25000" dirty="0" smtClean="0">
                <a:solidFill>
                  <a:prstClr val="black"/>
                </a:solidFill>
                <a:latin typeface="Arial" pitchFamily="34" charset="0"/>
                <a:cs typeface="Arial" pitchFamily="34" charset="0"/>
              </a:rPr>
              <a:t>2</a:t>
            </a:r>
            <a:r>
              <a:rPr lang="cs-CZ" sz="1400" b="1" dirty="0" smtClean="0">
                <a:solidFill>
                  <a:prstClr val="black"/>
                </a:solidFill>
                <a:latin typeface="Arial" pitchFamily="34" charset="0"/>
                <a:cs typeface="Arial" pitchFamily="34" charset="0"/>
              </a:rPr>
              <a:t> </a:t>
            </a:r>
            <a:r>
              <a:rPr lang="cs-CZ" sz="1400" b="1" dirty="0">
                <a:solidFill>
                  <a:prstClr val="black"/>
                </a:solidFill>
                <a:latin typeface="Arial" pitchFamily="34" charset="0"/>
                <a:cs typeface="Arial" pitchFamily="34" charset="0"/>
              </a:rPr>
              <a:t>(počet vzorků), </a:t>
            </a:r>
            <a:r>
              <a:rPr lang="cs-CZ" sz="1400" b="1" dirty="0" smtClean="0">
                <a:solidFill>
                  <a:prstClr val="black"/>
                </a:solidFill>
                <a:latin typeface="Arial" pitchFamily="34" charset="0"/>
                <a:cs typeface="Arial" pitchFamily="34" charset="0"/>
              </a:rPr>
              <a:t>x</a:t>
            </a:r>
            <a:r>
              <a:rPr lang="cs-CZ" sz="1400" b="1" baseline="-25000" dirty="0" smtClean="0">
                <a:solidFill>
                  <a:prstClr val="black"/>
                </a:solidFill>
                <a:latin typeface="Arial" pitchFamily="34" charset="0"/>
                <a:cs typeface="Arial" pitchFamily="34" charset="0"/>
              </a:rPr>
              <a:t>2</a:t>
            </a:r>
            <a:r>
              <a:rPr lang="cs-CZ" sz="1400" b="1" dirty="0" smtClean="0">
                <a:solidFill>
                  <a:prstClr val="black"/>
                </a:solidFill>
                <a:latin typeface="Arial" pitchFamily="34" charset="0"/>
                <a:cs typeface="Arial" pitchFamily="34" charset="0"/>
              </a:rPr>
              <a:t> </a:t>
            </a:r>
            <a:r>
              <a:rPr lang="cs-CZ" sz="1400" b="1" dirty="0">
                <a:solidFill>
                  <a:prstClr val="black"/>
                </a:solidFill>
                <a:latin typeface="Arial" pitchFamily="34" charset="0"/>
                <a:cs typeface="Arial" pitchFamily="34" charset="0"/>
              </a:rPr>
              <a:t>(výběr. průměr), </a:t>
            </a:r>
            <a:r>
              <a:rPr lang="cs-CZ" sz="1400" b="1" dirty="0" smtClean="0">
                <a:solidFill>
                  <a:prstClr val="black"/>
                </a:solidFill>
                <a:latin typeface="Arial" pitchFamily="34" charset="0"/>
                <a:cs typeface="Arial" pitchFamily="34" charset="0"/>
              </a:rPr>
              <a:t>s</a:t>
            </a:r>
            <a:r>
              <a:rPr lang="cs-CZ" sz="1400" b="1" baseline="-25000" dirty="0" smtClean="0">
                <a:solidFill>
                  <a:prstClr val="black"/>
                </a:solidFill>
                <a:latin typeface="Arial" pitchFamily="34" charset="0"/>
                <a:cs typeface="Arial" pitchFamily="34" charset="0"/>
              </a:rPr>
              <a:t>2</a:t>
            </a:r>
            <a:r>
              <a:rPr lang="cs-CZ" sz="1400" b="1" baseline="30000" dirty="0" smtClean="0">
                <a:solidFill>
                  <a:prstClr val="black"/>
                </a:solidFill>
                <a:latin typeface="Arial" pitchFamily="34" charset="0"/>
                <a:cs typeface="Arial" pitchFamily="34" charset="0"/>
              </a:rPr>
              <a:t>2</a:t>
            </a:r>
            <a:r>
              <a:rPr lang="cs-CZ" sz="1400" b="1" dirty="0" smtClean="0">
                <a:solidFill>
                  <a:prstClr val="black"/>
                </a:solidFill>
                <a:latin typeface="Arial" pitchFamily="34" charset="0"/>
                <a:cs typeface="Arial" pitchFamily="34" charset="0"/>
              </a:rPr>
              <a:t> </a:t>
            </a:r>
            <a:r>
              <a:rPr lang="cs-CZ" sz="1400" b="1" dirty="0">
                <a:solidFill>
                  <a:prstClr val="black"/>
                </a:solidFill>
                <a:latin typeface="Arial" pitchFamily="34" charset="0"/>
                <a:cs typeface="Arial" pitchFamily="34" charset="0"/>
              </a:rPr>
              <a:t>(výběr. rozptyl)</a:t>
            </a:r>
          </a:p>
          <a:p>
            <a:pPr fontAlgn="base">
              <a:spcBef>
                <a:spcPct val="20000"/>
              </a:spcBef>
              <a:spcAft>
                <a:spcPct val="0"/>
              </a:spcAft>
            </a:pPr>
            <a:r>
              <a:rPr lang="cs-CZ" sz="1400" b="1" dirty="0" smtClean="0">
                <a:solidFill>
                  <a:prstClr val="black"/>
                </a:solidFill>
                <a:latin typeface="Arial" pitchFamily="34" charset="0"/>
                <a:cs typeface="Arial" pitchFamily="34" charset="0"/>
              </a:rPr>
              <a:t>Pozor: u nepárového designu se počet vzorků výběrů může lišit!</a:t>
            </a:r>
          </a:p>
        </p:txBody>
      </p:sp>
      <p:sp>
        <p:nvSpPr>
          <p:cNvPr id="41" name="Text Box 19"/>
          <p:cNvSpPr txBox="1">
            <a:spLocks noChangeArrowheads="1"/>
          </p:cNvSpPr>
          <p:nvPr/>
        </p:nvSpPr>
        <p:spPr bwMode="auto">
          <a:xfrm>
            <a:off x="2401346" y="5297954"/>
            <a:ext cx="6635150" cy="1083374"/>
          </a:xfrm>
          <a:prstGeom prst="rect">
            <a:avLst/>
          </a:prstGeom>
          <a:noFill/>
          <a:ln w="9525">
            <a:noFill/>
            <a:miter lim="800000"/>
            <a:headEnd/>
            <a:tailEnd/>
          </a:ln>
        </p:spPr>
        <p:txBody>
          <a:bodyPr wrap="none">
            <a:spAutoFit/>
          </a:bodyPr>
          <a:lstStyle/>
          <a:p>
            <a:pPr fontAlgn="base">
              <a:spcBef>
                <a:spcPct val="20000"/>
              </a:spcBef>
              <a:spcAft>
                <a:spcPct val="0"/>
              </a:spcAft>
            </a:pPr>
            <a:r>
              <a:rPr lang="cs-CZ" sz="1400" b="1" u="sng" dirty="0" smtClean="0">
                <a:solidFill>
                  <a:prstClr val="black"/>
                </a:solidFill>
                <a:latin typeface="Arial" pitchFamily="34" charset="0"/>
                <a:cs typeface="Arial" pitchFamily="34" charset="0"/>
              </a:rPr>
              <a:t>Charakteristiky počítáme z diferencí (D) párových pozorování</a:t>
            </a:r>
            <a:r>
              <a:rPr lang="cs-CZ" sz="1400" b="1" dirty="0" smtClean="0">
                <a:solidFill>
                  <a:prstClr val="black"/>
                </a:solidFill>
                <a:latin typeface="Arial" pitchFamily="34" charset="0"/>
                <a:cs typeface="Arial" pitchFamily="34" charset="0"/>
              </a:rPr>
              <a:t>:</a:t>
            </a:r>
          </a:p>
          <a:p>
            <a:pPr fontAlgn="base">
              <a:spcBef>
                <a:spcPct val="20000"/>
              </a:spcBef>
              <a:spcAft>
                <a:spcPct val="0"/>
              </a:spcAft>
            </a:pPr>
            <a:r>
              <a:rPr lang="cs-CZ" sz="1400" b="1" dirty="0" smtClean="0">
                <a:solidFill>
                  <a:prstClr val="black"/>
                </a:solidFill>
                <a:latin typeface="Arial" pitchFamily="34" charset="0"/>
                <a:cs typeface="Arial" pitchFamily="34" charset="0"/>
              </a:rPr>
              <a:t>Výběr D: </a:t>
            </a:r>
            <a:r>
              <a:rPr lang="cs-CZ" sz="1400" b="1" dirty="0" err="1" smtClean="0">
                <a:solidFill>
                  <a:prstClr val="black"/>
                </a:solidFill>
                <a:latin typeface="Arial" pitchFamily="34" charset="0"/>
                <a:cs typeface="Arial" pitchFamily="34" charset="0"/>
              </a:rPr>
              <a:t>n</a:t>
            </a:r>
            <a:r>
              <a:rPr lang="cs-CZ" sz="1400" b="1" baseline="-25000" dirty="0" err="1" smtClean="0">
                <a:solidFill>
                  <a:prstClr val="black"/>
                </a:solidFill>
                <a:latin typeface="Arial" pitchFamily="34" charset="0"/>
                <a:cs typeface="Arial" pitchFamily="34" charset="0"/>
              </a:rPr>
              <a:t>D</a:t>
            </a:r>
            <a:r>
              <a:rPr lang="cs-CZ" sz="1400" b="1" dirty="0" smtClean="0">
                <a:solidFill>
                  <a:prstClr val="black"/>
                </a:solidFill>
                <a:latin typeface="Arial" pitchFamily="34" charset="0"/>
                <a:cs typeface="Arial" pitchFamily="34" charset="0"/>
              </a:rPr>
              <a:t> (počet párů vzorků), </a:t>
            </a:r>
            <a:r>
              <a:rPr lang="cs-CZ" sz="1400" b="1" dirty="0" err="1" smtClean="0">
                <a:solidFill>
                  <a:prstClr val="black"/>
                </a:solidFill>
                <a:latin typeface="Arial" pitchFamily="34" charset="0"/>
                <a:cs typeface="Arial" pitchFamily="34" charset="0"/>
              </a:rPr>
              <a:t>x</a:t>
            </a:r>
            <a:r>
              <a:rPr lang="cs-CZ" sz="1400" b="1" baseline="-25000" dirty="0" err="1" smtClean="0">
                <a:solidFill>
                  <a:prstClr val="black"/>
                </a:solidFill>
                <a:latin typeface="Arial" pitchFamily="34" charset="0"/>
                <a:cs typeface="Arial" pitchFamily="34" charset="0"/>
              </a:rPr>
              <a:t>D</a:t>
            </a:r>
            <a:r>
              <a:rPr lang="cs-CZ" sz="1400" b="1" dirty="0" smtClean="0">
                <a:solidFill>
                  <a:prstClr val="black"/>
                </a:solidFill>
                <a:latin typeface="Arial" pitchFamily="34" charset="0"/>
                <a:cs typeface="Arial" pitchFamily="34" charset="0"/>
              </a:rPr>
              <a:t> (výběr. průměr), s</a:t>
            </a:r>
            <a:r>
              <a:rPr lang="cs-CZ" sz="1400" b="1" baseline="-25000" dirty="0" smtClean="0">
                <a:solidFill>
                  <a:prstClr val="black"/>
                </a:solidFill>
                <a:latin typeface="Arial" pitchFamily="34" charset="0"/>
                <a:cs typeface="Arial" pitchFamily="34" charset="0"/>
              </a:rPr>
              <a:t>D</a:t>
            </a:r>
            <a:r>
              <a:rPr lang="cs-CZ" sz="1400" b="1" baseline="30000" dirty="0" smtClean="0">
                <a:solidFill>
                  <a:prstClr val="black"/>
                </a:solidFill>
                <a:latin typeface="Arial" pitchFamily="34" charset="0"/>
                <a:cs typeface="Arial" pitchFamily="34" charset="0"/>
              </a:rPr>
              <a:t>2</a:t>
            </a:r>
            <a:r>
              <a:rPr lang="cs-CZ" sz="1400" b="1" dirty="0" smtClean="0">
                <a:solidFill>
                  <a:prstClr val="black"/>
                </a:solidFill>
                <a:latin typeface="Arial" pitchFamily="34" charset="0"/>
                <a:cs typeface="Arial" pitchFamily="34" charset="0"/>
              </a:rPr>
              <a:t> (výběr. rozptyl)</a:t>
            </a:r>
          </a:p>
          <a:p>
            <a:pPr fontAlgn="base">
              <a:spcBef>
                <a:spcPct val="20000"/>
              </a:spcBef>
              <a:spcAft>
                <a:spcPct val="0"/>
              </a:spcAft>
            </a:pPr>
            <a:r>
              <a:rPr lang="cs-CZ" sz="1400" b="1" dirty="0" smtClean="0">
                <a:solidFill>
                  <a:prstClr val="black"/>
                </a:solidFill>
                <a:latin typeface="Arial" pitchFamily="34" charset="0"/>
                <a:cs typeface="Arial" pitchFamily="34" charset="0"/>
              </a:rPr>
              <a:t>Pozor: u párového designu se počet vzorků </a:t>
            </a:r>
            <a:r>
              <a:rPr lang="cs-CZ" sz="1400" b="1" dirty="0">
                <a:solidFill>
                  <a:prstClr val="black"/>
                </a:solidFill>
                <a:latin typeface="Arial" pitchFamily="34" charset="0"/>
                <a:cs typeface="Arial" pitchFamily="34" charset="0"/>
              </a:rPr>
              <a:t>výběrů (</a:t>
            </a:r>
            <a:r>
              <a:rPr lang="cs-CZ" sz="1400" b="1" dirty="0" smtClean="0">
                <a:solidFill>
                  <a:prstClr val="black"/>
                </a:solidFill>
                <a:latin typeface="Arial" pitchFamily="34" charset="0"/>
                <a:cs typeface="Arial" pitchFamily="34" charset="0"/>
              </a:rPr>
              <a:t>n</a:t>
            </a:r>
            <a:r>
              <a:rPr lang="cs-CZ" sz="1400" b="1" baseline="-25000" dirty="0" smtClean="0">
                <a:solidFill>
                  <a:prstClr val="black"/>
                </a:solidFill>
                <a:latin typeface="Arial" pitchFamily="34" charset="0"/>
                <a:cs typeface="Arial" pitchFamily="34" charset="0"/>
              </a:rPr>
              <a:t>1 </a:t>
            </a:r>
            <a:r>
              <a:rPr lang="cs-CZ" sz="1400" b="1" dirty="0" smtClean="0">
                <a:solidFill>
                  <a:prstClr val="black"/>
                </a:solidFill>
                <a:latin typeface="Arial" pitchFamily="34" charset="0"/>
                <a:cs typeface="Arial" pitchFamily="34" charset="0"/>
              </a:rPr>
              <a:t>a</a:t>
            </a:r>
            <a:r>
              <a:rPr lang="cs-CZ" sz="1400" b="1" baseline="-25000" dirty="0" smtClean="0">
                <a:solidFill>
                  <a:prstClr val="black"/>
                </a:solidFill>
                <a:latin typeface="Arial" pitchFamily="34" charset="0"/>
                <a:cs typeface="Arial" pitchFamily="34" charset="0"/>
              </a:rPr>
              <a:t> </a:t>
            </a:r>
            <a:r>
              <a:rPr lang="cs-CZ" sz="1400" b="1" dirty="0">
                <a:solidFill>
                  <a:prstClr val="black"/>
                </a:solidFill>
                <a:latin typeface="Arial" pitchFamily="34" charset="0"/>
                <a:cs typeface="Arial" pitchFamily="34" charset="0"/>
              </a:rPr>
              <a:t>n</a:t>
            </a:r>
            <a:r>
              <a:rPr lang="cs-CZ" sz="1400" b="1" baseline="-25000" dirty="0">
                <a:solidFill>
                  <a:prstClr val="black"/>
                </a:solidFill>
                <a:latin typeface="Arial" pitchFamily="34" charset="0"/>
                <a:cs typeface="Arial" pitchFamily="34" charset="0"/>
              </a:rPr>
              <a:t>2</a:t>
            </a:r>
            <a:r>
              <a:rPr lang="cs-CZ" sz="1400" b="1" dirty="0" smtClean="0">
                <a:solidFill>
                  <a:prstClr val="black"/>
                </a:solidFill>
                <a:latin typeface="Arial" pitchFamily="34" charset="0"/>
                <a:cs typeface="Arial" pitchFamily="34" charset="0"/>
              </a:rPr>
              <a:t>) nesmí lišit!</a:t>
            </a:r>
          </a:p>
          <a:p>
            <a:pPr fontAlgn="base">
              <a:spcBef>
                <a:spcPct val="20000"/>
              </a:spcBef>
              <a:spcAft>
                <a:spcPct val="0"/>
              </a:spcAft>
            </a:pPr>
            <a:r>
              <a:rPr lang="cs-CZ" sz="1400" b="1" dirty="0" smtClean="0">
                <a:solidFill>
                  <a:prstClr val="black"/>
                </a:solidFill>
                <a:latin typeface="Arial" pitchFamily="34" charset="0"/>
                <a:cs typeface="Arial" pitchFamily="34" charset="0"/>
              </a:rPr>
              <a:t>Pozn.: při párovém uspořádání převádíme na design </a:t>
            </a:r>
            <a:r>
              <a:rPr lang="cs-CZ" sz="1400" b="1" dirty="0" err="1" smtClean="0">
                <a:solidFill>
                  <a:prstClr val="black"/>
                </a:solidFill>
                <a:latin typeface="Arial" pitchFamily="34" charset="0"/>
                <a:cs typeface="Arial" pitchFamily="34" charset="0"/>
              </a:rPr>
              <a:t>jednovýběrových</a:t>
            </a:r>
            <a:r>
              <a:rPr lang="cs-CZ" sz="1400" b="1" dirty="0" smtClean="0">
                <a:solidFill>
                  <a:prstClr val="black"/>
                </a:solidFill>
                <a:latin typeface="Arial" pitchFamily="34" charset="0"/>
                <a:cs typeface="Arial" pitchFamily="34" charset="0"/>
              </a:rPr>
              <a:t> testů</a:t>
            </a:r>
          </a:p>
        </p:txBody>
      </p:sp>
      <p:cxnSp>
        <p:nvCxnSpPr>
          <p:cNvPr id="6" name="Přímá spojnice 5"/>
          <p:cNvCxnSpPr/>
          <p:nvPr/>
        </p:nvCxnSpPr>
        <p:spPr>
          <a:xfrm flipV="1">
            <a:off x="5112000" y="2952000"/>
            <a:ext cx="144000"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Přímá spojnice 47"/>
          <p:cNvCxnSpPr/>
          <p:nvPr/>
        </p:nvCxnSpPr>
        <p:spPr>
          <a:xfrm flipV="1">
            <a:off x="5112000" y="3212975"/>
            <a:ext cx="144000"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Přímá spojnice 48"/>
          <p:cNvCxnSpPr/>
          <p:nvPr/>
        </p:nvCxnSpPr>
        <p:spPr>
          <a:xfrm flipV="1">
            <a:off x="5256000" y="5616000"/>
            <a:ext cx="144000"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40643" name="Rectangle 2"/>
          <p:cNvSpPr>
            <a:spLocks noGrp="1"/>
          </p:cNvSpPr>
          <p:nvPr>
            <p:ph type="title" idx="4294967295"/>
          </p:nvPr>
        </p:nvSpPr>
        <p:spPr>
          <a:xfrm>
            <a:off x="128588" y="381000"/>
            <a:ext cx="8836025" cy="758825"/>
          </a:xfrm>
        </p:spPr>
        <p:txBody>
          <a:bodyPr/>
          <a:lstStyle/>
          <a:p>
            <a:r>
              <a:rPr lang="cs-CZ" dirty="0" smtClean="0"/>
              <a:t>Předpoklady nepárového </a:t>
            </a:r>
            <a:r>
              <a:rPr lang="cs-CZ" dirty="0" err="1" smtClean="0"/>
              <a:t>dvouvýběrového</a:t>
            </a:r>
            <a:r>
              <a:rPr lang="cs-CZ" dirty="0" smtClean="0"/>
              <a:t> </a:t>
            </a:r>
            <a:r>
              <a:rPr lang="en-US" dirty="0" smtClean="0"/>
              <a:t/>
            </a:r>
            <a:br>
              <a:rPr lang="en-US" dirty="0" smtClean="0"/>
            </a:br>
            <a:r>
              <a:rPr lang="cs-CZ" dirty="0" smtClean="0"/>
              <a:t>t-testu</a:t>
            </a:r>
          </a:p>
        </p:txBody>
      </p:sp>
      <p:sp>
        <p:nvSpPr>
          <p:cNvPr id="240644" name="Rectangle 3"/>
          <p:cNvSpPr>
            <a:spLocks noGrp="1"/>
          </p:cNvSpPr>
          <p:nvPr>
            <p:ph type="body" idx="4294967295"/>
          </p:nvPr>
        </p:nvSpPr>
        <p:spPr>
          <a:xfrm>
            <a:off x="301625" y="1400175"/>
            <a:ext cx="8534400" cy="4598988"/>
          </a:xfrm>
        </p:spPr>
        <p:txBody>
          <a:bodyPr/>
          <a:lstStyle/>
          <a:p>
            <a:r>
              <a:rPr lang="cs-CZ" sz="1700" u="sng" dirty="0" smtClean="0"/>
              <a:t>Náhodný výběr </a:t>
            </a:r>
            <a:r>
              <a:rPr lang="cs-CZ" sz="1700" dirty="0" smtClean="0"/>
              <a:t>subjektů jednotlivých skupin z jejich cílových populací</a:t>
            </a:r>
          </a:p>
          <a:p>
            <a:r>
              <a:rPr lang="cs-CZ" sz="1700" u="sng" dirty="0" smtClean="0"/>
              <a:t>Nezávislost</a:t>
            </a:r>
            <a:r>
              <a:rPr lang="cs-CZ" sz="1700" dirty="0" smtClean="0"/>
              <a:t> obou srovnávaných vzorků</a:t>
            </a:r>
          </a:p>
          <a:p>
            <a:r>
              <a:rPr lang="cs-CZ" sz="1700" dirty="0" smtClean="0"/>
              <a:t>Přibližně </a:t>
            </a:r>
            <a:r>
              <a:rPr lang="cs-CZ" sz="1700" b="1" dirty="0" smtClean="0">
                <a:solidFill>
                  <a:srgbClr val="FF0000"/>
                </a:solidFill>
              </a:rPr>
              <a:t>normální rozložení proměnné </a:t>
            </a:r>
            <a:r>
              <a:rPr lang="cs-CZ" sz="1700" b="1" u="sng" dirty="0" smtClean="0">
                <a:solidFill>
                  <a:srgbClr val="FF0000"/>
                </a:solidFill>
              </a:rPr>
              <a:t>v rámci skupin</a:t>
            </a:r>
            <a:r>
              <a:rPr lang="cs-CZ" sz="1700" dirty="0" smtClean="0"/>
              <a:t>  (drobné odchylky od normality ovšem nejsou kritické, test je robustní proti drobným odchylkám od tohoto předpokladu). Normalita může být testována testy normality.</a:t>
            </a:r>
          </a:p>
          <a:p>
            <a:r>
              <a:rPr lang="cs-CZ" sz="1700" b="1" dirty="0" smtClean="0">
                <a:solidFill>
                  <a:srgbClr val="FF0000"/>
                </a:solidFill>
              </a:rPr>
              <a:t>Rozptyl v obou vzorcích by měl být přibližně shodný </a:t>
            </a:r>
            <a:r>
              <a:rPr lang="cs-CZ" sz="1700" dirty="0" smtClean="0"/>
              <a:t>(„</a:t>
            </a:r>
            <a:r>
              <a:rPr lang="cs-CZ" sz="1700" dirty="0" err="1" smtClean="0"/>
              <a:t>homoskedasticita</a:t>
            </a:r>
            <a:r>
              <a:rPr lang="cs-CZ" sz="1700" dirty="0" smtClean="0"/>
              <a:t> rozptylu“). Tento předpoklad je testován několika možnými testy – </a:t>
            </a:r>
            <a:r>
              <a:rPr lang="cs-CZ" sz="1700" b="1" i="1" u="sng" dirty="0" err="1" smtClean="0"/>
              <a:t>Levenův</a:t>
            </a:r>
            <a:r>
              <a:rPr lang="cs-CZ" sz="1700" b="1" i="1" u="sng" dirty="0" smtClean="0"/>
              <a:t> test </a:t>
            </a:r>
            <a:r>
              <a:rPr lang="cs-CZ" sz="1700" dirty="0" smtClean="0"/>
              <a:t>nebo </a:t>
            </a:r>
            <a:r>
              <a:rPr lang="cs-CZ" sz="1700" b="1" i="1" u="sng" dirty="0" smtClean="0"/>
              <a:t>F-test</a:t>
            </a:r>
            <a:r>
              <a:rPr lang="cs-CZ" sz="1700" dirty="0" smtClean="0"/>
              <a:t>.</a:t>
            </a:r>
          </a:p>
          <a:p>
            <a:r>
              <a:rPr lang="cs-CZ" sz="1700" dirty="0" smtClean="0"/>
              <a:t>Vždy je vhodné prohlédnout histogramy proměnné v jednotlivých vzorcích pro </a:t>
            </a:r>
            <a:r>
              <a:rPr lang="cs-CZ" sz="1700" dirty="0" err="1" smtClean="0"/>
              <a:t>okometrické</a:t>
            </a:r>
            <a:r>
              <a:rPr lang="cs-CZ" sz="1700" dirty="0" smtClean="0"/>
              <a:t> srovnání a ověření předpokladů normality a homogenity rozptylu – nenahradí statistické testy, ale poskytne prvotní představu. </a:t>
            </a:r>
          </a:p>
          <a:p>
            <a:endParaRPr lang="cs-CZ" sz="1700" dirty="0" smtClean="0"/>
          </a:p>
        </p:txBody>
      </p:sp>
      <p:grpSp>
        <p:nvGrpSpPr>
          <p:cNvPr id="2" name="Group 4"/>
          <p:cNvGrpSpPr>
            <a:grpSpLocks/>
          </p:cNvGrpSpPr>
          <p:nvPr/>
        </p:nvGrpSpPr>
        <p:grpSpPr bwMode="auto">
          <a:xfrm>
            <a:off x="928662" y="4357694"/>
            <a:ext cx="2749550" cy="1989138"/>
            <a:chOff x="3456" y="2818"/>
            <a:chExt cx="1732" cy="1253"/>
          </a:xfrm>
        </p:grpSpPr>
        <p:sp>
          <p:nvSpPr>
            <p:cNvPr id="240647" name="Text Box 5"/>
            <p:cNvSpPr txBox="1">
              <a:spLocks noChangeArrowheads="1"/>
            </p:cNvSpPr>
            <p:nvPr/>
          </p:nvSpPr>
          <p:spPr bwMode="auto">
            <a:xfrm>
              <a:off x="3635" y="3722"/>
              <a:ext cx="267" cy="254"/>
            </a:xfrm>
            <a:prstGeom prst="rect">
              <a:avLst/>
            </a:prstGeom>
            <a:noFill/>
            <a:ln w="9525">
              <a:noFill/>
              <a:miter lim="800000"/>
              <a:headEnd/>
              <a:tailEnd/>
            </a:ln>
          </p:spPr>
          <p:txBody>
            <a:bodyPr anchor="ctr" anchorCtr="1"/>
            <a:lstStyle/>
            <a:p>
              <a:pPr eaLnBrk="0" fontAlgn="base" hangingPunct="0">
                <a:spcBef>
                  <a:spcPct val="0"/>
                </a:spcBef>
                <a:spcAft>
                  <a:spcPct val="0"/>
                </a:spcAft>
              </a:pPr>
              <a:r>
                <a:rPr lang="cs-CZ" b="1">
                  <a:solidFill>
                    <a:prstClr val="black"/>
                  </a:solidFill>
                  <a:latin typeface="Arial" pitchFamily="34" charset="0"/>
                  <a:cs typeface="Arial" pitchFamily="34" charset="0"/>
                </a:rPr>
                <a:t>0</a:t>
              </a:r>
            </a:p>
          </p:txBody>
        </p:sp>
        <p:grpSp>
          <p:nvGrpSpPr>
            <p:cNvPr id="3" name="Group 6"/>
            <p:cNvGrpSpPr>
              <a:grpSpLocks/>
            </p:cNvGrpSpPr>
            <p:nvPr/>
          </p:nvGrpSpPr>
          <p:grpSpPr bwMode="auto">
            <a:xfrm>
              <a:off x="3456" y="2818"/>
              <a:ext cx="1732" cy="926"/>
              <a:chOff x="3456" y="2818"/>
              <a:chExt cx="1732" cy="926"/>
            </a:xfrm>
          </p:grpSpPr>
          <p:sp>
            <p:nvSpPr>
              <p:cNvPr id="240652" name="Line 7"/>
              <p:cNvSpPr>
                <a:spLocks noChangeShapeType="1"/>
              </p:cNvSpPr>
              <p:nvPr/>
            </p:nvSpPr>
            <p:spPr bwMode="auto">
              <a:xfrm>
                <a:off x="3840" y="2818"/>
                <a:ext cx="0" cy="926"/>
              </a:xfrm>
              <a:prstGeom prst="line">
                <a:avLst/>
              </a:prstGeom>
              <a:noFill/>
              <a:ln w="25400">
                <a:solidFill>
                  <a:srgbClr val="000000"/>
                </a:solidFill>
                <a:round/>
                <a:headEnd/>
                <a:tailEnd/>
              </a:ln>
            </p:spPr>
            <p:txBody>
              <a:bodyPr anchor="ctr" anchorCtr="1"/>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0653" name="Line 8"/>
              <p:cNvSpPr>
                <a:spLocks noChangeShapeType="1"/>
              </p:cNvSpPr>
              <p:nvPr/>
            </p:nvSpPr>
            <p:spPr bwMode="auto">
              <a:xfrm>
                <a:off x="3836" y="3744"/>
                <a:ext cx="1352" cy="0"/>
              </a:xfrm>
              <a:prstGeom prst="line">
                <a:avLst/>
              </a:prstGeom>
              <a:noFill/>
              <a:ln w="25400">
                <a:solidFill>
                  <a:schemeClr val="tx1"/>
                </a:solidFill>
                <a:round/>
                <a:headEnd/>
                <a:tailEnd/>
              </a:ln>
            </p:spPr>
            <p:txBody>
              <a:bodyPr anchor="ctr" anchorCtr="1"/>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0654" name="Text Box 9"/>
              <p:cNvSpPr txBox="1">
                <a:spLocks noChangeArrowheads="1"/>
              </p:cNvSpPr>
              <p:nvPr/>
            </p:nvSpPr>
            <p:spPr bwMode="auto">
              <a:xfrm>
                <a:off x="3456" y="2832"/>
                <a:ext cx="384" cy="335"/>
              </a:xfrm>
              <a:prstGeom prst="rect">
                <a:avLst/>
              </a:prstGeom>
              <a:noFill/>
              <a:ln w="9525">
                <a:noFill/>
                <a:miter lim="800000"/>
                <a:headEnd/>
                <a:tailEnd/>
              </a:ln>
            </p:spPr>
            <p:txBody>
              <a:bodyPr anchor="ctr" anchorCtr="1"/>
              <a:lstStyle/>
              <a:p>
                <a:pPr eaLnBrk="0" fontAlgn="base" hangingPunct="0">
                  <a:spcBef>
                    <a:spcPct val="0"/>
                  </a:spcBef>
                  <a:spcAft>
                    <a:spcPct val="0"/>
                  </a:spcAft>
                </a:pPr>
                <a:r>
                  <a:rPr lang="cs-CZ" b="1">
                    <a:solidFill>
                      <a:prstClr val="black"/>
                    </a:solidFill>
                    <a:latin typeface="Symbol" pitchFamily="18" charset="2"/>
                    <a:cs typeface="Arial" pitchFamily="34" charset="0"/>
                  </a:rPr>
                  <a:t>j</a:t>
                </a:r>
                <a:r>
                  <a:rPr lang="cs-CZ" b="1">
                    <a:solidFill>
                      <a:prstClr val="black"/>
                    </a:solidFill>
                    <a:latin typeface="Arial" pitchFamily="34" charset="0"/>
                    <a:cs typeface="Arial" pitchFamily="34" charset="0"/>
                  </a:rPr>
                  <a:t>(x)</a:t>
                </a:r>
              </a:p>
            </p:txBody>
          </p:sp>
          <p:sp>
            <p:nvSpPr>
              <p:cNvPr id="240655" name="Freeform 10"/>
              <p:cNvSpPr>
                <a:spLocks/>
              </p:cNvSpPr>
              <p:nvPr/>
            </p:nvSpPr>
            <p:spPr bwMode="auto">
              <a:xfrm>
                <a:off x="4128" y="3024"/>
                <a:ext cx="645" cy="717"/>
              </a:xfrm>
              <a:custGeom>
                <a:avLst/>
                <a:gdLst>
                  <a:gd name="T0" fmla="*/ 0 w 244"/>
                  <a:gd name="T1" fmla="*/ 116 h 116"/>
                  <a:gd name="T2" fmla="*/ 39 w 244"/>
                  <a:gd name="T3" fmla="*/ 98 h 116"/>
                  <a:gd name="T4" fmla="*/ 68 w 244"/>
                  <a:gd name="T5" fmla="*/ 57 h 116"/>
                  <a:gd name="T6" fmla="*/ 92 w 244"/>
                  <a:gd name="T7" fmla="*/ 19 h 116"/>
                  <a:gd name="T8" fmla="*/ 132 w 244"/>
                  <a:gd name="T9" fmla="*/ 0 h 116"/>
                  <a:gd name="T10" fmla="*/ 163 w 244"/>
                  <a:gd name="T11" fmla="*/ 18 h 116"/>
                  <a:gd name="T12" fmla="*/ 179 w 244"/>
                  <a:gd name="T13" fmla="*/ 55 h 116"/>
                  <a:gd name="T14" fmla="*/ 204 w 244"/>
                  <a:gd name="T15" fmla="*/ 94 h 116"/>
                  <a:gd name="T16" fmla="*/ 244 w 244"/>
                  <a:gd name="T17" fmla="*/ 115 h 1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44"/>
                  <a:gd name="T28" fmla="*/ 0 h 116"/>
                  <a:gd name="T29" fmla="*/ 244 w 244"/>
                  <a:gd name="T30" fmla="*/ 116 h 11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44" h="116">
                    <a:moveTo>
                      <a:pt x="0" y="116"/>
                    </a:moveTo>
                    <a:cubicBezTo>
                      <a:pt x="6" y="113"/>
                      <a:pt x="28" y="108"/>
                      <a:pt x="39" y="98"/>
                    </a:cubicBezTo>
                    <a:cubicBezTo>
                      <a:pt x="50" y="88"/>
                      <a:pt x="59" y="70"/>
                      <a:pt x="68" y="57"/>
                    </a:cubicBezTo>
                    <a:cubicBezTo>
                      <a:pt x="77" y="44"/>
                      <a:pt x="81" y="28"/>
                      <a:pt x="92" y="19"/>
                    </a:cubicBezTo>
                    <a:cubicBezTo>
                      <a:pt x="103" y="10"/>
                      <a:pt x="120" y="0"/>
                      <a:pt x="132" y="0"/>
                    </a:cubicBezTo>
                    <a:cubicBezTo>
                      <a:pt x="144" y="0"/>
                      <a:pt x="155" y="9"/>
                      <a:pt x="163" y="18"/>
                    </a:cubicBezTo>
                    <a:cubicBezTo>
                      <a:pt x="171" y="27"/>
                      <a:pt x="172" y="42"/>
                      <a:pt x="179" y="55"/>
                    </a:cubicBezTo>
                    <a:cubicBezTo>
                      <a:pt x="186" y="68"/>
                      <a:pt x="193" y="84"/>
                      <a:pt x="204" y="94"/>
                    </a:cubicBezTo>
                    <a:cubicBezTo>
                      <a:pt x="215" y="104"/>
                      <a:pt x="236" y="111"/>
                      <a:pt x="244" y="115"/>
                    </a:cubicBezTo>
                  </a:path>
                </a:pathLst>
              </a:custGeom>
              <a:solidFill>
                <a:srgbClr val="3366FF"/>
              </a:solidFill>
              <a:ln w="28575" cap="flat" cmpd="sng">
                <a:solidFill>
                  <a:srgbClr val="000000"/>
                </a:solidFill>
                <a:prstDash val="solid"/>
                <a:round/>
                <a:headEnd type="none" w="med" len="med"/>
                <a:tailEnd type="none" w="med" len="med"/>
              </a:ln>
            </p:spPr>
            <p:txBody>
              <a:bodyPr anchor="ctr" anchorCtr="1"/>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grpSp>
          <p:nvGrpSpPr>
            <p:cNvPr id="4" name="Group 11"/>
            <p:cNvGrpSpPr>
              <a:grpSpLocks/>
            </p:cNvGrpSpPr>
            <p:nvPr/>
          </p:nvGrpSpPr>
          <p:grpSpPr bwMode="auto">
            <a:xfrm>
              <a:off x="4272" y="3654"/>
              <a:ext cx="403" cy="417"/>
              <a:chOff x="4272" y="3654"/>
              <a:chExt cx="403" cy="417"/>
            </a:xfrm>
          </p:grpSpPr>
          <p:sp>
            <p:nvSpPr>
              <p:cNvPr id="240650" name="Text Box 12"/>
              <p:cNvSpPr txBox="1">
                <a:spLocks noChangeArrowheads="1"/>
              </p:cNvSpPr>
              <p:nvPr/>
            </p:nvSpPr>
            <p:spPr bwMode="auto">
              <a:xfrm>
                <a:off x="4272" y="3840"/>
                <a:ext cx="403" cy="231"/>
              </a:xfrm>
              <a:prstGeom prst="rect">
                <a:avLst/>
              </a:prstGeom>
              <a:noFill/>
              <a:ln w="9525">
                <a:noFill/>
                <a:miter lim="800000"/>
                <a:headEnd/>
                <a:tailEnd/>
              </a:ln>
            </p:spPr>
            <p:txBody>
              <a:bodyPr>
                <a:spAutoFit/>
              </a:bodyPr>
              <a:lstStyle/>
              <a:p>
                <a:pPr algn="ctr" fontAlgn="base">
                  <a:spcBef>
                    <a:spcPct val="50000"/>
                  </a:spcBef>
                  <a:spcAft>
                    <a:spcPct val="0"/>
                  </a:spcAft>
                </a:pPr>
                <a:r>
                  <a:rPr lang="en-US" b="1">
                    <a:solidFill>
                      <a:prstClr val="black"/>
                    </a:solidFill>
                    <a:latin typeface="Arial" pitchFamily="34" charset="0"/>
                    <a:cs typeface="Arial" pitchFamily="34" charset="0"/>
                  </a:rPr>
                  <a:t>μ</a:t>
                </a:r>
                <a:endParaRPr lang="cs-CZ" b="1">
                  <a:solidFill>
                    <a:prstClr val="black"/>
                  </a:solidFill>
                  <a:latin typeface="Arial" pitchFamily="34" charset="0"/>
                  <a:cs typeface="Arial" pitchFamily="34" charset="0"/>
                </a:endParaRPr>
              </a:p>
            </p:txBody>
          </p:sp>
          <p:sp>
            <p:nvSpPr>
              <p:cNvPr id="240651" name="Text Box 13"/>
              <p:cNvSpPr txBox="1">
                <a:spLocks noChangeArrowheads="1"/>
              </p:cNvSpPr>
              <p:nvPr/>
            </p:nvSpPr>
            <p:spPr bwMode="auto">
              <a:xfrm>
                <a:off x="4385" y="3654"/>
                <a:ext cx="121" cy="212"/>
              </a:xfrm>
              <a:prstGeom prst="rect">
                <a:avLst/>
              </a:prstGeom>
              <a:noFill/>
              <a:ln w="9525">
                <a:noFill/>
                <a:miter lim="800000"/>
                <a:headEnd/>
                <a:tailEnd/>
              </a:ln>
            </p:spPr>
            <p:txBody>
              <a:bodyPr>
                <a:spAutoFit/>
              </a:bodyPr>
              <a:lstStyle/>
              <a:p>
                <a:pPr algn="ctr" fontAlgn="base">
                  <a:spcBef>
                    <a:spcPct val="50000"/>
                  </a:spcBef>
                  <a:spcAft>
                    <a:spcPct val="0"/>
                  </a:spcAft>
                </a:pPr>
                <a:r>
                  <a:rPr lang="en-US" sz="1600" b="1">
                    <a:solidFill>
                      <a:prstClr val="black"/>
                    </a:solidFill>
                    <a:latin typeface="Arial" pitchFamily="34" charset="0"/>
                    <a:cs typeface="Arial" pitchFamily="34" charset="0"/>
                  </a:rPr>
                  <a:t>|</a:t>
                </a:r>
                <a:endParaRPr lang="cs-CZ" sz="1600" b="1">
                  <a:solidFill>
                    <a:prstClr val="black"/>
                  </a:solidFill>
                  <a:latin typeface="Arial" pitchFamily="34" charset="0"/>
                  <a:cs typeface="Arial" pitchFamily="34" charset="0"/>
                </a:endParaRPr>
              </a:p>
            </p:txBody>
          </p:sp>
        </p:grpSp>
      </p:grpSp>
      <p:pic>
        <p:nvPicPr>
          <p:cNvPr id="240646" name="Picture 14"/>
          <p:cNvPicPr>
            <a:picLocks noChangeAspect="1" noChangeArrowheads="1"/>
          </p:cNvPicPr>
          <p:nvPr/>
        </p:nvPicPr>
        <p:blipFill>
          <a:blip r:embed="rId2" cstate="print"/>
          <a:srcRect/>
          <a:stretch>
            <a:fillRect/>
          </a:stretch>
        </p:blipFill>
        <p:spPr bwMode="auto">
          <a:xfrm>
            <a:off x="4716463" y="4335398"/>
            <a:ext cx="3384550" cy="2019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63"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9164" name="Rectangle 2"/>
          <p:cNvSpPr>
            <a:spLocks noGrp="1"/>
          </p:cNvSpPr>
          <p:nvPr>
            <p:ph type="title" idx="4294967295"/>
          </p:nvPr>
        </p:nvSpPr>
        <p:spPr/>
        <p:txBody>
          <a:bodyPr/>
          <a:lstStyle/>
          <a:p>
            <a:r>
              <a:rPr lang="cs-CZ" smtClean="0"/>
              <a:t>Nepárový dvouvýběrový t-test – výpočet I</a:t>
            </a:r>
          </a:p>
        </p:txBody>
      </p:sp>
      <p:sp>
        <p:nvSpPr>
          <p:cNvPr id="49165" name="Rectangle 3"/>
          <p:cNvSpPr>
            <a:spLocks noGrp="1"/>
          </p:cNvSpPr>
          <p:nvPr>
            <p:ph type="body" idx="4294967295"/>
          </p:nvPr>
        </p:nvSpPr>
        <p:spPr/>
        <p:txBody>
          <a:bodyPr/>
          <a:lstStyle/>
          <a:p>
            <a:pPr marL="381000" indent="-381000">
              <a:buFontTx/>
              <a:buAutoNum type="arabicPeriod"/>
            </a:pPr>
            <a:r>
              <a:rPr lang="cs-CZ" sz="1600" b="1" dirty="0" smtClean="0"/>
              <a:t>Nulová hypotéza</a:t>
            </a:r>
            <a:r>
              <a:rPr lang="cs-CZ" sz="1600" dirty="0" smtClean="0"/>
              <a:t>: průměry obou skupin jsou shodné; </a:t>
            </a:r>
            <a:r>
              <a:rPr lang="cs-CZ" sz="1600" b="1" dirty="0" smtClean="0"/>
              <a:t>alternativní hypotéza </a:t>
            </a:r>
            <a:r>
              <a:rPr lang="cs-CZ" sz="1600" dirty="0" smtClean="0"/>
              <a:t>je, že nejsou shodné (oboustranný – „ </a:t>
            </a:r>
            <a:r>
              <a:rPr lang="cs-CZ" sz="1600" dirty="0" err="1" smtClean="0"/>
              <a:t>two</a:t>
            </a:r>
            <a:r>
              <a:rPr lang="cs-CZ" sz="1600" dirty="0" smtClean="0"/>
              <a:t>-</a:t>
            </a:r>
            <a:r>
              <a:rPr lang="cs-CZ" sz="1600" dirty="0" err="1" smtClean="0"/>
              <a:t>tailed</a:t>
            </a:r>
            <a:r>
              <a:rPr lang="cs-CZ" sz="1600" dirty="0" smtClean="0"/>
              <a:t> “ – test).</a:t>
            </a:r>
          </a:p>
          <a:p>
            <a:pPr marL="381000" indent="-381000">
              <a:buFontTx/>
              <a:buAutoNum type="arabicPeriod"/>
            </a:pPr>
            <a:r>
              <a:rPr lang="cs-CZ" sz="1600" b="1" dirty="0" smtClean="0"/>
              <a:t>Prohlédnout průběh dat</a:t>
            </a:r>
            <a:r>
              <a:rPr lang="cs-CZ" sz="1600" dirty="0" smtClean="0"/>
              <a:t>, průměr, medián apod. pro zjištění odchylek od </a:t>
            </a:r>
            <a:r>
              <a:rPr lang="cs-CZ" sz="1600" b="1" dirty="0" smtClean="0"/>
              <a:t>normality</a:t>
            </a:r>
            <a:r>
              <a:rPr lang="cs-CZ" sz="1600" dirty="0" smtClean="0"/>
              <a:t> a </a:t>
            </a:r>
            <a:r>
              <a:rPr lang="cs-CZ" sz="1600" b="1" dirty="0" err="1" smtClean="0"/>
              <a:t>nehomogenitu</a:t>
            </a:r>
            <a:r>
              <a:rPr lang="cs-CZ" sz="1600" b="1" dirty="0" smtClean="0"/>
              <a:t> rozptylu</a:t>
            </a:r>
            <a:r>
              <a:rPr lang="cs-CZ" sz="1600" dirty="0" smtClean="0"/>
              <a:t>, provést F-test.</a:t>
            </a:r>
          </a:p>
          <a:p>
            <a:pPr marL="381000" indent="-381000">
              <a:buFontTx/>
              <a:buAutoNum type="arabicPeriod"/>
            </a:pPr>
            <a:endParaRPr lang="cs-CZ" sz="1600" dirty="0" smtClean="0"/>
          </a:p>
        </p:txBody>
      </p:sp>
      <p:sp>
        <p:nvSpPr>
          <p:cNvPr id="49166" name="Rectangle 4"/>
          <p:cNvSpPr>
            <a:spLocks noChangeArrowheads="1"/>
          </p:cNvSpPr>
          <p:nvPr/>
        </p:nvSpPr>
        <p:spPr bwMode="auto">
          <a:xfrm>
            <a:off x="4716463" y="2781300"/>
            <a:ext cx="3960812" cy="1981200"/>
          </a:xfrm>
          <a:prstGeom prst="rect">
            <a:avLst/>
          </a:prstGeom>
          <a:noFill/>
          <a:ln w="9525">
            <a:noFill/>
            <a:miter lim="800000"/>
            <a:headEnd/>
            <a:tailEnd/>
          </a:ln>
        </p:spPr>
        <p:txBody>
          <a:bodyPr lIns="449121" tIns="152352" bIns="38088" anchor="ctr">
            <a:spAutoFit/>
          </a:bodyPr>
          <a:lstStyle/>
          <a:p>
            <a:pPr fontAlgn="base">
              <a:spcBef>
                <a:spcPct val="20000"/>
              </a:spcBef>
              <a:spcAft>
                <a:spcPct val="0"/>
              </a:spcAft>
            </a:pPr>
            <a:r>
              <a:rPr lang="cs-CZ" sz="1600" b="1" u="sng" dirty="0">
                <a:cs typeface="Arial" pitchFamily="34" charset="0"/>
              </a:rPr>
              <a:t>F-test pro srovnání dvou výběrových rozptylů</a:t>
            </a:r>
          </a:p>
          <a:p>
            <a:pPr lvl="1" fontAlgn="base">
              <a:spcBef>
                <a:spcPct val="20000"/>
              </a:spcBef>
              <a:spcAft>
                <a:spcPct val="0"/>
              </a:spcAft>
              <a:buFontTx/>
              <a:buChar char="•"/>
            </a:pPr>
            <a:r>
              <a:rPr lang="cs-CZ" sz="1600" dirty="0">
                <a:solidFill>
                  <a:prstClr val="black"/>
                </a:solidFill>
                <a:cs typeface="Arial" pitchFamily="34" charset="0"/>
              </a:rPr>
              <a:t>Používá se pro srovnání rozptylu dvou skupin hodnot, často </a:t>
            </a:r>
            <a:r>
              <a:rPr lang="cs-CZ" sz="1600" dirty="0" smtClean="0">
                <a:solidFill>
                  <a:prstClr val="black"/>
                </a:solidFill>
                <a:cs typeface="Arial" pitchFamily="34" charset="0"/>
              </a:rPr>
              <a:t>za účelem </a:t>
            </a:r>
            <a:r>
              <a:rPr lang="cs-CZ" sz="1600" dirty="0">
                <a:solidFill>
                  <a:prstClr val="black"/>
                </a:solidFill>
                <a:cs typeface="Arial" pitchFamily="34" charset="0"/>
              </a:rPr>
              <a:t>ověření homogenity rozptylu těchto skupin dat.</a:t>
            </a:r>
          </a:p>
          <a:p>
            <a:pPr eaLnBrk="0" fontAlgn="base" hangingPunct="0">
              <a:spcBef>
                <a:spcPct val="0"/>
              </a:spcBef>
              <a:spcAft>
                <a:spcPct val="0"/>
              </a:spcAft>
            </a:pPr>
            <a:endParaRPr lang="cs-CZ" dirty="0">
              <a:solidFill>
                <a:prstClr val="black"/>
              </a:solidFill>
              <a:cs typeface="Arial" pitchFamily="34" charset="0"/>
            </a:endParaRPr>
          </a:p>
        </p:txBody>
      </p:sp>
      <p:sp>
        <p:nvSpPr>
          <p:cNvPr id="49167" name="Rectangle 5"/>
          <p:cNvSpPr>
            <a:spLocks noChangeArrowheads="1"/>
          </p:cNvSpPr>
          <p:nvPr/>
        </p:nvSpPr>
        <p:spPr bwMode="auto">
          <a:xfrm>
            <a:off x="179388" y="5440363"/>
            <a:ext cx="8748712" cy="825500"/>
          </a:xfrm>
          <a:prstGeom prst="rect">
            <a:avLst/>
          </a:prstGeom>
          <a:noFill/>
          <a:ln w="9525">
            <a:noFill/>
            <a:miter lim="800000"/>
            <a:headEnd/>
            <a:tailEnd/>
          </a:ln>
        </p:spPr>
        <p:txBody>
          <a:bodyPr>
            <a:spAutoFit/>
          </a:bodyPr>
          <a:lstStyle/>
          <a:p>
            <a:pPr marL="342900" indent="-342900" fontAlgn="base">
              <a:spcBef>
                <a:spcPct val="20000"/>
              </a:spcBef>
              <a:spcAft>
                <a:spcPct val="0"/>
              </a:spcAft>
              <a:buFontTx/>
              <a:buChar char="•"/>
            </a:pPr>
            <a:r>
              <a:rPr lang="cs-CZ" sz="1600" dirty="0">
                <a:solidFill>
                  <a:prstClr val="black"/>
                </a:solidFill>
                <a:cs typeface="Arial" pitchFamily="34" charset="0"/>
              </a:rPr>
              <a:t>V případě ověření homogenity je testována </a:t>
            </a:r>
            <a:r>
              <a:rPr lang="cs-CZ" sz="1600" b="1" dirty="0">
                <a:solidFill>
                  <a:prstClr val="black"/>
                </a:solidFill>
                <a:cs typeface="Arial" pitchFamily="34" charset="0"/>
              </a:rPr>
              <a:t>hypotéza shody rozptylů </a:t>
            </a:r>
            <a:r>
              <a:rPr lang="cs-CZ" sz="1600" dirty="0" smtClean="0">
                <a:solidFill>
                  <a:prstClr val="black"/>
                </a:solidFill>
                <a:cs typeface="Arial" pitchFamily="34" charset="0"/>
              </a:rPr>
              <a:t>(oboustranná); </a:t>
            </a:r>
            <a:r>
              <a:rPr lang="cs-CZ" sz="1600" dirty="0">
                <a:solidFill>
                  <a:prstClr val="black"/>
                </a:solidFill>
                <a:cs typeface="Arial" pitchFamily="34" charset="0"/>
              </a:rPr>
              <a:t>v případě shodných rozptylů je vše v pořádku a je možné pokračovat ve výpočtu t-testu, v opačném případě není vhodné test </a:t>
            </a:r>
            <a:r>
              <a:rPr lang="cs-CZ" sz="1600" dirty="0" smtClean="0">
                <a:solidFill>
                  <a:prstClr val="black"/>
                </a:solidFill>
                <a:cs typeface="Arial" pitchFamily="34" charset="0"/>
              </a:rPr>
              <a:t>počítat nebo zvolit </a:t>
            </a:r>
            <a:r>
              <a:rPr lang="cs-CZ" sz="1600" u="sng" dirty="0" err="1" smtClean="0">
                <a:solidFill>
                  <a:prstClr val="black"/>
                </a:solidFill>
                <a:cs typeface="Arial" pitchFamily="34" charset="0"/>
              </a:rPr>
              <a:t>Welchovu</a:t>
            </a:r>
            <a:r>
              <a:rPr lang="cs-CZ" sz="1600" u="sng" dirty="0" smtClean="0">
                <a:solidFill>
                  <a:prstClr val="black"/>
                </a:solidFill>
                <a:cs typeface="Arial" pitchFamily="34" charset="0"/>
              </a:rPr>
              <a:t> korekci</a:t>
            </a:r>
            <a:r>
              <a:rPr lang="cs-CZ" sz="1600" dirty="0" smtClean="0">
                <a:solidFill>
                  <a:prstClr val="black"/>
                </a:solidFill>
                <a:cs typeface="Arial" pitchFamily="34" charset="0"/>
              </a:rPr>
              <a:t>. </a:t>
            </a:r>
            <a:endParaRPr lang="cs-CZ" sz="1600" dirty="0">
              <a:solidFill>
                <a:prstClr val="black"/>
              </a:solidFill>
              <a:cs typeface="Arial" pitchFamily="34" charset="0"/>
            </a:endParaRPr>
          </a:p>
        </p:txBody>
      </p:sp>
      <p:sp>
        <p:nvSpPr>
          <p:cNvPr id="49168" name="Text Box 6"/>
          <p:cNvSpPr txBox="1">
            <a:spLocks noChangeArrowheads="1"/>
          </p:cNvSpPr>
          <p:nvPr/>
        </p:nvSpPr>
        <p:spPr bwMode="auto">
          <a:xfrm>
            <a:off x="1044575" y="2852738"/>
            <a:ext cx="407988" cy="336550"/>
          </a:xfrm>
          <a:prstGeom prst="rect">
            <a:avLst/>
          </a:prstGeom>
          <a:noFill/>
          <a:ln w="9525">
            <a:noFill/>
            <a:miter lim="800000"/>
            <a:headEnd/>
            <a:tailEnd/>
          </a:ln>
        </p:spPr>
        <p:txBody>
          <a:bodyPr wrap="none">
            <a:spAutoFit/>
          </a:bodyPr>
          <a:lstStyle/>
          <a:p>
            <a:pPr marL="342900" indent="-342900" fontAlgn="base">
              <a:spcBef>
                <a:spcPct val="20000"/>
              </a:spcBef>
              <a:spcAft>
                <a:spcPct val="0"/>
              </a:spcAft>
            </a:pPr>
            <a:r>
              <a:rPr lang="cs-CZ" sz="1600" b="1" dirty="0">
                <a:solidFill>
                  <a:prstClr val="black"/>
                </a:solidFill>
                <a:latin typeface="Arial" pitchFamily="34" charset="0"/>
                <a:cs typeface="Arial" pitchFamily="34" charset="0"/>
              </a:rPr>
              <a:t>H</a:t>
            </a:r>
            <a:r>
              <a:rPr lang="cs-CZ" sz="1600" b="1" baseline="-25000" dirty="0">
                <a:solidFill>
                  <a:prstClr val="black"/>
                </a:solidFill>
                <a:latin typeface="Arial" pitchFamily="34" charset="0"/>
                <a:cs typeface="Arial" pitchFamily="34" charset="0"/>
              </a:rPr>
              <a:t>0</a:t>
            </a:r>
          </a:p>
        </p:txBody>
      </p:sp>
      <p:sp>
        <p:nvSpPr>
          <p:cNvPr id="49169" name="Text Box 7"/>
          <p:cNvSpPr txBox="1">
            <a:spLocks noChangeArrowheads="1"/>
          </p:cNvSpPr>
          <p:nvPr/>
        </p:nvSpPr>
        <p:spPr bwMode="auto">
          <a:xfrm>
            <a:off x="1979613" y="2852738"/>
            <a:ext cx="431528" cy="338554"/>
          </a:xfrm>
          <a:prstGeom prst="rect">
            <a:avLst/>
          </a:prstGeom>
          <a:noFill/>
          <a:ln w="9525">
            <a:noFill/>
            <a:miter lim="800000"/>
            <a:headEnd/>
            <a:tailEnd/>
          </a:ln>
        </p:spPr>
        <p:txBody>
          <a:bodyPr wrap="none">
            <a:spAutoFit/>
          </a:bodyPr>
          <a:lstStyle/>
          <a:p>
            <a:pPr marL="342900" indent="-342900" fontAlgn="base">
              <a:spcBef>
                <a:spcPct val="20000"/>
              </a:spcBef>
              <a:spcAft>
                <a:spcPct val="0"/>
              </a:spcAft>
            </a:pPr>
            <a:r>
              <a:rPr lang="cs-CZ" sz="1600" b="1">
                <a:solidFill>
                  <a:prstClr val="black"/>
                </a:solidFill>
                <a:latin typeface="Arial" pitchFamily="34" charset="0"/>
                <a:cs typeface="Arial" pitchFamily="34" charset="0"/>
              </a:rPr>
              <a:t>H</a:t>
            </a:r>
            <a:r>
              <a:rPr lang="cs-CZ" sz="1600" b="1" baseline="-25000">
                <a:solidFill>
                  <a:prstClr val="black"/>
                </a:solidFill>
                <a:latin typeface="Arial" pitchFamily="34" charset="0"/>
                <a:cs typeface="Arial" pitchFamily="34" charset="0"/>
              </a:rPr>
              <a:t>A</a:t>
            </a:r>
          </a:p>
        </p:txBody>
      </p:sp>
      <p:sp>
        <p:nvSpPr>
          <p:cNvPr id="49170" name="Text Box 8"/>
          <p:cNvSpPr txBox="1">
            <a:spLocks noChangeArrowheads="1"/>
          </p:cNvSpPr>
          <p:nvPr/>
        </p:nvSpPr>
        <p:spPr bwMode="auto">
          <a:xfrm>
            <a:off x="2700338" y="2852738"/>
            <a:ext cx="1892634" cy="338554"/>
          </a:xfrm>
          <a:prstGeom prst="rect">
            <a:avLst/>
          </a:prstGeom>
          <a:noFill/>
          <a:ln w="9525">
            <a:noFill/>
            <a:miter lim="800000"/>
            <a:headEnd/>
            <a:tailEnd/>
          </a:ln>
        </p:spPr>
        <p:txBody>
          <a:bodyPr wrap="none">
            <a:spAutoFit/>
          </a:bodyPr>
          <a:lstStyle/>
          <a:p>
            <a:pPr marL="342900" indent="-342900" fontAlgn="base">
              <a:spcBef>
                <a:spcPct val="20000"/>
              </a:spcBef>
              <a:spcAft>
                <a:spcPct val="0"/>
              </a:spcAft>
            </a:pPr>
            <a:r>
              <a:rPr lang="cs-CZ" sz="1600" b="1">
                <a:solidFill>
                  <a:prstClr val="black"/>
                </a:solidFill>
                <a:latin typeface="Arial" pitchFamily="34" charset="0"/>
                <a:cs typeface="Arial" pitchFamily="34" charset="0"/>
              </a:rPr>
              <a:t>Testová statistika</a:t>
            </a:r>
            <a:endParaRPr lang="cs-CZ" sz="1600" b="1" baseline="-25000">
              <a:solidFill>
                <a:prstClr val="black"/>
              </a:solidFill>
              <a:latin typeface="Arial" pitchFamily="34" charset="0"/>
              <a:cs typeface="Arial" pitchFamily="34" charset="0"/>
            </a:endParaRPr>
          </a:p>
        </p:txBody>
      </p:sp>
      <p:graphicFrame>
        <p:nvGraphicFramePr>
          <p:cNvPr id="49154" name="Object 9"/>
          <p:cNvGraphicFramePr>
            <a:graphicFrameLocks noChangeAspect="1"/>
          </p:cNvGraphicFramePr>
          <p:nvPr/>
        </p:nvGraphicFramePr>
        <p:xfrm>
          <a:off x="755650" y="3392488"/>
          <a:ext cx="815975" cy="349250"/>
        </p:xfrm>
        <a:graphic>
          <a:graphicData uri="http://schemas.openxmlformats.org/presentationml/2006/ole">
            <mc:AlternateContent xmlns:mc="http://schemas.openxmlformats.org/markup-compatibility/2006">
              <mc:Choice xmlns:v="urn:schemas-microsoft-com:vml" Requires="v">
                <p:oleObj spid="_x0000_s20599" name="Rovnice" r:id="rId3" imgW="533169" imgH="228501" progId="Equation.3">
                  <p:embed/>
                </p:oleObj>
              </mc:Choice>
              <mc:Fallback>
                <p:oleObj name="Rovnice" r:id="rId3" imgW="533169" imgH="228501" progId="Equation.3">
                  <p:embed/>
                  <p:pic>
                    <p:nvPicPr>
                      <p:cNvPr id="0" name="Picture 3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650" y="3392488"/>
                        <a:ext cx="815975" cy="349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9155" name="Object 10"/>
          <p:cNvGraphicFramePr>
            <a:graphicFrameLocks noChangeAspect="1"/>
          </p:cNvGraphicFramePr>
          <p:nvPr/>
        </p:nvGraphicFramePr>
        <p:xfrm>
          <a:off x="755650" y="4052888"/>
          <a:ext cx="815975" cy="349250"/>
        </p:xfrm>
        <a:graphic>
          <a:graphicData uri="http://schemas.openxmlformats.org/presentationml/2006/ole">
            <mc:AlternateContent xmlns:mc="http://schemas.openxmlformats.org/markup-compatibility/2006">
              <mc:Choice xmlns:v="urn:schemas-microsoft-com:vml" Requires="v">
                <p:oleObj spid="_x0000_s20600" name="Rovnice" r:id="rId5" imgW="533169" imgH="228501" progId="Equation.3">
                  <p:embed/>
                </p:oleObj>
              </mc:Choice>
              <mc:Fallback>
                <p:oleObj name="Rovnice" r:id="rId5" imgW="533169" imgH="228501" progId="Equation.3">
                  <p:embed/>
                  <p:pic>
                    <p:nvPicPr>
                      <p:cNvPr id="0" name="Picture 3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5650" y="4052888"/>
                        <a:ext cx="815975" cy="349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9156" name="Object 11"/>
          <p:cNvGraphicFramePr>
            <a:graphicFrameLocks noChangeAspect="1"/>
          </p:cNvGraphicFramePr>
          <p:nvPr/>
        </p:nvGraphicFramePr>
        <p:xfrm>
          <a:off x="1763713" y="4052888"/>
          <a:ext cx="815975" cy="349250"/>
        </p:xfrm>
        <a:graphic>
          <a:graphicData uri="http://schemas.openxmlformats.org/presentationml/2006/ole">
            <mc:AlternateContent xmlns:mc="http://schemas.openxmlformats.org/markup-compatibility/2006">
              <mc:Choice xmlns:v="urn:schemas-microsoft-com:vml" Requires="v">
                <p:oleObj spid="_x0000_s20601" name="Rovnice" r:id="rId7" imgW="533169" imgH="228501" progId="Equation.3">
                  <p:embed/>
                </p:oleObj>
              </mc:Choice>
              <mc:Fallback>
                <p:oleObj name="Rovnice" r:id="rId7" imgW="533169" imgH="228501" progId="Equation.3">
                  <p:embed/>
                  <p:pic>
                    <p:nvPicPr>
                      <p:cNvPr id="0" name="Picture 4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63713" y="4052888"/>
                        <a:ext cx="815975" cy="349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9157" name="Object 12"/>
          <p:cNvGraphicFramePr>
            <a:graphicFrameLocks noChangeAspect="1"/>
          </p:cNvGraphicFramePr>
          <p:nvPr/>
        </p:nvGraphicFramePr>
        <p:xfrm>
          <a:off x="1763713" y="3392488"/>
          <a:ext cx="815975" cy="349250"/>
        </p:xfrm>
        <a:graphic>
          <a:graphicData uri="http://schemas.openxmlformats.org/presentationml/2006/ole">
            <mc:AlternateContent xmlns:mc="http://schemas.openxmlformats.org/markup-compatibility/2006">
              <mc:Choice xmlns:v="urn:schemas-microsoft-com:vml" Requires="v">
                <p:oleObj spid="_x0000_s20602" name="Rovnice" r:id="rId9" imgW="533169" imgH="228501" progId="Equation.3">
                  <p:embed/>
                </p:oleObj>
              </mc:Choice>
              <mc:Fallback>
                <p:oleObj name="Rovnice" r:id="rId9" imgW="533169" imgH="228501" progId="Equation.3">
                  <p:embed/>
                  <p:pic>
                    <p:nvPicPr>
                      <p:cNvPr id="0" name="Picture 4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763713" y="3392488"/>
                        <a:ext cx="815975" cy="349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9158" name="Object 13"/>
          <p:cNvGraphicFramePr>
            <a:graphicFrameLocks noChangeAspect="1"/>
          </p:cNvGraphicFramePr>
          <p:nvPr/>
        </p:nvGraphicFramePr>
        <p:xfrm>
          <a:off x="755650" y="4767263"/>
          <a:ext cx="815975" cy="349250"/>
        </p:xfrm>
        <a:graphic>
          <a:graphicData uri="http://schemas.openxmlformats.org/presentationml/2006/ole">
            <mc:AlternateContent xmlns:mc="http://schemas.openxmlformats.org/markup-compatibility/2006">
              <mc:Choice xmlns:v="urn:schemas-microsoft-com:vml" Requires="v">
                <p:oleObj spid="_x0000_s20603" name="Rovnice" r:id="rId11" imgW="533169" imgH="228501" progId="Equation.3">
                  <p:embed/>
                </p:oleObj>
              </mc:Choice>
              <mc:Fallback>
                <p:oleObj name="Rovnice" r:id="rId11" imgW="533169" imgH="228501" progId="Equation.3">
                  <p:embed/>
                  <p:pic>
                    <p:nvPicPr>
                      <p:cNvPr id="0" name="Picture 4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55650" y="4767263"/>
                        <a:ext cx="815975" cy="349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9159" name="Object 14"/>
          <p:cNvGraphicFramePr>
            <a:graphicFrameLocks noChangeAspect="1"/>
          </p:cNvGraphicFramePr>
          <p:nvPr/>
        </p:nvGraphicFramePr>
        <p:xfrm>
          <a:off x="1763713" y="4767263"/>
          <a:ext cx="815975" cy="349250"/>
        </p:xfrm>
        <a:graphic>
          <a:graphicData uri="http://schemas.openxmlformats.org/presentationml/2006/ole">
            <mc:AlternateContent xmlns:mc="http://schemas.openxmlformats.org/markup-compatibility/2006">
              <mc:Choice xmlns:v="urn:schemas-microsoft-com:vml" Requires="v">
                <p:oleObj spid="_x0000_s20604" name="Rovnice" r:id="rId13" imgW="533169" imgH="228501" progId="Equation.3">
                  <p:embed/>
                </p:oleObj>
              </mc:Choice>
              <mc:Fallback>
                <p:oleObj name="Rovnice" r:id="rId13" imgW="533169" imgH="228501" progId="Equation.3">
                  <p:embed/>
                  <p:pic>
                    <p:nvPicPr>
                      <p:cNvPr id="0" name="Picture 4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763713" y="4767263"/>
                        <a:ext cx="815975" cy="349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9160" name="Object 15"/>
          <p:cNvGraphicFramePr>
            <a:graphicFrameLocks noChangeAspect="1"/>
          </p:cNvGraphicFramePr>
          <p:nvPr/>
        </p:nvGraphicFramePr>
        <p:xfrm>
          <a:off x="3182938" y="3228975"/>
          <a:ext cx="717550" cy="698500"/>
        </p:xfrm>
        <a:graphic>
          <a:graphicData uri="http://schemas.openxmlformats.org/presentationml/2006/ole">
            <mc:AlternateContent xmlns:mc="http://schemas.openxmlformats.org/markup-compatibility/2006">
              <mc:Choice xmlns:v="urn:schemas-microsoft-com:vml" Requires="v">
                <p:oleObj spid="_x0000_s20605" name="Rovnice" r:id="rId15" imgW="469900" imgH="457200" progId="Equation.3">
                  <p:embed/>
                </p:oleObj>
              </mc:Choice>
              <mc:Fallback>
                <p:oleObj name="Rovnice" r:id="rId15" imgW="469900" imgH="457200" progId="Equation.3">
                  <p:embed/>
                  <p:pic>
                    <p:nvPicPr>
                      <p:cNvPr id="0" name="Picture 44"/>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182938" y="3228975"/>
                        <a:ext cx="717550" cy="698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9161" name="Object 16"/>
          <p:cNvGraphicFramePr>
            <a:graphicFrameLocks noChangeAspect="1"/>
          </p:cNvGraphicFramePr>
          <p:nvPr/>
        </p:nvGraphicFramePr>
        <p:xfrm>
          <a:off x="3182938" y="3929063"/>
          <a:ext cx="717550" cy="698500"/>
        </p:xfrm>
        <a:graphic>
          <a:graphicData uri="http://schemas.openxmlformats.org/presentationml/2006/ole">
            <mc:AlternateContent xmlns:mc="http://schemas.openxmlformats.org/markup-compatibility/2006">
              <mc:Choice xmlns:v="urn:schemas-microsoft-com:vml" Requires="v">
                <p:oleObj spid="_x0000_s20606" name="Rovnice" r:id="rId17" imgW="469900" imgH="457200" progId="Equation.3">
                  <p:embed/>
                </p:oleObj>
              </mc:Choice>
              <mc:Fallback>
                <p:oleObj name="Rovnice" r:id="rId17" imgW="469900" imgH="457200" progId="Equation.3">
                  <p:embed/>
                  <p:pic>
                    <p:nvPicPr>
                      <p:cNvPr id="0" name="Picture 45"/>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182938" y="3929063"/>
                        <a:ext cx="717550" cy="698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9162" name="Object 17"/>
          <p:cNvGraphicFramePr>
            <a:graphicFrameLocks noChangeAspect="1"/>
          </p:cNvGraphicFramePr>
          <p:nvPr/>
        </p:nvGraphicFramePr>
        <p:xfrm>
          <a:off x="2751138" y="4645025"/>
          <a:ext cx="1533525" cy="698500"/>
        </p:xfrm>
        <a:graphic>
          <a:graphicData uri="http://schemas.openxmlformats.org/presentationml/2006/ole">
            <mc:AlternateContent xmlns:mc="http://schemas.openxmlformats.org/markup-compatibility/2006">
              <mc:Choice xmlns:v="urn:schemas-microsoft-com:vml" Requires="v">
                <p:oleObj spid="_x0000_s20607" name="Rovnice" r:id="rId19" imgW="1002865" imgH="457002" progId="Equation.3">
                  <p:embed/>
                </p:oleObj>
              </mc:Choice>
              <mc:Fallback>
                <p:oleObj name="Rovnice" r:id="rId19" imgW="1002865" imgH="457002" progId="Equation.3">
                  <p:embed/>
                  <p:pic>
                    <p:nvPicPr>
                      <p:cNvPr id="0" name="Picture 46"/>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751138" y="4645025"/>
                        <a:ext cx="1533525" cy="698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9171" name="Rectangle 18"/>
          <p:cNvSpPr>
            <a:spLocks noChangeArrowheads="1"/>
          </p:cNvSpPr>
          <p:nvPr/>
        </p:nvSpPr>
        <p:spPr bwMode="auto">
          <a:xfrm>
            <a:off x="561975" y="2780928"/>
            <a:ext cx="4010025" cy="2592388"/>
          </a:xfrm>
          <a:prstGeom prst="rect">
            <a:avLst/>
          </a:prstGeom>
          <a:no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9172" name="Line 19"/>
          <p:cNvSpPr>
            <a:spLocks noChangeShapeType="1"/>
          </p:cNvSpPr>
          <p:nvPr/>
        </p:nvSpPr>
        <p:spPr bwMode="auto">
          <a:xfrm>
            <a:off x="539750" y="4652963"/>
            <a:ext cx="3994150" cy="0"/>
          </a:xfrm>
          <a:prstGeom prst="line">
            <a:avLst/>
          </a:prstGeom>
          <a:noFill/>
          <a:ln w="9525">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9173" name="Line 20"/>
          <p:cNvSpPr>
            <a:spLocks noChangeShapeType="1"/>
          </p:cNvSpPr>
          <p:nvPr/>
        </p:nvSpPr>
        <p:spPr bwMode="auto">
          <a:xfrm>
            <a:off x="539750" y="3213100"/>
            <a:ext cx="3994150" cy="0"/>
          </a:xfrm>
          <a:prstGeom prst="line">
            <a:avLst/>
          </a:prstGeom>
          <a:noFill/>
          <a:ln w="9525">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2" name="Zaoblený obdélník 21"/>
          <p:cNvSpPr/>
          <p:nvPr/>
        </p:nvSpPr>
        <p:spPr>
          <a:xfrm>
            <a:off x="571472" y="4643446"/>
            <a:ext cx="4000528" cy="714380"/>
          </a:xfrm>
          <a:prstGeom prst="roundRect">
            <a:avLst/>
          </a:prstGeom>
          <a:noFill/>
          <a:ln w="28575">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3" name="TextovéPole 22"/>
          <p:cNvSpPr txBox="1"/>
          <p:nvPr/>
        </p:nvSpPr>
        <p:spPr>
          <a:xfrm>
            <a:off x="5072066" y="4841284"/>
            <a:ext cx="2000264" cy="307777"/>
          </a:xfrm>
          <a:prstGeom prst="rect">
            <a:avLst/>
          </a:prstGeom>
          <a:noFill/>
        </p:spPr>
        <p:txBody>
          <a:bodyPr wrap="square" rtlCol="0">
            <a:spAutoFit/>
          </a:bodyPr>
          <a:lstStyle/>
          <a:p>
            <a:r>
              <a:rPr lang="cs-CZ" sz="1400" i="1" dirty="0" smtClean="0">
                <a:solidFill>
                  <a:srgbClr val="C00000"/>
                </a:solidFill>
              </a:rPr>
              <a:t>Oboustranný F-test</a:t>
            </a:r>
            <a:endParaRPr lang="cs-CZ" sz="1400" i="1" dirty="0">
              <a:solidFill>
                <a:srgbClr val="C00000"/>
              </a:solidFill>
            </a:endParaRPr>
          </a:p>
        </p:txBody>
      </p:sp>
      <p:cxnSp>
        <p:nvCxnSpPr>
          <p:cNvPr id="25" name="Přímá spojovací šipka 24"/>
          <p:cNvCxnSpPr>
            <a:stCxn id="23" idx="1"/>
          </p:cNvCxnSpPr>
          <p:nvPr/>
        </p:nvCxnSpPr>
        <p:spPr>
          <a:xfrm rot="10800000" flipV="1">
            <a:off x="4643438" y="4995172"/>
            <a:ext cx="428628" cy="5463"/>
          </a:xfrm>
          <a:prstGeom prst="straightConnector1">
            <a:avLst/>
          </a:prstGeom>
          <a:ln>
            <a:solidFill>
              <a:srgbClr val="C0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50183" name="Rectangle 2"/>
          <p:cNvSpPr>
            <a:spLocks noGrp="1"/>
          </p:cNvSpPr>
          <p:nvPr>
            <p:ph type="title" idx="4294967295"/>
          </p:nvPr>
        </p:nvSpPr>
        <p:spPr/>
        <p:txBody>
          <a:bodyPr/>
          <a:lstStyle/>
          <a:p>
            <a:r>
              <a:rPr lang="cs-CZ" smtClean="0"/>
              <a:t>Nepárový dvouvýběrový t-test – výpočet II</a:t>
            </a:r>
          </a:p>
        </p:txBody>
      </p:sp>
      <p:sp>
        <p:nvSpPr>
          <p:cNvPr id="50184" name="Rectangle 3"/>
          <p:cNvSpPr>
            <a:spLocks noGrp="1" noChangeArrowheads="1"/>
          </p:cNvSpPr>
          <p:nvPr>
            <p:ph type="body" idx="4294967295"/>
          </p:nvPr>
        </p:nvSpPr>
        <p:spPr>
          <a:noFill/>
        </p:spPr>
        <p:txBody>
          <a:bodyPr/>
          <a:lstStyle/>
          <a:p>
            <a:pPr marL="381000" indent="-381000">
              <a:buClr>
                <a:schemeClr val="tx1"/>
              </a:buClr>
              <a:buFontTx/>
              <a:buAutoNum type="arabicPeriod" startAt="3"/>
            </a:pPr>
            <a:r>
              <a:rPr lang="cs-CZ" sz="2100" dirty="0" smtClean="0"/>
              <a:t>Výpočet </a:t>
            </a:r>
            <a:r>
              <a:rPr lang="cs-CZ" sz="2100" b="1" dirty="0" smtClean="0"/>
              <a:t>testové statistiky t-testu </a:t>
            </a:r>
            <a:r>
              <a:rPr lang="cs-CZ" sz="2100" dirty="0" smtClean="0"/>
              <a:t>(stupně volnosti jsou                         ):</a:t>
            </a:r>
          </a:p>
          <a:p>
            <a:pPr marL="381000" indent="-381000">
              <a:buClr>
                <a:schemeClr val="tx1"/>
              </a:buClr>
              <a:buFontTx/>
              <a:buAutoNum type="arabicPeriod" startAt="3"/>
            </a:pPr>
            <a:endParaRPr lang="cs-CZ" sz="2100" dirty="0" smtClean="0"/>
          </a:p>
          <a:p>
            <a:pPr marL="381000" indent="-381000">
              <a:buClr>
                <a:schemeClr val="tx1"/>
              </a:buClr>
              <a:buFontTx/>
              <a:buAutoNum type="arabicPeriod" startAt="3"/>
            </a:pPr>
            <a:endParaRPr lang="cs-CZ" sz="2100" dirty="0" smtClean="0"/>
          </a:p>
          <a:p>
            <a:pPr marL="381000" indent="-381000">
              <a:buClr>
                <a:schemeClr val="tx1"/>
              </a:buClr>
              <a:buFontTx/>
              <a:buAutoNum type="arabicPeriod" startAt="3"/>
            </a:pPr>
            <a:endParaRPr lang="cs-CZ" sz="2100" dirty="0" smtClean="0"/>
          </a:p>
          <a:p>
            <a:pPr marL="381000" indent="-381000">
              <a:buClr>
                <a:schemeClr val="tx1"/>
              </a:buClr>
              <a:buFontTx/>
              <a:buAutoNum type="arabicPeriod" startAt="3"/>
            </a:pPr>
            <a:endParaRPr lang="cs-CZ" sz="2100" dirty="0" smtClean="0"/>
          </a:p>
          <a:p>
            <a:pPr marL="381000" indent="-381000">
              <a:buClr>
                <a:schemeClr val="tx1"/>
              </a:buClr>
              <a:buFontTx/>
              <a:buAutoNum type="arabicPeriod" startAt="3"/>
            </a:pPr>
            <a:endParaRPr lang="cs-CZ" sz="2100" dirty="0" smtClean="0"/>
          </a:p>
          <a:p>
            <a:pPr marL="381000" indent="-381000" algn="just">
              <a:buClr>
                <a:srgbClr val="000000"/>
              </a:buClr>
              <a:buFontTx/>
              <a:buAutoNum type="arabicPeriod" startAt="4"/>
            </a:pPr>
            <a:r>
              <a:rPr lang="cs-CZ" sz="2100" dirty="0" smtClean="0">
                <a:solidFill>
                  <a:srgbClr val="000000"/>
                </a:solidFill>
                <a:cs typeface="Times New Roman" pitchFamily="18" charset="0"/>
              </a:rPr>
              <a:t>Výsledné </a:t>
            </a:r>
            <a:r>
              <a:rPr lang="cs-CZ" sz="2100" b="1" i="1" dirty="0" smtClean="0">
                <a:solidFill>
                  <a:srgbClr val="000000"/>
                </a:solidFill>
                <a:cs typeface="Times New Roman" pitchFamily="18" charset="0"/>
              </a:rPr>
              <a:t>t</a:t>
            </a:r>
            <a:r>
              <a:rPr lang="cs-CZ" sz="2100" b="1" dirty="0" smtClean="0">
                <a:solidFill>
                  <a:srgbClr val="000000"/>
                </a:solidFill>
                <a:cs typeface="Times New Roman" pitchFamily="18" charset="0"/>
              </a:rPr>
              <a:t> srovnáme s tabulární hodnotou</a:t>
            </a:r>
            <a:r>
              <a:rPr lang="cs-CZ" sz="2100" dirty="0" smtClean="0">
                <a:solidFill>
                  <a:srgbClr val="000000"/>
                </a:solidFill>
                <a:cs typeface="Times New Roman" pitchFamily="18" charset="0"/>
              </a:rPr>
              <a:t> t pro dané stupně volnosti a </a:t>
            </a:r>
            <a:r>
              <a:rPr lang="cs-CZ" sz="2100" dirty="0" smtClean="0">
                <a:solidFill>
                  <a:srgbClr val="000000"/>
                </a:solidFill>
                <a:latin typeface="Times New Roman" pitchFamily="18" charset="0"/>
                <a:cs typeface="Times New Roman" pitchFamily="18" charset="0"/>
                <a:sym typeface="Symbol" pitchFamily="18" charset="2"/>
              </a:rPr>
              <a:t></a:t>
            </a:r>
            <a:r>
              <a:rPr lang="cs-CZ" sz="2100" dirty="0" smtClean="0">
                <a:solidFill>
                  <a:srgbClr val="000000"/>
                </a:solidFill>
                <a:cs typeface="Times New Roman" pitchFamily="18" charset="0"/>
              </a:rPr>
              <a:t> (obvykle </a:t>
            </a:r>
            <a:r>
              <a:rPr lang="cs-CZ" sz="2100" dirty="0" smtClean="0">
                <a:solidFill>
                  <a:srgbClr val="000000"/>
                </a:solidFill>
                <a:latin typeface="Times New Roman" pitchFamily="18" charset="0"/>
                <a:cs typeface="Times New Roman" pitchFamily="18" charset="0"/>
                <a:sym typeface="Symbol" pitchFamily="18" charset="2"/>
              </a:rPr>
              <a:t></a:t>
            </a:r>
            <a:r>
              <a:rPr lang="cs-CZ" sz="2100" dirty="0" smtClean="0">
                <a:solidFill>
                  <a:srgbClr val="000000"/>
                </a:solidFill>
                <a:cs typeface="Times New Roman" pitchFamily="18" charset="0"/>
              </a:rPr>
              <a:t>=0,05).</a:t>
            </a:r>
            <a:endParaRPr lang="cs-CZ" sz="2100" dirty="0" smtClean="0">
              <a:solidFill>
                <a:srgbClr val="000000"/>
              </a:solidFill>
            </a:endParaRPr>
          </a:p>
          <a:p>
            <a:pPr marL="381000" indent="-381000" algn="just">
              <a:buClr>
                <a:srgbClr val="000000"/>
              </a:buClr>
              <a:buFontTx/>
              <a:buAutoNum type="arabicPeriod" startAt="4"/>
            </a:pPr>
            <a:r>
              <a:rPr lang="cs-CZ" sz="2100" dirty="0" smtClean="0">
                <a:solidFill>
                  <a:srgbClr val="000000"/>
                </a:solidFill>
              </a:rPr>
              <a:t>Lze </a:t>
            </a:r>
            <a:r>
              <a:rPr lang="cs-CZ" sz="2100" dirty="0" smtClean="0"/>
              <a:t>spočítat interval spolehlivosti pro rozdíl průměrů (např. 95%), počet stupňů volnosti a s</a:t>
            </a:r>
            <a:r>
              <a:rPr lang="cs-CZ" sz="2100" baseline="30000" dirty="0" smtClean="0"/>
              <a:t>2</a:t>
            </a:r>
            <a:r>
              <a:rPr lang="cs-CZ" sz="2100" dirty="0" smtClean="0"/>
              <a:t> odpovídají předchozím vzorcům </a:t>
            </a:r>
            <a:endParaRPr lang="cs-CZ" sz="3700" dirty="0" smtClean="0">
              <a:solidFill>
                <a:srgbClr val="000000"/>
              </a:solidFill>
            </a:endParaRPr>
          </a:p>
          <a:p>
            <a:pPr marL="381000" indent="-381000" algn="just">
              <a:buClr>
                <a:srgbClr val="000000"/>
              </a:buClr>
              <a:buFontTx/>
              <a:buAutoNum type="arabicPeriod" startAt="4"/>
            </a:pPr>
            <a:endParaRPr lang="cs-CZ" sz="2100" dirty="0" smtClean="0"/>
          </a:p>
          <a:p>
            <a:pPr marL="381000" indent="-381000">
              <a:buClr>
                <a:schemeClr val="tx1"/>
              </a:buClr>
              <a:buFontTx/>
              <a:buAutoNum type="arabicPeriod" startAt="3"/>
            </a:pPr>
            <a:endParaRPr lang="cs-CZ" sz="2100" dirty="0" smtClean="0"/>
          </a:p>
        </p:txBody>
      </p:sp>
      <p:sp>
        <p:nvSpPr>
          <p:cNvPr id="50185" name="Rectangle 4"/>
          <p:cNvSpPr>
            <a:spLocks noChangeArrowheads="1"/>
          </p:cNvSpPr>
          <p:nvPr/>
        </p:nvSpPr>
        <p:spPr bwMode="auto">
          <a:xfrm>
            <a:off x="-57150" y="3748088"/>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50186" name="Rectangle 5"/>
          <p:cNvSpPr>
            <a:spLocks noChangeArrowheads="1"/>
          </p:cNvSpPr>
          <p:nvPr/>
        </p:nvSpPr>
        <p:spPr bwMode="auto">
          <a:xfrm>
            <a:off x="-57150" y="3876675"/>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0178" name="Object 6"/>
          <p:cNvGraphicFramePr>
            <a:graphicFrameLocks noChangeAspect="1"/>
          </p:cNvGraphicFramePr>
          <p:nvPr/>
        </p:nvGraphicFramePr>
        <p:xfrm>
          <a:off x="4298950" y="2449513"/>
          <a:ext cx="2665413" cy="739775"/>
        </p:xfrm>
        <a:graphic>
          <a:graphicData uri="http://schemas.openxmlformats.org/presentationml/2006/ole">
            <mc:AlternateContent xmlns:mc="http://schemas.openxmlformats.org/markup-compatibility/2006">
              <mc:Choice xmlns:v="urn:schemas-microsoft-com:vml" Requires="v">
                <p:oleObj spid="_x0000_s21558" name="Rovnice" r:id="rId3" imgW="1651000" imgH="457200" progId="Equation.3">
                  <p:embed/>
                </p:oleObj>
              </mc:Choice>
              <mc:Fallback>
                <p:oleObj name="Rovnice" r:id="rId3" imgW="1651000" imgH="457200" progId="Equation.3">
                  <p:embed/>
                  <p:pic>
                    <p:nvPicPr>
                      <p:cNvPr id="0"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98950" y="2449513"/>
                        <a:ext cx="2665413" cy="739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0187" name="Rectangle 7"/>
          <p:cNvSpPr>
            <a:spLocks noChangeArrowheads="1"/>
          </p:cNvSpPr>
          <p:nvPr/>
        </p:nvSpPr>
        <p:spPr bwMode="auto">
          <a:xfrm>
            <a:off x="-57150" y="3995738"/>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0179" name="Object 8"/>
          <p:cNvGraphicFramePr>
            <a:graphicFrameLocks noChangeAspect="1"/>
          </p:cNvGraphicFramePr>
          <p:nvPr/>
        </p:nvGraphicFramePr>
        <p:xfrm>
          <a:off x="6757412" y="1584325"/>
          <a:ext cx="1441450" cy="334963"/>
        </p:xfrm>
        <a:graphic>
          <a:graphicData uri="http://schemas.openxmlformats.org/presentationml/2006/ole">
            <mc:AlternateContent xmlns:mc="http://schemas.openxmlformats.org/markup-compatibility/2006">
              <mc:Choice xmlns:v="urn:schemas-microsoft-com:vml" Requires="v">
                <p:oleObj spid="_x0000_s21559" name="Rovnice" r:id="rId5" imgW="939392" imgH="215806" progId="Equation.3">
                  <p:embed/>
                </p:oleObj>
              </mc:Choice>
              <mc:Fallback>
                <p:oleObj name="Rovnice" r:id="rId5" imgW="939392" imgH="215806" progId="Equation.3">
                  <p:embed/>
                  <p:pic>
                    <p:nvPicPr>
                      <p:cNvPr id="0" name="Picture 1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57412" y="1584325"/>
                        <a:ext cx="1441450" cy="334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0188" name="Rectangle 9"/>
          <p:cNvSpPr>
            <a:spLocks noChangeArrowheads="1"/>
          </p:cNvSpPr>
          <p:nvPr/>
        </p:nvSpPr>
        <p:spPr bwMode="auto">
          <a:xfrm>
            <a:off x="7011988" y="2468563"/>
            <a:ext cx="1966912" cy="701675"/>
          </a:xfrm>
          <a:prstGeom prst="rect">
            <a:avLst/>
          </a:prstGeom>
          <a:noFill/>
          <a:ln w="9525">
            <a:noFill/>
            <a:miter lim="800000"/>
            <a:headEnd/>
            <a:tailEnd/>
          </a:ln>
        </p:spPr>
        <p:txBody>
          <a:bodyPr anchor="ctr">
            <a:spAutoFit/>
          </a:bodyPr>
          <a:lstStyle/>
          <a:p>
            <a:pPr fontAlgn="base">
              <a:spcBef>
                <a:spcPct val="0"/>
              </a:spcBef>
              <a:spcAft>
                <a:spcPct val="0"/>
              </a:spcAft>
            </a:pPr>
            <a:r>
              <a:rPr lang="cs-CZ" sz="2000" dirty="0">
                <a:solidFill>
                  <a:prstClr val="black"/>
                </a:solidFill>
                <a:latin typeface="Arial" pitchFamily="34" charset="0"/>
                <a:cs typeface="Arial" pitchFamily="34" charset="0"/>
              </a:rPr>
              <a:t>vážený odhad rozptylu </a:t>
            </a:r>
          </a:p>
        </p:txBody>
      </p:sp>
      <p:sp>
        <p:nvSpPr>
          <p:cNvPr id="50189" name="AutoShape 10"/>
          <p:cNvSpPr>
            <a:spLocks noChangeArrowheads="1"/>
          </p:cNvSpPr>
          <p:nvPr/>
        </p:nvSpPr>
        <p:spPr bwMode="auto">
          <a:xfrm>
            <a:off x="4156075" y="2305050"/>
            <a:ext cx="4751388" cy="1008063"/>
          </a:xfrm>
          <a:prstGeom prst="roundRect">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50190" name="Rectangle 11"/>
          <p:cNvSpPr>
            <a:spLocks noChangeArrowheads="1"/>
          </p:cNvSpPr>
          <p:nvPr/>
        </p:nvSpPr>
        <p:spPr bwMode="auto">
          <a:xfrm>
            <a:off x="-57150" y="3838575"/>
            <a:ext cx="9144000" cy="0"/>
          </a:xfrm>
          <a:prstGeom prst="rect">
            <a:avLst/>
          </a:prstGeom>
          <a:noFill/>
          <a:ln w="9525">
            <a:noFill/>
            <a:miter lim="800000"/>
            <a:headEnd/>
            <a:tailEnd/>
          </a:ln>
        </p:spPr>
        <p:txBody>
          <a:bodyPr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0180" name="Object 12"/>
          <p:cNvGraphicFramePr>
            <a:graphicFrameLocks noChangeAspect="1"/>
          </p:cNvGraphicFramePr>
          <p:nvPr/>
        </p:nvGraphicFramePr>
        <p:xfrm>
          <a:off x="828675" y="5276850"/>
          <a:ext cx="6767513" cy="1031875"/>
        </p:xfrm>
        <a:graphic>
          <a:graphicData uri="http://schemas.openxmlformats.org/presentationml/2006/ole">
            <mc:AlternateContent xmlns:mc="http://schemas.openxmlformats.org/markup-compatibility/2006">
              <mc:Choice xmlns:v="urn:schemas-microsoft-com:vml" Requires="v">
                <p:oleObj spid="_x0000_s21560" r:id="rId7" imgW="3492500" imgH="533400" progId="">
                  <p:embed/>
                </p:oleObj>
              </mc:Choice>
              <mc:Fallback>
                <p:oleObj r:id="rId7" imgW="3492500" imgH="533400" progId="">
                  <p:embed/>
                  <p:pic>
                    <p:nvPicPr>
                      <p:cNvPr id="0" name="Picture 2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28675" y="5276850"/>
                        <a:ext cx="6767513" cy="1031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0181" name="Object 13"/>
          <p:cNvGraphicFramePr>
            <a:graphicFrameLocks noChangeAspect="1"/>
          </p:cNvGraphicFramePr>
          <p:nvPr/>
        </p:nvGraphicFramePr>
        <p:xfrm>
          <a:off x="1333500" y="2322513"/>
          <a:ext cx="1663700" cy="1030287"/>
        </p:xfrm>
        <a:graphic>
          <a:graphicData uri="http://schemas.openxmlformats.org/presentationml/2006/ole">
            <mc:AlternateContent xmlns:mc="http://schemas.openxmlformats.org/markup-compatibility/2006">
              <mc:Choice xmlns:v="urn:schemas-microsoft-com:vml" Requires="v">
                <p:oleObj spid="_x0000_s21561" name="Rovnice" r:id="rId9" imgW="1117440" imgH="698400" progId="Equation.3">
                  <p:embed/>
                </p:oleObj>
              </mc:Choice>
              <mc:Fallback>
                <p:oleObj name="Rovnice" r:id="rId9" imgW="1117440" imgH="698400" progId="Equation.3">
                  <p:embed/>
                  <p:pic>
                    <p:nvPicPr>
                      <p:cNvPr id="0" name="Picture 2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333500" y="2322513"/>
                        <a:ext cx="1663700" cy="10302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Zaoblený obdélník 14"/>
          <p:cNvSpPr/>
          <p:nvPr/>
        </p:nvSpPr>
        <p:spPr>
          <a:xfrm>
            <a:off x="1071538" y="2143116"/>
            <a:ext cx="2286016" cy="1428760"/>
          </a:xfrm>
          <a:prstGeom prst="roundRect">
            <a:avLst/>
          </a:prstGeom>
          <a:noFill/>
          <a:ln w="28575">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41" name="Picture 13" descr="http://us.cdn4.123rf.com/168nwm/shock77/shock771007/shock77100700030/7332866-legraa-na-kreslena-ovce.jpg"/>
          <p:cNvPicPr>
            <a:picLocks noChangeAspect="1" noChangeArrowheads="1"/>
          </p:cNvPicPr>
          <p:nvPr/>
        </p:nvPicPr>
        <p:blipFill>
          <a:blip r:embed="rId3" cstate="print"/>
          <a:srcRect/>
          <a:stretch>
            <a:fillRect/>
          </a:stretch>
        </p:blipFill>
        <p:spPr bwMode="auto">
          <a:xfrm>
            <a:off x="7436296" y="5257800"/>
            <a:ext cx="1600200" cy="1600200"/>
          </a:xfrm>
          <a:prstGeom prst="rect">
            <a:avLst/>
          </a:prstGeom>
          <a:noFill/>
        </p:spPr>
      </p:pic>
      <p:sp>
        <p:nvSpPr>
          <p:cNvPr id="5120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51207" name="Rectangle 2"/>
          <p:cNvSpPr>
            <a:spLocks noGrp="1"/>
          </p:cNvSpPr>
          <p:nvPr>
            <p:ph type="title" idx="4294967295"/>
          </p:nvPr>
        </p:nvSpPr>
        <p:spPr/>
        <p:txBody>
          <a:bodyPr/>
          <a:lstStyle/>
          <a:p>
            <a:pPr algn="r"/>
            <a:r>
              <a:rPr lang="cs-CZ" dirty="0" smtClean="0"/>
              <a:t>Příklad 2: Nepárový </a:t>
            </a:r>
            <a:r>
              <a:rPr lang="cs-CZ" dirty="0" err="1" smtClean="0"/>
              <a:t>dvouvýběrový</a:t>
            </a:r>
            <a:r>
              <a:rPr lang="cs-CZ" dirty="0" smtClean="0"/>
              <a:t> t-test</a:t>
            </a:r>
          </a:p>
        </p:txBody>
      </p:sp>
      <p:sp>
        <p:nvSpPr>
          <p:cNvPr id="51208" name="Rectangle 3"/>
          <p:cNvSpPr>
            <a:spLocks noGrp="1"/>
          </p:cNvSpPr>
          <p:nvPr>
            <p:ph type="body" idx="4294967295"/>
          </p:nvPr>
        </p:nvSpPr>
        <p:spPr>
          <a:xfrm>
            <a:off x="301625" y="1467222"/>
            <a:ext cx="8534400" cy="866775"/>
          </a:xfrm>
        </p:spPr>
        <p:txBody>
          <a:bodyPr/>
          <a:lstStyle/>
          <a:p>
            <a:pPr>
              <a:buFont typeface="Wingdings 2" pitchFamily="18" charset="2"/>
              <a:buNone/>
            </a:pPr>
            <a:r>
              <a:rPr lang="cs-CZ" sz="1300" dirty="0" smtClean="0"/>
              <a:t>Průměrná hmotnost ovcí v čase páření byla srovnávána pro kontrolní skupinu a skupinu krmenou zvýšenou dávkou potravy. Kontrolní skupina obsahuje 30 ovcí, skupina se zvýšeným příjmem potravy pak 24 ovcí.</a:t>
            </a:r>
          </a:p>
        </p:txBody>
      </p:sp>
      <p:sp>
        <p:nvSpPr>
          <p:cNvPr id="51209" name="Text Box 4"/>
          <p:cNvSpPr txBox="1">
            <a:spLocks noChangeArrowheads="1"/>
          </p:cNvSpPr>
          <p:nvPr/>
        </p:nvSpPr>
        <p:spPr bwMode="auto">
          <a:xfrm>
            <a:off x="179388" y="2085935"/>
            <a:ext cx="8856662" cy="3453253"/>
          </a:xfrm>
          <a:prstGeom prst="rect">
            <a:avLst/>
          </a:prstGeom>
          <a:noFill/>
          <a:ln w="9525">
            <a:noFill/>
            <a:miter lim="800000"/>
            <a:headEnd/>
            <a:tailEnd/>
          </a:ln>
        </p:spPr>
        <p:txBody>
          <a:bodyPr>
            <a:spAutoFit/>
          </a:bodyPr>
          <a:lstStyle/>
          <a:p>
            <a:pPr marL="342900" indent="-342900" fontAlgn="base">
              <a:spcBef>
                <a:spcPct val="20000"/>
              </a:spcBef>
              <a:spcAft>
                <a:spcPct val="0"/>
              </a:spcAft>
              <a:buFontTx/>
              <a:buChar char="•"/>
            </a:pPr>
            <a:r>
              <a:rPr lang="cs-CZ" sz="1200" dirty="0">
                <a:solidFill>
                  <a:srgbClr val="000000"/>
                </a:solidFill>
                <a:cs typeface="Times New Roman" pitchFamily="18" charset="0"/>
              </a:rPr>
              <a:t>Vlastní experiment byl prováděn tak, že na začátku máme  54 ovcí (ideálně stejného plemene, stejně staré atd.), které náhodně rozdělíme do dvou skupin (náhodné rozdělování objektů  do pokusných skupin je objektem celého specializovaného odvětví statistiky nazývaného randomizace). Poté co experiment proběhne, musíme nejprve ověřit teoretický předpoklad pro využití nepárového t-testu. Pro obě </a:t>
            </a:r>
            <a:r>
              <a:rPr lang="cs-CZ" sz="1200" dirty="0" smtClean="0">
                <a:solidFill>
                  <a:srgbClr val="000000"/>
                </a:solidFill>
                <a:cs typeface="Times New Roman" pitchFamily="18" charset="0"/>
              </a:rPr>
              <a:t>skupiny jsou </a:t>
            </a:r>
            <a:r>
              <a:rPr lang="cs-CZ" sz="1200" dirty="0">
                <a:solidFill>
                  <a:srgbClr val="000000"/>
                </a:solidFill>
                <a:cs typeface="Times New Roman" pitchFamily="18" charset="0"/>
              </a:rPr>
              <a:t>vykresleny grafy (můžeme též spočítat základní popisnou statistiku), na kterých můžeme posoudit normalitu a homogenitu rozptylu, kromě </a:t>
            </a:r>
            <a:r>
              <a:rPr lang="cs-CZ" sz="1200" dirty="0" err="1" smtClean="0">
                <a:solidFill>
                  <a:srgbClr val="000000"/>
                </a:solidFill>
                <a:cs typeface="Times New Roman" pitchFamily="18" charset="0"/>
              </a:rPr>
              <a:t>okometrického</a:t>
            </a:r>
            <a:r>
              <a:rPr lang="cs-CZ" sz="1200" dirty="0" smtClean="0">
                <a:solidFill>
                  <a:srgbClr val="000000"/>
                </a:solidFill>
                <a:cs typeface="Times New Roman" pitchFamily="18" charset="0"/>
              </a:rPr>
              <a:t> </a:t>
            </a:r>
            <a:r>
              <a:rPr lang="cs-CZ" sz="1200" dirty="0">
                <a:solidFill>
                  <a:srgbClr val="000000"/>
                </a:solidFill>
                <a:cs typeface="Times New Roman" pitchFamily="18" charset="0"/>
              </a:rPr>
              <a:t>pohledu můžeme pro </a:t>
            </a:r>
            <a:r>
              <a:rPr lang="cs-CZ" sz="1200" u="sng" dirty="0">
                <a:solidFill>
                  <a:srgbClr val="000000"/>
                </a:solidFill>
                <a:cs typeface="Times New Roman" pitchFamily="18" charset="0"/>
              </a:rPr>
              <a:t>ověření normality použít testy normality, pro ověření homogenity rozptylu pak </a:t>
            </a:r>
            <a:r>
              <a:rPr lang="cs-CZ" sz="1200" u="sng" dirty="0" smtClean="0">
                <a:solidFill>
                  <a:srgbClr val="000000"/>
                </a:solidFill>
                <a:cs typeface="Times New Roman" pitchFamily="18" charset="0"/>
              </a:rPr>
              <a:t>F-test</a:t>
            </a:r>
            <a:r>
              <a:rPr lang="cs-CZ" sz="1200" u="sng" dirty="0" smtClean="0">
                <a:solidFill>
                  <a:prstClr val="black"/>
                </a:solidFill>
                <a:cs typeface="Arial" pitchFamily="34" charset="0"/>
              </a:rPr>
              <a:t>.</a:t>
            </a:r>
            <a:endParaRPr lang="cs-CZ" sz="1200" u="sng" dirty="0">
              <a:solidFill>
                <a:prstClr val="black"/>
              </a:solidFill>
              <a:cs typeface="Arial" pitchFamily="34" charset="0"/>
            </a:endParaRPr>
          </a:p>
          <a:p>
            <a:pPr marL="342900" indent="-342900" fontAlgn="base">
              <a:spcBef>
                <a:spcPct val="20000"/>
              </a:spcBef>
              <a:spcAft>
                <a:spcPct val="0"/>
              </a:spcAft>
              <a:buFontTx/>
              <a:buChar char="•"/>
            </a:pPr>
            <a:r>
              <a:rPr lang="cs-CZ" sz="1200" dirty="0">
                <a:solidFill>
                  <a:prstClr val="black"/>
                </a:solidFill>
                <a:cs typeface="Arial" pitchFamily="34" charset="0"/>
              </a:rPr>
              <a:t>Pokud platí všechny předpoklady </a:t>
            </a:r>
            <a:r>
              <a:rPr lang="cs-CZ" sz="1200" dirty="0" err="1" smtClean="0">
                <a:solidFill>
                  <a:prstClr val="black"/>
                </a:solidFill>
                <a:cs typeface="Arial" pitchFamily="34" charset="0"/>
              </a:rPr>
              <a:t>dvouvýběrového</a:t>
            </a:r>
            <a:r>
              <a:rPr lang="cs-CZ" sz="1200" dirty="0" smtClean="0">
                <a:solidFill>
                  <a:prstClr val="black"/>
                </a:solidFill>
                <a:cs typeface="Arial" pitchFamily="34" charset="0"/>
              </a:rPr>
              <a:t> </a:t>
            </a:r>
            <a:r>
              <a:rPr lang="cs-CZ" sz="1200" dirty="0">
                <a:solidFill>
                  <a:prstClr val="black"/>
                </a:solidFill>
                <a:cs typeface="Arial" pitchFamily="34" charset="0"/>
              </a:rPr>
              <a:t>nepárového t-testu, můžeme spočítat testovou </a:t>
            </a:r>
            <a:r>
              <a:rPr lang="cs-CZ" sz="1200" dirty="0" smtClean="0">
                <a:solidFill>
                  <a:prstClr val="black"/>
                </a:solidFill>
                <a:cs typeface="Arial" pitchFamily="34" charset="0"/>
              </a:rPr>
              <a:t>statistiku, </a:t>
            </a:r>
            <a:r>
              <a:rPr lang="cs-CZ" sz="1200" dirty="0">
                <a:solidFill>
                  <a:prstClr val="black"/>
                </a:solidFill>
                <a:cs typeface="Arial" pitchFamily="34" charset="0"/>
              </a:rPr>
              <a:t>výsledné </a:t>
            </a:r>
            <a:r>
              <a:rPr lang="cs-CZ" sz="1200" i="1" dirty="0">
                <a:solidFill>
                  <a:prstClr val="black"/>
                </a:solidFill>
                <a:cs typeface="Arial" pitchFamily="34" charset="0"/>
              </a:rPr>
              <a:t>t</a:t>
            </a:r>
            <a:r>
              <a:rPr lang="cs-CZ" sz="1200" dirty="0">
                <a:solidFill>
                  <a:prstClr val="black"/>
                </a:solidFill>
                <a:cs typeface="Arial" pitchFamily="34" charset="0"/>
              </a:rPr>
              <a:t> je 2,43 s  52 stupni volnosti, podle tabulek je a t</a:t>
            </a:r>
            <a:r>
              <a:rPr lang="cs-CZ" sz="1200" baseline="-25000" dirty="0">
                <a:solidFill>
                  <a:prstClr val="black"/>
                </a:solidFill>
                <a:cs typeface="Arial" pitchFamily="34" charset="0"/>
              </a:rPr>
              <a:t>0,975 (52)</a:t>
            </a:r>
            <a:r>
              <a:rPr lang="cs-CZ" sz="1200" dirty="0">
                <a:solidFill>
                  <a:prstClr val="black"/>
                </a:solidFill>
                <a:cs typeface="Arial" pitchFamily="34" charset="0"/>
              </a:rPr>
              <a:t>= 2,01, tedy </a:t>
            </a:r>
            <a:r>
              <a:rPr lang="cs-CZ" sz="1200" dirty="0" smtClean="0">
                <a:solidFill>
                  <a:prstClr val="black"/>
                </a:solidFill>
                <a:cs typeface="Arial" pitchFamily="34" charset="0"/>
              </a:rPr>
              <a:t> |t|&gt; </a:t>
            </a:r>
            <a:r>
              <a:rPr lang="cs-CZ" sz="1200" dirty="0">
                <a:solidFill>
                  <a:prstClr val="black"/>
                </a:solidFill>
                <a:cs typeface="Arial" pitchFamily="34" charset="0"/>
              </a:rPr>
              <a:t>t</a:t>
            </a:r>
            <a:r>
              <a:rPr lang="cs-CZ" sz="1200" baseline="-25000" dirty="0">
                <a:solidFill>
                  <a:prstClr val="black"/>
                </a:solidFill>
                <a:cs typeface="Arial" pitchFamily="34" charset="0"/>
              </a:rPr>
              <a:t>0,975 (52</a:t>
            </a:r>
            <a:r>
              <a:rPr lang="cs-CZ" sz="1200" baseline="-25000" dirty="0" smtClean="0">
                <a:solidFill>
                  <a:prstClr val="black"/>
                </a:solidFill>
                <a:cs typeface="Arial" pitchFamily="34" charset="0"/>
              </a:rPr>
              <a:t>)</a:t>
            </a:r>
            <a:r>
              <a:rPr lang="cs-CZ" sz="1200" dirty="0" smtClean="0">
                <a:solidFill>
                  <a:prstClr val="black"/>
                </a:solidFill>
                <a:cs typeface="Arial" pitchFamily="34" charset="0"/>
              </a:rPr>
              <a:t>  a </a:t>
            </a:r>
            <a:r>
              <a:rPr lang="cs-CZ" sz="1200" dirty="0">
                <a:solidFill>
                  <a:prstClr val="black"/>
                </a:solidFill>
                <a:cs typeface="Arial" pitchFamily="34" charset="0"/>
              </a:rPr>
              <a:t>nulovou hypotézu můžeme zamítnout, skutečná pravděpodobnost je pak 0,018. Rozdíl mezi skupinami je 1,59 kg ve prospěch skupiny </a:t>
            </a:r>
            <a:r>
              <a:rPr lang="cs-CZ" sz="1200" dirty="0" smtClean="0">
                <a:solidFill>
                  <a:prstClr val="black"/>
                </a:solidFill>
                <a:cs typeface="Arial" pitchFamily="34" charset="0"/>
              </a:rPr>
              <a:t>se zvýšeným příjmem. </a:t>
            </a:r>
            <a:endParaRPr lang="cs-CZ" sz="1200" dirty="0">
              <a:solidFill>
                <a:prstClr val="black"/>
              </a:solidFill>
              <a:cs typeface="Arial" pitchFamily="34" charset="0"/>
            </a:endParaRPr>
          </a:p>
          <a:p>
            <a:pPr marL="342900" indent="-342900" fontAlgn="base">
              <a:spcBef>
                <a:spcPct val="20000"/>
              </a:spcBef>
              <a:spcAft>
                <a:spcPct val="0"/>
              </a:spcAft>
              <a:buFontTx/>
              <a:buChar char="•"/>
            </a:pPr>
            <a:endParaRPr lang="cs-CZ" sz="1200" dirty="0">
              <a:solidFill>
                <a:prstClr val="black"/>
              </a:solidFill>
              <a:cs typeface="Arial" pitchFamily="34" charset="0"/>
            </a:endParaRPr>
          </a:p>
          <a:p>
            <a:pPr marL="342900" indent="-342900" fontAlgn="base">
              <a:spcBef>
                <a:spcPct val="20000"/>
              </a:spcBef>
              <a:spcAft>
                <a:spcPct val="0"/>
              </a:spcAft>
              <a:buFontTx/>
              <a:buChar char="•"/>
            </a:pPr>
            <a:endParaRPr lang="cs-CZ" sz="1200" dirty="0">
              <a:solidFill>
                <a:prstClr val="black"/>
              </a:solidFill>
              <a:cs typeface="Arial" pitchFamily="34" charset="0"/>
            </a:endParaRPr>
          </a:p>
          <a:p>
            <a:pPr marL="342900" indent="-342900" fontAlgn="base">
              <a:spcBef>
                <a:spcPct val="20000"/>
              </a:spcBef>
              <a:spcAft>
                <a:spcPct val="0"/>
              </a:spcAft>
              <a:buFontTx/>
              <a:buChar char="•"/>
            </a:pPr>
            <a:endParaRPr lang="cs-CZ" sz="1200" dirty="0">
              <a:solidFill>
                <a:prstClr val="black"/>
              </a:solidFill>
              <a:cs typeface="Arial" pitchFamily="34" charset="0"/>
            </a:endParaRPr>
          </a:p>
          <a:p>
            <a:pPr marL="342900" indent="-342900" fontAlgn="base">
              <a:spcBef>
                <a:spcPct val="20000"/>
              </a:spcBef>
              <a:spcAft>
                <a:spcPct val="0"/>
              </a:spcAft>
              <a:buFontTx/>
              <a:buChar char="•"/>
            </a:pPr>
            <a:endParaRPr lang="cs-CZ" sz="1200" dirty="0">
              <a:solidFill>
                <a:prstClr val="black"/>
              </a:solidFill>
              <a:cs typeface="Arial" pitchFamily="34" charset="0"/>
            </a:endParaRPr>
          </a:p>
          <a:p>
            <a:pPr marL="342900" indent="-342900" fontAlgn="base">
              <a:spcBef>
                <a:spcPct val="20000"/>
              </a:spcBef>
              <a:spcAft>
                <a:spcPct val="0"/>
              </a:spcAft>
              <a:buFontTx/>
              <a:buChar char="•"/>
            </a:pPr>
            <a:r>
              <a:rPr lang="cs-CZ" sz="1200" dirty="0">
                <a:solidFill>
                  <a:prstClr val="black"/>
                </a:solidFill>
                <a:cs typeface="Arial" pitchFamily="34" charset="0"/>
              </a:rPr>
              <a:t>Pro rozdíl mezi oběma soubory jsou spočítány 95% </a:t>
            </a:r>
            <a:r>
              <a:rPr lang="cs-CZ" sz="1200" dirty="0" smtClean="0">
                <a:solidFill>
                  <a:prstClr val="black"/>
                </a:solidFill>
                <a:cs typeface="Arial" pitchFamily="34" charset="0"/>
              </a:rPr>
              <a:t>intervaly spolehlivosti jako </a:t>
            </a:r>
            <a:r>
              <a:rPr lang="cs-CZ" sz="1200" dirty="0">
                <a:solidFill>
                  <a:prstClr val="black"/>
                </a:solidFill>
                <a:cs typeface="Arial" pitchFamily="34" charset="0"/>
              </a:rPr>
              <a:t>1,59</a:t>
            </a:r>
            <a:r>
              <a:rPr lang="en-US" sz="1200" dirty="0">
                <a:solidFill>
                  <a:prstClr val="black"/>
                </a:solidFill>
                <a:cs typeface="Arial" pitchFamily="34" charset="0"/>
              </a:rPr>
              <a:t>±</a:t>
            </a:r>
            <a:r>
              <a:rPr lang="cs-CZ" sz="1200" dirty="0">
                <a:solidFill>
                  <a:prstClr val="black"/>
                </a:solidFill>
                <a:cs typeface="Arial" pitchFamily="34" charset="0"/>
              </a:rPr>
              <a:t>2.01*(0,655) kg, což odpovídá rozsahu 0,28 až 2,91 kg. </a:t>
            </a:r>
            <a:r>
              <a:rPr lang="cs-CZ" sz="1200" u="sng" dirty="0">
                <a:solidFill>
                  <a:prstClr val="black"/>
                </a:solidFill>
                <a:cs typeface="Arial" pitchFamily="34" charset="0"/>
              </a:rPr>
              <a:t>To, že </a:t>
            </a:r>
            <a:r>
              <a:rPr lang="cs-CZ" sz="1200" u="sng" dirty="0" smtClean="0">
                <a:solidFill>
                  <a:prstClr val="black"/>
                </a:solidFill>
                <a:cs typeface="Arial" pitchFamily="34" charset="0"/>
              </a:rPr>
              <a:t>interval spolehlivosti nezahrnuje </a:t>
            </a:r>
            <a:r>
              <a:rPr lang="cs-CZ" sz="1200" u="sng" dirty="0">
                <a:solidFill>
                  <a:prstClr val="black"/>
                </a:solidFill>
                <a:cs typeface="Arial" pitchFamily="34" charset="0"/>
              </a:rPr>
              <a:t>0 je dalším potvrzením, že mezi skupinami je významný rozdíl </a:t>
            </a:r>
            <a:r>
              <a:rPr lang="cs-CZ" sz="1200" dirty="0">
                <a:solidFill>
                  <a:prstClr val="black"/>
                </a:solidFill>
                <a:cs typeface="Arial" pitchFamily="34" charset="0"/>
              </a:rPr>
              <a:t>– jde o další způsob testování významnosti rozdílů mezi skupinami dat – nulovou hypotézu o tom, že rozdíl průměrů dvou skupin dat je roven nějaké hodnotě zamítáme v případě, kdy 95</a:t>
            </a:r>
            <a:r>
              <a:rPr lang="cs-CZ" sz="1200" dirty="0" smtClean="0">
                <a:solidFill>
                  <a:prstClr val="black"/>
                </a:solidFill>
                <a:cs typeface="Arial" pitchFamily="34" charset="0"/>
              </a:rPr>
              <a:t>% interval spolehlivosti </a:t>
            </a:r>
            <a:r>
              <a:rPr lang="cs-CZ" sz="1200" dirty="0">
                <a:solidFill>
                  <a:prstClr val="black"/>
                </a:solidFill>
                <a:cs typeface="Arial" pitchFamily="34" charset="0"/>
              </a:rPr>
              <a:t>rozdílu nezahrnuje tuto hodnotu (v tomto případě 0).</a:t>
            </a:r>
          </a:p>
        </p:txBody>
      </p:sp>
      <p:sp>
        <p:nvSpPr>
          <p:cNvPr id="51210" name="Rectangle 5"/>
          <p:cNvSpPr>
            <a:spLocks noChangeArrowheads="1"/>
          </p:cNvSpPr>
          <p:nvPr/>
        </p:nvSpPr>
        <p:spPr bwMode="auto">
          <a:xfrm>
            <a:off x="0" y="3071813"/>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51211" name="Rectangle 6"/>
          <p:cNvSpPr>
            <a:spLocks noChangeArrowheads="1"/>
          </p:cNvSpPr>
          <p:nvPr/>
        </p:nvSpPr>
        <p:spPr bwMode="auto">
          <a:xfrm>
            <a:off x="0" y="3200400"/>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1202" name="Object 7"/>
          <p:cNvGraphicFramePr>
            <a:graphicFrameLocks noChangeAspect="1"/>
          </p:cNvGraphicFramePr>
          <p:nvPr/>
        </p:nvGraphicFramePr>
        <p:xfrm>
          <a:off x="4276725" y="4051300"/>
          <a:ext cx="1647825" cy="457200"/>
        </p:xfrm>
        <a:graphic>
          <a:graphicData uri="http://schemas.openxmlformats.org/presentationml/2006/ole">
            <mc:AlternateContent xmlns:mc="http://schemas.openxmlformats.org/markup-compatibility/2006">
              <mc:Choice xmlns:v="urn:schemas-microsoft-com:vml" Requires="v">
                <p:oleObj spid="_x0000_s22582" name="Rovnice" r:id="rId4" imgW="1651000" imgH="457200" progId="Equation.3">
                  <p:embed/>
                </p:oleObj>
              </mc:Choice>
              <mc:Fallback>
                <p:oleObj name="Rovnice" r:id="rId4" imgW="1651000" imgH="457200" progId="Equation.3">
                  <p:embed/>
                  <p:pic>
                    <p:nvPicPr>
                      <p:cNvPr id="0" name="Picture 1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76725" y="4051300"/>
                        <a:ext cx="1647825"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12" name="Rectangle 8"/>
          <p:cNvSpPr>
            <a:spLocks noChangeArrowheads="1"/>
          </p:cNvSpPr>
          <p:nvPr/>
        </p:nvSpPr>
        <p:spPr bwMode="auto">
          <a:xfrm>
            <a:off x="0" y="3319463"/>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1203" name="Object 9"/>
          <p:cNvGraphicFramePr>
            <a:graphicFrameLocks noChangeAspect="1"/>
          </p:cNvGraphicFramePr>
          <p:nvPr/>
        </p:nvGraphicFramePr>
        <p:xfrm>
          <a:off x="6292850" y="4146550"/>
          <a:ext cx="942975" cy="219075"/>
        </p:xfrm>
        <a:graphic>
          <a:graphicData uri="http://schemas.openxmlformats.org/presentationml/2006/ole">
            <mc:AlternateContent xmlns:mc="http://schemas.openxmlformats.org/markup-compatibility/2006">
              <mc:Choice xmlns:v="urn:schemas-microsoft-com:vml" Requires="v">
                <p:oleObj spid="_x0000_s22583" name="Rovnice" r:id="rId6" imgW="939392" imgH="215806" progId="Equation.3">
                  <p:embed/>
                </p:oleObj>
              </mc:Choice>
              <mc:Fallback>
                <p:oleObj name="Rovnice" r:id="rId6" imgW="939392" imgH="215806" progId="Equation.3">
                  <p:embed/>
                  <p:pic>
                    <p:nvPicPr>
                      <p:cNvPr id="0" name="Picture 1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292850" y="4146550"/>
                        <a:ext cx="942975" cy="219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13" name="Rectangle 10"/>
          <p:cNvSpPr>
            <a:spLocks noChangeArrowheads="1"/>
          </p:cNvSpPr>
          <p:nvPr/>
        </p:nvSpPr>
        <p:spPr bwMode="auto">
          <a:xfrm>
            <a:off x="0" y="3162300"/>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1204" name="Object 11"/>
          <p:cNvGraphicFramePr>
            <a:graphicFrameLocks noChangeAspect="1"/>
          </p:cNvGraphicFramePr>
          <p:nvPr/>
        </p:nvGraphicFramePr>
        <p:xfrm>
          <a:off x="2051050" y="5516563"/>
          <a:ext cx="3495675" cy="533400"/>
        </p:xfrm>
        <a:graphic>
          <a:graphicData uri="http://schemas.openxmlformats.org/presentationml/2006/ole">
            <mc:AlternateContent xmlns:mc="http://schemas.openxmlformats.org/markup-compatibility/2006">
              <mc:Choice xmlns:v="urn:schemas-microsoft-com:vml" Requires="v">
                <p:oleObj spid="_x0000_s22584" r:id="rId8" imgW="3492500" imgH="533400" progId="">
                  <p:embed/>
                </p:oleObj>
              </mc:Choice>
              <mc:Fallback>
                <p:oleObj r:id="rId8" imgW="3492500" imgH="533400" progId="">
                  <p:embed/>
                  <p:pic>
                    <p:nvPicPr>
                      <p:cNvPr id="0" name="Picture 2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51050" y="5516563"/>
                        <a:ext cx="3495675"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05" name="Object 12"/>
          <p:cNvGraphicFramePr>
            <a:graphicFrameLocks noChangeAspect="1"/>
          </p:cNvGraphicFramePr>
          <p:nvPr/>
        </p:nvGraphicFramePr>
        <p:xfrm>
          <a:off x="1444625" y="3921125"/>
          <a:ext cx="2584450" cy="752475"/>
        </p:xfrm>
        <a:graphic>
          <a:graphicData uri="http://schemas.openxmlformats.org/presentationml/2006/ole">
            <mc:AlternateContent xmlns:mc="http://schemas.openxmlformats.org/markup-compatibility/2006">
              <mc:Choice xmlns:v="urn:schemas-microsoft-com:vml" Requires="v">
                <p:oleObj spid="_x0000_s22585" name="Rovnice" r:id="rId10" imgW="2527300" imgH="736600" progId="Equation.3">
                  <p:embed/>
                </p:oleObj>
              </mc:Choice>
              <mc:Fallback>
                <p:oleObj name="Rovnice" r:id="rId10" imgW="2527300" imgH="736600" progId="Equation.3">
                  <p:embed/>
                  <p:pic>
                    <p:nvPicPr>
                      <p:cNvPr id="0" name="Picture 2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444625" y="3921125"/>
                        <a:ext cx="2584450" cy="752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22537" name="Picture 9" descr="http://us.cdn3.123rf.com/168nwm/chudtsankov/chudtsankov1104/chudtsankov110400152/9398473-ba-la-ovce-kreslena-postava-ja-st-kva-t.jpg"/>
          <p:cNvPicPr>
            <a:picLocks noChangeAspect="1" noChangeArrowheads="1"/>
          </p:cNvPicPr>
          <p:nvPr/>
        </p:nvPicPr>
        <p:blipFill>
          <a:blip r:embed="rId12" cstate="print"/>
          <a:srcRect/>
          <a:stretch>
            <a:fillRect/>
          </a:stretch>
        </p:blipFill>
        <p:spPr bwMode="auto">
          <a:xfrm>
            <a:off x="155575" y="192434"/>
            <a:ext cx="1600200" cy="1076326"/>
          </a:xfrm>
          <a:prstGeom prst="rect">
            <a:avLst/>
          </a:prstGeom>
          <a:noFill/>
        </p:spPr>
      </p:pic>
      <p:sp>
        <p:nvSpPr>
          <p:cNvPr id="18" name="TextovéPole 17"/>
          <p:cNvSpPr txBox="1"/>
          <p:nvPr/>
        </p:nvSpPr>
        <p:spPr>
          <a:xfrm>
            <a:off x="1516642" y="969860"/>
            <a:ext cx="1737720" cy="369332"/>
          </a:xfrm>
          <a:prstGeom prst="rect">
            <a:avLst/>
          </a:prstGeom>
          <a:noFill/>
        </p:spPr>
        <p:txBody>
          <a:bodyPr wrap="none" rtlCol="0">
            <a:spAutoFit/>
          </a:bodyPr>
          <a:lstStyle/>
          <a:p>
            <a:r>
              <a:rPr lang="cs-CZ" i="1" dirty="0" smtClean="0"/>
              <a:t>1. skupina, N=30</a:t>
            </a:r>
            <a:endParaRPr lang="cs-CZ" i="1" dirty="0"/>
          </a:p>
        </p:txBody>
      </p:sp>
      <p:sp>
        <p:nvSpPr>
          <p:cNvPr id="19" name="TextovéPole 18"/>
          <p:cNvSpPr txBox="1"/>
          <p:nvPr/>
        </p:nvSpPr>
        <p:spPr>
          <a:xfrm>
            <a:off x="5684760" y="6421158"/>
            <a:ext cx="1737720" cy="369332"/>
          </a:xfrm>
          <a:prstGeom prst="rect">
            <a:avLst/>
          </a:prstGeom>
          <a:noFill/>
        </p:spPr>
        <p:txBody>
          <a:bodyPr wrap="none" rtlCol="0">
            <a:spAutoFit/>
          </a:bodyPr>
          <a:lstStyle/>
          <a:p>
            <a:r>
              <a:rPr lang="cs-CZ" i="1" dirty="0" smtClean="0"/>
              <a:t>2. skupina, N=24</a:t>
            </a:r>
            <a:endParaRPr lang="cs-CZ" i="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sp>
        <p:nvSpPr>
          <p:cNvPr id="4" name="Nadpis 5"/>
          <p:cNvSpPr>
            <a:spLocks noGrp="1"/>
          </p:cNvSpPr>
          <p:nvPr>
            <p:ph type="title"/>
          </p:nvPr>
        </p:nvSpPr>
        <p:spPr/>
        <p:txBody>
          <a:bodyPr/>
          <a:lstStyle/>
          <a:p>
            <a:r>
              <a:rPr lang="cs-CZ" dirty="0" smtClean="0"/>
              <a:t>Příklad 2: Řešení v softwaru </a:t>
            </a:r>
            <a:r>
              <a:rPr lang="cs-CZ" dirty="0" err="1" smtClean="0"/>
              <a:t>Statistica</a:t>
            </a:r>
            <a:r>
              <a:rPr lang="cs-CZ" dirty="0" smtClean="0"/>
              <a:t>  </a:t>
            </a:r>
            <a:endParaRPr lang="cs-CZ" dirty="0"/>
          </a:p>
        </p:txBody>
      </p:sp>
      <p:sp>
        <p:nvSpPr>
          <p:cNvPr id="5" name="TextovéPole 4"/>
          <p:cNvSpPr txBox="1"/>
          <p:nvPr/>
        </p:nvSpPr>
        <p:spPr>
          <a:xfrm>
            <a:off x="539552" y="1556792"/>
            <a:ext cx="7920880" cy="5078313"/>
          </a:xfrm>
          <a:prstGeom prst="rect">
            <a:avLst/>
          </a:prstGeom>
          <a:noFill/>
        </p:spPr>
        <p:txBody>
          <a:bodyPr wrap="square" rtlCol="0">
            <a:spAutoFit/>
          </a:bodyPr>
          <a:lstStyle/>
          <a:p>
            <a:pPr>
              <a:buFont typeface="Arial" pitchFamily="34" charset="0"/>
              <a:buChar char="•"/>
            </a:pPr>
            <a:r>
              <a:rPr lang="cs-CZ" dirty="0" smtClean="0"/>
              <a:t> Nejprve ověřte normalitu hmotnosti jednak ve skupině kontroly a ve skupině se zvýšenou potravou</a:t>
            </a:r>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r>
              <a:rPr lang="cs-CZ" dirty="0" smtClean="0"/>
              <a:t>V obou případech se tečky odchylují od přímky jenom málo a p-hodnoty S-W testu převyšují 0,05. Předpoklad o normálním rozložení dat v obou skupinách je oprávněný.</a:t>
            </a:r>
          </a:p>
          <a:p>
            <a:pPr>
              <a:buFont typeface="Arial" pitchFamily="34" charset="0"/>
              <a:buChar char="•"/>
            </a:pPr>
            <a:endParaRPr lang="cs-CZ" b="1" i="1" dirty="0" smtClean="0"/>
          </a:p>
        </p:txBody>
      </p:sp>
      <p:pic>
        <p:nvPicPr>
          <p:cNvPr id="61442" name="Picture 2"/>
          <p:cNvPicPr>
            <a:picLocks noChangeAspect="1" noChangeArrowheads="1"/>
          </p:cNvPicPr>
          <p:nvPr/>
        </p:nvPicPr>
        <p:blipFill>
          <a:blip r:embed="rId2" cstate="print"/>
          <a:srcRect/>
          <a:stretch>
            <a:fillRect/>
          </a:stretch>
        </p:blipFill>
        <p:spPr bwMode="auto">
          <a:xfrm>
            <a:off x="2824316" y="1988840"/>
            <a:ext cx="4411980" cy="3337560"/>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sp>
        <p:nvSpPr>
          <p:cNvPr id="4" name="Nadpis 5"/>
          <p:cNvSpPr>
            <a:spLocks noGrp="1"/>
          </p:cNvSpPr>
          <p:nvPr>
            <p:ph type="title"/>
          </p:nvPr>
        </p:nvSpPr>
        <p:spPr>
          <a:xfrm>
            <a:off x="301625" y="365919"/>
            <a:ext cx="8534400" cy="758825"/>
          </a:xfrm>
        </p:spPr>
        <p:txBody>
          <a:bodyPr/>
          <a:lstStyle/>
          <a:p>
            <a:r>
              <a:rPr lang="cs-CZ" dirty="0" smtClean="0"/>
              <a:t>Příklad 2: Řešení v softwaru </a:t>
            </a:r>
            <a:r>
              <a:rPr lang="cs-CZ" dirty="0" err="1" smtClean="0"/>
              <a:t>Statistica</a:t>
            </a:r>
            <a:r>
              <a:rPr lang="cs-CZ" dirty="0" smtClean="0"/>
              <a:t> I</a:t>
            </a:r>
            <a:endParaRPr lang="cs-CZ" dirty="0"/>
          </a:p>
        </p:txBody>
      </p:sp>
      <p:sp>
        <p:nvSpPr>
          <p:cNvPr id="6" name="TextovéPole 5"/>
          <p:cNvSpPr txBox="1"/>
          <p:nvPr/>
        </p:nvSpPr>
        <p:spPr>
          <a:xfrm>
            <a:off x="179512" y="2780928"/>
            <a:ext cx="3323410" cy="923330"/>
          </a:xfrm>
          <a:prstGeom prst="rect">
            <a:avLst/>
          </a:prstGeom>
          <a:noFill/>
        </p:spPr>
        <p:txBody>
          <a:bodyPr wrap="none" rtlCol="0">
            <a:spAutoFit/>
          </a:bodyPr>
          <a:lstStyle/>
          <a:p>
            <a:pPr>
              <a:buFont typeface="Arial" pitchFamily="34" charset="0"/>
              <a:buChar char="•"/>
            </a:pPr>
            <a:r>
              <a:rPr lang="cs-CZ" dirty="0" smtClean="0"/>
              <a:t> V menu </a:t>
            </a:r>
            <a:r>
              <a:rPr lang="cs-CZ" b="1" i="1" dirty="0" err="1" smtClean="0"/>
              <a:t>Statistics</a:t>
            </a:r>
            <a:r>
              <a:rPr lang="cs-CZ" b="1" i="1" dirty="0" smtClean="0"/>
              <a:t> </a:t>
            </a:r>
            <a:r>
              <a:rPr lang="cs-CZ" dirty="0" smtClean="0"/>
              <a:t>zvolíme </a:t>
            </a:r>
            <a:r>
              <a:rPr lang="cs-CZ" b="1" i="1" dirty="0" smtClean="0"/>
              <a:t>Basic </a:t>
            </a:r>
          </a:p>
          <a:p>
            <a:r>
              <a:rPr lang="cs-CZ" b="1" i="1" dirty="0" err="1" smtClean="0"/>
              <a:t>statistics</a:t>
            </a:r>
            <a:r>
              <a:rPr lang="cs-CZ" b="1" i="1" dirty="0" smtClean="0"/>
              <a:t> ,</a:t>
            </a:r>
            <a:r>
              <a:rPr lang="cs-CZ" dirty="0" smtClean="0"/>
              <a:t>vybereme</a:t>
            </a:r>
          </a:p>
          <a:p>
            <a:r>
              <a:rPr lang="cs-CZ" b="1" i="1" dirty="0" smtClean="0"/>
              <a:t>t-test, independent, by </a:t>
            </a:r>
            <a:r>
              <a:rPr lang="cs-CZ" b="1" i="1" dirty="0" err="1" smtClean="0"/>
              <a:t>groups</a:t>
            </a:r>
            <a:endParaRPr lang="cs-CZ" b="1" i="1" dirty="0" smtClean="0"/>
          </a:p>
        </p:txBody>
      </p:sp>
      <p:sp>
        <p:nvSpPr>
          <p:cNvPr id="8" name="Šipka doprava 7"/>
          <p:cNvSpPr/>
          <p:nvPr/>
        </p:nvSpPr>
        <p:spPr>
          <a:xfrm>
            <a:off x="2555776" y="1772816"/>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2</a:t>
            </a:r>
            <a:endParaRPr lang="cs-CZ" dirty="0"/>
          </a:p>
        </p:txBody>
      </p:sp>
      <p:pic>
        <p:nvPicPr>
          <p:cNvPr id="58371" name="Picture 3"/>
          <p:cNvPicPr>
            <a:picLocks noChangeAspect="1" noChangeArrowheads="1"/>
          </p:cNvPicPr>
          <p:nvPr/>
        </p:nvPicPr>
        <p:blipFill>
          <a:blip r:embed="rId2" cstate="print"/>
          <a:srcRect/>
          <a:stretch>
            <a:fillRect/>
          </a:stretch>
        </p:blipFill>
        <p:spPr bwMode="auto">
          <a:xfrm>
            <a:off x="3491880" y="1700808"/>
            <a:ext cx="5457825" cy="4629150"/>
          </a:xfrm>
          <a:prstGeom prst="rect">
            <a:avLst/>
          </a:prstGeom>
          <a:noFill/>
          <a:ln w="9525">
            <a:noFill/>
            <a:miter lim="800000"/>
            <a:headEnd/>
            <a:tailEnd/>
          </a:ln>
        </p:spPr>
      </p:pic>
      <p:sp>
        <p:nvSpPr>
          <p:cNvPr id="10" name="Šipka doprava 9"/>
          <p:cNvSpPr/>
          <p:nvPr/>
        </p:nvSpPr>
        <p:spPr>
          <a:xfrm rot="450394">
            <a:off x="5897674" y="1102315"/>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1</a:t>
            </a:r>
            <a:endParaRPr lang="cs-CZ" dirty="0"/>
          </a:p>
        </p:txBody>
      </p:sp>
      <p:sp>
        <p:nvSpPr>
          <p:cNvPr id="11" name="Šipka doprava 10"/>
          <p:cNvSpPr/>
          <p:nvPr/>
        </p:nvSpPr>
        <p:spPr>
          <a:xfrm rot="21096045">
            <a:off x="2555776" y="3717032"/>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3</a:t>
            </a:r>
            <a:endParaRPr lang="cs-CZ"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sp>
        <p:nvSpPr>
          <p:cNvPr id="4" name="Nadpis 5"/>
          <p:cNvSpPr>
            <a:spLocks noGrp="1"/>
          </p:cNvSpPr>
          <p:nvPr>
            <p:ph type="title"/>
          </p:nvPr>
        </p:nvSpPr>
        <p:spPr/>
        <p:txBody>
          <a:bodyPr/>
          <a:lstStyle/>
          <a:p>
            <a:r>
              <a:rPr lang="cs-CZ" dirty="0" smtClean="0"/>
              <a:t>Příklad 2: Řešení v softwaru </a:t>
            </a:r>
            <a:r>
              <a:rPr lang="cs-CZ" dirty="0" err="1" smtClean="0"/>
              <a:t>Statistica</a:t>
            </a:r>
            <a:r>
              <a:rPr lang="cs-CZ" dirty="0" smtClean="0"/>
              <a:t> II</a:t>
            </a:r>
            <a:endParaRPr lang="cs-CZ" dirty="0"/>
          </a:p>
        </p:txBody>
      </p:sp>
      <p:pic>
        <p:nvPicPr>
          <p:cNvPr id="57345" name="Picture 1"/>
          <p:cNvPicPr>
            <a:picLocks noChangeAspect="1" noChangeArrowheads="1"/>
          </p:cNvPicPr>
          <p:nvPr/>
        </p:nvPicPr>
        <p:blipFill>
          <a:blip r:embed="rId2" cstate="print"/>
          <a:srcRect b="3385"/>
          <a:stretch>
            <a:fillRect/>
          </a:stretch>
        </p:blipFill>
        <p:spPr bwMode="auto">
          <a:xfrm>
            <a:off x="3563883" y="2002767"/>
            <a:ext cx="5396675" cy="3514465"/>
          </a:xfrm>
          <a:prstGeom prst="rect">
            <a:avLst/>
          </a:prstGeom>
          <a:noFill/>
          <a:ln w="9525">
            <a:noFill/>
            <a:miter lim="800000"/>
            <a:headEnd/>
            <a:tailEnd/>
          </a:ln>
        </p:spPr>
      </p:pic>
      <p:sp>
        <p:nvSpPr>
          <p:cNvPr id="5" name="Šipka doprava 4"/>
          <p:cNvSpPr/>
          <p:nvPr/>
        </p:nvSpPr>
        <p:spPr>
          <a:xfrm rot="1351366">
            <a:off x="3203848" y="2146783"/>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1</a:t>
            </a:r>
            <a:endParaRPr lang="cs-CZ" dirty="0"/>
          </a:p>
        </p:txBody>
      </p:sp>
      <p:sp>
        <p:nvSpPr>
          <p:cNvPr id="6" name="TextovéPole 5"/>
          <p:cNvSpPr txBox="1"/>
          <p:nvPr/>
        </p:nvSpPr>
        <p:spPr>
          <a:xfrm>
            <a:off x="323528" y="2344812"/>
            <a:ext cx="3256725" cy="2308324"/>
          </a:xfrm>
          <a:prstGeom prst="rect">
            <a:avLst/>
          </a:prstGeom>
          <a:noFill/>
        </p:spPr>
        <p:txBody>
          <a:bodyPr wrap="none" rtlCol="0">
            <a:spAutoFit/>
          </a:bodyPr>
          <a:lstStyle/>
          <a:p>
            <a:pPr>
              <a:buFont typeface="Arial" pitchFamily="34" charset="0"/>
              <a:buChar char="•"/>
            </a:pPr>
            <a:r>
              <a:rPr lang="cs-CZ" dirty="0" smtClean="0"/>
              <a:t> Zvolíme proměnné (</a:t>
            </a:r>
            <a:r>
              <a:rPr lang="cs-CZ" b="1" i="1" dirty="0" err="1" smtClean="0"/>
              <a:t>Variables</a:t>
            </a:r>
            <a:r>
              <a:rPr lang="cs-CZ" dirty="0" smtClean="0"/>
              <a:t>),</a:t>
            </a:r>
          </a:p>
          <a:p>
            <a:endParaRPr lang="cs-CZ" dirty="0" smtClean="0"/>
          </a:p>
          <a:p>
            <a:pPr>
              <a:buFont typeface="Arial" pitchFamily="34" charset="0"/>
              <a:buChar char="•"/>
            </a:pPr>
            <a:endParaRPr lang="cs-CZ" dirty="0" smtClean="0"/>
          </a:p>
          <a:p>
            <a:pPr>
              <a:buFont typeface="Arial" pitchFamily="34" charset="0"/>
              <a:buChar char="•"/>
            </a:pPr>
            <a:r>
              <a:rPr lang="cs-CZ" dirty="0" smtClean="0"/>
              <a:t> Kliknutím na </a:t>
            </a:r>
            <a:r>
              <a:rPr lang="cs-CZ" b="1" i="1" dirty="0" err="1" smtClean="0"/>
              <a:t>Summary</a:t>
            </a:r>
            <a:r>
              <a:rPr lang="cs-CZ" dirty="0" smtClean="0"/>
              <a:t> získáme</a:t>
            </a:r>
          </a:p>
          <a:p>
            <a:r>
              <a:rPr lang="cs-CZ" dirty="0" smtClean="0"/>
              <a:t>výstupy</a:t>
            </a:r>
          </a:p>
          <a:p>
            <a:pPr>
              <a:buFont typeface="Arial" pitchFamily="34" charset="0"/>
              <a:buChar char="•"/>
            </a:pPr>
            <a:endParaRPr lang="cs-CZ" dirty="0" smtClean="0"/>
          </a:p>
          <a:p>
            <a:pPr>
              <a:buFont typeface="Arial" pitchFamily="34" charset="0"/>
              <a:buChar char="•"/>
            </a:pPr>
            <a:endParaRPr lang="cs-CZ" dirty="0" smtClean="0"/>
          </a:p>
          <a:p>
            <a:endParaRPr lang="cs-CZ" b="1" i="1" dirty="0" smtClean="0"/>
          </a:p>
        </p:txBody>
      </p:sp>
      <p:sp>
        <p:nvSpPr>
          <p:cNvPr id="9" name="Šipka doprava 8"/>
          <p:cNvSpPr/>
          <p:nvPr/>
        </p:nvSpPr>
        <p:spPr>
          <a:xfrm>
            <a:off x="2915816" y="4235015"/>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2</a:t>
            </a:r>
            <a:endParaRPr lang="cs-CZ" dirty="0"/>
          </a:p>
        </p:txBody>
      </p:sp>
      <p:sp>
        <p:nvSpPr>
          <p:cNvPr id="11" name="Šipka doprava 10"/>
          <p:cNvSpPr/>
          <p:nvPr/>
        </p:nvSpPr>
        <p:spPr>
          <a:xfrm rot="1171205">
            <a:off x="7086040" y="2133401"/>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3</a:t>
            </a:r>
            <a:endParaRPr lang="cs-CZ"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1"/>
          </p:nvPr>
        </p:nvSpPr>
        <p:spPr/>
        <p:txBody>
          <a:bodyPr/>
          <a:lstStyle/>
          <a:p>
            <a:pPr>
              <a:defRPr/>
            </a:pPr>
            <a:r>
              <a:rPr lang="cs-CZ" dirty="0" smtClean="0"/>
              <a:t>Vytvořil Institut biostatistiky a analýz, Masarykova univerzita </a:t>
            </a:r>
            <a:br>
              <a:rPr lang="cs-CZ" dirty="0" smtClean="0"/>
            </a:br>
            <a:r>
              <a:rPr lang="cs-CZ" dirty="0" smtClean="0"/>
              <a:t>J. </a:t>
            </a:r>
            <a:r>
              <a:rPr lang="cs-CZ" dirty="0" err="1" smtClean="0"/>
              <a:t>Jarkovský</a:t>
            </a:r>
            <a:r>
              <a:rPr lang="cs-CZ" dirty="0" smtClean="0"/>
              <a:t>, L. Dušek</a:t>
            </a:r>
          </a:p>
          <a:p>
            <a:pPr>
              <a:defRPr/>
            </a:pPr>
            <a:endParaRPr lang="cs-CZ" dirty="0"/>
          </a:p>
        </p:txBody>
      </p:sp>
      <p:pic>
        <p:nvPicPr>
          <p:cNvPr id="4" name="Picture 2"/>
          <p:cNvPicPr>
            <a:picLocks noChangeAspect="1" noChangeArrowheads="1"/>
          </p:cNvPicPr>
          <p:nvPr/>
        </p:nvPicPr>
        <p:blipFill>
          <a:blip r:embed="rId2" cstate="print"/>
          <a:srcRect/>
          <a:stretch>
            <a:fillRect/>
          </a:stretch>
        </p:blipFill>
        <p:spPr bwMode="auto">
          <a:xfrm>
            <a:off x="1115616" y="3284984"/>
            <a:ext cx="6886575" cy="1219200"/>
          </a:xfrm>
          <a:prstGeom prst="rect">
            <a:avLst/>
          </a:prstGeom>
          <a:noFill/>
          <a:ln w="9525">
            <a:noFill/>
            <a:miter lim="800000"/>
            <a:headEnd/>
            <a:tailEnd/>
          </a:ln>
        </p:spPr>
      </p:pic>
      <p:sp>
        <p:nvSpPr>
          <p:cNvPr id="5" name="TextovéPole 4"/>
          <p:cNvSpPr txBox="1"/>
          <p:nvPr/>
        </p:nvSpPr>
        <p:spPr>
          <a:xfrm>
            <a:off x="611560" y="1556792"/>
            <a:ext cx="7776864" cy="369332"/>
          </a:xfrm>
          <a:prstGeom prst="rect">
            <a:avLst/>
          </a:prstGeom>
          <a:noFill/>
        </p:spPr>
        <p:txBody>
          <a:bodyPr wrap="square" rtlCol="0">
            <a:spAutoFit/>
          </a:bodyPr>
          <a:lstStyle/>
          <a:p>
            <a:pPr algn="ctr">
              <a:buFont typeface="Arial" pitchFamily="34" charset="0"/>
              <a:buChar char="•"/>
            </a:pPr>
            <a:r>
              <a:rPr lang="cs-CZ" b="1" i="1" u="sng" dirty="0" smtClean="0">
                <a:solidFill>
                  <a:srgbClr val="FF0000"/>
                </a:solidFill>
              </a:rPr>
              <a:t>POZOR: Výstupní tabulku vyhodnocujeme odzadu!!!</a:t>
            </a:r>
          </a:p>
        </p:txBody>
      </p:sp>
      <p:sp>
        <p:nvSpPr>
          <p:cNvPr id="8" name="Nadpis 5"/>
          <p:cNvSpPr>
            <a:spLocks noGrp="1"/>
          </p:cNvSpPr>
          <p:nvPr>
            <p:ph type="title"/>
          </p:nvPr>
        </p:nvSpPr>
        <p:spPr/>
        <p:txBody>
          <a:bodyPr/>
          <a:lstStyle/>
          <a:p>
            <a:r>
              <a:rPr lang="cs-CZ" dirty="0" smtClean="0"/>
              <a:t>Příklad 2: Řešení v softwaru </a:t>
            </a:r>
            <a:r>
              <a:rPr lang="cs-CZ" dirty="0" err="1" smtClean="0"/>
              <a:t>Statistica</a:t>
            </a:r>
            <a:r>
              <a:rPr lang="cs-CZ" dirty="0" smtClean="0"/>
              <a:t> III</a:t>
            </a:r>
            <a:endParaRPr lang="cs-CZ" dirty="0"/>
          </a:p>
        </p:txBody>
      </p:sp>
      <p:sp>
        <p:nvSpPr>
          <p:cNvPr id="9" name="TextovéPole 8"/>
          <p:cNvSpPr txBox="1"/>
          <p:nvPr/>
        </p:nvSpPr>
        <p:spPr>
          <a:xfrm>
            <a:off x="4139952" y="2564904"/>
            <a:ext cx="2526525" cy="369332"/>
          </a:xfrm>
          <a:prstGeom prst="rect">
            <a:avLst/>
          </a:prstGeom>
          <a:noFill/>
        </p:spPr>
        <p:txBody>
          <a:bodyPr wrap="none" rtlCol="0">
            <a:spAutoFit/>
          </a:bodyPr>
          <a:lstStyle/>
          <a:p>
            <a:r>
              <a:rPr lang="cs-CZ" dirty="0" smtClean="0"/>
              <a:t>Rozsah výběru 1. skupiny</a:t>
            </a:r>
            <a:endParaRPr lang="cs-CZ" dirty="0"/>
          </a:p>
        </p:txBody>
      </p:sp>
      <p:sp>
        <p:nvSpPr>
          <p:cNvPr id="10" name="TextovéPole 9"/>
          <p:cNvSpPr txBox="1"/>
          <p:nvPr/>
        </p:nvSpPr>
        <p:spPr>
          <a:xfrm>
            <a:off x="179512" y="4869160"/>
            <a:ext cx="3329822" cy="646331"/>
          </a:xfrm>
          <a:prstGeom prst="rect">
            <a:avLst/>
          </a:prstGeom>
          <a:noFill/>
        </p:spPr>
        <p:txBody>
          <a:bodyPr wrap="none" rtlCol="0">
            <a:spAutoFit/>
          </a:bodyPr>
          <a:lstStyle/>
          <a:p>
            <a:pPr algn="r"/>
            <a:r>
              <a:rPr lang="cs-CZ" dirty="0" smtClean="0"/>
              <a:t>Hodnota testové statistiky</a:t>
            </a:r>
          </a:p>
          <a:p>
            <a:r>
              <a:rPr lang="cs-CZ" dirty="0" smtClean="0"/>
              <a:t>(pro test shody středních hodnot)</a:t>
            </a:r>
            <a:endParaRPr lang="cs-CZ" dirty="0"/>
          </a:p>
        </p:txBody>
      </p:sp>
      <p:sp>
        <p:nvSpPr>
          <p:cNvPr id="14" name="TextovéPole 13"/>
          <p:cNvSpPr txBox="1"/>
          <p:nvPr/>
        </p:nvSpPr>
        <p:spPr>
          <a:xfrm>
            <a:off x="251520" y="1988840"/>
            <a:ext cx="2981714" cy="369332"/>
          </a:xfrm>
          <a:prstGeom prst="rect">
            <a:avLst/>
          </a:prstGeom>
          <a:noFill/>
        </p:spPr>
        <p:txBody>
          <a:bodyPr wrap="none" rtlCol="0">
            <a:spAutoFit/>
          </a:bodyPr>
          <a:lstStyle/>
          <a:p>
            <a:r>
              <a:rPr lang="cs-CZ" dirty="0" smtClean="0"/>
              <a:t>Výběrový průměr u 1. skupiny</a:t>
            </a:r>
            <a:endParaRPr lang="cs-CZ" dirty="0"/>
          </a:p>
        </p:txBody>
      </p:sp>
      <p:sp>
        <p:nvSpPr>
          <p:cNvPr id="15" name="TextovéPole 14"/>
          <p:cNvSpPr txBox="1"/>
          <p:nvPr/>
        </p:nvSpPr>
        <p:spPr>
          <a:xfrm>
            <a:off x="1259632" y="2348880"/>
            <a:ext cx="2981714" cy="369332"/>
          </a:xfrm>
          <a:prstGeom prst="rect">
            <a:avLst/>
          </a:prstGeom>
          <a:noFill/>
        </p:spPr>
        <p:txBody>
          <a:bodyPr wrap="none" rtlCol="0">
            <a:spAutoFit/>
          </a:bodyPr>
          <a:lstStyle/>
          <a:p>
            <a:r>
              <a:rPr lang="cs-CZ" dirty="0" smtClean="0"/>
              <a:t>Výběrový průměr u 2. skupiny</a:t>
            </a:r>
            <a:endParaRPr lang="cs-CZ" dirty="0"/>
          </a:p>
        </p:txBody>
      </p:sp>
      <p:cxnSp>
        <p:nvCxnSpPr>
          <p:cNvPr id="17" name="Přímá spojovací šipka 16"/>
          <p:cNvCxnSpPr/>
          <p:nvPr/>
        </p:nvCxnSpPr>
        <p:spPr>
          <a:xfrm>
            <a:off x="1043608" y="2564904"/>
            <a:ext cx="792088" cy="1368152"/>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Pravoúhlá spojovací čára 18"/>
          <p:cNvCxnSpPr/>
          <p:nvPr/>
        </p:nvCxnSpPr>
        <p:spPr>
          <a:xfrm rot="5400000">
            <a:off x="2123728" y="3284984"/>
            <a:ext cx="1008112" cy="12700"/>
          </a:xfrm>
          <a:prstGeom prst="bentConnector3">
            <a:avLst>
              <a:gd name="adj1" fmla="val 50000"/>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1" name="TextovéPole 20"/>
          <p:cNvSpPr txBox="1"/>
          <p:nvPr/>
        </p:nvSpPr>
        <p:spPr>
          <a:xfrm>
            <a:off x="1835696" y="5445224"/>
            <a:ext cx="2204193" cy="369332"/>
          </a:xfrm>
          <a:prstGeom prst="rect">
            <a:avLst/>
          </a:prstGeom>
          <a:noFill/>
        </p:spPr>
        <p:txBody>
          <a:bodyPr wrap="none" rtlCol="0">
            <a:spAutoFit/>
          </a:bodyPr>
          <a:lstStyle/>
          <a:p>
            <a:r>
              <a:rPr lang="cs-CZ" dirty="0" smtClean="0"/>
              <a:t>Počet stupňů volnosti</a:t>
            </a:r>
            <a:endParaRPr lang="cs-CZ" dirty="0"/>
          </a:p>
        </p:txBody>
      </p:sp>
      <p:sp>
        <p:nvSpPr>
          <p:cNvPr id="23" name="TextovéPole 22"/>
          <p:cNvSpPr txBox="1"/>
          <p:nvPr/>
        </p:nvSpPr>
        <p:spPr>
          <a:xfrm>
            <a:off x="4860032" y="4869160"/>
            <a:ext cx="3974742" cy="646331"/>
          </a:xfrm>
          <a:prstGeom prst="rect">
            <a:avLst/>
          </a:prstGeom>
          <a:noFill/>
        </p:spPr>
        <p:txBody>
          <a:bodyPr wrap="none" rtlCol="0">
            <a:spAutoFit/>
          </a:bodyPr>
          <a:lstStyle/>
          <a:p>
            <a:r>
              <a:rPr lang="cs-CZ" dirty="0" smtClean="0"/>
              <a:t>Testová statistika pro test shody rozptylů</a:t>
            </a:r>
          </a:p>
          <a:p>
            <a:r>
              <a:rPr lang="cs-CZ" dirty="0" smtClean="0"/>
              <a:t>(F-test)</a:t>
            </a:r>
            <a:endParaRPr lang="cs-CZ" dirty="0"/>
          </a:p>
        </p:txBody>
      </p:sp>
      <p:sp>
        <p:nvSpPr>
          <p:cNvPr id="24" name="TextovéPole 23"/>
          <p:cNvSpPr txBox="1"/>
          <p:nvPr/>
        </p:nvSpPr>
        <p:spPr>
          <a:xfrm>
            <a:off x="4860032" y="2924944"/>
            <a:ext cx="2526525" cy="369332"/>
          </a:xfrm>
          <a:prstGeom prst="rect">
            <a:avLst/>
          </a:prstGeom>
          <a:noFill/>
        </p:spPr>
        <p:txBody>
          <a:bodyPr wrap="none" rtlCol="0">
            <a:spAutoFit/>
          </a:bodyPr>
          <a:lstStyle/>
          <a:p>
            <a:r>
              <a:rPr lang="cs-CZ" dirty="0" smtClean="0"/>
              <a:t>Rozsah výběru 2. skupiny</a:t>
            </a:r>
            <a:endParaRPr lang="cs-CZ" dirty="0"/>
          </a:p>
        </p:txBody>
      </p:sp>
      <p:sp>
        <p:nvSpPr>
          <p:cNvPr id="26" name="TextovéPole 25"/>
          <p:cNvSpPr txBox="1"/>
          <p:nvPr/>
        </p:nvSpPr>
        <p:spPr>
          <a:xfrm>
            <a:off x="4804158" y="2132856"/>
            <a:ext cx="4339842" cy="369332"/>
          </a:xfrm>
          <a:prstGeom prst="rect">
            <a:avLst/>
          </a:prstGeom>
          <a:noFill/>
        </p:spPr>
        <p:txBody>
          <a:bodyPr wrap="none" rtlCol="0">
            <a:spAutoFit/>
          </a:bodyPr>
          <a:lstStyle/>
          <a:p>
            <a:r>
              <a:rPr lang="cs-CZ" dirty="0" smtClean="0"/>
              <a:t>Výběrová směrodatná odchylka u 2. skupiny </a:t>
            </a:r>
            <a:endParaRPr lang="cs-CZ" dirty="0"/>
          </a:p>
        </p:txBody>
      </p:sp>
      <p:cxnSp>
        <p:nvCxnSpPr>
          <p:cNvPr id="30" name="Pravoúhlá spojovací čára 29"/>
          <p:cNvCxnSpPr/>
          <p:nvPr/>
        </p:nvCxnSpPr>
        <p:spPr>
          <a:xfrm rot="5400000">
            <a:off x="4146302" y="3422650"/>
            <a:ext cx="1008112" cy="12700"/>
          </a:xfrm>
          <a:prstGeom prst="bentConnector3">
            <a:avLst>
              <a:gd name="adj1" fmla="val 50000"/>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1" name="Pravoúhlá spojovací čára 30"/>
          <p:cNvCxnSpPr/>
          <p:nvPr/>
        </p:nvCxnSpPr>
        <p:spPr>
          <a:xfrm rot="5400000">
            <a:off x="5112060" y="3320988"/>
            <a:ext cx="720080" cy="504056"/>
          </a:xfrm>
          <a:prstGeom prst="bentConnector3">
            <a:avLst>
              <a:gd name="adj1" fmla="val 50000"/>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4" name="Pravoúhlá spojovací čára 33"/>
          <p:cNvCxnSpPr/>
          <p:nvPr/>
        </p:nvCxnSpPr>
        <p:spPr>
          <a:xfrm rot="5400000">
            <a:off x="6336196" y="2528900"/>
            <a:ext cx="1512168" cy="1440160"/>
          </a:xfrm>
          <a:prstGeom prst="bentConnector3">
            <a:avLst>
              <a:gd name="adj1" fmla="val 50000"/>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3" name="Pravoúhlá spojovací čára 42"/>
          <p:cNvCxnSpPr/>
          <p:nvPr/>
        </p:nvCxnSpPr>
        <p:spPr>
          <a:xfrm rot="16200000" flipV="1">
            <a:off x="6774594" y="4623482"/>
            <a:ext cx="425698" cy="65658"/>
          </a:xfrm>
          <a:prstGeom prst="bentConnector3">
            <a:avLst>
              <a:gd name="adj1" fmla="val 50000"/>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7" name="Obdélník 46"/>
          <p:cNvSpPr/>
          <p:nvPr/>
        </p:nvSpPr>
        <p:spPr>
          <a:xfrm>
            <a:off x="6588224" y="3501008"/>
            <a:ext cx="1728192" cy="1080120"/>
          </a:xfrm>
          <a:prstGeom prst="rect">
            <a:avLst/>
          </a:prstGeom>
          <a:noFill/>
          <a:ln w="25400">
            <a:solidFill>
              <a:schemeClr val="tx1"/>
            </a:solidFill>
            <a:prstDash val="solid"/>
          </a:ln>
          <a:effectLst>
            <a:outerShdw blurRad="50800" dist="50800" dir="5400000" algn="ctr" rotWithShape="0">
              <a:schemeClr val="tx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9" name="Obdélník 48"/>
          <p:cNvSpPr/>
          <p:nvPr/>
        </p:nvSpPr>
        <p:spPr>
          <a:xfrm>
            <a:off x="2915816" y="3501008"/>
            <a:ext cx="1368152" cy="1080120"/>
          </a:xfrm>
          <a:prstGeom prst="rect">
            <a:avLst/>
          </a:prstGeom>
          <a:noFill/>
          <a:ln w="25400">
            <a:solidFill>
              <a:srgbClr val="00B050"/>
            </a:solidFill>
            <a:prstDash val="solid"/>
          </a:ln>
          <a:effectLst>
            <a:outerShdw blurRad="50800" dist="50800" dir="5400000" algn="ctr" rotWithShape="0">
              <a:schemeClr val="accent5">
                <a:lumMod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0" name="Šipka doprava 49"/>
          <p:cNvSpPr/>
          <p:nvPr/>
        </p:nvSpPr>
        <p:spPr>
          <a:xfrm rot="2613365">
            <a:off x="3700359" y="4817432"/>
            <a:ext cx="1153793" cy="648072"/>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1" name="TextovéPole 50"/>
          <p:cNvSpPr txBox="1"/>
          <p:nvPr/>
        </p:nvSpPr>
        <p:spPr>
          <a:xfrm>
            <a:off x="4499992" y="5517232"/>
            <a:ext cx="4464684" cy="646331"/>
          </a:xfrm>
          <a:prstGeom prst="rect">
            <a:avLst/>
          </a:prstGeom>
          <a:noFill/>
        </p:spPr>
        <p:txBody>
          <a:bodyPr wrap="none" rtlCol="0">
            <a:spAutoFit/>
          </a:bodyPr>
          <a:lstStyle/>
          <a:p>
            <a:r>
              <a:rPr lang="cs-CZ" b="1" i="1" u="sng" dirty="0" smtClean="0"/>
              <a:t>Tyto sloupce lze interpretovat pouze </a:t>
            </a:r>
          </a:p>
          <a:p>
            <a:r>
              <a:rPr lang="cs-CZ" b="1" i="1" u="sng" dirty="0" smtClean="0"/>
              <a:t>pokud rozdíl mezi rozptyly byl neprůkazný !!!</a:t>
            </a:r>
            <a:endParaRPr lang="cs-CZ" b="1" i="1" u="sng" dirty="0"/>
          </a:p>
        </p:txBody>
      </p:sp>
      <p:cxnSp>
        <p:nvCxnSpPr>
          <p:cNvPr id="54" name="Pravoúhlá spojovací čára 53"/>
          <p:cNvCxnSpPr/>
          <p:nvPr/>
        </p:nvCxnSpPr>
        <p:spPr>
          <a:xfrm rot="5400000">
            <a:off x="2861836" y="4563100"/>
            <a:ext cx="468000" cy="216024"/>
          </a:xfrm>
          <a:prstGeom prst="bentConnector3">
            <a:avLst>
              <a:gd name="adj1" fmla="val 50000"/>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56" name="Pravoúhlá spojovací čára 55"/>
          <p:cNvCxnSpPr/>
          <p:nvPr/>
        </p:nvCxnSpPr>
        <p:spPr>
          <a:xfrm rot="16200000" flipH="1">
            <a:off x="3149892" y="4887232"/>
            <a:ext cx="1080000" cy="180000"/>
          </a:xfrm>
          <a:prstGeom prst="bentConnector3">
            <a:avLst>
              <a:gd name="adj1" fmla="val 50000"/>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Zástupný symbol pro zápatí 16"/>
          <p:cNvSpPr>
            <a:spLocks noGrp="1"/>
          </p:cNvSpPr>
          <p:nvPr>
            <p:ph type="ftr" sz="quarter" idx="11"/>
          </p:nvPr>
        </p:nvSpPr>
        <p:spPr bwMode="auto">
          <a:noFill/>
          <a:ln>
            <a:miter lim="800000"/>
            <a:headEnd/>
            <a:tailEnd/>
          </a:ln>
        </p:spPr>
        <p:txBody>
          <a:bodyPr/>
          <a:lstStyle/>
          <a:p>
            <a:r>
              <a:rPr lang="cs-CZ" dirty="0"/>
              <a:t>Vytvořil Institut biostatistiky a analýz, Masarykova univerzita </a:t>
            </a:r>
            <a:br>
              <a:rPr lang="cs-CZ" dirty="0"/>
            </a:br>
            <a:r>
              <a:rPr lang="cs-CZ" i="1" dirty="0"/>
              <a:t>J. Jarkovský, L. Dušek</a:t>
            </a:r>
          </a:p>
        </p:txBody>
      </p:sp>
      <p:sp>
        <p:nvSpPr>
          <p:cNvPr id="235524" name="Nadpis 1"/>
          <p:cNvSpPr>
            <a:spLocks noGrp="1"/>
          </p:cNvSpPr>
          <p:nvPr>
            <p:ph type="ctrTitle" idx="4294967295"/>
          </p:nvPr>
        </p:nvSpPr>
        <p:spPr>
          <a:xfrm>
            <a:off x="685800" y="890111"/>
            <a:ext cx="7772400" cy="738664"/>
          </a:xfrm>
          <a:noFill/>
        </p:spPr>
        <p:txBody>
          <a:bodyPr>
            <a:spAutoFit/>
          </a:bodyPr>
          <a:lstStyle/>
          <a:p>
            <a:r>
              <a:rPr lang="cs-CZ" sz="4200" dirty="0" smtClean="0">
                <a:solidFill>
                  <a:schemeClr val="accent1"/>
                </a:solidFill>
                <a:latin typeface="Arial" pitchFamily="34" charset="0"/>
              </a:rPr>
              <a:t>Shrnutí statistických testů</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Nadpis 10"/>
          <p:cNvSpPr>
            <a:spLocks noGrp="1"/>
          </p:cNvSpPr>
          <p:nvPr>
            <p:ph type="title"/>
          </p:nvPr>
        </p:nvSpPr>
        <p:spPr/>
        <p:txBody>
          <a:bodyPr anchor="ctr"/>
          <a:lstStyle/>
          <a:p>
            <a:pPr lvl="0"/>
            <a:r>
              <a:rPr lang="cs-CZ" dirty="0" smtClean="0"/>
              <a:t>Příklad 2: Řešení v softwaru </a:t>
            </a:r>
            <a:r>
              <a:rPr lang="cs-CZ" dirty="0" err="1" smtClean="0"/>
              <a:t>Statistica</a:t>
            </a:r>
            <a:r>
              <a:rPr lang="cs-CZ" dirty="0" smtClean="0"/>
              <a:t> IV, F-test</a:t>
            </a:r>
            <a:endParaRPr lang="cs-CZ" dirty="0"/>
          </a:p>
        </p:txBody>
      </p:sp>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sp>
        <p:nvSpPr>
          <p:cNvPr id="4" name="TextovéPole 3"/>
          <p:cNvSpPr txBox="1"/>
          <p:nvPr/>
        </p:nvSpPr>
        <p:spPr>
          <a:xfrm>
            <a:off x="323528" y="1700808"/>
            <a:ext cx="7863691" cy="1200329"/>
          </a:xfrm>
          <a:prstGeom prst="rect">
            <a:avLst/>
          </a:prstGeom>
          <a:noFill/>
        </p:spPr>
        <p:txBody>
          <a:bodyPr wrap="none" rtlCol="0">
            <a:spAutoFit/>
          </a:bodyPr>
          <a:lstStyle/>
          <a:p>
            <a:pPr>
              <a:buFont typeface="Arial" pitchFamily="34" charset="0"/>
              <a:buChar char="•"/>
            </a:pPr>
            <a:r>
              <a:rPr lang="cs-CZ" dirty="0" smtClean="0"/>
              <a:t>  </a:t>
            </a:r>
            <a:r>
              <a:rPr lang="cs-CZ" u="sng" dirty="0" smtClean="0"/>
              <a:t>Pokud F-test prokázal odlišnost rozptylů</a:t>
            </a:r>
            <a:r>
              <a:rPr lang="cs-CZ" dirty="0" smtClean="0"/>
              <a:t>, je nutné na záložce </a:t>
            </a:r>
            <a:r>
              <a:rPr lang="cs-CZ" b="1" i="1" dirty="0" err="1" smtClean="0"/>
              <a:t>Options</a:t>
            </a:r>
            <a:r>
              <a:rPr lang="cs-CZ" dirty="0" smtClean="0"/>
              <a:t> odškrtnout</a:t>
            </a:r>
          </a:p>
          <a:p>
            <a:r>
              <a:rPr lang="cs-CZ" dirty="0" smtClean="0"/>
              <a:t> </a:t>
            </a:r>
            <a:r>
              <a:rPr lang="cs-CZ" b="1" i="1" dirty="0" smtClean="0"/>
              <a:t>Test w/</a:t>
            </a:r>
            <a:r>
              <a:rPr lang="cs-CZ" b="1" i="1" dirty="0" err="1" smtClean="0"/>
              <a:t>separate</a:t>
            </a:r>
            <a:r>
              <a:rPr lang="cs-CZ" b="1" i="1" dirty="0" smtClean="0"/>
              <a:t> variance </a:t>
            </a:r>
            <a:r>
              <a:rPr lang="cs-CZ" b="1" i="1" dirty="0" err="1" smtClean="0"/>
              <a:t>estimates</a:t>
            </a:r>
            <a:r>
              <a:rPr lang="cs-CZ" b="1" i="1" dirty="0" smtClean="0"/>
              <a:t> (t-test se </a:t>
            </a:r>
            <a:r>
              <a:rPr lang="cs-CZ" b="1" i="1" dirty="0" err="1" smtClean="0"/>
              <a:t>samost</a:t>
            </a:r>
            <a:r>
              <a:rPr lang="cs-CZ" b="1" i="1" dirty="0" smtClean="0"/>
              <a:t>. odhady rozptylů)</a:t>
            </a:r>
          </a:p>
          <a:p>
            <a:pPr>
              <a:buFont typeface="Arial" pitchFamily="34" charset="0"/>
              <a:buChar char="•"/>
            </a:pPr>
            <a:endParaRPr lang="cs-CZ" dirty="0" smtClean="0"/>
          </a:p>
          <a:p>
            <a:endParaRPr lang="cs-CZ" b="1" i="1" dirty="0" smtClean="0"/>
          </a:p>
        </p:txBody>
      </p:sp>
      <p:pic>
        <p:nvPicPr>
          <p:cNvPr id="60418" name="Picture 2"/>
          <p:cNvPicPr>
            <a:picLocks noChangeAspect="1" noChangeArrowheads="1"/>
          </p:cNvPicPr>
          <p:nvPr/>
        </p:nvPicPr>
        <p:blipFill>
          <a:blip r:embed="rId2" cstate="print"/>
          <a:srcRect b="2326"/>
          <a:stretch>
            <a:fillRect/>
          </a:stretch>
        </p:blipFill>
        <p:spPr bwMode="auto">
          <a:xfrm>
            <a:off x="1187632" y="2420890"/>
            <a:ext cx="4638675" cy="3023621"/>
          </a:xfrm>
          <a:prstGeom prst="rect">
            <a:avLst/>
          </a:prstGeom>
          <a:noFill/>
          <a:ln w="9525">
            <a:noFill/>
            <a:miter lim="800000"/>
            <a:headEnd/>
            <a:tailEnd/>
          </a:ln>
        </p:spPr>
      </p:pic>
      <p:sp>
        <p:nvSpPr>
          <p:cNvPr id="6" name="Šipka doprava 5"/>
          <p:cNvSpPr/>
          <p:nvPr/>
        </p:nvSpPr>
        <p:spPr>
          <a:xfrm>
            <a:off x="323528" y="3861048"/>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1</a:t>
            </a:r>
            <a:endParaRPr lang="cs-CZ" dirty="0"/>
          </a:p>
        </p:txBody>
      </p:sp>
      <p:sp>
        <p:nvSpPr>
          <p:cNvPr id="7" name="Šipka doprava 6"/>
          <p:cNvSpPr/>
          <p:nvPr/>
        </p:nvSpPr>
        <p:spPr>
          <a:xfrm rot="9780000" flipV="1">
            <a:off x="4420120" y="3528555"/>
            <a:ext cx="761868" cy="540949"/>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cs-CZ" dirty="0" smtClean="0"/>
              <a:t>2</a:t>
            </a:r>
            <a:endParaRPr lang="cs-CZ" dirty="0"/>
          </a:p>
        </p:txBody>
      </p:sp>
      <p:sp>
        <p:nvSpPr>
          <p:cNvPr id="8" name="TextovéPole 7"/>
          <p:cNvSpPr txBox="1"/>
          <p:nvPr/>
        </p:nvSpPr>
        <p:spPr>
          <a:xfrm>
            <a:off x="5796136" y="3679864"/>
            <a:ext cx="3267176" cy="1477328"/>
          </a:xfrm>
          <a:prstGeom prst="rect">
            <a:avLst/>
          </a:prstGeom>
          <a:noFill/>
        </p:spPr>
        <p:txBody>
          <a:bodyPr wrap="none" rtlCol="0">
            <a:spAutoFit/>
          </a:bodyPr>
          <a:lstStyle/>
          <a:p>
            <a:pPr>
              <a:buFont typeface="Arial" pitchFamily="34" charset="0"/>
              <a:buChar char="•"/>
            </a:pPr>
            <a:r>
              <a:rPr lang="cs-CZ" dirty="0" smtClean="0"/>
              <a:t> Chceme-li homogenitu rozptylů</a:t>
            </a:r>
          </a:p>
          <a:p>
            <a:r>
              <a:rPr lang="cs-CZ" dirty="0" smtClean="0"/>
              <a:t> testovat ještě jiným testem, </a:t>
            </a:r>
          </a:p>
          <a:p>
            <a:r>
              <a:rPr lang="cs-CZ" dirty="0" smtClean="0"/>
              <a:t>než F-testem, vybereme </a:t>
            </a:r>
          </a:p>
          <a:p>
            <a:r>
              <a:rPr lang="cs-CZ" dirty="0" smtClean="0"/>
              <a:t>test z nabídky </a:t>
            </a:r>
            <a:r>
              <a:rPr lang="cs-CZ" b="1" i="1" dirty="0" err="1" smtClean="0"/>
              <a:t>Homogeneity</a:t>
            </a:r>
            <a:endParaRPr lang="cs-CZ" b="1" i="1" dirty="0" smtClean="0"/>
          </a:p>
          <a:p>
            <a:r>
              <a:rPr lang="cs-CZ" b="1" i="1" dirty="0" err="1" smtClean="0"/>
              <a:t>of</a:t>
            </a:r>
            <a:r>
              <a:rPr lang="cs-CZ" b="1" i="1" dirty="0" smtClean="0"/>
              <a:t> </a:t>
            </a:r>
            <a:r>
              <a:rPr lang="cs-CZ" b="1" i="1" dirty="0" err="1" smtClean="0"/>
              <a:t>variances</a:t>
            </a:r>
            <a:endParaRPr lang="cs-CZ" b="1" i="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pPr lvl="0"/>
            <a:r>
              <a:rPr lang="cs-CZ" dirty="0" smtClean="0"/>
              <a:t>Příklad 3: Párový </a:t>
            </a:r>
            <a:r>
              <a:rPr lang="cs-CZ" dirty="0" err="1" smtClean="0"/>
              <a:t>dvouvýběrový</a:t>
            </a:r>
            <a:r>
              <a:rPr lang="cs-CZ" dirty="0" smtClean="0"/>
              <a:t> t-test </a:t>
            </a:r>
            <a:endParaRPr lang="cs-CZ" dirty="0"/>
          </a:p>
        </p:txBody>
      </p:sp>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sp>
        <p:nvSpPr>
          <p:cNvPr id="4" name="Rectangle 3"/>
          <p:cNvSpPr txBox="1">
            <a:spLocks/>
          </p:cNvSpPr>
          <p:nvPr/>
        </p:nvSpPr>
        <p:spPr bwMode="auto">
          <a:xfrm>
            <a:off x="250825" y="1556792"/>
            <a:ext cx="8534400" cy="11572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73050" marR="0" lvl="0" indent="-273050" algn="just"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defRPr/>
            </a:pPr>
            <a:r>
              <a:rPr kumimoji="0" lang="cs-CZ" sz="1400" b="0" i="0" u="none" strike="noStrike" kern="1200" cap="none" spc="0" normalizeH="0" baseline="0" noProof="0" dirty="0" smtClean="0">
                <a:ln>
                  <a:noFill/>
                </a:ln>
                <a:solidFill>
                  <a:schemeClr val="tx1"/>
                </a:solidFill>
                <a:effectLst/>
                <a:uLnTx/>
                <a:uFillTx/>
                <a:latin typeface="+mn-lt"/>
                <a:ea typeface="+mn-ea"/>
                <a:cs typeface="+mn-cs"/>
              </a:rPr>
              <a:t>Byl prováděn pokus s dietou u </a:t>
            </a:r>
            <a:r>
              <a:rPr lang="cs-CZ" sz="1400" dirty="0" smtClean="0"/>
              <a:t>18</a:t>
            </a:r>
            <a:r>
              <a:rPr kumimoji="0" lang="cs-CZ" sz="1400" b="0" i="0" u="none" strike="noStrike" kern="1200" cap="none" spc="0" normalizeH="0" baseline="0" noProof="0" dirty="0" smtClean="0">
                <a:ln>
                  <a:noFill/>
                </a:ln>
                <a:solidFill>
                  <a:schemeClr val="tx1"/>
                </a:solidFill>
                <a:effectLst/>
                <a:uLnTx/>
                <a:uFillTx/>
                <a:latin typeface="+mn-lt"/>
                <a:ea typeface="+mn-ea"/>
                <a:cs typeface="+mn-cs"/>
              </a:rPr>
              <a:t> diabetických krys, každá krysa </a:t>
            </a:r>
            <a:r>
              <a:rPr lang="cs-CZ" sz="1400" dirty="0" smtClean="0"/>
              <a:t>byla vystavena dvěma dietám (jedné nové speciální a jedné kontrolní dietě). Protože každá krysa absolvovala obě diety, jde o párové uspořádání, kdy hodnoty v obou pokusech jsou spojeny přes pokusné zvíře. Zjistěte, zda testovaná dieta způsobí změnu hmotnosti u krys (zda se liší hmotnost krys po nové speciální a po kontrolní dietě). </a:t>
            </a:r>
            <a:endParaRPr kumimoji="0" lang="cs-CZ" sz="1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Rectangle 2"/>
          <p:cNvSpPr txBox="1">
            <a:spLocks/>
          </p:cNvSpPr>
          <p:nvPr/>
        </p:nvSpPr>
        <p:spPr bwMode="auto">
          <a:xfrm>
            <a:off x="395536" y="18864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cs-CZ" sz="3300" b="1" i="0" u="none" strike="noStrike" kern="1200" cap="none" spc="0" normalizeH="0" baseline="0" noProof="0" dirty="0" smtClean="0">
              <a:ln>
                <a:noFill/>
              </a:ln>
              <a:solidFill>
                <a:srgbClr val="7B9899"/>
              </a:solidFill>
              <a:effectLst/>
              <a:uLnTx/>
              <a:uFillTx/>
              <a:latin typeface="+mj-lt"/>
              <a:ea typeface="+mj-ea"/>
              <a:cs typeface="+mj-cs"/>
            </a:endParaRPr>
          </a:p>
        </p:txBody>
      </p:sp>
      <p:sp>
        <p:nvSpPr>
          <p:cNvPr id="8" name="Rectangle 6"/>
          <p:cNvSpPr>
            <a:spLocks noChangeArrowheads="1"/>
          </p:cNvSpPr>
          <p:nvPr/>
        </p:nvSpPr>
        <p:spPr bwMode="auto">
          <a:xfrm>
            <a:off x="323850" y="2347017"/>
            <a:ext cx="7776542" cy="3816429"/>
          </a:xfrm>
          <a:prstGeom prst="rect">
            <a:avLst/>
          </a:prstGeom>
          <a:noFill/>
          <a:ln w="9525">
            <a:noFill/>
            <a:miter lim="800000"/>
            <a:headEnd/>
            <a:tailEnd/>
          </a:ln>
        </p:spPr>
        <p:txBody>
          <a:bodyPr wrap="square" anchor="ctr">
            <a:spAutoFit/>
          </a:bodyPr>
          <a:lstStyle/>
          <a:p>
            <a:pPr marL="457200" indent="-457200" fontAlgn="base">
              <a:spcBef>
                <a:spcPct val="20000"/>
              </a:spcBef>
              <a:spcAft>
                <a:spcPct val="0"/>
              </a:spcAft>
              <a:buFontTx/>
              <a:buAutoNum type="arabicPeriod"/>
            </a:pP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r>
              <a:rPr lang="cs-CZ" sz="1200" b="1" dirty="0">
                <a:solidFill>
                  <a:prstClr val="black"/>
                </a:solidFill>
                <a:cs typeface="Arial" pitchFamily="34" charset="0"/>
              </a:rPr>
              <a:t>Nulová hypotéza </a:t>
            </a:r>
            <a:r>
              <a:rPr lang="cs-CZ" sz="1200" dirty="0">
                <a:solidFill>
                  <a:prstClr val="black"/>
                </a:solidFill>
                <a:cs typeface="Arial" pitchFamily="34" charset="0"/>
              </a:rPr>
              <a:t>zní, že skutečný průměrný rozdíl </a:t>
            </a:r>
            <a:r>
              <a:rPr lang="cs-CZ" sz="1200" dirty="0" smtClean="0">
                <a:solidFill>
                  <a:prstClr val="black"/>
                </a:solidFill>
                <a:cs typeface="Arial" pitchFamily="34" charset="0"/>
              </a:rPr>
              <a:t>v hmotnosti krys po speciální a kontrolní dietě je nulový (speciální dieta nevedla ke změně hmotnosti ve srovnání s kontrolní dietou), </a:t>
            </a:r>
            <a:r>
              <a:rPr lang="cs-CZ" sz="1200" b="1" dirty="0">
                <a:solidFill>
                  <a:prstClr val="black"/>
                </a:solidFill>
                <a:cs typeface="Arial" pitchFamily="34" charset="0"/>
              </a:rPr>
              <a:t>alternativní hypotéza </a:t>
            </a:r>
            <a:r>
              <a:rPr lang="cs-CZ" sz="1200" dirty="0">
                <a:solidFill>
                  <a:prstClr val="black"/>
                </a:solidFill>
                <a:cs typeface="Arial" pitchFamily="34" charset="0"/>
              </a:rPr>
              <a:t>zní, že </a:t>
            </a:r>
            <a:r>
              <a:rPr lang="cs-CZ" sz="1200" dirty="0" smtClean="0">
                <a:solidFill>
                  <a:prstClr val="black"/>
                </a:solidFill>
                <a:cs typeface="Arial" pitchFamily="34" charset="0"/>
              </a:rPr>
              <a:t>rozdíl hmotností je odlišný od </a:t>
            </a:r>
            <a:r>
              <a:rPr lang="cs-CZ" sz="1200" dirty="0">
                <a:solidFill>
                  <a:prstClr val="black"/>
                </a:solidFill>
                <a:cs typeface="Arial" pitchFamily="34" charset="0"/>
              </a:rPr>
              <a:t>nuly (speciální dieta </a:t>
            </a:r>
            <a:r>
              <a:rPr lang="cs-CZ" sz="1200" dirty="0" smtClean="0">
                <a:solidFill>
                  <a:prstClr val="black"/>
                </a:solidFill>
                <a:cs typeface="Arial" pitchFamily="34" charset="0"/>
              </a:rPr>
              <a:t>vedla </a:t>
            </a:r>
            <a:r>
              <a:rPr lang="cs-CZ" sz="1200" dirty="0">
                <a:solidFill>
                  <a:prstClr val="black"/>
                </a:solidFill>
                <a:cs typeface="Arial" pitchFamily="34" charset="0"/>
              </a:rPr>
              <a:t>ke změně hmotnosti ve srovnání s kontrolní dietou).</a:t>
            </a:r>
          </a:p>
          <a:p>
            <a:pPr marL="457200" indent="-457200" fontAlgn="base">
              <a:spcBef>
                <a:spcPct val="20000"/>
              </a:spcBef>
              <a:spcAft>
                <a:spcPct val="0"/>
              </a:spcAft>
              <a:buFontTx/>
              <a:buAutoNum type="arabicPeriod"/>
            </a:pPr>
            <a:r>
              <a:rPr lang="cs-CZ" sz="1200" dirty="0">
                <a:solidFill>
                  <a:prstClr val="black"/>
                </a:solidFill>
                <a:cs typeface="Arial" pitchFamily="34" charset="0"/>
              </a:rPr>
              <a:t>Pro </a:t>
            </a:r>
            <a:r>
              <a:rPr lang="cs-CZ" sz="1200" dirty="0" smtClean="0">
                <a:solidFill>
                  <a:prstClr val="black"/>
                </a:solidFill>
                <a:cs typeface="Arial" pitchFamily="34" charset="0"/>
              </a:rPr>
              <a:t>každou krysu je </a:t>
            </a:r>
            <a:r>
              <a:rPr lang="cs-CZ" sz="1200" dirty="0">
                <a:solidFill>
                  <a:prstClr val="black"/>
                </a:solidFill>
                <a:cs typeface="Arial" pitchFamily="34" charset="0"/>
              </a:rPr>
              <a:t>spočítán rozdíl </a:t>
            </a:r>
            <a:r>
              <a:rPr lang="cs-CZ" sz="1200" dirty="0" smtClean="0">
                <a:solidFill>
                  <a:prstClr val="black"/>
                </a:solidFill>
                <a:cs typeface="Arial" pitchFamily="34" charset="0"/>
              </a:rPr>
              <a:t>hmotností naměřených po </a:t>
            </a:r>
            <a:r>
              <a:rPr lang="cs-CZ" sz="1200" dirty="0">
                <a:solidFill>
                  <a:prstClr val="black"/>
                </a:solidFill>
                <a:cs typeface="Arial" pitchFamily="34" charset="0"/>
              </a:rPr>
              <a:t>obou dietách a měly by být ověřeny předpoklady </a:t>
            </a:r>
            <a:r>
              <a:rPr lang="cs-CZ" sz="1200" dirty="0" smtClean="0">
                <a:solidFill>
                  <a:prstClr val="black"/>
                </a:solidFill>
                <a:cs typeface="Arial" pitchFamily="34" charset="0"/>
              </a:rPr>
              <a:t>pro </a:t>
            </a:r>
            <a:r>
              <a:rPr lang="cs-CZ" sz="1200" dirty="0" err="1" smtClean="0">
                <a:solidFill>
                  <a:prstClr val="black"/>
                </a:solidFill>
                <a:cs typeface="Arial" pitchFamily="34" charset="0"/>
              </a:rPr>
              <a:t>jednovýběrový</a:t>
            </a:r>
            <a:r>
              <a:rPr lang="cs-CZ" sz="1200" dirty="0" smtClean="0">
                <a:solidFill>
                  <a:prstClr val="black"/>
                </a:solidFill>
                <a:cs typeface="Arial" pitchFamily="34" charset="0"/>
              </a:rPr>
              <a:t> </a:t>
            </a:r>
            <a:r>
              <a:rPr lang="cs-CZ" sz="1200" dirty="0">
                <a:solidFill>
                  <a:prstClr val="black"/>
                </a:solidFill>
                <a:cs typeface="Arial" pitchFamily="34" charset="0"/>
              </a:rPr>
              <a:t>t-test </a:t>
            </a:r>
            <a:r>
              <a:rPr lang="cs-CZ" sz="1200" dirty="0" smtClean="0">
                <a:solidFill>
                  <a:prstClr val="black"/>
                </a:solidFill>
                <a:cs typeface="Arial" pitchFamily="34" charset="0"/>
              </a:rPr>
              <a:t>– alespoň </a:t>
            </a:r>
            <a:r>
              <a:rPr lang="cs-CZ" sz="1200" dirty="0">
                <a:solidFill>
                  <a:prstClr val="black"/>
                </a:solidFill>
                <a:cs typeface="Arial" pitchFamily="34" charset="0"/>
              </a:rPr>
              <a:t>přibližně </a:t>
            </a:r>
            <a:r>
              <a:rPr lang="cs-CZ" sz="1200" b="1" dirty="0">
                <a:solidFill>
                  <a:prstClr val="black"/>
                </a:solidFill>
                <a:cs typeface="Arial" pitchFamily="34" charset="0"/>
              </a:rPr>
              <a:t>normální </a:t>
            </a:r>
            <a:r>
              <a:rPr lang="cs-CZ" sz="1200" b="1" dirty="0" smtClean="0">
                <a:solidFill>
                  <a:prstClr val="black"/>
                </a:solidFill>
                <a:cs typeface="Arial" pitchFamily="34" charset="0"/>
              </a:rPr>
              <a:t>rozložení diferencí</a:t>
            </a:r>
            <a:r>
              <a:rPr lang="cs-CZ" sz="1200" dirty="0" smtClean="0">
                <a:solidFill>
                  <a:prstClr val="black"/>
                </a:solidFill>
                <a:cs typeface="Arial" pitchFamily="34" charset="0"/>
              </a:rPr>
              <a:t>.</a:t>
            </a: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r>
              <a:rPr lang="cs-CZ" sz="1200" dirty="0">
                <a:solidFill>
                  <a:prstClr val="black"/>
                </a:solidFill>
                <a:cs typeface="Arial" pitchFamily="34" charset="0"/>
              </a:rPr>
              <a:t>Je spočítána </a:t>
            </a:r>
            <a:r>
              <a:rPr lang="cs-CZ" sz="1200" b="1" dirty="0">
                <a:solidFill>
                  <a:prstClr val="black"/>
                </a:solidFill>
                <a:cs typeface="Arial" pitchFamily="34" charset="0"/>
              </a:rPr>
              <a:t>testová </a:t>
            </a:r>
            <a:r>
              <a:rPr lang="cs-CZ" sz="1200" b="1" dirty="0" smtClean="0">
                <a:solidFill>
                  <a:prstClr val="black"/>
                </a:solidFill>
                <a:cs typeface="Arial" pitchFamily="34" charset="0"/>
              </a:rPr>
              <a:t>statistika</a:t>
            </a:r>
            <a:r>
              <a:rPr lang="cs-CZ" sz="1200" dirty="0" smtClean="0">
                <a:solidFill>
                  <a:prstClr val="black"/>
                </a:solidFill>
                <a:cs typeface="Arial" pitchFamily="34" charset="0"/>
              </a:rPr>
              <a:t>, </a:t>
            </a:r>
            <a:r>
              <a:rPr lang="cs-CZ" sz="1200" dirty="0">
                <a:solidFill>
                  <a:prstClr val="black"/>
                </a:solidFill>
                <a:cs typeface="Arial" pitchFamily="34" charset="0"/>
              </a:rPr>
              <a:t>výpočet vlastně probíhá jako </a:t>
            </a:r>
            <a:r>
              <a:rPr lang="cs-CZ" sz="1200" dirty="0" err="1" smtClean="0">
                <a:solidFill>
                  <a:prstClr val="black"/>
                </a:solidFill>
                <a:cs typeface="Arial" pitchFamily="34" charset="0"/>
              </a:rPr>
              <a:t>jednovýběrový</a:t>
            </a:r>
            <a:r>
              <a:rPr lang="cs-CZ" sz="1200" dirty="0" smtClean="0">
                <a:solidFill>
                  <a:prstClr val="black"/>
                </a:solidFill>
                <a:cs typeface="Arial" pitchFamily="34" charset="0"/>
              </a:rPr>
              <a:t> </a:t>
            </a:r>
            <a:r>
              <a:rPr lang="cs-CZ" sz="1200" dirty="0">
                <a:solidFill>
                  <a:prstClr val="black"/>
                </a:solidFill>
                <a:cs typeface="Arial" pitchFamily="34" charset="0"/>
              </a:rPr>
              <a:t>t-test, kde je zjišťována významnost průměru diferencí obou souborů jako rozdíl mezi touto hodnotou a nulou </a:t>
            </a:r>
            <a:r>
              <a:rPr lang="cs-CZ" sz="1200" dirty="0" smtClean="0">
                <a:solidFill>
                  <a:prstClr val="black"/>
                </a:solidFill>
                <a:cs typeface="Arial" pitchFamily="34" charset="0"/>
              </a:rPr>
              <a:t>(0 </a:t>
            </a:r>
            <a:r>
              <a:rPr lang="cs-CZ" sz="1200" dirty="0">
                <a:solidFill>
                  <a:prstClr val="black"/>
                </a:solidFill>
                <a:cs typeface="Arial" pitchFamily="34" charset="0"/>
              </a:rPr>
              <a:t>je hodnota, kterou by průměrná diference měla nabývat, pokud platí nulová hypotéza). </a:t>
            </a:r>
            <a:r>
              <a:rPr lang="cs-CZ" sz="1200" dirty="0" smtClean="0">
                <a:solidFill>
                  <a:prstClr val="black"/>
                </a:solidFill>
                <a:cs typeface="Arial" pitchFamily="34" charset="0"/>
              </a:rPr>
              <a:t>T=-1,72 </a:t>
            </a:r>
            <a:r>
              <a:rPr lang="cs-CZ" sz="1200" dirty="0">
                <a:solidFill>
                  <a:prstClr val="black"/>
                </a:solidFill>
                <a:cs typeface="Arial" pitchFamily="34" charset="0"/>
              </a:rPr>
              <a:t>s </a:t>
            </a:r>
            <a:r>
              <a:rPr lang="cs-CZ" sz="1200" dirty="0" smtClean="0">
                <a:solidFill>
                  <a:prstClr val="black"/>
                </a:solidFill>
                <a:cs typeface="Arial" pitchFamily="34" charset="0"/>
              </a:rPr>
              <a:t>17 </a:t>
            </a:r>
            <a:r>
              <a:rPr lang="cs-CZ" sz="1200" dirty="0">
                <a:solidFill>
                  <a:prstClr val="black"/>
                </a:solidFill>
                <a:cs typeface="Arial" pitchFamily="34" charset="0"/>
              </a:rPr>
              <a:t>stupni volnosti, skutečná </a:t>
            </a:r>
            <a:r>
              <a:rPr lang="cs-CZ" sz="1200" dirty="0" smtClean="0">
                <a:solidFill>
                  <a:prstClr val="black"/>
                </a:solidFill>
                <a:cs typeface="Arial" pitchFamily="34" charset="0"/>
              </a:rPr>
              <a:t>p-hodnota=0,102 </a:t>
            </a:r>
            <a:r>
              <a:rPr lang="cs-CZ" sz="1200" dirty="0">
                <a:solidFill>
                  <a:prstClr val="black"/>
                </a:solidFill>
                <a:cs typeface="Arial" pitchFamily="34" charset="0"/>
              </a:rPr>
              <a:t>a tedy na hladině </a:t>
            </a:r>
            <a:r>
              <a:rPr lang="cs-CZ" sz="1200" dirty="0" smtClean="0">
                <a:solidFill>
                  <a:prstClr val="black"/>
                </a:solidFill>
                <a:cs typeface="Arial" pitchFamily="34" charset="0"/>
              </a:rPr>
              <a:t>významnosti </a:t>
            </a:r>
            <a:r>
              <a:rPr lang="el-GR" sz="1200" dirty="0" smtClean="0">
                <a:solidFill>
                  <a:prstClr val="black"/>
                </a:solidFill>
                <a:cs typeface="Arial" pitchFamily="34" charset="0"/>
              </a:rPr>
              <a:t>α</a:t>
            </a:r>
            <a:r>
              <a:rPr lang="cs-CZ" sz="1200" dirty="0" smtClean="0">
                <a:solidFill>
                  <a:prstClr val="black"/>
                </a:solidFill>
                <a:cs typeface="Arial" pitchFamily="34" charset="0"/>
              </a:rPr>
              <a:t>=0,05 nemůžeme </a:t>
            </a:r>
            <a:r>
              <a:rPr lang="cs-CZ" sz="1200" dirty="0">
                <a:solidFill>
                  <a:prstClr val="black"/>
                </a:solidFill>
                <a:cs typeface="Arial" pitchFamily="34" charset="0"/>
              </a:rPr>
              <a:t>nulovou hypotézu </a:t>
            </a:r>
            <a:r>
              <a:rPr lang="cs-CZ" sz="1200" dirty="0" smtClean="0">
                <a:solidFill>
                  <a:prstClr val="black"/>
                </a:solidFill>
                <a:cs typeface="Arial" pitchFamily="34" charset="0"/>
              </a:rPr>
              <a:t>zamítnout.</a:t>
            </a: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endParaRPr lang="cs-CZ" sz="1200" dirty="0" smtClean="0">
              <a:solidFill>
                <a:prstClr val="black"/>
              </a:solidFill>
              <a:cs typeface="Arial" pitchFamily="34" charset="0"/>
            </a:endParaRPr>
          </a:p>
          <a:p>
            <a:pPr marL="457200" indent="-457200" fontAlgn="base">
              <a:spcBef>
                <a:spcPct val="20000"/>
              </a:spcBef>
              <a:spcAft>
                <a:spcPct val="0"/>
              </a:spcAft>
              <a:buFontTx/>
              <a:buAutoNum type="arabicPeriod"/>
            </a:pP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r>
              <a:rPr lang="cs-CZ" sz="1200" dirty="0">
                <a:solidFill>
                  <a:prstClr val="black"/>
                </a:solidFill>
                <a:cs typeface="Arial" pitchFamily="34" charset="0"/>
              </a:rPr>
              <a:t>Závěrem můžeme říci, že nulová hypotéza neexistence rozdílu </a:t>
            </a:r>
            <a:r>
              <a:rPr lang="cs-CZ" sz="1200" dirty="0" smtClean="0">
                <a:solidFill>
                  <a:prstClr val="black"/>
                </a:solidFill>
                <a:cs typeface="Arial" pitchFamily="34" charset="0"/>
              </a:rPr>
              <a:t>vlivu na snížení váhy mezi </a:t>
            </a:r>
            <a:r>
              <a:rPr lang="cs-CZ" sz="1200" dirty="0">
                <a:solidFill>
                  <a:prstClr val="black"/>
                </a:solidFill>
                <a:cs typeface="Arial" pitchFamily="34" charset="0"/>
              </a:rPr>
              <a:t>oběma </a:t>
            </a:r>
          </a:p>
          <a:p>
            <a:pPr marL="446088" fontAlgn="base">
              <a:spcBef>
                <a:spcPct val="20000"/>
              </a:spcBef>
              <a:spcAft>
                <a:spcPct val="0"/>
              </a:spcAft>
            </a:pPr>
            <a:r>
              <a:rPr lang="cs-CZ" sz="1200" dirty="0" smtClean="0">
                <a:solidFill>
                  <a:prstClr val="black"/>
                </a:solidFill>
                <a:cs typeface="Arial" pitchFamily="34" charset="0"/>
              </a:rPr>
              <a:t>dietami nebyla </a:t>
            </a:r>
            <a:r>
              <a:rPr lang="cs-CZ" sz="1200" dirty="0">
                <a:solidFill>
                  <a:prstClr val="black"/>
                </a:solidFill>
                <a:cs typeface="Arial" pitchFamily="34" charset="0"/>
              </a:rPr>
              <a:t>zamítnuta, což znamená, že </a:t>
            </a:r>
            <a:r>
              <a:rPr lang="cs-CZ" sz="1200" dirty="0" smtClean="0">
                <a:solidFill>
                  <a:prstClr val="black"/>
                </a:solidFill>
                <a:cs typeface="Arial" pitchFamily="34" charset="0"/>
              </a:rPr>
              <a:t>speciální dieta nemá významný </a:t>
            </a:r>
            <a:r>
              <a:rPr lang="cs-CZ" sz="1200" dirty="0">
                <a:solidFill>
                  <a:prstClr val="black"/>
                </a:solidFill>
                <a:cs typeface="Arial" pitchFamily="34" charset="0"/>
              </a:rPr>
              <a:t>vliv na snížení </a:t>
            </a:r>
            <a:r>
              <a:rPr lang="cs-CZ" sz="1200" dirty="0" smtClean="0">
                <a:solidFill>
                  <a:prstClr val="black"/>
                </a:solidFill>
                <a:cs typeface="Arial" pitchFamily="34" charset="0"/>
              </a:rPr>
              <a:t>hmotnosti.</a:t>
            </a:r>
            <a:endParaRPr lang="cs-CZ" sz="1200" dirty="0">
              <a:solidFill>
                <a:prstClr val="black"/>
              </a:solidFill>
              <a:cs typeface="Arial" pitchFamily="34" charset="0"/>
            </a:endParaRPr>
          </a:p>
          <a:p>
            <a:pPr marL="457200" indent="-457200" eaLnBrk="0" fontAlgn="base" hangingPunct="0">
              <a:spcBef>
                <a:spcPct val="0"/>
              </a:spcBef>
              <a:spcAft>
                <a:spcPct val="0"/>
              </a:spcAft>
              <a:buFontTx/>
              <a:buAutoNum type="arabicPeriod"/>
            </a:pPr>
            <a:endParaRPr lang="cs-CZ" sz="1400" dirty="0">
              <a:solidFill>
                <a:prstClr val="black"/>
              </a:solidFill>
              <a:cs typeface="Arial" pitchFamily="34" charset="0"/>
            </a:endParaRPr>
          </a:p>
        </p:txBody>
      </p:sp>
      <p:graphicFrame>
        <p:nvGraphicFramePr>
          <p:cNvPr id="62466" name="Object 8"/>
          <p:cNvGraphicFramePr>
            <a:graphicFrameLocks noChangeAspect="1"/>
          </p:cNvGraphicFramePr>
          <p:nvPr/>
        </p:nvGraphicFramePr>
        <p:xfrm>
          <a:off x="868363" y="4653136"/>
          <a:ext cx="3990975" cy="609600"/>
        </p:xfrm>
        <a:graphic>
          <a:graphicData uri="http://schemas.openxmlformats.org/presentationml/2006/ole">
            <mc:AlternateContent xmlns:mc="http://schemas.openxmlformats.org/markup-compatibility/2006">
              <mc:Choice xmlns:v="urn:schemas-microsoft-com:vml" Requires="v">
                <p:oleObj spid="_x0000_s62481" r:id="rId3" imgW="3987800" imgH="609600" progId="">
                  <p:embed/>
                </p:oleObj>
              </mc:Choice>
              <mc:Fallback>
                <p:oleObj r:id="rId3" imgW="3987800" imgH="609600" progId="">
                  <p:embed/>
                  <p:pic>
                    <p:nvPicPr>
                      <p:cNvPr id="0"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8363" y="4653136"/>
                        <a:ext cx="3990975"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62472" name="Picture 8" descr="http://www.zdarskypruvodce.cz/wp-content/krysa-zdar-nad-sazavou.png"/>
          <p:cNvPicPr>
            <a:picLocks noChangeAspect="1" noChangeArrowheads="1"/>
          </p:cNvPicPr>
          <p:nvPr/>
        </p:nvPicPr>
        <p:blipFill>
          <a:blip r:embed="rId5" cstate="print"/>
          <a:srcRect/>
          <a:stretch>
            <a:fillRect/>
          </a:stretch>
        </p:blipFill>
        <p:spPr bwMode="auto">
          <a:xfrm>
            <a:off x="6012160" y="4522812"/>
            <a:ext cx="2876550" cy="1714500"/>
          </a:xfrm>
          <a:prstGeom prst="rect">
            <a:avLst/>
          </a:prstGeo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pic>
        <p:nvPicPr>
          <p:cNvPr id="63490" name="Picture 2"/>
          <p:cNvPicPr>
            <a:picLocks noChangeAspect="1" noChangeArrowheads="1"/>
          </p:cNvPicPr>
          <p:nvPr/>
        </p:nvPicPr>
        <p:blipFill>
          <a:blip r:embed="rId2" cstate="print"/>
          <a:srcRect/>
          <a:stretch>
            <a:fillRect/>
          </a:stretch>
        </p:blipFill>
        <p:spPr bwMode="auto">
          <a:xfrm>
            <a:off x="3275856" y="2132856"/>
            <a:ext cx="5675471" cy="4218146"/>
          </a:xfrm>
          <a:prstGeom prst="rect">
            <a:avLst/>
          </a:prstGeom>
          <a:noFill/>
          <a:ln w="9525">
            <a:noFill/>
            <a:miter lim="800000"/>
            <a:headEnd/>
            <a:tailEnd/>
          </a:ln>
        </p:spPr>
      </p:pic>
      <p:sp>
        <p:nvSpPr>
          <p:cNvPr id="6" name="Nadpis 5"/>
          <p:cNvSpPr>
            <a:spLocks noGrp="1"/>
          </p:cNvSpPr>
          <p:nvPr>
            <p:ph type="title"/>
          </p:nvPr>
        </p:nvSpPr>
        <p:spPr/>
        <p:txBody>
          <a:bodyPr/>
          <a:lstStyle/>
          <a:p>
            <a:r>
              <a:rPr lang="cs-CZ" dirty="0" smtClean="0"/>
              <a:t>Příklad 3: Řešení v softwaru </a:t>
            </a:r>
            <a:r>
              <a:rPr lang="cs-CZ" dirty="0" err="1" smtClean="0"/>
              <a:t>Statistica</a:t>
            </a:r>
            <a:r>
              <a:rPr lang="cs-CZ" dirty="0" smtClean="0"/>
              <a:t> I</a:t>
            </a:r>
            <a:endParaRPr lang="cs-CZ" dirty="0"/>
          </a:p>
        </p:txBody>
      </p:sp>
      <p:sp>
        <p:nvSpPr>
          <p:cNvPr id="7" name="TextovéPole 6"/>
          <p:cNvSpPr txBox="1"/>
          <p:nvPr/>
        </p:nvSpPr>
        <p:spPr>
          <a:xfrm>
            <a:off x="107504" y="2924944"/>
            <a:ext cx="3323410" cy="923330"/>
          </a:xfrm>
          <a:prstGeom prst="rect">
            <a:avLst/>
          </a:prstGeom>
          <a:noFill/>
        </p:spPr>
        <p:txBody>
          <a:bodyPr wrap="none" rtlCol="0">
            <a:spAutoFit/>
          </a:bodyPr>
          <a:lstStyle/>
          <a:p>
            <a:pPr>
              <a:buFont typeface="Arial" pitchFamily="34" charset="0"/>
              <a:buChar char="•"/>
            </a:pPr>
            <a:r>
              <a:rPr lang="cs-CZ" dirty="0" smtClean="0"/>
              <a:t> V menu </a:t>
            </a:r>
            <a:r>
              <a:rPr lang="cs-CZ" b="1" i="1" dirty="0" err="1" smtClean="0"/>
              <a:t>Statistics</a:t>
            </a:r>
            <a:r>
              <a:rPr lang="cs-CZ" b="1" i="1" dirty="0" smtClean="0"/>
              <a:t> </a:t>
            </a:r>
            <a:r>
              <a:rPr lang="cs-CZ" dirty="0" smtClean="0"/>
              <a:t>zvolíme </a:t>
            </a:r>
            <a:r>
              <a:rPr lang="cs-CZ" b="1" i="1" dirty="0" smtClean="0"/>
              <a:t>Basic </a:t>
            </a:r>
          </a:p>
          <a:p>
            <a:r>
              <a:rPr lang="cs-CZ" b="1" i="1" dirty="0" err="1" smtClean="0"/>
              <a:t>statistics</a:t>
            </a:r>
            <a:r>
              <a:rPr lang="cs-CZ" b="1" i="1" dirty="0" smtClean="0"/>
              <a:t>, </a:t>
            </a:r>
            <a:r>
              <a:rPr lang="cs-CZ" dirty="0" smtClean="0"/>
              <a:t>vybereme</a:t>
            </a:r>
          </a:p>
          <a:p>
            <a:r>
              <a:rPr lang="cs-CZ" b="1" i="1" dirty="0" smtClean="0"/>
              <a:t>t-test, </a:t>
            </a:r>
            <a:r>
              <a:rPr lang="cs-CZ" b="1" i="1" dirty="0" err="1" smtClean="0"/>
              <a:t>dependent</a:t>
            </a:r>
            <a:r>
              <a:rPr lang="cs-CZ" b="1" i="1" dirty="0" smtClean="0"/>
              <a:t> </a:t>
            </a:r>
            <a:r>
              <a:rPr lang="cs-CZ" b="1" i="1" dirty="0" err="1" smtClean="0"/>
              <a:t>samples</a:t>
            </a:r>
            <a:endParaRPr lang="cs-CZ" b="1" i="1" dirty="0" smtClean="0"/>
          </a:p>
        </p:txBody>
      </p:sp>
      <p:sp>
        <p:nvSpPr>
          <p:cNvPr id="8" name="Šipka doprava 7"/>
          <p:cNvSpPr/>
          <p:nvPr/>
        </p:nvSpPr>
        <p:spPr>
          <a:xfrm>
            <a:off x="2411760" y="2276872"/>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2</a:t>
            </a:r>
            <a:endParaRPr lang="cs-CZ" dirty="0"/>
          </a:p>
        </p:txBody>
      </p:sp>
      <p:sp>
        <p:nvSpPr>
          <p:cNvPr id="9" name="Šipka doprava 8"/>
          <p:cNvSpPr/>
          <p:nvPr/>
        </p:nvSpPr>
        <p:spPr>
          <a:xfrm rot="1739775">
            <a:off x="5436616" y="1645176"/>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1</a:t>
            </a:r>
            <a:endParaRPr lang="cs-CZ" dirty="0"/>
          </a:p>
        </p:txBody>
      </p:sp>
      <p:sp>
        <p:nvSpPr>
          <p:cNvPr id="10" name="Šipka doprava 9"/>
          <p:cNvSpPr/>
          <p:nvPr/>
        </p:nvSpPr>
        <p:spPr>
          <a:xfrm rot="21096045">
            <a:off x="5612678" y="4492258"/>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3</a:t>
            </a:r>
            <a:endParaRPr lang="cs-CZ"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5" name="Picture 3"/>
          <p:cNvPicPr>
            <a:picLocks noChangeAspect="1" noChangeArrowheads="1"/>
          </p:cNvPicPr>
          <p:nvPr/>
        </p:nvPicPr>
        <p:blipFill>
          <a:blip r:embed="rId2" cstate="print"/>
          <a:srcRect/>
          <a:stretch>
            <a:fillRect/>
          </a:stretch>
        </p:blipFill>
        <p:spPr bwMode="auto">
          <a:xfrm>
            <a:off x="4283968" y="1988840"/>
            <a:ext cx="3505200" cy="3181350"/>
          </a:xfrm>
          <a:prstGeom prst="rect">
            <a:avLst/>
          </a:prstGeom>
          <a:noFill/>
          <a:ln w="9525">
            <a:noFill/>
            <a:miter lim="800000"/>
            <a:headEnd/>
            <a:tailEnd/>
          </a:ln>
        </p:spPr>
      </p:pic>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sp>
        <p:nvSpPr>
          <p:cNvPr id="4" name="Nadpis 5"/>
          <p:cNvSpPr>
            <a:spLocks noGrp="1"/>
          </p:cNvSpPr>
          <p:nvPr>
            <p:ph type="title"/>
          </p:nvPr>
        </p:nvSpPr>
        <p:spPr/>
        <p:txBody>
          <a:bodyPr/>
          <a:lstStyle/>
          <a:p>
            <a:r>
              <a:rPr lang="cs-CZ" dirty="0" smtClean="0"/>
              <a:t>Příklad 3: Řešení v softwaru </a:t>
            </a:r>
            <a:r>
              <a:rPr lang="cs-CZ" dirty="0" err="1" smtClean="0"/>
              <a:t>Statistica</a:t>
            </a:r>
            <a:r>
              <a:rPr lang="cs-CZ" dirty="0" smtClean="0"/>
              <a:t> II</a:t>
            </a:r>
            <a:endParaRPr lang="cs-CZ" dirty="0"/>
          </a:p>
        </p:txBody>
      </p:sp>
      <p:sp>
        <p:nvSpPr>
          <p:cNvPr id="6" name="TextovéPole 5"/>
          <p:cNvSpPr txBox="1"/>
          <p:nvPr/>
        </p:nvSpPr>
        <p:spPr>
          <a:xfrm>
            <a:off x="179512" y="2272804"/>
            <a:ext cx="3256725" cy="2308324"/>
          </a:xfrm>
          <a:prstGeom prst="rect">
            <a:avLst/>
          </a:prstGeom>
          <a:noFill/>
        </p:spPr>
        <p:txBody>
          <a:bodyPr wrap="none" rtlCol="0">
            <a:spAutoFit/>
          </a:bodyPr>
          <a:lstStyle/>
          <a:p>
            <a:pPr>
              <a:buFont typeface="Arial" pitchFamily="34" charset="0"/>
              <a:buChar char="•"/>
            </a:pPr>
            <a:r>
              <a:rPr lang="cs-CZ" dirty="0" smtClean="0"/>
              <a:t> Zvolíme proměnné (</a:t>
            </a:r>
            <a:r>
              <a:rPr lang="cs-CZ" b="1" i="1" dirty="0" err="1" smtClean="0"/>
              <a:t>Variables</a:t>
            </a:r>
            <a:r>
              <a:rPr lang="cs-CZ" dirty="0" smtClean="0"/>
              <a:t>),</a:t>
            </a:r>
          </a:p>
          <a:p>
            <a:endParaRPr lang="cs-CZ" dirty="0" smtClean="0"/>
          </a:p>
          <a:p>
            <a:pPr>
              <a:buFont typeface="Arial" pitchFamily="34" charset="0"/>
              <a:buChar char="•"/>
            </a:pPr>
            <a:endParaRPr lang="cs-CZ" dirty="0" smtClean="0"/>
          </a:p>
          <a:p>
            <a:pPr>
              <a:buFont typeface="Arial" pitchFamily="34" charset="0"/>
              <a:buChar char="•"/>
            </a:pPr>
            <a:r>
              <a:rPr lang="cs-CZ" dirty="0" smtClean="0"/>
              <a:t> Kliknutím na </a:t>
            </a:r>
            <a:r>
              <a:rPr lang="cs-CZ" b="1" i="1" dirty="0" err="1" smtClean="0"/>
              <a:t>Summary</a:t>
            </a:r>
            <a:r>
              <a:rPr lang="cs-CZ" dirty="0" smtClean="0"/>
              <a:t> získáme</a:t>
            </a:r>
          </a:p>
          <a:p>
            <a:r>
              <a:rPr lang="cs-CZ" dirty="0" smtClean="0"/>
              <a:t>výstupy</a:t>
            </a:r>
          </a:p>
          <a:p>
            <a:pPr>
              <a:buFont typeface="Arial" pitchFamily="34" charset="0"/>
              <a:buChar char="•"/>
            </a:pPr>
            <a:endParaRPr lang="cs-CZ" dirty="0" smtClean="0"/>
          </a:p>
          <a:p>
            <a:pPr>
              <a:buFont typeface="Arial" pitchFamily="34" charset="0"/>
              <a:buChar char="•"/>
            </a:pPr>
            <a:endParaRPr lang="cs-CZ" dirty="0" smtClean="0"/>
          </a:p>
          <a:p>
            <a:endParaRPr lang="cs-CZ" b="1" i="1" dirty="0" smtClean="0"/>
          </a:p>
        </p:txBody>
      </p:sp>
      <p:sp>
        <p:nvSpPr>
          <p:cNvPr id="7" name="Šipka doprava 6"/>
          <p:cNvSpPr/>
          <p:nvPr/>
        </p:nvSpPr>
        <p:spPr>
          <a:xfrm rot="1351366">
            <a:off x="3774235" y="2121322"/>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1</a:t>
            </a:r>
            <a:endParaRPr lang="cs-CZ" dirty="0"/>
          </a:p>
        </p:txBody>
      </p:sp>
      <p:sp>
        <p:nvSpPr>
          <p:cNvPr id="8" name="Šipka doprava 7"/>
          <p:cNvSpPr/>
          <p:nvPr/>
        </p:nvSpPr>
        <p:spPr>
          <a:xfrm>
            <a:off x="3635896" y="4437112"/>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2</a:t>
            </a:r>
            <a:endParaRPr lang="cs-CZ" dirty="0"/>
          </a:p>
        </p:txBody>
      </p:sp>
      <p:sp>
        <p:nvSpPr>
          <p:cNvPr id="9" name="Šipka doprava 8"/>
          <p:cNvSpPr/>
          <p:nvPr/>
        </p:nvSpPr>
        <p:spPr>
          <a:xfrm rot="1171205">
            <a:off x="6505657" y="2034681"/>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3</a:t>
            </a:r>
            <a:endParaRPr lang="cs-CZ"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540" name="Picture 4"/>
          <p:cNvPicPr>
            <a:picLocks noChangeAspect="1" noChangeArrowheads="1"/>
          </p:cNvPicPr>
          <p:nvPr/>
        </p:nvPicPr>
        <p:blipFill>
          <a:blip r:embed="rId2" cstate="print"/>
          <a:srcRect/>
          <a:stretch>
            <a:fillRect/>
          </a:stretch>
        </p:blipFill>
        <p:spPr bwMode="auto">
          <a:xfrm>
            <a:off x="1331640" y="2867025"/>
            <a:ext cx="5019675" cy="1123950"/>
          </a:xfrm>
          <a:prstGeom prst="rect">
            <a:avLst/>
          </a:prstGeom>
          <a:noFill/>
          <a:ln w="9525">
            <a:noFill/>
            <a:miter lim="800000"/>
            <a:headEnd/>
            <a:tailEnd/>
          </a:ln>
        </p:spPr>
      </p:pic>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sp>
        <p:nvSpPr>
          <p:cNvPr id="4" name="Nadpis 5"/>
          <p:cNvSpPr>
            <a:spLocks noGrp="1"/>
          </p:cNvSpPr>
          <p:nvPr>
            <p:ph type="title"/>
          </p:nvPr>
        </p:nvSpPr>
        <p:spPr/>
        <p:txBody>
          <a:bodyPr/>
          <a:lstStyle/>
          <a:p>
            <a:r>
              <a:rPr lang="cs-CZ" dirty="0" smtClean="0"/>
              <a:t>Příklad 3: Řešení v softwaru </a:t>
            </a:r>
            <a:r>
              <a:rPr lang="cs-CZ" dirty="0" err="1" smtClean="0"/>
              <a:t>Statistica</a:t>
            </a:r>
            <a:r>
              <a:rPr lang="cs-CZ" dirty="0" smtClean="0"/>
              <a:t> III</a:t>
            </a:r>
            <a:endParaRPr lang="cs-CZ" dirty="0"/>
          </a:p>
        </p:txBody>
      </p:sp>
      <p:sp>
        <p:nvSpPr>
          <p:cNvPr id="6" name="TextovéPole 5"/>
          <p:cNvSpPr txBox="1"/>
          <p:nvPr/>
        </p:nvSpPr>
        <p:spPr>
          <a:xfrm>
            <a:off x="1115616" y="1628800"/>
            <a:ext cx="1817164" cy="369332"/>
          </a:xfrm>
          <a:prstGeom prst="rect">
            <a:avLst/>
          </a:prstGeom>
          <a:noFill/>
        </p:spPr>
        <p:txBody>
          <a:bodyPr wrap="none" rtlCol="0">
            <a:spAutoFit/>
          </a:bodyPr>
          <a:lstStyle/>
          <a:p>
            <a:r>
              <a:rPr lang="cs-CZ" dirty="0" smtClean="0"/>
              <a:t>Výběrový průměr</a:t>
            </a:r>
            <a:endParaRPr lang="cs-CZ" dirty="0"/>
          </a:p>
        </p:txBody>
      </p:sp>
      <p:sp>
        <p:nvSpPr>
          <p:cNvPr id="7" name="TextovéPole 6"/>
          <p:cNvSpPr txBox="1"/>
          <p:nvPr/>
        </p:nvSpPr>
        <p:spPr>
          <a:xfrm>
            <a:off x="2843808" y="1772816"/>
            <a:ext cx="3122393" cy="369332"/>
          </a:xfrm>
          <a:prstGeom prst="rect">
            <a:avLst/>
          </a:prstGeom>
          <a:noFill/>
        </p:spPr>
        <p:txBody>
          <a:bodyPr wrap="none" rtlCol="0">
            <a:spAutoFit/>
          </a:bodyPr>
          <a:lstStyle/>
          <a:p>
            <a:r>
              <a:rPr lang="cs-CZ" dirty="0" smtClean="0"/>
              <a:t>Výběrová směrodatná odchylka</a:t>
            </a:r>
            <a:endParaRPr lang="cs-CZ" dirty="0"/>
          </a:p>
        </p:txBody>
      </p:sp>
      <p:sp>
        <p:nvSpPr>
          <p:cNvPr id="8" name="TextovéPole 7"/>
          <p:cNvSpPr txBox="1"/>
          <p:nvPr/>
        </p:nvSpPr>
        <p:spPr>
          <a:xfrm>
            <a:off x="3707904" y="2204864"/>
            <a:ext cx="1794466" cy="369332"/>
          </a:xfrm>
          <a:prstGeom prst="rect">
            <a:avLst/>
          </a:prstGeom>
          <a:noFill/>
        </p:spPr>
        <p:txBody>
          <a:bodyPr wrap="none" rtlCol="0">
            <a:spAutoFit/>
          </a:bodyPr>
          <a:lstStyle/>
          <a:p>
            <a:r>
              <a:rPr lang="cs-CZ" dirty="0" smtClean="0"/>
              <a:t>Počet pozorování</a:t>
            </a:r>
            <a:endParaRPr lang="cs-CZ" dirty="0"/>
          </a:p>
        </p:txBody>
      </p:sp>
      <p:sp>
        <p:nvSpPr>
          <p:cNvPr id="9" name="TextovéPole 8"/>
          <p:cNvSpPr txBox="1"/>
          <p:nvPr/>
        </p:nvSpPr>
        <p:spPr>
          <a:xfrm>
            <a:off x="1619672" y="4643844"/>
            <a:ext cx="2837252" cy="369332"/>
          </a:xfrm>
          <a:prstGeom prst="rect">
            <a:avLst/>
          </a:prstGeom>
          <a:noFill/>
        </p:spPr>
        <p:txBody>
          <a:bodyPr wrap="none" rtlCol="0">
            <a:spAutoFit/>
          </a:bodyPr>
          <a:lstStyle/>
          <a:p>
            <a:r>
              <a:rPr lang="cs-CZ" dirty="0" smtClean="0"/>
              <a:t>Průměrná hodnota diferencí</a:t>
            </a:r>
            <a:endParaRPr lang="cs-CZ" dirty="0"/>
          </a:p>
        </p:txBody>
      </p:sp>
      <p:sp>
        <p:nvSpPr>
          <p:cNvPr id="10" name="TextovéPole 9"/>
          <p:cNvSpPr txBox="1"/>
          <p:nvPr/>
        </p:nvSpPr>
        <p:spPr>
          <a:xfrm>
            <a:off x="3275856" y="5085184"/>
            <a:ext cx="3995261" cy="369332"/>
          </a:xfrm>
          <a:prstGeom prst="rect">
            <a:avLst/>
          </a:prstGeom>
          <a:noFill/>
        </p:spPr>
        <p:txBody>
          <a:bodyPr wrap="none" rtlCol="0">
            <a:spAutoFit/>
          </a:bodyPr>
          <a:lstStyle/>
          <a:p>
            <a:r>
              <a:rPr lang="cs-CZ" dirty="0" smtClean="0"/>
              <a:t>Výběrová směrodatná odchylka diferencí</a:t>
            </a:r>
            <a:endParaRPr lang="cs-CZ" dirty="0"/>
          </a:p>
        </p:txBody>
      </p:sp>
      <p:sp>
        <p:nvSpPr>
          <p:cNvPr id="11" name="TextovéPole 10"/>
          <p:cNvSpPr txBox="1"/>
          <p:nvPr/>
        </p:nvSpPr>
        <p:spPr>
          <a:xfrm>
            <a:off x="4932040" y="4221088"/>
            <a:ext cx="2855846" cy="369332"/>
          </a:xfrm>
          <a:prstGeom prst="rect">
            <a:avLst/>
          </a:prstGeom>
          <a:noFill/>
        </p:spPr>
        <p:txBody>
          <a:bodyPr wrap="none" rtlCol="0">
            <a:spAutoFit/>
          </a:bodyPr>
          <a:lstStyle/>
          <a:p>
            <a:r>
              <a:rPr lang="cs-CZ" dirty="0" smtClean="0"/>
              <a:t>Hodnota testovacího kritéria</a:t>
            </a:r>
            <a:endParaRPr lang="cs-CZ" dirty="0"/>
          </a:p>
        </p:txBody>
      </p:sp>
      <p:cxnSp>
        <p:nvCxnSpPr>
          <p:cNvPr id="12" name="Přímá spojovací šipka 11"/>
          <p:cNvCxnSpPr/>
          <p:nvPr/>
        </p:nvCxnSpPr>
        <p:spPr>
          <a:xfrm>
            <a:off x="1907704" y="1988840"/>
            <a:ext cx="792088" cy="1368152"/>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Přímá spojovací šipka 21"/>
          <p:cNvCxnSpPr/>
          <p:nvPr/>
        </p:nvCxnSpPr>
        <p:spPr>
          <a:xfrm flipV="1">
            <a:off x="3038298" y="3933056"/>
            <a:ext cx="957638" cy="792088"/>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Přímá spojovací šipka 23"/>
          <p:cNvCxnSpPr/>
          <p:nvPr/>
        </p:nvCxnSpPr>
        <p:spPr>
          <a:xfrm flipH="1" flipV="1">
            <a:off x="5292080" y="3861048"/>
            <a:ext cx="72008" cy="43204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Přímá spojovací šipka 27"/>
          <p:cNvCxnSpPr/>
          <p:nvPr/>
        </p:nvCxnSpPr>
        <p:spPr>
          <a:xfrm flipH="1" flipV="1">
            <a:off x="4572000" y="3861048"/>
            <a:ext cx="144016" cy="115212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1" name="Přímá spojovací šipka 30"/>
          <p:cNvCxnSpPr/>
          <p:nvPr/>
        </p:nvCxnSpPr>
        <p:spPr>
          <a:xfrm flipH="1">
            <a:off x="3203848" y="2132856"/>
            <a:ext cx="72008" cy="115212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Přímá spojovací šipka 32"/>
          <p:cNvCxnSpPr/>
          <p:nvPr/>
        </p:nvCxnSpPr>
        <p:spPr>
          <a:xfrm flipH="1">
            <a:off x="3635896" y="2564904"/>
            <a:ext cx="432048" cy="72008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0" name="Obdélník 39"/>
          <p:cNvSpPr/>
          <p:nvPr/>
        </p:nvSpPr>
        <p:spPr>
          <a:xfrm>
            <a:off x="5682056" y="3237690"/>
            <a:ext cx="685793" cy="792088"/>
          </a:xfrm>
          <a:prstGeom prst="rect">
            <a:avLst/>
          </a:prstGeom>
          <a:noFill/>
          <a:ln w="28575">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p:cNvSpPr>
          <p:nvPr>
            <p:ph type="title" idx="4294967295"/>
          </p:nvPr>
        </p:nvSpPr>
        <p:spPr>
          <a:xfrm>
            <a:off x="688032" y="476672"/>
            <a:ext cx="7772400" cy="432048"/>
          </a:xfrm>
          <a:noFill/>
        </p:spPr>
        <p:txBody>
          <a:bodyPr/>
          <a:lstStyle/>
          <a:p>
            <a:r>
              <a:rPr lang="cs-CZ" dirty="0" smtClean="0"/>
              <a:t>Shrnutí statistických testů</a:t>
            </a:r>
          </a:p>
        </p:txBody>
      </p:sp>
      <p:graphicFrame>
        <p:nvGraphicFramePr>
          <p:cNvPr id="7" name="Tabulka 6"/>
          <p:cNvGraphicFramePr>
            <a:graphicFrameLocks noGrp="1"/>
          </p:cNvGraphicFramePr>
          <p:nvPr>
            <p:extLst>
              <p:ext uri="{D42A27DB-BD31-4B8C-83A1-F6EECF244321}">
                <p14:modId xmlns:p14="http://schemas.microsoft.com/office/powerpoint/2010/main" val="4170072073"/>
              </p:ext>
            </p:extLst>
          </p:nvPr>
        </p:nvGraphicFramePr>
        <p:xfrm>
          <a:off x="216024" y="1628800"/>
          <a:ext cx="8748464" cy="4589280"/>
        </p:xfrm>
        <a:graphic>
          <a:graphicData uri="http://schemas.openxmlformats.org/drawingml/2006/table">
            <a:tbl>
              <a:tblPr/>
              <a:tblGrid>
                <a:gridCol w="2411760"/>
                <a:gridCol w="2664296"/>
                <a:gridCol w="1656184"/>
                <a:gridCol w="2016224"/>
              </a:tblGrid>
              <a:tr h="288000">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Typ srovnání</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rPr>
                        <a:t>Nulová hypotéza</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stealth" w="med" len="med"/>
                    </a:lnB>
                    <a:lnTlToBr>
                      <a:noFill/>
                    </a:lnTlToBr>
                    <a:lnBlToTr>
                      <a:noFill/>
                    </a:lnBlToTr>
                    <a:solidFill>
                      <a:schemeClr val="bg2"/>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Parametrický test</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stealth" w="med" len="med"/>
                    </a:lnB>
                    <a:lnTlToBr>
                      <a:noFill/>
                    </a:lnTlToBr>
                    <a:lnBlToTr>
                      <a:noFill/>
                    </a:lnBlToTr>
                    <a:solidFill>
                      <a:schemeClr val="bg2"/>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err="1" smtClean="0">
                          <a:ln>
                            <a:noFill/>
                          </a:ln>
                          <a:solidFill>
                            <a:schemeClr val="tx1"/>
                          </a:solidFill>
                          <a:effectLst/>
                          <a:latin typeface="Calibri" pitchFamily="34" charset="0"/>
                          <a:cs typeface="Arial" pitchFamily="34" charset="0"/>
                        </a:rPr>
                        <a:t>Neparametrický</a:t>
                      </a:r>
                      <a:r>
                        <a:rPr kumimoji="0" lang="cs-CZ" sz="1400" b="1" i="0" u="none" strike="noStrike" cap="none" normalizeH="0" baseline="0" dirty="0" smtClean="0">
                          <a:ln>
                            <a:noFill/>
                          </a:ln>
                          <a:solidFill>
                            <a:schemeClr val="tx1"/>
                          </a:solidFill>
                          <a:effectLst/>
                          <a:latin typeface="Calibri" pitchFamily="34" charset="0"/>
                          <a:cs typeface="Arial" pitchFamily="34" charset="0"/>
                        </a:rPr>
                        <a:t> test</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stealth" w="med" len="med"/>
                    </a:lnB>
                    <a:lnTlToBr>
                      <a:noFill/>
                    </a:lnTlToBr>
                    <a:lnBlToTr>
                      <a:noFill/>
                    </a:lnBlToTr>
                    <a:solidFill>
                      <a:schemeClr val="bg2"/>
                    </a:solidFill>
                  </a:tcPr>
                </a:tc>
              </a:tr>
              <a:tr h="288000">
                <a:tc>
                  <a:txBody>
                    <a:bodyPr/>
                    <a:lstStyle/>
                    <a:p>
                      <a:pPr marL="0" marR="0" lvl="0" indent="0" algn="l"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rPr>
                        <a:t>1 výběr dat vs. referenční hodnota</a:t>
                      </a: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stealth" w="med" len="med"/>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Střední hodnota je rovna zvolené referenční hodnotě.</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stealth" w="med" len="med"/>
                    </a:lnT>
                    <a:lnB w="12700" cap="flat" cmpd="sng" algn="ctr">
                      <a:noFill/>
                      <a:prstDash val="solid"/>
                      <a:round/>
                      <a:headEnd type="none" w="med" len="med"/>
                      <a:tailEnd type="stealth" w="med" len="med"/>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rPr>
                        <a:t>jednovýběrový</a:t>
                      </a:r>
                      <a:r>
                        <a:rPr kumimoji="0" lang="cs-CZ" sz="1400" b="0" i="0" u="none" strike="noStrike" cap="none" normalizeH="0" baseline="0" dirty="0" smtClean="0">
                          <a:ln>
                            <a:noFill/>
                          </a:ln>
                          <a:solidFill>
                            <a:schemeClr val="tx1"/>
                          </a:solidFill>
                          <a:effectLst/>
                          <a:latin typeface="Calibri" pitchFamily="34" charset="0"/>
                        </a:rPr>
                        <a:t> </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t-test / z-test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stealth" w="med" len="med"/>
                    </a:lnT>
                    <a:lnB w="12700" cap="flat" cmpd="sng" algn="ctr">
                      <a:noFill/>
                      <a:prstDash val="solid"/>
                      <a:round/>
                      <a:headEnd type="none" w="med" len="med"/>
                      <a:tailEnd type="stealth" w="med" len="med"/>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Wilcoxonův</a:t>
                      </a:r>
                      <a:r>
                        <a:rPr kumimoji="0" lang="cs-CZ" sz="1400" b="0" i="0" u="none" strike="noStrike" cap="none" normalizeH="0" baseline="0" dirty="0" smtClean="0">
                          <a:ln>
                            <a:noFill/>
                          </a:ln>
                          <a:solidFill>
                            <a:schemeClr val="tx1"/>
                          </a:solidFill>
                          <a:effectLst/>
                          <a:latin typeface="Calibri" pitchFamily="34" charset="0"/>
                          <a:cs typeface="Arial" pitchFamily="34" charset="0"/>
                        </a:rPr>
                        <a:t> 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cs typeface="Arial" pitchFamily="34" charset="0"/>
                        </a:rPr>
                        <a:t>znaménkový test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stealth" w="med" len="med"/>
                    </a:lnT>
                    <a:lnB w="12700" cap="flat" cmpd="sng" algn="ctr">
                      <a:noFill/>
                      <a:prstDash val="solid"/>
                      <a:round/>
                      <a:headEnd type="none" w="med" len="med"/>
                      <a:tailEnd type="stealth" w="med" len="med"/>
                    </a:lnB>
                    <a:lnTlToBr>
                      <a:noFill/>
                    </a:lnTlToBr>
                    <a:lnBlToTr>
                      <a:noFill/>
                    </a:lnBlToTr>
                    <a:solidFill>
                      <a:schemeClr val="bg1">
                        <a:lumMod val="95000"/>
                      </a:schemeClr>
                    </a:solidFill>
                  </a:tcPr>
                </a:tc>
              </a:tr>
              <a:tr h="288000">
                <a:tc>
                  <a:txBody>
                    <a:bodyPr/>
                    <a:lstStyle/>
                    <a:p>
                      <a:pPr marL="0" marR="0" lvl="0" indent="0" algn="l"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2 nezávislé skupiny dat</a:t>
                      </a:r>
                    </a:p>
                    <a:p>
                      <a:pPr marL="0" marR="0" lvl="0" indent="0" algn="l"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(test shody středních hodnot)</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stealth" w="med" len="med"/>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Střední hodnoty/rozdělení se mezi skupinami neliší.</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stealth" w="med" len="med"/>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cs typeface="Arial" pitchFamily="34" charset="0"/>
                        </a:rPr>
                        <a:t>nepárový t-test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stealth" w="med" len="med"/>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Mannův</a:t>
                      </a:r>
                      <a:r>
                        <a:rPr kumimoji="0" lang="cs-CZ" sz="1400" b="0" i="0" u="none" strike="noStrike" cap="none" normalizeH="0" baseline="0" dirty="0" smtClean="0">
                          <a:ln>
                            <a:noFill/>
                          </a:ln>
                          <a:solidFill>
                            <a:schemeClr val="tx1"/>
                          </a:solidFill>
                          <a:effectLst/>
                          <a:latin typeface="Calibri" pitchFamily="34" charset="0"/>
                          <a:cs typeface="Arial" pitchFamily="34" charset="0"/>
                        </a:rPr>
                        <a:t>-</a:t>
                      </a:r>
                      <a:r>
                        <a:rPr kumimoji="0" lang="cs-CZ" sz="1400" b="0" i="0" u="none" strike="noStrike" cap="none" normalizeH="0" baseline="0" dirty="0" err="1" smtClean="0">
                          <a:ln>
                            <a:noFill/>
                          </a:ln>
                          <a:solidFill>
                            <a:schemeClr val="tx1"/>
                          </a:solidFill>
                          <a:effectLst/>
                          <a:latin typeface="Calibri" pitchFamily="34" charset="0"/>
                          <a:cs typeface="Arial" pitchFamily="34" charset="0"/>
                        </a:rPr>
                        <a:t>Whitneyův</a:t>
                      </a:r>
                      <a:r>
                        <a:rPr kumimoji="0" lang="cs-CZ" sz="1400" b="0" i="0" u="none" strike="noStrike" cap="none" normalizeH="0" baseline="0" dirty="0" smtClean="0">
                          <a:ln>
                            <a:noFill/>
                          </a:ln>
                          <a:solidFill>
                            <a:schemeClr val="tx1"/>
                          </a:solidFill>
                          <a:effectLst/>
                          <a:latin typeface="Calibri" pitchFamily="34" charset="0"/>
                          <a:cs typeface="Arial" pitchFamily="34" charset="0"/>
                        </a:rPr>
                        <a:t> 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Mediánový test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stealth" w="med" len="med"/>
                    </a:lnT>
                    <a:lnB>
                      <a:noFill/>
                    </a:lnB>
                    <a:lnTlToBr>
                      <a:noFill/>
                    </a:lnTlToBr>
                    <a:lnBlToTr>
                      <a:noFill/>
                    </a:lnBlToTr>
                    <a:solidFill>
                      <a:schemeClr val="bg1">
                        <a:lumMod val="85000"/>
                      </a:schemeClr>
                    </a:solidFill>
                  </a:tcPr>
                </a:tc>
              </a:tr>
              <a:tr h="288000">
                <a:tc>
                  <a:txBody>
                    <a:bodyPr/>
                    <a:lstStyle/>
                    <a:p>
                      <a:pPr marL="0" marR="0" lvl="0" indent="0" algn="l"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2 nezávislých skupin dat</a:t>
                      </a:r>
                    </a:p>
                    <a:p>
                      <a:pPr marL="0" marR="0" lvl="0" indent="0" algn="l"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(test shody rozptylů = </a:t>
                      </a:r>
                      <a:r>
                        <a:rPr kumimoji="0" lang="cs-CZ" sz="1400" b="1" i="0" u="none" strike="noStrike" cap="none" normalizeH="0" baseline="0" dirty="0" err="1" smtClean="0">
                          <a:ln>
                            <a:noFill/>
                          </a:ln>
                          <a:solidFill>
                            <a:schemeClr val="tx1"/>
                          </a:solidFill>
                          <a:effectLst/>
                          <a:latin typeface="Calibri" pitchFamily="34" charset="0"/>
                          <a:cs typeface="Arial" pitchFamily="34" charset="0"/>
                        </a:rPr>
                        <a:t>homoskedasticity</a:t>
                      </a:r>
                      <a:r>
                        <a:rPr kumimoji="0" lang="cs-CZ" sz="1400" b="1" i="0" u="none" strike="noStrike" cap="none" normalizeH="0" baseline="0" dirty="0" smtClean="0">
                          <a:ln>
                            <a:noFill/>
                          </a:ln>
                          <a:solidFill>
                            <a:schemeClr val="tx1"/>
                          </a:solidFill>
                          <a:effectLst/>
                          <a:latin typeface="Calibri" pitchFamily="34" charset="0"/>
                          <a:cs typeface="Arial" pitchFamily="34" charset="0"/>
                        </a:rPr>
                        <a:t>)</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stealth" w="med" len="med"/>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Rozptyl obou skupin je shodný.</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stealth" w="med" len="med"/>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F-test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stealth" w="med" len="med"/>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rPr>
                        <a:t>Levenův</a:t>
                      </a:r>
                      <a:r>
                        <a:rPr kumimoji="0" lang="cs-CZ" sz="1400" b="0" i="0" u="none" strike="noStrike" cap="none" normalizeH="0" baseline="0" dirty="0" smtClean="0">
                          <a:ln>
                            <a:noFill/>
                          </a:ln>
                          <a:solidFill>
                            <a:schemeClr val="tx1"/>
                          </a:solidFill>
                          <a:effectLst/>
                          <a:latin typeface="Calibri" pitchFamily="34" charset="0"/>
                        </a:rPr>
                        <a:t> test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stealth" w="med" len="med"/>
                    </a:lnT>
                    <a:lnB>
                      <a:noFill/>
                    </a:lnB>
                    <a:lnTlToBr>
                      <a:noFill/>
                    </a:lnTlToBr>
                    <a:lnBlToTr>
                      <a:noFill/>
                    </a:lnBlToTr>
                    <a:solidFill>
                      <a:schemeClr val="bg1">
                        <a:lumMod val="95000"/>
                      </a:schemeClr>
                    </a:solidFill>
                  </a:tcPr>
                </a:tc>
              </a:tr>
              <a:tr h="288000">
                <a:tc>
                  <a:txBody>
                    <a:bodyPr/>
                    <a:lstStyle/>
                    <a:p>
                      <a:pPr marL="0" marR="0" lvl="0" indent="0" algn="l"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2 párově závislé výběry dat</a:t>
                      </a: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Rozdíl (diference) párových hodnot je nulový.</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cs typeface="Arial" pitchFamily="34" charset="0"/>
                        </a:rPr>
                        <a:t>párový t-test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Wilcoxonův</a:t>
                      </a:r>
                      <a:r>
                        <a:rPr kumimoji="0" lang="cs-CZ" sz="1400" b="0" i="0" u="none" strike="noStrike" cap="none" normalizeH="0" baseline="0" dirty="0" smtClean="0">
                          <a:ln>
                            <a:noFill/>
                          </a:ln>
                          <a:solidFill>
                            <a:schemeClr val="tx1"/>
                          </a:solidFill>
                          <a:effectLst/>
                          <a:latin typeface="Calibri" pitchFamily="34" charset="0"/>
                          <a:cs typeface="Arial" pitchFamily="34" charset="0"/>
                        </a:rPr>
                        <a:t> 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cs typeface="Arial" pitchFamily="34" charset="0"/>
                        </a:rPr>
                        <a:t>znaménkový test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lumMod val="85000"/>
                      </a:schemeClr>
                    </a:solidFill>
                  </a:tcPr>
                </a:tc>
              </a:tr>
              <a:tr h="288000">
                <a:tc>
                  <a:txBody>
                    <a:bodyPr/>
                    <a:lstStyle/>
                    <a:p>
                      <a:pPr marL="0" marR="0" lvl="0" indent="0" algn="l"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rPr>
                        <a:t>Shoda rozdělení výběru s teoretickým rozdělením</a:t>
                      </a: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Rozdělení dat odpovídá teoretickému (vybranému) rozdělení.</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test dobré shody </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a:t>
                      </a:r>
                      <a:r>
                        <a:rPr kumimoji="0" lang="el-GR" sz="1400" b="0" i="0" u="none" strike="noStrike" cap="none" normalizeH="0" baseline="0" dirty="0" smtClean="0">
                          <a:ln>
                            <a:noFill/>
                          </a:ln>
                          <a:solidFill>
                            <a:schemeClr val="tx1"/>
                          </a:solidFill>
                          <a:effectLst/>
                          <a:latin typeface="Calibri" pitchFamily="34" charset="0"/>
                        </a:rPr>
                        <a:t>χ</a:t>
                      </a:r>
                      <a:r>
                        <a:rPr kumimoji="0" lang="el-GR" sz="1400" b="0" i="0" u="none" strike="noStrike" cap="none" normalizeH="0" baseline="30000" dirty="0" smtClean="0">
                          <a:ln>
                            <a:noFill/>
                          </a:ln>
                          <a:solidFill>
                            <a:schemeClr val="tx1"/>
                          </a:solidFill>
                          <a:effectLst/>
                          <a:latin typeface="Calibri" pitchFamily="34" charset="0"/>
                        </a:rPr>
                        <a:t>2</a:t>
                      </a:r>
                      <a:r>
                        <a:rPr kumimoji="0" lang="el-GR" sz="1400" b="0" i="0" u="none" strike="noStrike" cap="none" normalizeH="0" baseline="0" dirty="0" smtClean="0">
                          <a:ln>
                            <a:noFill/>
                          </a:ln>
                          <a:solidFill>
                            <a:schemeClr val="tx1"/>
                          </a:solidFill>
                          <a:effectLst/>
                          <a:latin typeface="Calibri" pitchFamily="34" charset="0"/>
                        </a:rPr>
                        <a:t> </a:t>
                      </a:r>
                      <a:r>
                        <a:rPr kumimoji="0" lang="cs-CZ" sz="1400" b="0" i="0" u="none" strike="noStrike" cap="none" normalizeH="0" baseline="0" dirty="0" smtClean="0">
                          <a:ln>
                            <a:noFill/>
                          </a:ln>
                          <a:solidFill>
                            <a:schemeClr val="tx1"/>
                          </a:solidFill>
                          <a:effectLst/>
                          <a:latin typeface="Calibri" pitchFamily="34" charset="0"/>
                        </a:rPr>
                        <a:t>test)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rPr>
                        <a:t>Shapirův-Wilkův</a:t>
                      </a:r>
                      <a:r>
                        <a:rPr kumimoji="0" lang="cs-CZ" sz="1400" b="0" i="0" u="none" strike="noStrike" cap="none" normalizeH="0" baseline="0" dirty="0" smtClean="0">
                          <a:ln>
                            <a:noFill/>
                          </a:ln>
                          <a:solidFill>
                            <a:schemeClr val="tx1"/>
                          </a:solidFill>
                          <a:effectLst/>
                          <a:latin typeface="Calibri" pitchFamily="34" charset="0"/>
                        </a:rPr>
                        <a:t> 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rPr>
                        <a:t>Kolmogorovův</a:t>
                      </a:r>
                      <a:r>
                        <a:rPr kumimoji="0" lang="cs-CZ" sz="1400" b="0" i="0" u="none" strike="noStrike" cap="none" normalizeH="0" baseline="0" dirty="0" smtClean="0">
                          <a:ln>
                            <a:noFill/>
                          </a:ln>
                          <a:solidFill>
                            <a:schemeClr val="tx1"/>
                          </a:solidFill>
                          <a:effectLst/>
                          <a:latin typeface="Calibri" pitchFamily="34" charset="0"/>
                        </a:rPr>
                        <a:t>-Smirnovův 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rPr>
                        <a:t>Lilieforsův</a:t>
                      </a:r>
                      <a:r>
                        <a:rPr kumimoji="0" lang="cs-CZ" sz="1400" b="0" i="0" u="none" strike="noStrike" cap="none" normalizeH="0" baseline="0" dirty="0" smtClean="0">
                          <a:ln>
                            <a:noFill/>
                          </a:ln>
                          <a:solidFill>
                            <a:schemeClr val="tx1"/>
                          </a:solidFill>
                          <a:effectLst/>
                          <a:latin typeface="Calibri" pitchFamily="34" charset="0"/>
                        </a:rPr>
                        <a:t> test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lumMod val="95000"/>
                      </a:schemeClr>
                    </a:solidFill>
                  </a:tcPr>
                </a:tc>
              </a:tr>
              <a:tr h="288000">
                <a:tc>
                  <a:txBody>
                    <a:bodyPr/>
                    <a:lstStyle/>
                    <a:p>
                      <a:pPr marL="0" marR="0" lvl="0" indent="0" algn="l"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Více než 2 skupin nepárově</a:t>
                      </a:r>
                    </a:p>
                    <a:p>
                      <a:pPr marL="0" marR="0" lvl="0" indent="0" algn="l" defTabSz="914400" rtl="0" eaLnBrk="1" fontAlgn="b" latinLnBrk="0" hangingPunct="1">
                        <a:lnSpc>
                          <a:spcPct val="100000"/>
                        </a:lnSpc>
                        <a:spcBef>
                          <a:spcPct val="0"/>
                        </a:spcBef>
                        <a:spcAft>
                          <a:spcPct val="0"/>
                        </a:spcAft>
                        <a:buClr>
                          <a:schemeClr val="accent1"/>
                        </a:buClr>
                        <a:buSzPct val="85000"/>
                        <a:buFont typeface="Wingdings 2" pitchFamily="18" charset="2"/>
                        <a:buNone/>
                        <a:tabLst/>
                        <a:defRPr/>
                      </a:pPr>
                      <a:r>
                        <a:rPr kumimoji="0" lang="cs-CZ" sz="1400" b="1" i="0" u="none" strike="noStrike" cap="none" normalizeH="0" baseline="0" dirty="0" smtClean="0">
                          <a:ln>
                            <a:noFill/>
                          </a:ln>
                          <a:solidFill>
                            <a:schemeClr val="tx1"/>
                          </a:solidFill>
                          <a:effectLst/>
                          <a:latin typeface="Calibri" pitchFamily="34" charset="0"/>
                          <a:cs typeface="Arial" pitchFamily="34" charset="0"/>
                        </a:rPr>
                        <a:t>(test shody středních hodnot)</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defRPr/>
                      </a:pPr>
                      <a:r>
                        <a:rPr kumimoji="0" lang="cs-CZ" sz="1400" b="0" i="0" u="none" strike="noStrike" cap="none" normalizeH="0" baseline="0" dirty="0" smtClean="0">
                          <a:ln>
                            <a:noFill/>
                          </a:ln>
                          <a:solidFill>
                            <a:schemeClr val="tx1"/>
                          </a:solidFill>
                          <a:effectLst/>
                          <a:latin typeface="Calibri" pitchFamily="34" charset="0"/>
                        </a:rPr>
                        <a:t>Střední hodnoty/rozdělení se mezi skupinami neliší.</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cs typeface="Arial" pitchFamily="34" charset="0"/>
                        </a:rPr>
                        <a:t>ANOVA</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Kruskalův</a:t>
                      </a:r>
                      <a:r>
                        <a:rPr kumimoji="0" lang="cs-CZ" sz="1400" b="0" i="0" u="none" strike="noStrike" cap="none" normalizeH="0" baseline="0" dirty="0" smtClean="0">
                          <a:ln>
                            <a:noFill/>
                          </a:ln>
                          <a:solidFill>
                            <a:schemeClr val="tx1"/>
                          </a:solidFill>
                          <a:effectLst/>
                          <a:latin typeface="Calibri" pitchFamily="34" charset="0"/>
                          <a:cs typeface="Arial" pitchFamily="34" charset="0"/>
                        </a:rPr>
                        <a:t>-</a:t>
                      </a:r>
                      <a:r>
                        <a:rPr kumimoji="0" lang="cs-CZ" sz="1400" b="0" i="0" u="none" strike="noStrike" cap="none" normalizeH="0" baseline="0" dirty="0" err="1" smtClean="0">
                          <a:ln>
                            <a:noFill/>
                          </a:ln>
                          <a:solidFill>
                            <a:schemeClr val="tx1"/>
                          </a:solidFill>
                          <a:effectLst/>
                          <a:latin typeface="Calibri" pitchFamily="34" charset="0"/>
                          <a:cs typeface="Arial" pitchFamily="34" charset="0"/>
                        </a:rPr>
                        <a:t>Wallisův</a:t>
                      </a:r>
                      <a:r>
                        <a:rPr kumimoji="0" lang="cs-CZ" sz="1400" b="0" i="0" u="none" strike="noStrike" cap="none" normalizeH="0" baseline="0" dirty="0" smtClean="0">
                          <a:ln>
                            <a:noFill/>
                          </a:ln>
                          <a:solidFill>
                            <a:schemeClr val="tx1"/>
                          </a:solidFill>
                          <a:effectLst/>
                          <a:latin typeface="Calibri" pitchFamily="34" charset="0"/>
                          <a:cs typeface="Arial" pitchFamily="34" charset="0"/>
                        </a:rPr>
                        <a:t> 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Mediánový test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lumMod val="85000"/>
                      </a:schemeClr>
                    </a:solidFill>
                  </a:tcPr>
                </a:tc>
              </a:tr>
              <a:tr h="288000">
                <a:tc>
                  <a:txBody>
                    <a:bodyPr/>
                    <a:lstStyle/>
                    <a:p>
                      <a:pPr marL="0" marR="0" lvl="0" indent="0" algn="l"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Korelace</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Neexistuje vztah mezi hodnotami dvou výběrů.</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Pearsonův</a:t>
                      </a:r>
                      <a:r>
                        <a:rPr kumimoji="0" lang="cs-CZ" sz="1400" b="0" i="0" u="none" strike="noStrike" cap="none" normalizeH="0" baseline="0" dirty="0" smtClean="0">
                          <a:ln>
                            <a:noFill/>
                          </a:ln>
                          <a:solidFill>
                            <a:schemeClr val="tx1"/>
                          </a:solidFill>
                          <a:effectLst/>
                          <a:latin typeface="Calibri" pitchFamily="34" charset="0"/>
                          <a:cs typeface="Arial" pitchFamily="34" charset="0"/>
                        </a:rPr>
                        <a:t> korelační koeficient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Spearmanův</a:t>
                      </a:r>
                      <a:r>
                        <a:rPr kumimoji="0" lang="cs-CZ" sz="1400" b="0" i="0" u="none" strike="noStrike" cap="none" normalizeH="0" baseline="0" dirty="0" smtClean="0">
                          <a:ln>
                            <a:noFill/>
                          </a:ln>
                          <a:solidFill>
                            <a:schemeClr val="tx1"/>
                          </a:solidFill>
                          <a:effectLst/>
                          <a:latin typeface="Calibri" pitchFamily="34" charset="0"/>
                          <a:cs typeface="Arial" pitchFamily="34" charset="0"/>
                        </a:rPr>
                        <a:t>  korelační </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cs typeface="Arial" pitchFamily="34" charset="0"/>
                        </a:rPr>
                        <a:t>koeficient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bg1">
                        <a:lumMod val="95000"/>
                      </a:schemeClr>
                    </a:solidFill>
                  </a:tcPr>
                </a:tc>
              </a:tr>
            </a:tbl>
          </a:graphicData>
        </a:graphic>
      </p:graphicFrame>
      <p:sp>
        <p:nvSpPr>
          <p:cNvPr id="4" name="Zástupný symbol pro zápatí 16"/>
          <p:cNvSpPr>
            <a:spLocks noGrp="1"/>
          </p:cNvSpPr>
          <p:nvPr>
            <p:ph type="ftr" sz="quarter" idx="11"/>
          </p:nvPr>
        </p:nvSpPr>
        <p:spPr bwMode="auto">
          <a:xfrm>
            <a:off x="774700" y="6410325"/>
            <a:ext cx="3581400" cy="366713"/>
          </a:xfrm>
          <a:noFill/>
          <a:ln>
            <a:miter lim="800000"/>
            <a:headEnd/>
            <a:tailEnd/>
          </a:ln>
        </p:spPr>
        <p:txBody>
          <a:bodyPr/>
          <a:lstStyle/>
          <a:p>
            <a:r>
              <a:rPr lang="cs-CZ" dirty="0"/>
              <a:t>Vytvořil Institut biostatistiky a analýz, Masarykova univerzita </a:t>
            </a:r>
            <a:br>
              <a:rPr lang="cs-CZ" dirty="0"/>
            </a:br>
            <a:r>
              <a:rPr lang="cs-CZ" i="1" dirty="0"/>
              <a:t>J. Jarkovský, L. Dušek</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p:cNvSpPr>
          <p:nvPr>
            <p:ph type="title" idx="4294967295"/>
          </p:nvPr>
        </p:nvSpPr>
        <p:spPr>
          <a:xfrm>
            <a:off x="285720" y="476672"/>
            <a:ext cx="8572560" cy="432048"/>
          </a:xfrm>
          <a:noFill/>
        </p:spPr>
        <p:txBody>
          <a:bodyPr/>
          <a:lstStyle/>
          <a:p>
            <a:r>
              <a:rPr lang="cs-CZ" sz="3200" dirty="0" smtClean="0"/>
              <a:t>Základní rozhodování o výběru statistických testů</a:t>
            </a:r>
          </a:p>
        </p:txBody>
      </p:sp>
      <p:sp>
        <p:nvSpPr>
          <p:cNvPr id="4" name="Obdélník 3"/>
          <p:cNvSpPr/>
          <p:nvPr/>
        </p:nvSpPr>
        <p:spPr>
          <a:xfrm>
            <a:off x="4050668" y="1500174"/>
            <a:ext cx="108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Typ dat</a:t>
            </a:r>
            <a:endParaRPr lang="cs-CZ" sz="1200" b="1" dirty="0">
              <a:solidFill>
                <a:schemeClr val="tx1"/>
              </a:solidFill>
            </a:endParaRPr>
          </a:p>
        </p:txBody>
      </p:sp>
      <p:sp>
        <p:nvSpPr>
          <p:cNvPr id="5" name="Obdélník 4"/>
          <p:cNvSpPr/>
          <p:nvPr/>
        </p:nvSpPr>
        <p:spPr>
          <a:xfrm>
            <a:off x="171750" y="2285992"/>
            <a:ext cx="1188000" cy="576000"/>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Spojitá x spojitá data</a:t>
            </a:r>
            <a:endParaRPr lang="cs-CZ" sz="1200" b="1" dirty="0">
              <a:solidFill>
                <a:schemeClr val="tx1"/>
              </a:solidFill>
            </a:endParaRPr>
          </a:p>
        </p:txBody>
      </p:sp>
      <p:sp>
        <p:nvSpPr>
          <p:cNvPr id="6" name="Obdélník 5"/>
          <p:cNvSpPr/>
          <p:nvPr/>
        </p:nvSpPr>
        <p:spPr>
          <a:xfrm>
            <a:off x="2828582" y="2285992"/>
            <a:ext cx="1188000" cy="576000"/>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Spojitá x kategoriální data</a:t>
            </a:r>
            <a:endParaRPr lang="cs-CZ" sz="1200" b="1" dirty="0">
              <a:solidFill>
                <a:schemeClr val="tx1"/>
              </a:solidFill>
            </a:endParaRPr>
          </a:p>
        </p:txBody>
      </p:sp>
      <p:sp>
        <p:nvSpPr>
          <p:cNvPr id="8" name="Obdélník 7"/>
          <p:cNvSpPr/>
          <p:nvPr/>
        </p:nvSpPr>
        <p:spPr>
          <a:xfrm>
            <a:off x="6323591" y="2285992"/>
            <a:ext cx="1188000" cy="576000"/>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Kategoriální x kategoriální data</a:t>
            </a:r>
            <a:endParaRPr lang="cs-CZ" sz="1200" b="1" dirty="0">
              <a:solidFill>
                <a:schemeClr val="tx1"/>
              </a:solidFill>
            </a:endParaRPr>
          </a:p>
        </p:txBody>
      </p:sp>
      <p:sp>
        <p:nvSpPr>
          <p:cNvPr id="9" name="Obdélník 8"/>
          <p:cNvSpPr/>
          <p:nvPr/>
        </p:nvSpPr>
        <p:spPr>
          <a:xfrm>
            <a:off x="1357078" y="3185780"/>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Jeden výběr</a:t>
            </a:r>
            <a:endParaRPr lang="cs-CZ" sz="1200" b="1" dirty="0">
              <a:solidFill>
                <a:schemeClr val="tx1"/>
              </a:solidFill>
            </a:endParaRPr>
          </a:p>
        </p:txBody>
      </p:sp>
      <p:sp>
        <p:nvSpPr>
          <p:cNvPr id="10" name="Obdélník 9"/>
          <p:cNvSpPr/>
          <p:nvPr/>
        </p:nvSpPr>
        <p:spPr>
          <a:xfrm>
            <a:off x="2968253" y="3185780"/>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Dva výběry</a:t>
            </a:r>
            <a:endParaRPr lang="cs-CZ" sz="1200" b="1" dirty="0">
              <a:solidFill>
                <a:schemeClr val="tx1"/>
              </a:solidFill>
            </a:endParaRPr>
          </a:p>
        </p:txBody>
      </p:sp>
      <p:sp>
        <p:nvSpPr>
          <p:cNvPr id="11" name="Obdélník 10"/>
          <p:cNvSpPr/>
          <p:nvPr/>
        </p:nvSpPr>
        <p:spPr>
          <a:xfrm>
            <a:off x="4457818" y="3185780"/>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Tři a více výběrů (nepárově)</a:t>
            </a:r>
            <a:endParaRPr lang="cs-CZ" sz="1200" b="1" dirty="0">
              <a:solidFill>
                <a:schemeClr val="tx1"/>
              </a:solidFill>
            </a:endParaRPr>
          </a:p>
        </p:txBody>
      </p:sp>
      <p:sp>
        <p:nvSpPr>
          <p:cNvPr id="13" name="Obdélník 12"/>
          <p:cNvSpPr/>
          <p:nvPr/>
        </p:nvSpPr>
        <p:spPr>
          <a:xfrm>
            <a:off x="5632937" y="3185780"/>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Jeden výběr</a:t>
            </a:r>
            <a:endParaRPr lang="cs-CZ" sz="1200" b="1" dirty="0">
              <a:solidFill>
                <a:schemeClr val="tx1"/>
              </a:solidFill>
            </a:endParaRPr>
          </a:p>
        </p:txBody>
      </p:sp>
      <p:sp>
        <p:nvSpPr>
          <p:cNvPr id="14" name="Obdélník 13"/>
          <p:cNvSpPr/>
          <p:nvPr/>
        </p:nvSpPr>
        <p:spPr>
          <a:xfrm>
            <a:off x="7286644" y="3185780"/>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Více výběrů</a:t>
            </a:r>
            <a:endParaRPr lang="cs-CZ" sz="1200" b="1" dirty="0">
              <a:solidFill>
                <a:schemeClr val="tx1"/>
              </a:solidFill>
            </a:endParaRPr>
          </a:p>
        </p:txBody>
      </p:sp>
      <p:sp>
        <p:nvSpPr>
          <p:cNvPr id="15" name="Obdélník 14"/>
          <p:cNvSpPr/>
          <p:nvPr/>
        </p:nvSpPr>
        <p:spPr>
          <a:xfrm>
            <a:off x="2418015" y="4128100"/>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Párová data</a:t>
            </a:r>
            <a:endParaRPr lang="cs-CZ" sz="1200" b="1" dirty="0">
              <a:solidFill>
                <a:schemeClr val="tx1"/>
              </a:solidFill>
            </a:endParaRPr>
          </a:p>
        </p:txBody>
      </p:sp>
      <p:sp>
        <p:nvSpPr>
          <p:cNvPr id="16" name="Obdélník 15"/>
          <p:cNvSpPr/>
          <p:nvPr/>
        </p:nvSpPr>
        <p:spPr>
          <a:xfrm>
            <a:off x="3489797" y="4128100"/>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Nepárová data</a:t>
            </a:r>
            <a:endParaRPr lang="cs-CZ" sz="1200" b="1" dirty="0">
              <a:solidFill>
                <a:schemeClr val="tx1"/>
              </a:solidFill>
            </a:endParaRPr>
          </a:p>
        </p:txBody>
      </p:sp>
      <p:sp>
        <p:nvSpPr>
          <p:cNvPr id="18" name="Obdélník 17"/>
          <p:cNvSpPr/>
          <p:nvPr/>
        </p:nvSpPr>
        <p:spPr>
          <a:xfrm>
            <a:off x="457290" y="499299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9900"/>
                </a:solidFill>
              </a:rPr>
              <a:t>Pearsonův</a:t>
            </a:r>
            <a:r>
              <a:rPr lang="cs-CZ" sz="1100" b="1" dirty="0" smtClean="0">
                <a:solidFill>
                  <a:srgbClr val="009900"/>
                </a:solidFill>
              </a:rPr>
              <a:t> koeficient</a:t>
            </a:r>
            <a:endParaRPr lang="cs-CZ" sz="1100" b="1" dirty="0">
              <a:solidFill>
                <a:srgbClr val="009900"/>
              </a:solidFill>
            </a:endParaRPr>
          </a:p>
        </p:txBody>
      </p:sp>
      <p:sp>
        <p:nvSpPr>
          <p:cNvPr id="20" name="Obdélník 19"/>
          <p:cNvSpPr/>
          <p:nvPr/>
        </p:nvSpPr>
        <p:spPr>
          <a:xfrm>
            <a:off x="1521432" y="499299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9900"/>
                </a:solidFill>
              </a:rPr>
              <a:t>Jednovýběrový</a:t>
            </a:r>
            <a:endParaRPr lang="cs-CZ" sz="1100" b="1" dirty="0" smtClean="0">
              <a:solidFill>
                <a:srgbClr val="009900"/>
              </a:solidFill>
            </a:endParaRPr>
          </a:p>
          <a:p>
            <a:pPr algn="ctr"/>
            <a:r>
              <a:rPr lang="cs-CZ" sz="1100" b="1" dirty="0" smtClean="0">
                <a:solidFill>
                  <a:srgbClr val="009900"/>
                </a:solidFill>
              </a:rPr>
              <a:t>t-test, z-test</a:t>
            </a:r>
            <a:endParaRPr lang="cs-CZ" sz="1100" b="1" dirty="0">
              <a:solidFill>
                <a:srgbClr val="009900"/>
              </a:solidFill>
            </a:endParaRPr>
          </a:p>
        </p:txBody>
      </p:sp>
      <p:sp>
        <p:nvSpPr>
          <p:cNvPr id="21" name="Obdélník 20"/>
          <p:cNvSpPr/>
          <p:nvPr/>
        </p:nvSpPr>
        <p:spPr>
          <a:xfrm>
            <a:off x="2593002" y="499299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smtClean="0">
                <a:solidFill>
                  <a:srgbClr val="009900"/>
                </a:solidFill>
              </a:rPr>
              <a:t>Párový t-test</a:t>
            </a:r>
            <a:endParaRPr lang="cs-CZ" sz="1100" b="1" dirty="0">
              <a:solidFill>
                <a:srgbClr val="009900"/>
              </a:solidFill>
            </a:endParaRPr>
          </a:p>
        </p:txBody>
      </p:sp>
      <p:sp>
        <p:nvSpPr>
          <p:cNvPr id="22" name="Obdélník 21"/>
          <p:cNvSpPr/>
          <p:nvPr/>
        </p:nvSpPr>
        <p:spPr>
          <a:xfrm>
            <a:off x="3664572" y="499299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9900"/>
                </a:solidFill>
              </a:rPr>
              <a:t>Dvouvýběrový</a:t>
            </a:r>
            <a:r>
              <a:rPr lang="cs-CZ" sz="1100" b="1" dirty="0" smtClean="0">
                <a:solidFill>
                  <a:srgbClr val="009900"/>
                </a:solidFill>
              </a:rPr>
              <a:t> </a:t>
            </a:r>
            <a:br>
              <a:rPr lang="cs-CZ" sz="1100" b="1" dirty="0" smtClean="0">
                <a:solidFill>
                  <a:srgbClr val="009900"/>
                </a:solidFill>
              </a:rPr>
            </a:br>
            <a:r>
              <a:rPr lang="cs-CZ" sz="1100" b="1" dirty="0" smtClean="0">
                <a:solidFill>
                  <a:srgbClr val="009900"/>
                </a:solidFill>
              </a:rPr>
              <a:t>t-test</a:t>
            </a:r>
            <a:endParaRPr lang="cs-CZ" sz="1100" b="1" dirty="0">
              <a:solidFill>
                <a:srgbClr val="009900"/>
              </a:solidFill>
            </a:endParaRPr>
          </a:p>
        </p:txBody>
      </p:sp>
      <p:sp>
        <p:nvSpPr>
          <p:cNvPr id="23" name="Obdélník 22"/>
          <p:cNvSpPr/>
          <p:nvPr/>
        </p:nvSpPr>
        <p:spPr>
          <a:xfrm>
            <a:off x="4736142" y="499299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smtClean="0">
                <a:solidFill>
                  <a:srgbClr val="009900"/>
                </a:solidFill>
              </a:rPr>
              <a:t>ANOVA</a:t>
            </a:r>
            <a:endParaRPr lang="cs-CZ" sz="1100" b="1" dirty="0">
              <a:solidFill>
                <a:srgbClr val="009900"/>
              </a:solidFill>
            </a:endParaRPr>
          </a:p>
        </p:txBody>
      </p:sp>
      <p:sp>
        <p:nvSpPr>
          <p:cNvPr id="26" name="Obdélník 25"/>
          <p:cNvSpPr/>
          <p:nvPr/>
        </p:nvSpPr>
        <p:spPr>
          <a:xfrm>
            <a:off x="6736406" y="4138733"/>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Párová data</a:t>
            </a:r>
            <a:endParaRPr lang="cs-CZ" sz="1200" b="1" dirty="0">
              <a:solidFill>
                <a:schemeClr val="tx1"/>
              </a:solidFill>
            </a:endParaRPr>
          </a:p>
        </p:txBody>
      </p:sp>
      <p:sp>
        <p:nvSpPr>
          <p:cNvPr id="27" name="Obdélník 26"/>
          <p:cNvSpPr/>
          <p:nvPr/>
        </p:nvSpPr>
        <p:spPr>
          <a:xfrm>
            <a:off x="7829454" y="4138733"/>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Nepárová data</a:t>
            </a:r>
            <a:endParaRPr lang="cs-CZ" sz="1200" b="1" dirty="0">
              <a:solidFill>
                <a:schemeClr val="tx1"/>
              </a:solidFill>
            </a:endParaRPr>
          </a:p>
        </p:txBody>
      </p:sp>
      <p:sp>
        <p:nvSpPr>
          <p:cNvPr id="28" name="Obdélník 27"/>
          <p:cNvSpPr/>
          <p:nvPr/>
        </p:nvSpPr>
        <p:spPr>
          <a:xfrm>
            <a:off x="7961485" y="499299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smtClean="0">
                <a:solidFill>
                  <a:srgbClr val="009900"/>
                </a:solidFill>
              </a:rPr>
              <a:t>Chí-kvadrát test</a:t>
            </a:r>
            <a:endParaRPr lang="cs-CZ" sz="1100" b="1" dirty="0">
              <a:solidFill>
                <a:srgbClr val="009900"/>
              </a:solidFill>
            </a:endParaRPr>
          </a:p>
        </p:txBody>
      </p:sp>
      <p:sp>
        <p:nvSpPr>
          <p:cNvPr id="29" name="Obdélník 28"/>
          <p:cNvSpPr/>
          <p:nvPr/>
        </p:nvSpPr>
        <p:spPr>
          <a:xfrm>
            <a:off x="454085" y="570737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00FF"/>
                </a:solidFill>
              </a:rPr>
              <a:t>Spearmanův</a:t>
            </a:r>
            <a:r>
              <a:rPr lang="cs-CZ" sz="1100" b="1" dirty="0" smtClean="0">
                <a:solidFill>
                  <a:srgbClr val="0000FF"/>
                </a:solidFill>
              </a:rPr>
              <a:t> koeficient</a:t>
            </a:r>
            <a:endParaRPr lang="cs-CZ" sz="1100" b="1" dirty="0">
              <a:solidFill>
                <a:srgbClr val="0000FF"/>
              </a:solidFill>
            </a:endParaRPr>
          </a:p>
        </p:txBody>
      </p:sp>
      <p:sp>
        <p:nvSpPr>
          <p:cNvPr id="30" name="Obdélník 29"/>
          <p:cNvSpPr/>
          <p:nvPr/>
        </p:nvSpPr>
        <p:spPr>
          <a:xfrm>
            <a:off x="1518227" y="570737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00FF"/>
                </a:solidFill>
              </a:rPr>
              <a:t>Wilcoxonův</a:t>
            </a:r>
            <a:r>
              <a:rPr lang="cs-CZ" sz="1100" b="1" dirty="0" smtClean="0">
                <a:solidFill>
                  <a:srgbClr val="0000FF"/>
                </a:solidFill>
              </a:rPr>
              <a:t> / znaménkový test</a:t>
            </a:r>
            <a:endParaRPr lang="cs-CZ" sz="1100" b="1" dirty="0">
              <a:solidFill>
                <a:srgbClr val="0000FF"/>
              </a:solidFill>
            </a:endParaRPr>
          </a:p>
        </p:txBody>
      </p:sp>
      <p:sp>
        <p:nvSpPr>
          <p:cNvPr id="31" name="Obdélník 30"/>
          <p:cNvSpPr/>
          <p:nvPr/>
        </p:nvSpPr>
        <p:spPr>
          <a:xfrm>
            <a:off x="2589797" y="570737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00FF"/>
                </a:solidFill>
              </a:rPr>
              <a:t>Wilcoxonův</a:t>
            </a:r>
            <a:r>
              <a:rPr lang="cs-CZ" sz="1100" b="1" dirty="0" smtClean="0">
                <a:solidFill>
                  <a:srgbClr val="0000FF"/>
                </a:solidFill>
              </a:rPr>
              <a:t> / znaménkový test</a:t>
            </a:r>
            <a:endParaRPr lang="cs-CZ" sz="1100" b="1" dirty="0">
              <a:solidFill>
                <a:srgbClr val="0000FF"/>
              </a:solidFill>
            </a:endParaRPr>
          </a:p>
        </p:txBody>
      </p:sp>
      <p:sp>
        <p:nvSpPr>
          <p:cNvPr id="32" name="Obdélník 31"/>
          <p:cNvSpPr/>
          <p:nvPr/>
        </p:nvSpPr>
        <p:spPr>
          <a:xfrm>
            <a:off x="3661367" y="570737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smtClean="0">
                <a:solidFill>
                  <a:srgbClr val="0000FF"/>
                </a:solidFill>
              </a:rPr>
              <a:t>Mannův-</a:t>
            </a:r>
            <a:r>
              <a:rPr lang="cs-CZ" sz="1100" b="1" dirty="0" err="1" smtClean="0">
                <a:solidFill>
                  <a:srgbClr val="0000FF"/>
                </a:solidFill>
              </a:rPr>
              <a:t>Whitneyův</a:t>
            </a:r>
            <a:r>
              <a:rPr lang="cs-CZ" sz="1100" b="1" dirty="0" smtClean="0">
                <a:solidFill>
                  <a:srgbClr val="0000FF"/>
                </a:solidFill>
              </a:rPr>
              <a:t> / mediánový t.</a:t>
            </a:r>
            <a:endParaRPr lang="cs-CZ" sz="1100" b="1" dirty="0">
              <a:solidFill>
                <a:srgbClr val="0000FF"/>
              </a:solidFill>
            </a:endParaRPr>
          </a:p>
        </p:txBody>
      </p:sp>
      <p:sp>
        <p:nvSpPr>
          <p:cNvPr id="33" name="Obdélník 32"/>
          <p:cNvSpPr/>
          <p:nvPr/>
        </p:nvSpPr>
        <p:spPr>
          <a:xfrm>
            <a:off x="4732937" y="570737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00FF"/>
                </a:solidFill>
              </a:rPr>
              <a:t>Kruskalův</a:t>
            </a:r>
            <a:r>
              <a:rPr lang="cs-CZ" sz="1100" b="1" dirty="0" smtClean="0">
                <a:solidFill>
                  <a:srgbClr val="0000FF"/>
                </a:solidFill>
              </a:rPr>
              <a:t>-</a:t>
            </a:r>
            <a:r>
              <a:rPr lang="cs-CZ" sz="1100" b="1" dirty="0" err="1" smtClean="0">
                <a:solidFill>
                  <a:srgbClr val="0000FF"/>
                </a:solidFill>
              </a:rPr>
              <a:t>Wallisův</a:t>
            </a:r>
            <a:r>
              <a:rPr lang="cs-CZ" sz="1100" b="1" dirty="0" smtClean="0">
                <a:solidFill>
                  <a:srgbClr val="0000FF"/>
                </a:solidFill>
              </a:rPr>
              <a:t> test / mediánový </a:t>
            </a:r>
            <a:r>
              <a:rPr lang="cs-CZ" sz="1100" b="1" dirty="0" err="1" smtClean="0">
                <a:solidFill>
                  <a:srgbClr val="0000FF"/>
                </a:solidFill>
              </a:rPr>
              <a:t>t</a:t>
            </a:r>
            <a:r>
              <a:rPr lang="cs-CZ" sz="1100" b="1" dirty="0" smtClean="0">
                <a:solidFill>
                  <a:srgbClr val="0000FF"/>
                </a:solidFill>
              </a:rPr>
              <a:t>.</a:t>
            </a:r>
            <a:endParaRPr lang="cs-CZ" sz="1100" b="1" dirty="0">
              <a:solidFill>
                <a:srgbClr val="0000FF"/>
              </a:solidFill>
            </a:endParaRPr>
          </a:p>
        </p:txBody>
      </p:sp>
      <p:sp>
        <p:nvSpPr>
          <p:cNvPr id="34" name="Obdélník 33"/>
          <p:cNvSpPr/>
          <p:nvPr/>
        </p:nvSpPr>
        <p:spPr>
          <a:xfrm>
            <a:off x="5804507" y="570737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00FF"/>
                </a:solidFill>
              </a:rPr>
              <a:t>Jednovýběrový</a:t>
            </a:r>
            <a:r>
              <a:rPr lang="cs-CZ" sz="1100" b="1" dirty="0" smtClean="0">
                <a:solidFill>
                  <a:srgbClr val="0000FF"/>
                </a:solidFill>
              </a:rPr>
              <a:t> binomický test</a:t>
            </a:r>
            <a:endParaRPr lang="cs-CZ" sz="1100" b="1" dirty="0">
              <a:solidFill>
                <a:srgbClr val="0000FF"/>
              </a:solidFill>
            </a:endParaRPr>
          </a:p>
        </p:txBody>
      </p:sp>
      <p:sp>
        <p:nvSpPr>
          <p:cNvPr id="35" name="Obdélník 34"/>
          <p:cNvSpPr/>
          <p:nvPr/>
        </p:nvSpPr>
        <p:spPr>
          <a:xfrm>
            <a:off x="6876077" y="570737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00FF"/>
                </a:solidFill>
              </a:rPr>
              <a:t>McNemarův</a:t>
            </a:r>
            <a:r>
              <a:rPr lang="cs-CZ" sz="1100" b="1" dirty="0" smtClean="0">
                <a:solidFill>
                  <a:srgbClr val="0000FF"/>
                </a:solidFill>
              </a:rPr>
              <a:t> test</a:t>
            </a:r>
            <a:endParaRPr lang="cs-CZ" sz="1100" b="1" dirty="0">
              <a:solidFill>
                <a:srgbClr val="0000FF"/>
              </a:solidFill>
            </a:endParaRPr>
          </a:p>
        </p:txBody>
      </p:sp>
      <p:sp>
        <p:nvSpPr>
          <p:cNvPr id="36" name="Obdélník 35"/>
          <p:cNvSpPr/>
          <p:nvPr/>
        </p:nvSpPr>
        <p:spPr>
          <a:xfrm>
            <a:off x="7958280" y="570737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00FF"/>
                </a:solidFill>
              </a:rPr>
              <a:t>Fisherův</a:t>
            </a:r>
            <a:r>
              <a:rPr lang="cs-CZ" sz="1100" b="1" dirty="0" smtClean="0">
                <a:solidFill>
                  <a:srgbClr val="0000FF"/>
                </a:solidFill>
              </a:rPr>
              <a:t> exaktní test</a:t>
            </a:r>
            <a:endParaRPr lang="cs-CZ" sz="1100" b="1" dirty="0">
              <a:solidFill>
                <a:srgbClr val="0000FF"/>
              </a:solidFill>
            </a:endParaRPr>
          </a:p>
        </p:txBody>
      </p:sp>
      <p:cxnSp>
        <p:nvCxnSpPr>
          <p:cNvPr id="40" name="Pravoúhlá spojovací čára 39"/>
          <p:cNvCxnSpPr>
            <a:stCxn id="4" idx="2"/>
            <a:endCxn id="5" idx="0"/>
          </p:cNvCxnSpPr>
          <p:nvPr/>
        </p:nvCxnSpPr>
        <p:spPr>
          <a:xfrm rot="5400000">
            <a:off x="2571052" y="266376"/>
            <a:ext cx="214314" cy="382491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2" name="Pravoúhlá spojovací čára 41"/>
          <p:cNvCxnSpPr/>
          <p:nvPr/>
        </p:nvCxnSpPr>
        <p:spPr>
          <a:xfrm rot="5400000">
            <a:off x="3899468" y="1594792"/>
            <a:ext cx="214314" cy="1168086"/>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4" name="Pravoúhlá spojovací čára 43"/>
          <p:cNvCxnSpPr>
            <a:stCxn id="4" idx="2"/>
            <a:endCxn id="8" idx="0"/>
          </p:cNvCxnSpPr>
          <p:nvPr/>
        </p:nvCxnSpPr>
        <p:spPr>
          <a:xfrm rot="16200000" flipH="1">
            <a:off x="5646972" y="1015373"/>
            <a:ext cx="214314" cy="2326923"/>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6" name="Pravoúhlá spojovací čára 45"/>
          <p:cNvCxnSpPr>
            <a:stCxn id="6" idx="2"/>
            <a:endCxn id="9" idx="0"/>
          </p:cNvCxnSpPr>
          <p:nvPr/>
        </p:nvCxnSpPr>
        <p:spPr>
          <a:xfrm rot="5400000">
            <a:off x="2452936" y="2216134"/>
            <a:ext cx="323788" cy="1615504"/>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8" name="Pravoúhlá spojovací čára 47"/>
          <p:cNvCxnSpPr/>
          <p:nvPr/>
        </p:nvCxnSpPr>
        <p:spPr>
          <a:xfrm rot="5400000">
            <a:off x="3250573" y="3021722"/>
            <a:ext cx="323788" cy="4329"/>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0" name="Pravoúhlá spojovací čára 49"/>
          <p:cNvCxnSpPr>
            <a:stCxn id="6" idx="2"/>
            <a:endCxn id="11" idx="0"/>
          </p:cNvCxnSpPr>
          <p:nvPr/>
        </p:nvCxnSpPr>
        <p:spPr>
          <a:xfrm rot="16200000" flipH="1">
            <a:off x="4003306" y="2281268"/>
            <a:ext cx="323788" cy="1485236"/>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2" name="Pravoúhlá spojovací čára 51"/>
          <p:cNvCxnSpPr>
            <a:stCxn id="8" idx="2"/>
            <a:endCxn id="13" idx="0"/>
          </p:cNvCxnSpPr>
          <p:nvPr/>
        </p:nvCxnSpPr>
        <p:spPr>
          <a:xfrm rot="5400000">
            <a:off x="6338370" y="2606559"/>
            <a:ext cx="323788" cy="834654"/>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4" name="Pravoúhlá spojovací čára 53"/>
          <p:cNvCxnSpPr>
            <a:stCxn id="8" idx="2"/>
            <a:endCxn id="14" idx="0"/>
          </p:cNvCxnSpPr>
          <p:nvPr/>
        </p:nvCxnSpPr>
        <p:spPr>
          <a:xfrm rot="16200000" flipH="1">
            <a:off x="7165223" y="2614359"/>
            <a:ext cx="323788" cy="819053"/>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6" name="Pravoúhlá spojovací čára 55"/>
          <p:cNvCxnSpPr>
            <a:stCxn id="10" idx="2"/>
            <a:endCxn id="15" idx="0"/>
          </p:cNvCxnSpPr>
          <p:nvPr/>
        </p:nvCxnSpPr>
        <p:spPr>
          <a:xfrm rot="5400000">
            <a:off x="2957726" y="3667573"/>
            <a:ext cx="370816" cy="55023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8" name="Pravoúhlá spojovací čára 57"/>
          <p:cNvCxnSpPr>
            <a:stCxn id="10" idx="2"/>
            <a:endCxn id="16" idx="0"/>
          </p:cNvCxnSpPr>
          <p:nvPr/>
        </p:nvCxnSpPr>
        <p:spPr>
          <a:xfrm rot="16200000" flipH="1">
            <a:off x="3493617" y="3681920"/>
            <a:ext cx="370816" cy="521544"/>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0" name="Pravoúhlá spojovací čára 59"/>
          <p:cNvCxnSpPr>
            <a:stCxn id="14" idx="2"/>
            <a:endCxn id="26" idx="0"/>
          </p:cNvCxnSpPr>
          <p:nvPr/>
        </p:nvCxnSpPr>
        <p:spPr>
          <a:xfrm rot="5400000">
            <a:off x="7270801" y="3672889"/>
            <a:ext cx="381449" cy="55023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2" name="Pravoúhlá spojovací čára 61"/>
          <p:cNvCxnSpPr>
            <a:stCxn id="14" idx="2"/>
            <a:endCxn id="27" idx="0"/>
          </p:cNvCxnSpPr>
          <p:nvPr/>
        </p:nvCxnSpPr>
        <p:spPr>
          <a:xfrm rot="16200000" flipH="1">
            <a:off x="7817325" y="3676603"/>
            <a:ext cx="381449" cy="542810"/>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3" name="TextovéPole 62"/>
          <p:cNvSpPr txBox="1"/>
          <p:nvPr/>
        </p:nvSpPr>
        <p:spPr>
          <a:xfrm>
            <a:off x="6858016" y="1357298"/>
            <a:ext cx="2000264" cy="461665"/>
          </a:xfrm>
          <a:prstGeom prst="rect">
            <a:avLst/>
          </a:prstGeom>
          <a:noFill/>
        </p:spPr>
        <p:txBody>
          <a:bodyPr wrap="square" rtlCol="0">
            <a:spAutoFit/>
          </a:bodyPr>
          <a:lstStyle/>
          <a:p>
            <a:pPr algn="r"/>
            <a:r>
              <a:rPr lang="cs-CZ" sz="1200" b="1" dirty="0" smtClean="0">
                <a:solidFill>
                  <a:srgbClr val="009900"/>
                </a:solidFill>
              </a:rPr>
              <a:t>Parametrické testy</a:t>
            </a:r>
          </a:p>
          <a:p>
            <a:pPr algn="r"/>
            <a:r>
              <a:rPr lang="cs-CZ" sz="1200" b="1" dirty="0" err="1" smtClean="0">
                <a:solidFill>
                  <a:srgbClr val="0000FF"/>
                </a:solidFill>
              </a:rPr>
              <a:t>Neparametrické</a:t>
            </a:r>
            <a:r>
              <a:rPr lang="cs-CZ" sz="1200" b="1" dirty="0" smtClean="0">
                <a:solidFill>
                  <a:srgbClr val="0000FF"/>
                </a:solidFill>
              </a:rPr>
              <a:t> testy</a:t>
            </a:r>
            <a:endParaRPr lang="cs-CZ" sz="1200" b="1" dirty="0">
              <a:solidFill>
                <a:srgbClr val="0000FF"/>
              </a:solidFill>
            </a:endParaRPr>
          </a:p>
        </p:txBody>
      </p:sp>
      <p:cxnSp>
        <p:nvCxnSpPr>
          <p:cNvPr id="65" name="Tvar 64"/>
          <p:cNvCxnSpPr>
            <a:endCxn id="18" idx="1"/>
          </p:cNvCxnSpPr>
          <p:nvPr/>
        </p:nvCxnSpPr>
        <p:spPr>
          <a:xfrm rot="16200000" flipH="1">
            <a:off x="-839121" y="3982337"/>
            <a:ext cx="2421252" cy="17157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7" name="Tvar 66"/>
          <p:cNvCxnSpPr>
            <a:endCxn id="29" idx="1"/>
          </p:cNvCxnSpPr>
          <p:nvPr/>
        </p:nvCxnSpPr>
        <p:spPr>
          <a:xfrm rot="16200000" flipH="1">
            <a:off x="-1197914" y="4341129"/>
            <a:ext cx="3135632" cy="168365"/>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7" name="Tvar 76"/>
          <p:cNvCxnSpPr>
            <a:endCxn id="28" idx="1"/>
          </p:cNvCxnSpPr>
          <p:nvPr/>
        </p:nvCxnSpPr>
        <p:spPr>
          <a:xfrm rot="16200000" flipH="1">
            <a:off x="7627884" y="4945147"/>
            <a:ext cx="563864" cy="103337"/>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9" name="Tvar 78"/>
          <p:cNvCxnSpPr>
            <a:endCxn id="36" idx="1"/>
          </p:cNvCxnSpPr>
          <p:nvPr/>
        </p:nvCxnSpPr>
        <p:spPr>
          <a:xfrm rot="16200000" flipH="1">
            <a:off x="7269092" y="5303940"/>
            <a:ext cx="1278244" cy="100132"/>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1" name="Tvar 80"/>
          <p:cNvCxnSpPr>
            <a:endCxn id="35" idx="1"/>
          </p:cNvCxnSpPr>
          <p:nvPr/>
        </p:nvCxnSpPr>
        <p:spPr>
          <a:xfrm rot="16200000" flipH="1">
            <a:off x="6192205" y="5309256"/>
            <a:ext cx="1278244" cy="89499"/>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5" name="Tvar 84"/>
          <p:cNvCxnSpPr/>
          <p:nvPr/>
        </p:nvCxnSpPr>
        <p:spPr>
          <a:xfrm rot="16200000" flipH="1">
            <a:off x="4637712" y="4823127"/>
            <a:ext cx="2232000" cy="108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7" name="Tvar 86"/>
          <p:cNvCxnSpPr/>
          <p:nvPr/>
        </p:nvCxnSpPr>
        <p:spPr>
          <a:xfrm rot="16200000" flipH="1">
            <a:off x="3915782" y="4450748"/>
            <a:ext cx="1512000" cy="144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8" name="Tvar 87"/>
          <p:cNvCxnSpPr/>
          <p:nvPr/>
        </p:nvCxnSpPr>
        <p:spPr>
          <a:xfrm rot="16200000" flipH="1">
            <a:off x="3911948" y="5163305"/>
            <a:ext cx="1512000" cy="144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0" name="Tvar 89"/>
          <p:cNvCxnSpPr/>
          <p:nvPr/>
        </p:nvCxnSpPr>
        <p:spPr>
          <a:xfrm rot="16200000" flipH="1">
            <a:off x="3306185" y="4936748"/>
            <a:ext cx="576000" cy="108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1" name="Tvar 90"/>
          <p:cNvCxnSpPr/>
          <p:nvPr/>
        </p:nvCxnSpPr>
        <p:spPr>
          <a:xfrm rot="16200000" flipH="1">
            <a:off x="3162185" y="5495412"/>
            <a:ext cx="864000" cy="108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2" name="Tvar 91"/>
          <p:cNvCxnSpPr/>
          <p:nvPr/>
        </p:nvCxnSpPr>
        <p:spPr>
          <a:xfrm rot="16200000" flipH="1">
            <a:off x="2261419" y="4933104"/>
            <a:ext cx="576000" cy="108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3" name="Tvar 92"/>
          <p:cNvCxnSpPr/>
          <p:nvPr/>
        </p:nvCxnSpPr>
        <p:spPr>
          <a:xfrm rot="16200000" flipH="1">
            <a:off x="2117419" y="5491768"/>
            <a:ext cx="864000" cy="108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4" name="Tvar 93"/>
          <p:cNvCxnSpPr/>
          <p:nvPr/>
        </p:nvCxnSpPr>
        <p:spPr>
          <a:xfrm rot="16200000" flipH="1">
            <a:off x="711800" y="4454289"/>
            <a:ext cx="1512000" cy="144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5" name="Tvar 94"/>
          <p:cNvCxnSpPr/>
          <p:nvPr/>
        </p:nvCxnSpPr>
        <p:spPr>
          <a:xfrm rot="16200000" flipH="1">
            <a:off x="715917" y="5166846"/>
            <a:ext cx="1512000" cy="144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6" name="Zástupný symbol pro zápatí 16"/>
          <p:cNvSpPr>
            <a:spLocks noGrp="1"/>
          </p:cNvSpPr>
          <p:nvPr>
            <p:ph type="ftr" sz="quarter" idx="11"/>
          </p:nvPr>
        </p:nvSpPr>
        <p:spPr bwMode="auto">
          <a:xfrm>
            <a:off x="774700" y="6410325"/>
            <a:ext cx="3581400" cy="366713"/>
          </a:xfrm>
          <a:noFill/>
          <a:ln>
            <a:miter lim="800000"/>
            <a:headEnd/>
            <a:tailEnd/>
          </a:ln>
        </p:spPr>
        <p:txBody>
          <a:bodyPr/>
          <a:lstStyle/>
          <a:p>
            <a:r>
              <a:rPr lang="cs-CZ" dirty="0"/>
              <a:t>Vytvořil Institut biostatistiky a analýz, Masarykova univerzita </a:t>
            </a:r>
            <a:br>
              <a:rPr lang="cs-CZ" dirty="0"/>
            </a:br>
            <a:r>
              <a:rPr lang="cs-CZ" dirty="0"/>
              <a:t>E</a:t>
            </a:r>
            <a:r>
              <a:rPr lang="cs-CZ" i="1" dirty="0" smtClean="0"/>
              <a:t>. Janoušová, </a:t>
            </a:r>
            <a:r>
              <a:rPr lang="cs-CZ" i="1" dirty="0"/>
              <a:t>L. Dušek</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p:cNvSpPr>
          <p:nvPr>
            <p:ph type="title" idx="4294967295"/>
          </p:nvPr>
        </p:nvSpPr>
        <p:spPr>
          <a:xfrm>
            <a:off x="285720" y="476672"/>
            <a:ext cx="8572560" cy="432048"/>
          </a:xfrm>
          <a:noFill/>
        </p:spPr>
        <p:txBody>
          <a:bodyPr/>
          <a:lstStyle/>
          <a:p>
            <a:r>
              <a:rPr lang="cs-CZ" sz="2800" dirty="0" smtClean="0"/>
              <a:t>Schéma při testování pomocí </a:t>
            </a:r>
            <a:r>
              <a:rPr lang="cs-CZ" sz="2800" dirty="0" err="1" smtClean="0"/>
              <a:t>jednovýběrových</a:t>
            </a:r>
            <a:r>
              <a:rPr lang="cs-CZ" sz="2800" dirty="0" smtClean="0"/>
              <a:t> testů</a:t>
            </a:r>
          </a:p>
        </p:txBody>
      </p:sp>
      <p:grpSp>
        <p:nvGrpSpPr>
          <p:cNvPr id="61" name="Skupina 60"/>
          <p:cNvGrpSpPr/>
          <p:nvPr/>
        </p:nvGrpSpPr>
        <p:grpSpPr>
          <a:xfrm>
            <a:off x="3276000" y="1571612"/>
            <a:ext cx="2592000" cy="2000264"/>
            <a:chOff x="4032300" y="1643050"/>
            <a:chExt cx="2592000" cy="2000264"/>
          </a:xfrm>
        </p:grpSpPr>
        <p:sp>
          <p:nvSpPr>
            <p:cNvPr id="57" name="Obdélník 56"/>
            <p:cNvSpPr/>
            <p:nvPr/>
          </p:nvSpPr>
          <p:spPr>
            <a:xfrm>
              <a:off x="4788300" y="1643050"/>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Data</a:t>
              </a:r>
              <a:endParaRPr lang="cs-CZ" sz="1600" b="1" dirty="0">
                <a:solidFill>
                  <a:schemeClr val="tx1"/>
                </a:solidFill>
              </a:endParaRPr>
            </a:p>
          </p:txBody>
        </p:sp>
        <p:sp>
          <p:nvSpPr>
            <p:cNvPr id="59" name="Obdélník 58"/>
            <p:cNvSpPr/>
            <p:nvPr/>
          </p:nvSpPr>
          <p:spPr>
            <a:xfrm>
              <a:off x="4032300" y="3357562"/>
              <a:ext cx="2592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dirty="0" smtClean="0">
                  <a:solidFill>
                    <a:srgbClr val="FF0000"/>
                  </a:solidFill>
                </a:rPr>
                <a:t>Normální rozdělení?</a:t>
              </a:r>
              <a:endParaRPr lang="cs-CZ" sz="1600" dirty="0">
                <a:solidFill>
                  <a:srgbClr val="FF0000"/>
                </a:solidFill>
              </a:endParaRPr>
            </a:p>
          </p:txBody>
        </p:sp>
      </p:grpSp>
      <p:sp>
        <p:nvSpPr>
          <p:cNvPr id="64" name="Obdélník 63"/>
          <p:cNvSpPr/>
          <p:nvPr/>
        </p:nvSpPr>
        <p:spPr>
          <a:xfrm>
            <a:off x="1643042" y="2143116"/>
            <a:ext cx="1785950" cy="288000"/>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Vizuální ověření normality</a:t>
            </a:r>
            <a:endParaRPr lang="cs-CZ" sz="1200" b="1" dirty="0">
              <a:solidFill>
                <a:schemeClr val="tx1"/>
              </a:solidFill>
            </a:endParaRPr>
          </a:p>
        </p:txBody>
      </p:sp>
      <p:sp>
        <p:nvSpPr>
          <p:cNvPr id="68" name="Obdélník 67"/>
          <p:cNvSpPr/>
          <p:nvPr/>
        </p:nvSpPr>
        <p:spPr>
          <a:xfrm>
            <a:off x="1643042" y="2604934"/>
            <a:ext cx="1785950" cy="324000"/>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000" dirty="0" smtClean="0">
                <a:solidFill>
                  <a:schemeClr val="tx1"/>
                </a:solidFill>
              </a:rPr>
              <a:t>Histogram, Q-Q graf, P-P graf, N-P graf, krabicový graf</a:t>
            </a:r>
            <a:endParaRPr lang="cs-CZ" sz="1000" dirty="0">
              <a:solidFill>
                <a:schemeClr val="tx1"/>
              </a:solidFill>
            </a:endParaRPr>
          </a:p>
        </p:txBody>
      </p:sp>
      <p:sp>
        <p:nvSpPr>
          <p:cNvPr id="69" name="Obdélník 68"/>
          <p:cNvSpPr/>
          <p:nvPr/>
        </p:nvSpPr>
        <p:spPr>
          <a:xfrm>
            <a:off x="5651521" y="2143237"/>
            <a:ext cx="1785950" cy="288000"/>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Testové ověření normality</a:t>
            </a:r>
            <a:endParaRPr lang="cs-CZ" sz="1200" b="1" dirty="0">
              <a:solidFill>
                <a:schemeClr val="tx1"/>
              </a:solidFill>
            </a:endParaRPr>
          </a:p>
        </p:txBody>
      </p:sp>
      <p:sp>
        <p:nvSpPr>
          <p:cNvPr id="70" name="Obdélník 69"/>
          <p:cNvSpPr/>
          <p:nvPr/>
        </p:nvSpPr>
        <p:spPr>
          <a:xfrm>
            <a:off x="5651521" y="2605055"/>
            <a:ext cx="1785950" cy="324000"/>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000" dirty="0" smtClean="0">
                <a:solidFill>
                  <a:schemeClr val="tx1"/>
                </a:solidFill>
              </a:rPr>
              <a:t>S-W test, K-S test, </a:t>
            </a:r>
            <a:r>
              <a:rPr lang="cs-CZ" sz="1000" dirty="0" err="1" smtClean="0">
                <a:solidFill>
                  <a:schemeClr val="tx1"/>
                </a:solidFill>
              </a:rPr>
              <a:t>Lilieforsův</a:t>
            </a:r>
            <a:r>
              <a:rPr lang="cs-CZ" sz="1000" dirty="0" smtClean="0">
                <a:solidFill>
                  <a:schemeClr val="tx1"/>
                </a:solidFill>
              </a:rPr>
              <a:t> test</a:t>
            </a:r>
            <a:endParaRPr lang="cs-CZ" sz="1000" dirty="0">
              <a:solidFill>
                <a:schemeClr val="tx1"/>
              </a:solidFill>
            </a:endParaRPr>
          </a:p>
        </p:txBody>
      </p:sp>
      <p:sp>
        <p:nvSpPr>
          <p:cNvPr id="71" name="Obdélník 70"/>
          <p:cNvSpPr/>
          <p:nvPr/>
        </p:nvSpPr>
        <p:spPr>
          <a:xfrm>
            <a:off x="1807306" y="3841726"/>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NE</a:t>
            </a:r>
            <a:endParaRPr lang="cs-CZ" sz="1600" b="1" dirty="0">
              <a:solidFill>
                <a:schemeClr val="tx1"/>
              </a:solidFill>
            </a:endParaRPr>
          </a:p>
        </p:txBody>
      </p:sp>
      <p:sp>
        <p:nvSpPr>
          <p:cNvPr id="72" name="Obdélník 71"/>
          <p:cNvSpPr/>
          <p:nvPr/>
        </p:nvSpPr>
        <p:spPr>
          <a:xfrm>
            <a:off x="6278561" y="3841847"/>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ANO</a:t>
            </a:r>
            <a:endParaRPr lang="cs-CZ" sz="1600" b="1" dirty="0">
              <a:solidFill>
                <a:schemeClr val="tx1"/>
              </a:solidFill>
            </a:endParaRPr>
          </a:p>
        </p:txBody>
      </p:sp>
      <p:sp>
        <p:nvSpPr>
          <p:cNvPr id="74" name="Obdélník 73"/>
          <p:cNvSpPr/>
          <p:nvPr/>
        </p:nvSpPr>
        <p:spPr>
          <a:xfrm>
            <a:off x="1051306" y="4286256"/>
            <a:ext cx="2592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400" b="1" dirty="0" smtClean="0">
                <a:solidFill>
                  <a:schemeClr val="tx1"/>
                </a:solidFill>
              </a:rPr>
              <a:t>Logaritmická transformace</a:t>
            </a:r>
            <a:endParaRPr lang="cs-CZ" sz="1400" b="1" dirty="0">
              <a:solidFill>
                <a:schemeClr val="tx1"/>
              </a:solidFill>
            </a:endParaRPr>
          </a:p>
        </p:txBody>
      </p:sp>
      <p:sp>
        <p:nvSpPr>
          <p:cNvPr id="75" name="Obdélník 74"/>
          <p:cNvSpPr/>
          <p:nvPr/>
        </p:nvSpPr>
        <p:spPr>
          <a:xfrm>
            <a:off x="1051306" y="4714884"/>
            <a:ext cx="2592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dirty="0" smtClean="0">
                <a:solidFill>
                  <a:srgbClr val="FF0000"/>
                </a:solidFill>
              </a:rPr>
              <a:t>Normální rozdělení?</a:t>
            </a:r>
            <a:endParaRPr lang="cs-CZ" sz="1600" dirty="0">
              <a:solidFill>
                <a:srgbClr val="FF0000"/>
              </a:solidFill>
            </a:endParaRPr>
          </a:p>
        </p:txBody>
      </p:sp>
      <p:sp>
        <p:nvSpPr>
          <p:cNvPr id="76" name="Obdélník 75"/>
          <p:cNvSpPr/>
          <p:nvPr/>
        </p:nvSpPr>
        <p:spPr>
          <a:xfrm>
            <a:off x="523408" y="5286267"/>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NE</a:t>
            </a:r>
            <a:endParaRPr lang="cs-CZ" sz="1600" b="1" dirty="0">
              <a:solidFill>
                <a:schemeClr val="tx1"/>
              </a:solidFill>
            </a:endParaRPr>
          </a:p>
        </p:txBody>
      </p:sp>
      <p:sp>
        <p:nvSpPr>
          <p:cNvPr id="78" name="Obdélník 77"/>
          <p:cNvSpPr/>
          <p:nvPr/>
        </p:nvSpPr>
        <p:spPr>
          <a:xfrm>
            <a:off x="3063372" y="5286388"/>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ANO</a:t>
            </a:r>
            <a:endParaRPr lang="cs-CZ" sz="1600" b="1" dirty="0">
              <a:solidFill>
                <a:schemeClr val="tx1"/>
              </a:solidFill>
            </a:endParaRPr>
          </a:p>
        </p:txBody>
      </p:sp>
      <p:sp>
        <p:nvSpPr>
          <p:cNvPr id="80" name="Obdélník 79"/>
          <p:cNvSpPr/>
          <p:nvPr/>
        </p:nvSpPr>
        <p:spPr>
          <a:xfrm>
            <a:off x="277769" y="5715015"/>
            <a:ext cx="1571636" cy="630125"/>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00FF"/>
                </a:solidFill>
              </a:rPr>
              <a:t>Wilcoxonův</a:t>
            </a:r>
            <a:r>
              <a:rPr lang="cs-CZ" sz="1100" b="1" dirty="0" smtClean="0">
                <a:solidFill>
                  <a:srgbClr val="0000FF"/>
                </a:solidFill>
              </a:rPr>
              <a:t> test </a:t>
            </a:r>
            <a:r>
              <a:rPr lang="cs-CZ" sz="1100" dirty="0" smtClean="0">
                <a:solidFill>
                  <a:schemeClr val="tx1"/>
                </a:solidFill>
              </a:rPr>
              <a:t>na původních datech</a:t>
            </a:r>
            <a:endParaRPr lang="cs-CZ" sz="1100" dirty="0">
              <a:solidFill>
                <a:schemeClr val="tx1"/>
              </a:solidFill>
            </a:endParaRPr>
          </a:p>
        </p:txBody>
      </p:sp>
      <p:sp>
        <p:nvSpPr>
          <p:cNvPr id="82" name="Obdélník 81"/>
          <p:cNvSpPr/>
          <p:nvPr/>
        </p:nvSpPr>
        <p:spPr>
          <a:xfrm>
            <a:off x="2728800" y="5715015"/>
            <a:ext cx="1754146" cy="62217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9900"/>
                </a:solidFill>
              </a:rPr>
              <a:t>Jednovýběrový</a:t>
            </a:r>
            <a:r>
              <a:rPr lang="cs-CZ" sz="1100" b="1" dirty="0" smtClean="0">
                <a:solidFill>
                  <a:srgbClr val="009900"/>
                </a:solidFill>
              </a:rPr>
              <a:t> t-test / z-test</a:t>
            </a:r>
          </a:p>
          <a:p>
            <a:pPr algn="ctr"/>
            <a:r>
              <a:rPr lang="cs-CZ" sz="1100" dirty="0" smtClean="0">
                <a:solidFill>
                  <a:schemeClr val="tx1"/>
                </a:solidFill>
              </a:rPr>
              <a:t>na transformovaných datech</a:t>
            </a:r>
            <a:endParaRPr lang="cs-CZ" sz="1100" dirty="0">
              <a:solidFill>
                <a:schemeClr val="tx1"/>
              </a:solidFill>
            </a:endParaRPr>
          </a:p>
        </p:txBody>
      </p:sp>
      <p:sp>
        <p:nvSpPr>
          <p:cNvPr id="83" name="Obdélník 82"/>
          <p:cNvSpPr/>
          <p:nvPr/>
        </p:nvSpPr>
        <p:spPr>
          <a:xfrm>
            <a:off x="6032443" y="4484668"/>
            <a:ext cx="1571636" cy="500066"/>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err="1" smtClean="0">
                <a:solidFill>
                  <a:srgbClr val="009900"/>
                </a:solidFill>
              </a:rPr>
              <a:t>Jednovýběrový</a:t>
            </a:r>
            <a:r>
              <a:rPr lang="cs-CZ" sz="1200" b="1" dirty="0" smtClean="0">
                <a:solidFill>
                  <a:srgbClr val="009900"/>
                </a:solidFill>
              </a:rPr>
              <a:t> t-test /</a:t>
            </a:r>
          </a:p>
          <a:p>
            <a:pPr algn="ctr"/>
            <a:r>
              <a:rPr lang="cs-CZ" sz="1200" b="1" dirty="0" smtClean="0">
                <a:solidFill>
                  <a:srgbClr val="009900"/>
                </a:solidFill>
              </a:rPr>
              <a:t>z-test</a:t>
            </a:r>
            <a:endParaRPr lang="cs-CZ" sz="1200" b="1" dirty="0">
              <a:solidFill>
                <a:srgbClr val="009900"/>
              </a:solidFill>
            </a:endParaRPr>
          </a:p>
        </p:txBody>
      </p:sp>
      <p:cxnSp>
        <p:nvCxnSpPr>
          <p:cNvPr id="86" name="Pravoúhlá spojovací čára 85"/>
          <p:cNvCxnSpPr>
            <a:stCxn id="57" idx="2"/>
            <a:endCxn id="64" idx="0"/>
          </p:cNvCxnSpPr>
          <p:nvPr/>
        </p:nvCxnSpPr>
        <p:spPr>
          <a:xfrm rot="5400000">
            <a:off x="3411133" y="982249"/>
            <a:ext cx="285752" cy="2035983"/>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6" name="Pravoúhlá spojovací čára 95"/>
          <p:cNvCxnSpPr>
            <a:stCxn id="57" idx="2"/>
            <a:endCxn id="69" idx="0"/>
          </p:cNvCxnSpPr>
          <p:nvPr/>
        </p:nvCxnSpPr>
        <p:spPr>
          <a:xfrm rot="16200000" flipH="1">
            <a:off x="5415312" y="1014052"/>
            <a:ext cx="285873" cy="1972496"/>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8" name="Přímá spojovací šipka 97"/>
          <p:cNvCxnSpPr>
            <a:stCxn id="64" idx="2"/>
            <a:endCxn id="68" idx="0"/>
          </p:cNvCxnSpPr>
          <p:nvPr/>
        </p:nvCxnSpPr>
        <p:spPr>
          <a:xfrm rot="5400000">
            <a:off x="2449108" y="2518025"/>
            <a:ext cx="173818" cy="1588"/>
          </a:xfrm>
          <a:prstGeom prst="straightConnector1">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0" name="Přímá spojovací šipka 99"/>
          <p:cNvCxnSpPr>
            <a:stCxn id="69" idx="2"/>
            <a:endCxn id="70" idx="0"/>
          </p:cNvCxnSpPr>
          <p:nvPr/>
        </p:nvCxnSpPr>
        <p:spPr>
          <a:xfrm rot="5400000">
            <a:off x="6457587" y="2518146"/>
            <a:ext cx="173818" cy="1588"/>
          </a:xfrm>
          <a:prstGeom prst="straightConnector1">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2" name="Přímá spojovací šipka 101"/>
          <p:cNvCxnSpPr>
            <a:stCxn id="64" idx="3"/>
            <a:endCxn id="69" idx="1"/>
          </p:cNvCxnSpPr>
          <p:nvPr/>
        </p:nvCxnSpPr>
        <p:spPr>
          <a:xfrm>
            <a:off x="3428992" y="2287116"/>
            <a:ext cx="2222529" cy="121"/>
          </a:xfrm>
          <a:prstGeom prst="straightConnector1">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4" name="Pravoúhlá spojovací čára 103"/>
          <p:cNvCxnSpPr>
            <a:stCxn id="68" idx="2"/>
            <a:endCxn id="59" idx="0"/>
          </p:cNvCxnSpPr>
          <p:nvPr/>
        </p:nvCxnSpPr>
        <p:spPr>
          <a:xfrm rot="16200000" flipH="1">
            <a:off x="3375413" y="2089537"/>
            <a:ext cx="357190" cy="2035983"/>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6" name="Pravoúhlá spojovací čára 105"/>
          <p:cNvCxnSpPr>
            <a:stCxn id="70" idx="2"/>
            <a:endCxn id="59" idx="0"/>
          </p:cNvCxnSpPr>
          <p:nvPr/>
        </p:nvCxnSpPr>
        <p:spPr>
          <a:xfrm rot="5400000">
            <a:off x="5379714" y="2121341"/>
            <a:ext cx="357069" cy="1972496"/>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0" name="Pravoúhlá spojovací čára 109"/>
          <p:cNvCxnSpPr>
            <a:stCxn id="59" idx="2"/>
            <a:endCxn id="71" idx="0"/>
          </p:cNvCxnSpPr>
          <p:nvPr/>
        </p:nvCxnSpPr>
        <p:spPr>
          <a:xfrm rot="5400000">
            <a:off x="3324728" y="2594454"/>
            <a:ext cx="269850" cy="2224694"/>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2" name="Pravoúhlá spojovací čára 111"/>
          <p:cNvCxnSpPr>
            <a:stCxn id="59" idx="2"/>
            <a:endCxn id="72" idx="0"/>
          </p:cNvCxnSpPr>
          <p:nvPr/>
        </p:nvCxnSpPr>
        <p:spPr>
          <a:xfrm rot="16200000" flipH="1">
            <a:off x="5560295" y="2583580"/>
            <a:ext cx="269971" cy="2246561"/>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4" name="Pravoúhlá spojovací čára 113"/>
          <p:cNvCxnSpPr>
            <a:stCxn id="72" idx="2"/>
            <a:endCxn id="83" idx="0"/>
          </p:cNvCxnSpPr>
          <p:nvPr/>
        </p:nvCxnSpPr>
        <p:spPr>
          <a:xfrm rot="5400000">
            <a:off x="6639877" y="4305983"/>
            <a:ext cx="357069" cy="300"/>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8" name="Přímá spojovací šipka 117"/>
          <p:cNvCxnSpPr>
            <a:stCxn id="71" idx="2"/>
            <a:endCxn id="74" idx="0"/>
          </p:cNvCxnSpPr>
          <p:nvPr/>
        </p:nvCxnSpPr>
        <p:spPr>
          <a:xfrm rot="5400000">
            <a:off x="2267917" y="4206867"/>
            <a:ext cx="158778" cy="1588"/>
          </a:xfrm>
          <a:prstGeom prst="straightConnector1">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0" name="Přímá spojovací šipka 119"/>
          <p:cNvCxnSpPr>
            <a:stCxn id="74" idx="2"/>
            <a:endCxn id="75" idx="0"/>
          </p:cNvCxnSpPr>
          <p:nvPr/>
        </p:nvCxnSpPr>
        <p:spPr>
          <a:xfrm rot="5400000">
            <a:off x="2275868" y="4643446"/>
            <a:ext cx="142876" cy="1588"/>
          </a:xfrm>
          <a:prstGeom prst="straightConnector1">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2" name="Pravoúhlá spojovací čára 121"/>
          <p:cNvCxnSpPr>
            <a:stCxn id="75" idx="2"/>
            <a:endCxn id="76" idx="0"/>
          </p:cNvCxnSpPr>
          <p:nvPr/>
        </p:nvCxnSpPr>
        <p:spPr>
          <a:xfrm rot="5400000">
            <a:off x="1562542" y="4501502"/>
            <a:ext cx="285631" cy="128389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4" name="Pravoúhlá spojovací čára 123"/>
          <p:cNvCxnSpPr>
            <a:stCxn id="75" idx="2"/>
            <a:endCxn id="78" idx="0"/>
          </p:cNvCxnSpPr>
          <p:nvPr/>
        </p:nvCxnSpPr>
        <p:spPr>
          <a:xfrm rot="16200000" flipH="1">
            <a:off x="2832463" y="4515479"/>
            <a:ext cx="285752" cy="1256066"/>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6" name="Přímá spojovací šipka 125"/>
          <p:cNvCxnSpPr>
            <a:stCxn id="76" idx="2"/>
            <a:endCxn id="80" idx="0"/>
          </p:cNvCxnSpPr>
          <p:nvPr/>
        </p:nvCxnSpPr>
        <p:spPr>
          <a:xfrm>
            <a:off x="1063408" y="5572019"/>
            <a:ext cx="179" cy="142996"/>
          </a:xfrm>
          <a:prstGeom prst="straightConnector1">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8" name="Přímá spojovací šipka 127"/>
          <p:cNvCxnSpPr>
            <a:stCxn id="78" idx="2"/>
            <a:endCxn id="82" idx="0"/>
          </p:cNvCxnSpPr>
          <p:nvPr/>
        </p:nvCxnSpPr>
        <p:spPr>
          <a:xfrm>
            <a:off x="3603372" y="5572140"/>
            <a:ext cx="2501" cy="142875"/>
          </a:xfrm>
          <a:prstGeom prst="straightConnector1">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9" name="Levá složená závorka 128"/>
          <p:cNvSpPr/>
          <p:nvPr/>
        </p:nvSpPr>
        <p:spPr>
          <a:xfrm rot="10800000">
            <a:off x="7516860" y="1873266"/>
            <a:ext cx="357190" cy="1285884"/>
          </a:xfrm>
          <a:prstGeom prst="leftBrace">
            <a:avLst/>
          </a:prstGeom>
          <a:ln>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130" name="TextovéPole 129"/>
          <p:cNvSpPr txBox="1"/>
          <p:nvPr/>
        </p:nvSpPr>
        <p:spPr>
          <a:xfrm>
            <a:off x="7921634" y="2365502"/>
            <a:ext cx="992181" cy="307777"/>
          </a:xfrm>
          <a:prstGeom prst="rect">
            <a:avLst/>
          </a:prstGeom>
          <a:noFill/>
        </p:spPr>
        <p:txBody>
          <a:bodyPr wrap="square" rtlCol="0">
            <a:spAutoFit/>
          </a:bodyPr>
          <a:lstStyle/>
          <a:p>
            <a:r>
              <a:rPr lang="cs-CZ" sz="1400" i="1" dirty="0" smtClean="0">
                <a:solidFill>
                  <a:schemeClr val="tx1">
                    <a:lumMod val="50000"/>
                    <a:lumOff val="50000"/>
                  </a:schemeClr>
                </a:solidFill>
              </a:rPr>
              <a:t>Opakování</a:t>
            </a:r>
            <a:endParaRPr lang="cs-CZ" sz="1400" i="1" dirty="0">
              <a:solidFill>
                <a:schemeClr val="tx1">
                  <a:lumMod val="50000"/>
                  <a:lumOff val="50000"/>
                </a:schemeClr>
              </a:solidFill>
            </a:endParaRPr>
          </a:p>
        </p:txBody>
      </p:sp>
      <p:sp>
        <p:nvSpPr>
          <p:cNvPr id="133" name="TextovéPole 132"/>
          <p:cNvSpPr txBox="1"/>
          <p:nvPr/>
        </p:nvSpPr>
        <p:spPr>
          <a:xfrm>
            <a:off x="6929454" y="5857892"/>
            <a:ext cx="2000264" cy="461665"/>
          </a:xfrm>
          <a:prstGeom prst="rect">
            <a:avLst/>
          </a:prstGeom>
          <a:noFill/>
        </p:spPr>
        <p:txBody>
          <a:bodyPr wrap="square" rtlCol="0">
            <a:spAutoFit/>
          </a:bodyPr>
          <a:lstStyle/>
          <a:p>
            <a:pPr algn="r"/>
            <a:r>
              <a:rPr lang="cs-CZ" sz="1200" b="1" dirty="0" smtClean="0">
                <a:solidFill>
                  <a:srgbClr val="009900"/>
                </a:solidFill>
              </a:rPr>
              <a:t>Parametrické testy</a:t>
            </a:r>
          </a:p>
          <a:p>
            <a:pPr algn="r"/>
            <a:r>
              <a:rPr lang="cs-CZ" sz="1200" b="1" dirty="0" err="1" smtClean="0">
                <a:solidFill>
                  <a:srgbClr val="0000FF"/>
                </a:solidFill>
              </a:rPr>
              <a:t>Neparametrické</a:t>
            </a:r>
            <a:r>
              <a:rPr lang="cs-CZ" sz="1200" b="1" dirty="0" smtClean="0">
                <a:solidFill>
                  <a:srgbClr val="0000FF"/>
                </a:solidFill>
              </a:rPr>
              <a:t> testy</a:t>
            </a:r>
            <a:endParaRPr lang="cs-CZ" sz="1200" b="1" dirty="0">
              <a:solidFill>
                <a:srgbClr val="0000FF"/>
              </a:solidFill>
            </a:endParaRPr>
          </a:p>
        </p:txBody>
      </p:sp>
      <p:sp>
        <p:nvSpPr>
          <p:cNvPr id="134" name="Zástupný symbol pro zápatí 16"/>
          <p:cNvSpPr>
            <a:spLocks noGrp="1"/>
          </p:cNvSpPr>
          <p:nvPr>
            <p:ph type="ftr" sz="quarter" idx="11"/>
          </p:nvPr>
        </p:nvSpPr>
        <p:spPr bwMode="auto">
          <a:xfrm>
            <a:off x="774700" y="6410325"/>
            <a:ext cx="3581400" cy="366713"/>
          </a:xfrm>
          <a:noFill/>
          <a:ln>
            <a:miter lim="800000"/>
            <a:headEnd/>
            <a:tailEnd/>
          </a:ln>
        </p:spPr>
        <p:txBody>
          <a:bodyPr/>
          <a:lstStyle/>
          <a:p>
            <a:r>
              <a:rPr lang="cs-CZ" dirty="0"/>
              <a:t>Vytvořil Institut biostatistiky a analýz, Masarykova univerzita </a:t>
            </a:r>
            <a:br>
              <a:rPr lang="cs-CZ" dirty="0"/>
            </a:br>
            <a:r>
              <a:rPr lang="cs-CZ" dirty="0"/>
              <a:t>E</a:t>
            </a:r>
            <a:r>
              <a:rPr lang="cs-CZ" i="1" dirty="0" smtClean="0"/>
              <a:t>. Janoušová, </a:t>
            </a:r>
            <a:r>
              <a:rPr lang="cs-CZ" i="1" dirty="0"/>
              <a:t>L. Dušek</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p:cNvSpPr>
          <p:nvPr>
            <p:ph type="title" idx="4294967295"/>
          </p:nvPr>
        </p:nvSpPr>
        <p:spPr>
          <a:xfrm>
            <a:off x="285720" y="476672"/>
            <a:ext cx="8572560" cy="432048"/>
          </a:xfrm>
          <a:noFill/>
        </p:spPr>
        <p:txBody>
          <a:bodyPr/>
          <a:lstStyle/>
          <a:p>
            <a:r>
              <a:rPr lang="cs-CZ" sz="3200" dirty="0" smtClean="0"/>
              <a:t>Schéma při testování pomocí párových testů</a:t>
            </a:r>
          </a:p>
        </p:txBody>
      </p:sp>
      <p:grpSp>
        <p:nvGrpSpPr>
          <p:cNvPr id="2" name="Skupina 60"/>
          <p:cNvGrpSpPr/>
          <p:nvPr/>
        </p:nvGrpSpPr>
        <p:grpSpPr>
          <a:xfrm>
            <a:off x="3276000" y="1790057"/>
            <a:ext cx="2592000" cy="1255504"/>
            <a:chOff x="4032300" y="1643050"/>
            <a:chExt cx="2592000" cy="1255504"/>
          </a:xfrm>
        </p:grpSpPr>
        <p:sp>
          <p:nvSpPr>
            <p:cNvPr id="57" name="Obdélník 56"/>
            <p:cNvSpPr/>
            <p:nvPr/>
          </p:nvSpPr>
          <p:spPr>
            <a:xfrm>
              <a:off x="4788300" y="1643050"/>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Data</a:t>
              </a:r>
              <a:endParaRPr lang="cs-CZ" sz="1600" b="1" dirty="0">
                <a:solidFill>
                  <a:schemeClr val="tx1"/>
                </a:solidFill>
              </a:endParaRPr>
            </a:p>
          </p:txBody>
        </p:sp>
        <p:sp>
          <p:nvSpPr>
            <p:cNvPr id="59" name="Obdélník 58"/>
            <p:cNvSpPr/>
            <p:nvPr/>
          </p:nvSpPr>
          <p:spPr>
            <a:xfrm>
              <a:off x="4032300" y="2214554"/>
              <a:ext cx="2592000" cy="684000"/>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dirty="0" smtClean="0">
                  <a:solidFill>
                    <a:srgbClr val="FF0000"/>
                  </a:solidFill>
                </a:rPr>
                <a:t>Normální rozdělení?</a:t>
              </a:r>
            </a:p>
            <a:p>
              <a:pPr algn="ctr"/>
              <a:r>
                <a:rPr lang="cs-CZ" sz="1600" dirty="0" smtClean="0">
                  <a:solidFill>
                    <a:schemeClr val="tx1"/>
                  </a:solidFill>
                </a:rPr>
                <a:t>(normální rozdělení </a:t>
              </a:r>
              <a:r>
                <a:rPr lang="cs-CZ" sz="1600" u="sng" dirty="0" smtClean="0">
                  <a:solidFill>
                    <a:srgbClr val="FF0000"/>
                  </a:solidFill>
                </a:rPr>
                <a:t>diferencí!</a:t>
              </a:r>
              <a:r>
                <a:rPr lang="cs-CZ" sz="1600" dirty="0" smtClean="0">
                  <a:solidFill>
                    <a:schemeClr val="tx1"/>
                  </a:solidFill>
                </a:rPr>
                <a:t>)</a:t>
              </a:r>
              <a:endParaRPr lang="cs-CZ" sz="1600" dirty="0">
                <a:solidFill>
                  <a:schemeClr val="tx1"/>
                </a:solidFill>
              </a:endParaRPr>
            </a:p>
          </p:txBody>
        </p:sp>
      </p:grpSp>
      <p:sp>
        <p:nvSpPr>
          <p:cNvPr id="71" name="Obdélník 70"/>
          <p:cNvSpPr/>
          <p:nvPr/>
        </p:nvSpPr>
        <p:spPr>
          <a:xfrm>
            <a:off x="1807306" y="3837233"/>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NE</a:t>
            </a:r>
            <a:endParaRPr lang="cs-CZ" sz="1600" b="1" dirty="0">
              <a:solidFill>
                <a:schemeClr val="tx1"/>
              </a:solidFill>
            </a:endParaRPr>
          </a:p>
        </p:txBody>
      </p:sp>
      <p:sp>
        <p:nvSpPr>
          <p:cNvPr id="72" name="Obdélník 71"/>
          <p:cNvSpPr/>
          <p:nvPr/>
        </p:nvSpPr>
        <p:spPr>
          <a:xfrm>
            <a:off x="6278561" y="3837354"/>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ANO</a:t>
            </a:r>
            <a:endParaRPr lang="cs-CZ" sz="1600" b="1" dirty="0">
              <a:solidFill>
                <a:schemeClr val="tx1"/>
              </a:solidFill>
            </a:endParaRPr>
          </a:p>
        </p:txBody>
      </p:sp>
      <p:sp>
        <p:nvSpPr>
          <p:cNvPr id="82" name="Obdélník 81"/>
          <p:cNvSpPr/>
          <p:nvPr/>
        </p:nvSpPr>
        <p:spPr>
          <a:xfrm>
            <a:off x="6032443" y="4574126"/>
            <a:ext cx="1571636" cy="64294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rgbClr val="009900"/>
                </a:solidFill>
              </a:rPr>
              <a:t>Párový t-test</a:t>
            </a:r>
            <a:endParaRPr lang="cs-CZ" sz="1600" dirty="0">
              <a:solidFill>
                <a:schemeClr val="tx1"/>
              </a:solidFill>
            </a:endParaRPr>
          </a:p>
        </p:txBody>
      </p:sp>
      <p:cxnSp>
        <p:nvCxnSpPr>
          <p:cNvPr id="110" name="Pravoúhlá spojovací čára 109"/>
          <p:cNvCxnSpPr>
            <a:endCxn id="71" idx="0"/>
          </p:cNvCxnSpPr>
          <p:nvPr/>
        </p:nvCxnSpPr>
        <p:spPr>
          <a:xfrm rot="5400000">
            <a:off x="3063817" y="2329050"/>
            <a:ext cx="791672" cy="2224694"/>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2" name="Pravoúhlá spojovací čára 111"/>
          <p:cNvCxnSpPr>
            <a:endCxn id="72" idx="0"/>
          </p:cNvCxnSpPr>
          <p:nvPr/>
        </p:nvCxnSpPr>
        <p:spPr>
          <a:xfrm rot="16200000" flipH="1">
            <a:off x="5299384" y="2318176"/>
            <a:ext cx="791793" cy="2246561"/>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8" name="Přímá spojovací šipka 117"/>
          <p:cNvCxnSpPr>
            <a:stCxn id="71" idx="2"/>
          </p:cNvCxnSpPr>
          <p:nvPr/>
        </p:nvCxnSpPr>
        <p:spPr>
          <a:xfrm rot="16200000" flipH="1">
            <a:off x="2124705" y="4345586"/>
            <a:ext cx="445203" cy="0"/>
          </a:xfrm>
          <a:prstGeom prst="straightConnector1">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2" name="Obdélník 41"/>
          <p:cNvSpPr/>
          <p:nvPr/>
        </p:nvSpPr>
        <p:spPr>
          <a:xfrm>
            <a:off x="1559728" y="4580246"/>
            <a:ext cx="1571636" cy="64294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400" b="1" dirty="0" smtClean="0">
                <a:solidFill>
                  <a:srgbClr val="0000FF"/>
                </a:solidFill>
              </a:rPr>
              <a:t>Párový </a:t>
            </a:r>
            <a:r>
              <a:rPr lang="cs-CZ" sz="1400" b="1" dirty="0" err="1" smtClean="0">
                <a:solidFill>
                  <a:srgbClr val="0000FF"/>
                </a:solidFill>
              </a:rPr>
              <a:t>Wilcoxonův</a:t>
            </a:r>
            <a:r>
              <a:rPr lang="cs-CZ" sz="1400" b="1" dirty="0" smtClean="0">
                <a:solidFill>
                  <a:srgbClr val="0000FF"/>
                </a:solidFill>
              </a:rPr>
              <a:t> test</a:t>
            </a:r>
          </a:p>
          <a:p>
            <a:pPr algn="ctr"/>
            <a:r>
              <a:rPr lang="cs-CZ" sz="1400" b="1" dirty="0" smtClean="0">
                <a:solidFill>
                  <a:srgbClr val="0000FF"/>
                </a:solidFill>
              </a:rPr>
              <a:t>/ znaménkový test</a:t>
            </a:r>
            <a:endParaRPr lang="cs-CZ" sz="1400" dirty="0">
              <a:solidFill>
                <a:schemeClr val="tx1"/>
              </a:solidFill>
            </a:endParaRPr>
          </a:p>
        </p:txBody>
      </p:sp>
      <p:cxnSp>
        <p:nvCxnSpPr>
          <p:cNvPr id="46" name="Pravoúhlá spojovací čára 45"/>
          <p:cNvCxnSpPr/>
          <p:nvPr/>
        </p:nvCxnSpPr>
        <p:spPr>
          <a:xfrm rot="5400000">
            <a:off x="6595361" y="4346306"/>
            <a:ext cx="446400" cy="0"/>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1" name="Pravoúhlá spojovací čára 80"/>
          <p:cNvCxnSpPr/>
          <p:nvPr/>
        </p:nvCxnSpPr>
        <p:spPr>
          <a:xfrm rot="5400000">
            <a:off x="4429124" y="2218685"/>
            <a:ext cx="285752" cy="158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4" name="TextovéPole 83"/>
          <p:cNvSpPr txBox="1"/>
          <p:nvPr/>
        </p:nvSpPr>
        <p:spPr>
          <a:xfrm>
            <a:off x="6929454" y="5857892"/>
            <a:ext cx="2000264" cy="461665"/>
          </a:xfrm>
          <a:prstGeom prst="rect">
            <a:avLst/>
          </a:prstGeom>
          <a:noFill/>
        </p:spPr>
        <p:txBody>
          <a:bodyPr wrap="square" rtlCol="0">
            <a:spAutoFit/>
          </a:bodyPr>
          <a:lstStyle/>
          <a:p>
            <a:pPr algn="r"/>
            <a:r>
              <a:rPr lang="cs-CZ" sz="1200" b="1" dirty="0" smtClean="0">
                <a:solidFill>
                  <a:srgbClr val="009900"/>
                </a:solidFill>
              </a:rPr>
              <a:t>Parametrické testy</a:t>
            </a:r>
          </a:p>
          <a:p>
            <a:pPr algn="r"/>
            <a:r>
              <a:rPr lang="cs-CZ" sz="1200" b="1" dirty="0" err="1" smtClean="0">
                <a:solidFill>
                  <a:srgbClr val="0000FF"/>
                </a:solidFill>
              </a:rPr>
              <a:t>Neparametrické</a:t>
            </a:r>
            <a:r>
              <a:rPr lang="cs-CZ" sz="1200" b="1" dirty="0" smtClean="0">
                <a:solidFill>
                  <a:srgbClr val="0000FF"/>
                </a:solidFill>
              </a:rPr>
              <a:t> testy</a:t>
            </a:r>
            <a:endParaRPr lang="cs-CZ" sz="1200" b="1" dirty="0">
              <a:solidFill>
                <a:srgbClr val="0000FF"/>
              </a:solidFill>
            </a:endParaRPr>
          </a:p>
        </p:txBody>
      </p:sp>
      <p:sp>
        <p:nvSpPr>
          <p:cNvPr id="45" name="Zástupný symbol pro zápatí 16"/>
          <p:cNvSpPr>
            <a:spLocks noGrp="1"/>
          </p:cNvSpPr>
          <p:nvPr>
            <p:ph type="ftr" sz="quarter" idx="11"/>
          </p:nvPr>
        </p:nvSpPr>
        <p:spPr bwMode="auto">
          <a:xfrm>
            <a:off x="774700" y="6410325"/>
            <a:ext cx="3581400" cy="366713"/>
          </a:xfrm>
          <a:noFill/>
          <a:ln>
            <a:miter lim="800000"/>
            <a:headEnd/>
            <a:tailEnd/>
          </a:ln>
        </p:spPr>
        <p:txBody>
          <a:bodyPr/>
          <a:lstStyle/>
          <a:p>
            <a:r>
              <a:rPr lang="cs-CZ" dirty="0"/>
              <a:t>Vytvořil Institut biostatistiky a analýz, Masarykova univerzita </a:t>
            </a:r>
            <a:br>
              <a:rPr lang="cs-CZ" dirty="0"/>
            </a:br>
            <a:r>
              <a:rPr lang="cs-CZ" dirty="0"/>
              <a:t>E</a:t>
            </a:r>
            <a:r>
              <a:rPr lang="cs-CZ" i="1" dirty="0" smtClean="0"/>
              <a:t>. Janoušová, </a:t>
            </a:r>
            <a:r>
              <a:rPr lang="cs-CZ" i="1" dirty="0"/>
              <a:t>L. Dušek</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p:cNvSpPr>
          <p:nvPr>
            <p:ph type="title" idx="4294967295"/>
          </p:nvPr>
        </p:nvSpPr>
        <p:spPr>
          <a:xfrm>
            <a:off x="285720" y="476672"/>
            <a:ext cx="8572560" cy="432048"/>
          </a:xfrm>
          <a:noFill/>
        </p:spPr>
        <p:txBody>
          <a:bodyPr/>
          <a:lstStyle/>
          <a:p>
            <a:r>
              <a:rPr lang="cs-CZ" sz="3200" dirty="0" smtClean="0"/>
              <a:t>Schéma při testování 2 a více skupin</a:t>
            </a:r>
          </a:p>
        </p:txBody>
      </p:sp>
      <p:grpSp>
        <p:nvGrpSpPr>
          <p:cNvPr id="2" name="Skupina 60"/>
          <p:cNvGrpSpPr/>
          <p:nvPr/>
        </p:nvGrpSpPr>
        <p:grpSpPr>
          <a:xfrm>
            <a:off x="2911475" y="1500174"/>
            <a:ext cx="3100685" cy="857256"/>
            <a:chOff x="4032300" y="1643050"/>
            <a:chExt cx="2592000" cy="857256"/>
          </a:xfrm>
        </p:grpSpPr>
        <p:sp>
          <p:nvSpPr>
            <p:cNvPr id="57" name="Obdélník 56"/>
            <p:cNvSpPr/>
            <p:nvPr/>
          </p:nvSpPr>
          <p:spPr>
            <a:xfrm>
              <a:off x="4788300" y="1643050"/>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Data</a:t>
              </a:r>
              <a:endParaRPr lang="cs-CZ" sz="1600" b="1" dirty="0">
                <a:solidFill>
                  <a:schemeClr val="tx1"/>
                </a:solidFill>
              </a:endParaRPr>
            </a:p>
          </p:txBody>
        </p:sp>
        <p:sp>
          <p:nvSpPr>
            <p:cNvPr id="59" name="Obdélník 58"/>
            <p:cNvSpPr/>
            <p:nvPr/>
          </p:nvSpPr>
          <p:spPr>
            <a:xfrm>
              <a:off x="4032300" y="2214554"/>
              <a:ext cx="2592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dirty="0" smtClean="0">
                  <a:solidFill>
                    <a:srgbClr val="FF0000"/>
                  </a:solidFill>
                </a:rPr>
                <a:t>Normální rozdělení v rámci skupin?</a:t>
              </a:r>
              <a:endParaRPr lang="cs-CZ" sz="1600" dirty="0">
                <a:solidFill>
                  <a:srgbClr val="FF0000"/>
                </a:solidFill>
              </a:endParaRPr>
            </a:p>
          </p:txBody>
        </p:sp>
      </p:grpSp>
      <p:sp>
        <p:nvSpPr>
          <p:cNvPr id="71" name="Obdélník 70"/>
          <p:cNvSpPr/>
          <p:nvPr/>
        </p:nvSpPr>
        <p:spPr>
          <a:xfrm>
            <a:off x="1807306" y="2643182"/>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NE</a:t>
            </a:r>
            <a:endParaRPr lang="cs-CZ" sz="1600" b="1" dirty="0">
              <a:solidFill>
                <a:schemeClr val="tx1"/>
              </a:solidFill>
            </a:endParaRPr>
          </a:p>
        </p:txBody>
      </p:sp>
      <p:sp>
        <p:nvSpPr>
          <p:cNvPr id="72" name="Obdélník 71"/>
          <p:cNvSpPr/>
          <p:nvPr/>
        </p:nvSpPr>
        <p:spPr>
          <a:xfrm>
            <a:off x="6278561" y="2643303"/>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ANO</a:t>
            </a:r>
            <a:endParaRPr lang="cs-CZ" sz="1600" b="1" dirty="0">
              <a:solidFill>
                <a:schemeClr val="tx1"/>
              </a:solidFill>
            </a:endParaRPr>
          </a:p>
        </p:txBody>
      </p:sp>
      <p:sp>
        <p:nvSpPr>
          <p:cNvPr id="74" name="Obdélník 73"/>
          <p:cNvSpPr/>
          <p:nvPr/>
        </p:nvSpPr>
        <p:spPr>
          <a:xfrm>
            <a:off x="1051306" y="3095542"/>
            <a:ext cx="2592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400" b="1" dirty="0" smtClean="0">
                <a:solidFill>
                  <a:schemeClr val="tx1"/>
                </a:solidFill>
              </a:rPr>
              <a:t>Logaritmická transformace</a:t>
            </a:r>
            <a:endParaRPr lang="cs-CZ" sz="1400" b="1" dirty="0">
              <a:solidFill>
                <a:schemeClr val="tx1"/>
              </a:solidFill>
            </a:endParaRPr>
          </a:p>
        </p:txBody>
      </p:sp>
      <p:sp>
        <p:nvSpPr>
          <p:cNvPr id="75" name="Obdélník 74"/>
          <p:cNvSpPr/>
          <p:nvPr/>
        </p:nvSpPr>
        <p:spPr>
          <a:xfrm>
            <a:off x="827584" y="3524170"/>
            <a:ext cx="306127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dirty="0">
                <a:solidFill>
                  <a:srgbClr val="FF0000"/>
                </a:solidFill>
              </a:rPr>
              <a:t>Normální rozdělení v rámci skupin?</a:t>
            </a:r>
          </a:p>
        </p:txBody>
      </p:sp>
      <p:sp>
        <p:nvSpPr>
          <p:cNvPr id="76" name="Obdélník 75"/>
          <p:cNvSpPr/>
          <p:nvPr/>
        </p:nvSpPr>
        <p:spPr>
          <a:xfrm>
            <a:off x="523408" y="4095553"/>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NE</a:t>
            </a:r>
            <a:endParaRPr lang="cs-CZ" sz="1600" b="1" dirty="0">
              <a:solidFill>
                <a:schemeClr val="tx1"/>
              </a:solidFill>
            </a:endParaRPr>
          </a:p>
        </p:txBody>
      </p:sp>
      <p:sp>
        <p:nvSpPr>
          <p:cNvPr id="78" name="Obdélník 77"/>
          <p:cNvSpPr/>
          <p:nvPr/>
        </p:nvSpPr>
        <p:spPr>
          <a:xfrm>
            <a:off x="3063372" y="4095674"/>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ANO</a:t>
            </a:r>
            <a:endParaRPr lang="cs-CZ" sz="1600" b="1" dirty="0">
              <a:solidFill>
                <a:schemeClr val="tx1"/>
              </a:solidFill>
            </a:endParaRPr>
          </a:p>
        </p:txBody>
      </p:sp>
      <p:sp>
        <p:nvSpPr>
          <p:cNvPr id="82" name="Obdélník 81"/>
          <p:cNvSpPr/>
          <p:nvPr/>
        </p:nvSpPr>
        <p:spPr>
          <a:xfrm>
            <a:off x="3714744" y="5683212"/>
            <a:ext cx="1571636" cy="64294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9900"/>
                </a:solidFill>
              </a:rPr>
              <a:t>Dvouvýběrový</a:t>
            </a:r>
            <a:r>
              <a:rPr lang="cs-CZ" sz="1100" b="1" dirty="0" smtClean="0">
                <a:solidFill>
                  <a:srgbClr val="009900"/>
                </a:solidFill>
              </a:rPr>
              <a:t> t-test, ANOVA </a:t>
            </a:r>
            <a:r>
              <a:rPr lang="cs-CZ" sz="1100" dirty="0" smtClean="0">
                <a:solidFill>
                  <a:schemeClr val="tx1"/>
                </a:solidFill>
              </a:rPr>
              <a:t>na transformovaných datech</a:t>
            </a:r>
            <a:endParaRPr lang="cs-CZ" sz="1100" dirty="0">
              <a:solidFill>
                <a:schemeClr val="tx1"/>
              </a:solidFill>
            </a:endParaRPr>
          </a:p>
        </p:txBody>
      </p:sp>
      <p:sp>
        <p:nvSpPr>
          <p:cNvPr id="83" name="Obdélník 82"/>
          <p:cNvSpPr/>
          <p:nvPr/>
        </p:nvSpPr>
        <p:spPr>
          <a:xfrm>
            <a:off x="6929454" y="4429132"/>
            <a:ext cx="1571636" cy="500066"/>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9900"/>
                </a:solidFill>
              </a:rPr>
              <a:t>Dvouvýběrový</a:t>
            </a:r>
            <a:r>
              <a:rPr lang="cs-CZ" sz="1100" b="1" dirty="0" smtClean="0">
                <a:solidFill>
                  <a:srgbClr val="009900"/>
                </a:solidFill>
              </a:rPr>
              <a:t> t-test, ANOVA</a:t>
            </a:r>
            <a:endParaRPr lang="cs-CZ" sz="1100" b="1" dirty="0">
              <a:solidFill>
                <a:srgbClr val="009900"/>
              </a:solidFill>
            </a:endParaRPr>
          </a:p>
        </p:txBody>
      </p:sp>
      <p:cxnSp>
        <p:nvCxnSpPr>
          <p:cNvPr id="110" name="Pravoúhlá spojovací čára 109"/>
          <p:cNvCxnSpPr>
            <a:stCxn id="59" idx="2"/>
            <a:endCxn id="71" idx="0"/>
          </p:cNvCxnSpPr>
          <p:nvPr/>
        </p:nvCxnSpPr>
        <p:spPr>
          <a:xfrm rot="5400000">
            <a:off x="3261686" y="1443050"/>
            <a:ext cx="285752" cy="2114512"/>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2" name="Pravoúhlá spojovací čára 111"/>
          <p:cNvCxnSpPr>
            <a:stCxn id="59" idx="2"/>
            <a:endCxn id="72" idx="0"/>
          </p:cNvCxnSpPr>
          <p:nvPr/>
        </p:nvCxnSpPr>
        <p:spPr>
          <a:xfrm rot="16200000" flipH="1">
            <a:off x="5497253" y="1321994"/>
            <a:ext cx="285873" cy="2356743"/>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8" name="Přímá spojovací šipka 117"/>
          <p:cNvCxnSpPr>
            <a:stCxn id="71" idx="2"/>
            <a:endCxn id="74" idx="0"/>
          </p:cNvCxnSpPr>
          <p:nvPr/>
        </p:nvCxnSpPr>
        <p:spPr>
          <a:xfrm rot="5400000">
            <a:off x="2264002" y="3012238"/>
            <a:ext cx="166608" cy="1588"/>
          </a:xfrm>
          <a:prstGeom prst="straightConnector1">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0" name="Přímá spojovací šipka 119"/>
          <p:cNvCxnSpPr>
            <a:stCxn id="74" idx="2"/>
            <a:endCxn id="75" idx="0"/>
          </p:cNvCxnSpPr>
          <p:nvPr/>
        </p:nvCxnSpPr>
        <p:spPr>
          <a:xfrm>
            <a:off x="2347306" y="3381294"/>
            <a:ext cx="10913" cy="142876"/>
          </a:xfrm>
          <a:prstGeom prst="straightConnector1">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2" name="Pravoúhlá spojovací čára 121"/>
          <p:cNvCxnSpPr>
            <a:stCxn id="75" idx="2"/>
            <a:endCxn id="76" idx="0"/>
          </p:cNvCxnSpPr>
          <p:nvPr/>
        </p:nvCxnSpPr>
        <p:spPr>
          <a:xfrm rot="5400000">
            <a:off x="1567999" y="3305332"/>
            <a:ext cx="285631" cy="1294811"/>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4" name="Pravoúhlá spojovací čára 123"/>
          <p:cNvCxnSpPr>
            <a:stCxn id="75" idx="2"/>
            <a:endCxn id="78" idx="0"/>
          </p:cNvCxnSpPr>
          <p:nvPr/>
        </p:nvCxnSpPr>
        <p:spPr>
          <a:xfrm rot="16200000" flipH="1">
            <a:off x="2837919" y="3330221"/>
            <a:ext cx="285752" cy="1245153"/>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5" name="Obdélník 34"/>
          <p:cNvSpPr/>
          <p:nvPr/>
        </p:nvSpPr>
        <p:spPr>
          <a:xfrm>
            <a:off x="5520096" y="3047957"/>
            <a:ext cx="2592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dirty="0" smtClean="0">
                <a:solidFill>
                  <a:srgbClr val="FF0000"/>
                </a:solidFill>
              </a:rPr>
              <a:t>Homogenita rozptylů?</a:t>
            </a:r>
            <a:endParaRPr lang="cs-CZ" sz="1600" dirty="0">
              <a:solidFill>
                <a:srgbClr val="FF0000"/>
              </a:solidFill>
            </a:endParaRPr>
          </a:p>
        </p:txBody>
      </p:sp>
      <p:sp>
        <p:nvSpPr>
          <p:cNvPr id="36" name="Obdélník 35"/>
          <p:cNvSpPr/>
          <p:nvPr/>
        </p:nvSpPr>
        <p:spPr>
          <a:xfrm>
            <a:off x="5397273" y="3643314"/>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NE</a:t>
            </a:r>
            <a:endParaRPr lang="cs-CZ" sz="1600" b="1" dirty="0">
              <a:solidFill>
                <a:schemeClr val="tx1"/>
              </a:solidFill>
            </a:endParaRPr>
          </a:p>
        </p:txBody>
      </p:sp>
      <p:sp>
        <p:nvSpPr>
          <p:cNvPr id="37" name="Obdélník 36"/>
          <p:cNvSpPr/>
          <p:nvPr/>
        </p:nvSpPr>
        <p:spPr>
          <a:xfrm>
            <a:off x="7175272" y="3643435"/>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ANO</a:t>
            </a:r>
            <a:endParaRPr lang="cs-CZ" sz="1600" b="1" dirty="0">
              <a:solidFill>
                <a:schemeClr val="tx1"/>
              </a:solidFill>
            </a:endParaRPr>
          </a:p>
        </p:txBody>
      </p:sp>
      <p:sp>
        <p:nvSpPr>
          <p:cNvPr id="38" name="Obdélník 37"/>
          <p:cNvSpPr/>
          <p:nvPr/>
        </p:nvSpPr>
        <p:spPr>
          <a:xfrm>
            <a:off x="5151455" y="4429132"/>
            <a:ext cx="1571636" cy="500066"/>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smtClean="0">
                <a:solidFill>
                  <a:srgbClr val="0000FF"/>
                </a:solidFill>
              </a:rPr>
              <a:t>Mannův-</a:t>
            </a:r>
            <a:r>
              <a:rPr lang="cs-CZ" sz="1100" b="1" dirty="0" err="1" smtClean="0">
                <a:solidFill>
                  <a:srgbClr val="0000FF"/>
                </a:solidFill>
              </a:rPr>
              <a:t>Whitneyův</a:t>
            </a:r>
            <a:r>
              <a:rPr lang="cs-CZ" sz="1100" b="1" dirty="0" smtClean="0">
                <a:solidFill>
                  <a:srgbClr val="0000FF"/>
                </a:solidFill>
              </a:rPr>
              <a:t> test, </a:t>
            </a:r>
            <a:r>
              <a:rPr lang="cs-CZ" sz="1100" b="1" dirty="0" err="1" smtClean="0">
                <a:solidFill>
                  <a:srgbClr val="0000FF"/>
                </a:solidFill>
              </a:rPr>
              <a:t>Kruskalův</a:t>
            </a:r>
            <a:r>
              <a:rPr lang="cs-CZ" sz="1100" b="1" dirty="0" smtClean="0">
                <a:solidFill>
                  <a:srgbClr val="0000FF"/>
                </a:solidFill>
              </a:rPr>
              <a:t>-</a:t>
            </a:r>
            <a:r>
              <a:rPr lang="cs-CZ" sz="1100" b="1" dirty="0" err="1" smtClean="0">
                <a:solidFill>
                  <a:srgbClr val="0000FF"/>
                </a:solidFill>
              </a:rPr>
              <a:t>Wallisův</a:t>
            </a:r>
            <a:r>
              <a:rPr lang="cs-CZ" sz="1100" b="1" dirty="0" smtClean="0">
                <a:solidFill>
                  <a:srgbClr val="0000FF"/>
                </a:solidFill>
              </a:rPr>
              <a:t> test, mediánový test </a:t>
            </a:r>
            <a:r>
              <a:rPr lang="cs-CZ" sz="1100" b="1" dirty="0" smtClean="0">
                <a:solidFill>
                  <a:srgbClr val="009900"/>
                </a:solidFill>
              </a:rPr>
              <a:t>*</a:t>
            </a:r>
            <a:endParaRPr lang="cs-CZ" sz="1100" b="1" dirty="0">
              <a:solidFill>
                <a:srgbClr val="009900"/>
              </a:solidFill>
            </a:endParaRPr>
          </a:p>
        </p:txBody>
      </p:sp>
      <p:sp>
        <p:nvSpPr>
          <p:cNvPr id="39" name="Obdélník 38"/>
          <p:cNvSpPr/>
          <p:nvPr/>
        </p:nvSpPr>
        <p:spPr>
          <a:xfrm>
            <a:off x="2305686" y="4572008"/>
            <a:ext cx="2592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dirty="0" smtClean="0">
                <a:solidFill>
                  <a:srgbClr val="FF0000"/>
                </a:solidFill>
              </a:rPr>
              <a:t>Homogenita rozptylů?</a:t>
            </a:r>
            <a:endParaRPr lang="cs-CZ" sz="1600" dirty="0">
              <a:solidFill>
                <a:srgbClr val="FF0000"/>
              </a:solidFill>
            </a:endParaRPr>
          </a:p>
        </p:txBody>
      </p:sp>
      <p:sp>
        <p:nvSpPr>
          <p:cNvPr id="40" name="Obdélník 39"/>
          <p:cNvSpPr/>
          <p:nvPr/>
        </p:nvSpPr>
        <p:spPr>
          <a:xfrm>
            <a:off x="2134978" y="5167365"/>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NE</a:t>
            </a:r>
            <a:endParaRPr lang="cs-CZ" sz="1600" b="1" dirty="0">
              <a:solidFill>
                <a:schemeClr val="tx1"/>
              </a:solidFill>
            </a:endParaRPr>
          </a:p>
        </p:txBody>
      </p:sp>
      <p:sp>
        <p:nvSpPr>
          <p:cNvPr id="41" name="Obdélník 40"/>
          <p:cNvSpPr/>
          <p:nvPr/>
        </p:nvSpPr>
        <p:spPr>
          <a:xfrm>
            <a:off x="3960862" y="5167486"/>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ANO</a:t>
            </a:r>
            <a:endParaRPr lang="cs-CZ" sz="1600" b="1" dirty="0">
              <a:solidFill>
                <a:schemeClr val="tx1"/>
              </a:solidFill>
            </a:endParaRPr>
          </a:p>
        </p:txBody>
      </p:sp>
      <p:sp>
        <p:nvSpPr>
          <p:cNvPr id="42" name="Obdélník 41"/>
          <p:cNvSpPr/>
          <p:nvPr/>
        </p:nvSpPr>
        <p:spPr>
          <a:xfrm>
            <a:off x="1889160" y="5683212"/>
            <a:ext cx="1571636" cy="64294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smtClean="0">
                <a:solidFill>
                  <a:srgbClr val="0000FF"/>
                </a:solidFill>
              </a:rPr>
              <a:t>Mannův-</a:t>
            </a:r>
            <a:r>
              <a:rPr lang="cs-CZ" sz="1100" b="1" dirty="0" err="1" smtClean="0">
                <a:solidFill>
                  <a:srgbClr val="0000FF"/>
                </a:solidFill>
              </a:rPr>
              <a:t>Whitneyův</a:t>
            </a:r>
            <a:r>
              <a:rPr lang="cs-CZ" sz="1100" b="1" dirty="0" smtClean="0">
                <a:solidFill>
                  <a:srgbClr val="0000FF"/>
                </a:solidFill>
              </a:rPr>
              <a:t> test, </a:t>
            </a:r>
            <a:r>
              <a:rPr lang="cs-CZ" sz="1100" b="1" dirty="0" err="1" smtClean="0">
                <a:solidFill>
                  <a:srgbClr val="0000FF"/>
                </a:solidFill>
              </a:rPr>
              <a:t>Kruskalův</a:t>
            </a:r>
            <a:r>
              <a:rPr lang="cs-CZ" sz="1100" b="1" dirty="0" smtClean="0">
                <a:solidFill>
                  <a:srgbClr val="0000FF"/>
                </a:solidFill>
              </a:rPr>
              <a:t>-</a:t>
            </a:r>
            <a:r>
              <a:rPr lang="cs-CZ" sz="1100" b="1" dirty="0" err="1" smtClean="0">
                <a:solidFill>
                  <a:srgbClr val="0000FF"/>
                </a:solidFill>
              </a:rPr>
              <a:t>Wallisův</a:t>
            </a:r>
            <a:r>
              <a:rPr lang="cs-CZ" sz="1100" b="1" dirty="0" smtClean="0">
                <a:solidFill>
                  <a:srgbClr val="0000FF"/>
                </a:solidFill>
              </a:rPr>
              <a:t> test, mediánový test </a:t>
            </a:r>
            <a:br>
              <a:rPr lang="cs-CZ" sz="1100" b="1" dirty="0" smtClean="0">
                <a:solidFill>
                  <a:srgbClr val="0000FF"/>
                </a:solidFill>
              </a:rPr>
            </a:br>
            <a:r>
              <a:rPr lang="cs-CZ" sz="1100" dirty="0" smtClean="0">
                <a:solidFill>
                  <a:schemeClr val="tx1"/>
                </a:solidFill>
              </a:rPr>
              <a:t>na původních datech </a:t>
            </a:r>
            <a:r>
              <a:rPr lang="cs-CZ" sz="1100" dirty="0" smtClean="0">
                <a:solidFill>
                  <a:srgbClr val="009900"/>
                </a:solidFill>
              </a:rPr>
              <a:t>*</a:t>
            </a:r>
            <a:endParaRPr lang="cs-CZ" sz="1100" dirty="0">
              <a:solidFill>
                <a:srgbClr val="009900"/>
              </a:solidFill>
            </a:endParaRPr>
          </a:p>
        </p:txBody>
      </p:sp>
      <p:sp>
        <p:nvSpPr>
          <p:cNvPr id="44" name="Obdélník 43"/>
          <p:cNvSpPr/>
          <p:nvPr/>
        </p:nvSpPr>
        <p:spPr>
          <a:xfrm>
            <a:off x="277769" y="4786322"/>
            <a:ext cx="1571636" cy="64294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smtClean="0">
                <a:solidFill>
                  <a:srgbClr val="0000FF"/>
                </a:solidFill>
              </a:rPr>
              <a:t>Mannův-</a:t>
            </a:r>
            <a:r>
              <a:rPr lang="cs-CZ" sz="1100" b="1" dirty="0" err="1" smtClean="0">
                <a:solidFill>
                  <a:srgbClr val="0000FF"/>
                </a:solidFill>
              </a:rPr>
              <a:t>Whitneyův</a:t>
            </a:r>
            <a:r>
              <a:rPr lang="cs-CZ" sz="1100" b="1" dirty="0" smtClean="0">
                <a:solidFill>
                  <a:srgbClr val="0000FF"/>
                </a:solidFill>
              </a:rPr>
              <a:t> test, </a:t>
            </a:r>
            <a:r>
              <a:rPr lang="cs-CZ" sz="1100" b="1" dirty="0" err="1" smtClean="0">
                <a:solidFill>
                  <a:srgbClr val="0000FF"/>
                </a:solidFill>
              </a:rPr>
              <a:t>Kruskalův</a:t>
            </a:r>
            <a:r>
              <a:rPr lang="cs-CZ" sz="1100" b="1" dirty="0" smtClean="0">
                <a:solidFill>
                  <a:srgbClr val="0000FF"/>
                </a:solidFill>
              </a:rPr>
              <a:t>-</a:t>
            </a:r>
            <a:r>
              <a:rPr lang="cs-CZ" sz="1100" b="1" dirty="0" err="1" smtClean="0">
                <a:solidFill>
                  <a:srgbClr val="0000FF"/>
                </a:solidFill>
              </a:rPr>
              <a:t>Wallisův</a:t>
            </a:r>
            <a:r>
              <a:rPr lang="cs-CZ" sz="1100" b="1" dirty="0" smtClean="0">
                <a:solidFill>
                  <a:srgbClr val="0000FF"/>
                </a:solidFill>
              </a:rPr>
              <a:t> test,</a:t>
            </a:r>
          </a:p>
          <a:p>
            <a:pPr algn="ctr"/>
            <a:r>
              <a:rPr lang="cs-CZ" sz="1100" b="1" dirty="0" smtClean="0">
                <a:solidFill>
                  <a:srgbClr val="0000FF"/>
                </a:solidFill>
              </a:rPr>
              <a:t>mediánový test </a:t>
            </a:r>
            <a:br>
              <a:rPr lang="cs-CZ" sz="1100" b="1" dirty="0" smtClean="0">
                <a:solidFill>
                  <a:srgbClr val="0000FF"/>
                </a:solidFill>
              </a:rPr>
            </a:br>
            <a:r>
              <a:rPr lang="cs-CZ" sz="1100" dirty="0" smtClean="0">
                <a:solidFill>
                  <a:schemeClr val="tx1"/>
                </a:solidFill>
              </a:rPr>
              <a:t>na původních datech</a:t>
            </a:r>
            <a:endParaRPr lang="cs-CZ" sz="1100" dirty="0">
              <a:solidFill>
                <a:schemeClr val="tx1"/>
              </a:solidFill>
            </a:endParaRPr>
          </a:p>
        </p:txBody>
      </p:sp>
      <p:cxnSp>
        <p:nvCxnSpPr>
          <p:cNvPr id="46" name="Pravoúhlá spojovací čára 45"/>
          <p:cNvCxnSpPr>
            <a:stCxn id="72" idx="2"/>
            <a:endCxn id="35" idx="0"/>
          </p:cNvCxnSpPr>
          <p:nvPr/>
        </p:nvCxnSpPr>
        <p:spPr>
          <a:xfrm rot="5400000">
            <a:off x="6757878" y="2987274"/>
            <a:ext cx="118902" cy="2465"/>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8" name="Pravoúhlá spojovací čára 47"/>
          <p:cNvCxnSpPr>
            <a:stCxn id="35" idx="2"/>
            <a:endCxn id="36" idx="0"/>
          </p:cNvCxnSpPr>
          <p:nvPr/>
        </p:nvCxnSpPr>
        <p:spPr>
          <a:xfrm rot="5400000">
            <a:off x="6221883" y="3049100"/>
            <a:ext cx="309605" cy="878823"/>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0" name="Pravoúhlá spojovací čára 49"/>
          <p:cNvCxnSpPr>
            <a:stCxn id="35" idx="2"/>
            <a:endCxn id="37" idx="0"/>
          </p:cNvCxnSpPr>
          <p:nvPr/>
        </p:nvCxnSpPr>
        <p:spPr>
          <a:xfrm rot="16200000" flipH="1">
            <a:off x="7110821" y="3038984"/>
            <a:ext cx="309726" cy="899176"/>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2" name="Pravoúhlá spojovací čára 51"/>
          <p:cNvCxnSpPr>
            <a:stCxn id="76" idx="2"/>
            <a:endCxn id="44" idx="0"/>
          </p:cNvCxnSpPr>
          <p:nvPr/>
        </p:nvCxnSpPr>
        <p:spPr>
          <a:xfrm rot="16200000" flipH="1">
            <a:off x="860989" y="4583723"/>
            <a:ext cx="405017" cy="179"/>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4" name="Pravoúhlá spojovací čára 53"/>
          <p:cNvCxnSpPr>
            <a:stCxn id="78" idx="2"/>
            <a:endCxn id="39" idx="0"/>
          </p:cNvCxnSpPr>
          <p:nvPr/>
        </p:nvCxnSpPr>
        <p:spPr>
          <a:xfrm rot="5400000">
            <a:off x="3507238" y="4475874"/>
            <a:ext cx="190582" cy="1686"/>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6" name="Pravoúhlá spojovací čára 55"/>
          <p:cNvCxnSpPr>
            <a:stCxn id="36" idx="2"/>
            <a:endCxn id="38" idx="0"/>
          </p:cNvCxnSpPr>
          <p:nvPr/>
        </p:nvCxnSpPr>
        <p:spPr>
          <a:xfrm rot="5400000">
            <a:off x="5687240" y="4179099"/>
            <a:ext cx="500066" cy="158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0" name="Pravoúhlá spojovací čára 59"/>
          <p:cNvCxnSpPr>
            <a:stCxn id="37" idx="2"/>
            <a:endCxn id="83" idx="0"/>
          </p:cNvCxnSpPr>
          <p:nvPr/>
        </p:nvCxnSpPr>
        <p:spPr>
          <a:xfrm rot="5400000">
            <a:off x="7465300" y="4179159"/>
            <a:ext cx="499945" cy="158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2" name="Pravoúhlá spojovací čára 61"/>
          <p:cNvCxnSpPr>
            <a:stCxn id="39" idx="2"/>
            <a:endCxn id="40" idx="0"/>
          </p:cNvCxnSpPr>
          <p:nvPr/>
        </p:nvCxnSpPr>
        <p:spPr>
          <a:xfrm rot="5400000">
            <a:off x="2983530" y="4549208"/>
            <a:ext cx="309605" cy="92670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5" name="Pravoúhlá spojovací čára 64"/>
          <p:cNvCxnSpPr>
            <a:stCxn id="39" idx="2"/>
            <a:endCxn id="41" idx="0"/>
          </p:cNvCxnSpPr>
          <p:nvPr/>
        </p:nvCxnSpPr>
        <p:spPr>
          <a:xfrm rot="16200000" flipH="1">
            <a:off x="3896411" y="4563035"/>
            <a:ext cx="309726" cy="899176"/>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7" name="Pravoúhlá spojovací čára 66"/>
          <p:cNvCxnSpPr>
            <a:stCxn id="40" idx="2"/>
            <a:endCxn id="42" idx="0"/>
          </p:cNvCxnSpPr>
          <p:nvPr/>
        </p:nvCxnSpPr>
        <p:spPr>
          <a:xfrm rot="5400000">
            <a:off x="2559931" y="5568164"/>
            <a:ext cx="230095" cy="158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7" name="Pravoúhlá spojovací čára 76"/>
          <p:cNvCxnSpPr>
            <a:stCxn id="41" idx="2"/>
            <a:endCxn id="82" idx="0"/>
          </p:cNvCxnSpPr>
          <p:nvPr/>
        </p:nvCxnSpPr>
        <p:spPr>
          <a:xfrm rot="5400000">
            <a:off x="4385725" y="5568075"/>
            <a:ext cx="229974" cy="300"/>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1" name="Pravoúhlá spojovací čára 80"/>
          <p:cNvCxnSpPr>
            <a:stCxn id="57" idx="2"/>
            <a:endCxn id="59" idx="0"/>
          </p:cNvCxnSpPr>
          <p:nvPr/>
        </p:nvCxnSpPr>
        <p:spPr>
          <a:xfrm rot="16200000" flipH="1">
            <a:off x="4318941" y="1928801"/>
            <a:ext cx="285752" cy="1"/>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4" name="TextovéPole 83"/>
          <p:cNvSpPr txBox="1"/>
          <p:nvPr/>
        </p:nvSpPr>
        <p:spPr>
          <a:xfrm>
            <a:off x="6948264" y="1311151"/>
            <a:ext cx="2000264" cy="461665"/>
          </a:xfrm>
          <a:prstGeom prst="rect">
            <a:avLst/>
          </a:prstGeom>
          <a:noFill/>
        </p:spPr>
        <p:txBody>
          <a:bodyPr wrap="square" rtlCol="0">
            <a:spAutoFit/>
          </a:bodyPr>
          <a:lstStyle/>
          <a:p>
            <a:pPr algn="r"/>
            <a:r>
              <a:rPr lang="cs-CZ" sz="1200" b="1" dirty="0" smtClean="0">
                <a:solidFill>
                  <a:srgbClr val="009900"/>
                </a:solidFill>
              </a:rPr>
              <a:t>Parametrické testy</a:t>
            </a:r>
          </a:p>
          <a:p>
            <a:pPr algn="r"/>
            <a:r>
              <a:rPr lang="cs-CZ" sz="1200" b="1" dirty="0" err="1" smtClean="0">
                <a:solidFill>
                  <a:srgbClr val="0000FF"/>
                </a:solidFill>
              </a:rPr>
              <a:t>Neparametrické</a:t>
            </a:r>
            <a:r>
              <a:rPr lang="cs-CZ" sz="1200" b="1" dirty="0" smtClean="0">
                <a:solidFill>
                  <a:srgbClr val="0000FF"/>
                </a:solidFill>
              </a:rPr>
              <a:t> testy</a:t>
            </a:r>
            <a:endParaRPr lang="cs-CZ" sz="1200" b="1" dirty="0">
              <a:solidFill>
                <a:srgbClr val="0000FF"/>
              </a:solidFill>
            </a:endParaRPr>
          </a:p>
        </p:txBody>
      </p:sp>
      <p:sp>
        <p:nvSpPr>
          <p:cNvPr id="85" name="Zástupný symbol pro zápatí 16"/>
          <p:cNvSpPr>
            <a:spLocks noGrp="1"/>
          </p:cNvSpPr>
          <p:nvPr>
            <p:ph type="ftr" sz="quarter" idx="11"/>
          </p:nvPr>
        </p:nvSpPr>
        <p:spPr bwMode="auto">
          <a:xfrm>
            <a:off x="774700" y="6410325"/>
            <a:ext cx="3581400" cy="366713"/>
          </a:xfrm>
          <a:noFill/>
          <a:ln>
            <a:miter lim="800000"/>
            <a:headEnd/>
            <a:tailEnd/>
          </a:ln>
        </p:spPr>
        <p:txBody>
          <a:bodyPr/>
          <a:lstStyle/>
          <a:p>
            <a:r>
              <a:rPr lang="cs-CZ" dirty="0"/>
              <a:t>Vytvořil Institut biostatistiky a analýz, Masarykova univerzita </a:t>
            </a:r>
            <a:br>
              <a:rPr lang="cs-CZ" dirty="0"/>
            </a:br>
            <a:r>
              <a:rPr lang="cs-CZ" dirty="0"/>
              <a:t>E</a:t>
            </a:r>
            <a:r>
              <a:rPr lang="cs-CZ" i="1" dirty="0" smtClean="0"/>
              <a:t>. Janoušová, </a:t>
            </a:r>
            <a:r>
              <a:rPr lang="cs-CZ" i="1" dirty="0"/>
              <a:t>L. Dušek</a:t>
            </a:r>
          </a:p>
        </p:txBody>
      </p:sp>
      <p:sp>
        <p:nvSpPr>
          <p:cNvPr id="49" name="TextovéPole 48"/>
          <p:cNvSpPr txBox="1"/>
          <p:nvPr/>
        </p:nvSpPr>
        <p:spPr>
          <a:xfrm>
            <a:off x="6206553" y="5691932"/>
            <a:ext cx="2757935" cy="646331"/>
          </a:xfrm>
          <a:prstGeom prst="rect">
            <a:avLst/>
          </a:prstGeom>
          <a:noFill/>
        </p:spPr>
        <p:txBody>
          <a:bodyPr wrap="square" rtlCol="0">
            <a:spAutoFit/>
          </a:bodyPr>
          <a:lstStyle/>
          <a:p>
            <a:pPr algn="r"/>
            <a:r>
              <a:rPr lang="cs-CZ" sz="1200" b="1" dirty="0" smtClean="0">
                <a:solidFill>
                  <a:srgbClr val="009900"/>
                </a:solidFill>
              </a:rPr>
              <a:t>* Při nesplnění </a:t>
            </a:r>
            <a:r>
              <a:rPr lang="cs-CZ" sz="1200" b="1" dirty="0">
                <a:solidFill>
                  <a:srgbClr val="009900"/>
                </a:solidFill>
              </a:rPr>
              <a:t> </a:t>
            </a:r>
            <a:r>
              <a:rPr lang="cs-CZ" sz="1200" b="1" dirty="0" smtClean="0">
                <a:solidFill>
                  <a:srgbClr val="009900"/>
                </a:solidFill>
              </a:rPr>
              <a:t>předpokladu shody rozptylů mezi skupinami lze použít i parametrický t-test s </a:t>
            </a:r>
            <a:r>
              <a:rPr lang="cs-CZ" sz="1200" b="1" u="sng" dirty="0" smtClean="0">
                <a:solidFill>
                  <a:srgbClr val="009900"/>
                </a:solidFill>
              </a:rPr>
              <a:t>Welchovou korekcí</a:t>
            </a:r>
            <a:endParaRPr lang="cs-CZ" sz="1200" b="1" u="sng" dirty="0">
              <a:solidFill>
                <a:srgbClr val="0099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Zástupný symbol pro zápatí 16"/>
          <p:cNvSpPr>
            <a:spLocks noGrp="1"/>
          </p:cNvSpPr>
          <p:nvPr>
            <p:ph type="ftr" sz="quarter" idx="11"/>
          </p:nvPr>
        </p:nvSpPr>
        <p:spPr bwMode="auto">
          <a:noFill/>
          <a:ln>
            <a:miter lim="800000"/>
            <a:headEnd/>
            <a:tailEnd/>
          </a:ln>
        </p:spPr>
        <p:txBody>
          <a:bodyPr/>
          <a:lstStyle/>
          <a:p>
            <a:r>
              <a:rPr lang="cs-CZ"/>
              <a:t>Vytvořil Institut biostatistiky a analýz, Masarykova univerzita </a:t>
            </a:r>
            <a:br>
              <a:rPr lang="cs-CZ"/>
            </a:br>
            <a:r>
              <a:rPr lang="cs-CZ" i="1"/>
              <a:t>J. Jarkovský, L. Dušek</a:t>
            </a:r>
          </a:p>
        </p:txBody>
      </p:sp>
      <p:sp>
        <p:nvSpPr>
          <p:cNvPr id="235524" name="Nadpis 1"/>
          <p:cNvSpPr>
            <a:spLocks noGrp="1"/>
          </p:cNvSpPr>
          <p:nvPr>
            <p:ph type="ctrTitle" idx="4294967295"/>
          </p:nvPr>
        </p:nvSpPr>
        <p:spPr>
          <a:xfrm>
            <a:off x="685800" y="890111"/>
            <a:ext cx="7772400" cy="738664"/>
          </a:xfrm>
          <a:noFill/>
        </p:spPr>
        <p:txBody>
          <a:bodyPr>
            <a:spAutoFit/>
          </a:bodyPr>
          <a:lstStyle/>
          <a:p>
            <a:r>
              <a:rPr lang="cs-CZ" sz="4200" dirty="0" smtClean="0">
                <a:solidFill>
                  <a:schemeClr val="accent1"/>
                </a:solidFill>
                <a:latin typeface="Arial" pitchFamily="34" charset="0"/>
              </a:rPr>
              <a:t>Parametrické testy</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2125</TotalTime>
  <Words>2224</Words>
  <Application>Microsoft Office PowerPoint</Application>
  <PresentationFormat>Předvádění na obrazovce (4:3)</PresentationFormat>
  <Paragraphs>436</Paragraphs>
  <Slides>34</Slides>
  <Notes>7</Notes>
  <HiddenSlides>0</HiddenSlides>
  <MMClips>0</MMClips>
  <ScaleCrop>false</ScaleCrop>
  <HeadingPairs>
    <vt:vector size="6" baseType="variant">
      <vt:variant>
        <vt:lpstr>Motiv</vt:lpstr>
      </vt:variant>
      <vt:variant>
        <vt:i4>1</vt:i4>
      </vt:variant>
      <vt:variant>
        <vt:lpstr>Vložené servery OLE</vt:lpstr>
      </vt:variant>
      <vt:variant>
        <vt:i4>2</vt:i4>
      </vt:variant>
      <vt:variant>
        <vt:lpstr>Nadpisy snímků</vt:lpstr>
      </vt:variant>
      <vt:variant>
        <vt:i4>34</vt:i4>
      </vt:variant>
    </vt:vector>
  </HeadingPairs>
  <TitlesOfParts>
    <vt:vector size="37" baseType="lpstr">
      <vt:lpstr>Administrativní</vt:lpstr>
      <vt:lpstr>Rovnice</vt:lpstr>
      <vt:lpstr>Equation</vt:lpstr>
      <vt:lpstr> ASTAc/01 Biostatistika  4. cvičení</vt:lpstr>
      <vt:lpstr>Opakování</vt:lpstr>
      <vt:lpstr>Shrnutí statistických testů</vt:lpstr>
      <vt:lpstr>Shrnutí statistických testů</vt:lpstr>
      <vt:lpstr>Základní rozhodování o výběru statistických testů</vt:lpstr>
      <vt:lpstr>Schéma při testování pomocí jednovýběrových testů</vt:lpstr>
      <vt:lpstr>Schéma při testování pomocí párových testů</vt:lpstr>
      <vt:lpstr>Schéma při testování 2 a více skupin</vt:lpstr>
      <vt:lpstr>Parametrické testy</vt:lpstr>
      <vt:lpstr>Parametrické testy</vt:lpstr>
      <vt:lpstr>1. Statistické testy o parametrech jednoho výběru</vt:lpstr>
      <vt:lpstr>Anotace</vt:lpstr>
      <vt:lpstr>Jednovýběrové testy I</vt:lpstr>
      <vt:lpstr>Příklad 1: Jednovýběrový t-test</vt:lpstr>
      <vt:lpstr>Příklad 1: Řešení v softwaru Statistica I</vt:lpstr>
      <vt:lpstr>Řešení v softwaru Statistica II</vt:lpstr>
      <vt:lpstr>Řešení v softwaru Statistica III</vt:lpstr>
      <vt:lpstr>2. Statistické testy o parametrech dvou výběrů</vt:lpstr>
      <vt:lpstr>Anotace</vt:lpstr>
      <vt:lpstr>Dvouvýběrové testy: párové a nepárové I</vt:lpstr>
      <vt:lpstr>Dvouvýběrové testy: párové a nepárové II</vt:lpstr>
      <vt:lpstr>Předpoklady nepárového dvouvýběrového  t-testu</vt:lpstr>
      <vt:lpstr>Nepárový dvouvýběrový t-test – výpočet I</vt:lpstr>
      <vt:lpstr>Nepárový dvouvýběrový t-test – výpočet II</vt:lpstr>
      <vt:lpstr>Příklad 2: Nepárový dvouvýběrový t-test</vt:lpstr>
      <vt:lpstr>Příklad 2: Řešení v softwaru Statistica  </vt:lpstr>
      <vt:lpstr>Příklad 2: Řešení v softwaru Statistica I</vt:lpstr>
      <vt:lpstr>Příklad 2: Řešení v softwaru Statistica II</vt:lpstr>
      <vt:lpstr>Příklad 2: Řešení v softwaru Statistica III</vt:lpstr>
      <vt:lpstr>Příklad 2: Řešení v softwaru Statistica IV, F-test</vt:lpstr>
      <vt:lpstr>Příklad 3: Párový dvouvýběrový t-test </vt:lpstr>
      <vt:lpstr>Příklad 3: Řešení v softwaru Statistica I</vt:lpstr>
      <vt:lpstr>Příklad 3: Řešení v softwaru Statistica II</vt:lpstr>
      <vt:lpstr>Příklad 3: Řešení v softwaru Statistica III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X.a Statistické testy o parametrech jednoho výběrů</dc:title>
  <dc:creator>cvanova</dc:creator>
  <cp:lastModifiedBy>svobodova</cp:lastModifiedBy>
  <cp:revision>253</cp:revision>
  <cp:lastPrinted>2015-11-10T15:33:07Z</cp:lastPrinted>
  <dcterms:created xsi:type="dcterms:W3CDTF">2011-04-28T10:34:35Z</dcterms:created>
  <dcterms:modified xsi:type="dcterms:W3CDTF">2015-11-10T15:33:24Z</dcterms:modified>
</cp:coreProperties>
</file>