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26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44696685-CAF0-4D69-855C-8225F6C55FE5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74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Živina, Makroživina, součást potrevy, aminokyseliny, maso, vejce, mlíko, svaly ....</a:t>
            </a:r>
            <a:endParaRPr/>
          </a:p>
        </p:txBody>
      </p:sp>
      <p:sp>
        <p:nvSpPr>
          <p:cNvPr id="34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0A763D7-1EF5-47A5-AECC-AF7477924976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97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Co rozumíte pod pojmem živina? Čím se tyto dvě skupiny liší?</a:t>
            </a:r>
            <a:endParaRPr/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B9FE8EA-64A7-4D82-A275-DFBD3F709998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95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Ktorá štruktúra je podstatná z výživového hľadiska kvality bielkoviny?</a:t>
            </a:r>
            <a:endParaRPr/>
          </a:p>
          <a:p>
            <a:r>
              <a:rPr lang="cs-CZ"/>
              <a:t>Technologická úprava, zmeny pri varení – vaječný bielok, Ktorá štruktúra zaniká? Prekáža nám to? </a:t>
            </a:r>
            <a:endParaRPr/>
          </a:p>
          <a:p>
            <a:r>
              <a:rPr lang="cs-CZ"/>
              <a:t>Prístupnosť molekuly pre tráviace šťavy</a:t>
            </a:r>
            <a:endParaRPr/>
          </a:p>
        </p:txBody>
      </p:sp>
      <p:sp>
        <p:nvSpPr>
          <p:cNvPr id="35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2349E3B5-AC85-4F29-B046-9ACD358DBA70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47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Pridať aj odrážku: Hradenie strát z organizmu?</a:t>
            </a:r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9F35B5E-4441-4CE0-BFD5-85654B4A4498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44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cs-CZ"/>
              <a:t>AK s rozvětvenými řetězci – stimulační účinek na proteosyntézu ve svalové tkáni, podporují anabolismus</a:t>
            </a:r>
            <a:endParaRPr/>
          </a:p>
          <a:p>
            <a:r>
              <a:rPr lang="cs-CZ"/>
              <a:t>Prečo je histidin semiesenciálny? – ja to neviem, spýtať sa haliny</a:t>
            </a:r>
            <a:endParaRPr/>
          </a:p>
        </p:txBody>
      </p:sp>
      <p:sp>
        <p:nvSpPr>
          <p:cNvPr id="35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4391145-1CA9-45A6-AF13-92424C44054A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97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GMO</a:t>
            </a: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F30F8815-B322-4891-8F68-FA6BDD7619A2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40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63" name="Obrázek 62"/>
          <p:cNvPicPr/>
          <p:nvPr/>
        </p:nvPicPr>
        <p:blipFill>
          <a:blip r:embed="rId2"/>
          <a:stretch>
            <a:fillRect/>
          </a:stretch>
        </p:blipFill>
        <p:spPr>
          <a:xfrm>
            <a:off x="8203320" y="4106520"/>
            <a:ext cx="2257560" cy="1801440"/>
          </a:xfrm>
          <a:prstGeom prst="rect">
            <a:avLst/>
          </a:prstGeom>
          <a:ln>
            <a:noFill/>
          </a:ln>
        </p:spPr>
      </p:pic>
      <p:pic>
        <p:nvPicPr>
          <p:cNvPr id="64" name="Obrázek 63"/>
          <p:cNvPicPr/>
          <p:nvPr/>
        </p:nvPicPr>
        <p:blipFill>
          <a:blip r:embed="rId2"/>
          <a:stretch>
            <a:fillRect/>
          </a:stretch>
        </p:blipFill>
        <p:spPr>
          <a:xfrm>
            <a:off x="3635280" y="4106520"/>
            <a:ext cx="2257560" cy="180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286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468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8" name="Obrázek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8203320" y="4106520"/>
            <a:ext cx="2257560" cy="1801440"/>
          </a:xfrm>
          <a:prstGeom prst="rect">
            <a:avLst/>
          </a:prstGeom>
          <a:ln>
            <a:noFill/>
          </a:ln>
        </p:spPr>
      </p:pic>
      <p:pic>
        <p:nvPicPr>
          <p:cNvPr id="129" name="Obrázek 128"/>
          <p:cNvPicPr/>
          <p:nvPr/>
        </p:nvPicPr>
        <p:blipFill>
          <a:blip r:embed="rId2"/>
          <a:stretch>
            <a:fillRect/>
          </a:stretch>
        </p:blipFill>
        <p:spPr>
          <a:xfrm>
            <a:off x="3635280" y="4106520"/>
            <a:ext cx="2257560" cy="180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286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468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93" name="Obrázek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8203320" y="4106520"/>
            <a:ext cx="2257560" cy="1801440"/>
          </a:xfrm>
          <a:prstGeom prst="rect">
            <a:avLst/>
          </a:prstGeom>
          <a:ln>
            <a:noFill/>
          </a:ln>
        </p:spPr>
      </p:pic>
      <p:pic>
        <p:nvPicPr>
          <p:cNvPr id="194" name="Obrázek 193"/>
          <p:cNvPicPr/>
          <p:nvPr/>
        </p:nvPicPr>
        <p:blipFill>
          <a:blip r:embed="rId2"/>
          <a:stretch>
            <a:fillRect/>
          </a:stretch>
        </p:blipFill>
        <p:spPr>
          <a:xfrm>
            <a:off x="3635280" y="4106520"/>
            <a:ext cx="2257560" cy="180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286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468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58" name="Obrázek 257"/>
          <p:cNvPicPr/>
          <p:nvPr/>
        </p:nvPicPr>
        <p:blipFill>
          <a:blip r:embed="rId2"/>
          <a:stretch>
            <a:fillRect/>
          </a:stretch>
        </p:blipFill>
        <p:spPr>
          <a:xfrm>
            <a:off x="8203320" y="4106520"/>
            <a:ext cx="2257560" cy="1801440"/>
          </a:xfrm>
          <a:prstGeom prst="rect">
            <a:avLst/>
          </a:prstGeom>
          <a:ln>
            <a:noFill/>
          </a:ln>
        </p:spPr>
      </p:pic>
      <p:pic>
        <p:nvPicPr>
          <p:cNvPr id="259" name="Obrázek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3635280" y="4106520"/>
            <a:ext cx="2257560" cy="180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286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4680" cy="180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0" y="2575080"/>
            <a:ext cx="100440" cy="6256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32" name="CustomShape 2"/>
          <p:cNvSpPr/>
          <p:nvPr/>
        </p:nvSpPr>
        <p:spPr>
          <a:xfrm>
            <a:off x="128520" y="3156480"/>
            <a:ext cx="646200" cy="23220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27360" y="0"/>
            <a:ext cx="493920" cy="44006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647252"/>
          </a:solidFill>
          <a:ln w="9360">
            <a:noFill/>
          </a:ln>
        </p:spPr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>
                <a:solidFill>
                  <a:srgbClr val="262626"/>
                </a:solidFill>
                <a:latin typeface="Century Gothic"/>
              </a:rPr>
              <a:t>Klikněte pro úpravu formátu textu nadpisuKliknutím lze upravit styl.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900">
                <a:solidFill>
                  <a:srgbClr val="8B8B8B"/>
                </a:solidFill>
                <a:latin typeface="Century Gothic"/>
              </a:rPr>
              <a:t>6. 10. 2015</a:t>
            </a:r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8" name="CustomShape 29"/>
          <p:cNvSpPr/>
          <p:nvPr/>
        </p:nvSpPr>
        <p:spPr>
          <a:xfrm>
            <a:off x="0" y="4323960"/>
            <a:ext cx="1744200" cy="778320"/>
          </a:xfrm>
          <a:prstGeom prst="rect">
            <a:avLst/>
          </a:prstGeom>
          <a:solidFill>
            <a:srgbClr val="E78712"/>
          </a:solidFill>
          <a:ln>
            <a:noFill/>
          </a:ln>
        </p:spPr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D774373-1830-48F6-8BEF-D0A4D3231BB4}" type="slidenum">
              <a:rPr lang="cs-CZ" sz="2000">
                <a:solidFill>
                  <a:srgbClr val="FEFFFF"/>
                </a:solidFill>
                <a:latin typeface="Century Gothic"/>
              </a:rPr>
              <a:t>‹#›</a:t>
            </a:fld>
            <a:endParaRPr/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100440" cy="6256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66" name="CustomShape 2"/>
          <p:cNvSpPr/>
          <p:nvPr/>
        </p:nvSpPr>
        <p:spPr>
          <a:xfrm>
            <a:off x="128520" y="3156480"/>
            <a:ext cx="646200" cy="23220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67" name="CustomShape 3"/>
          <p:cNvSpPr/>
          <p:nvPr/>
        </p:nvSpPr>
        <p:spPr>
          <a:xfrm>
            <a:off x="807120" y="5447160"/>
            <a:ext cx="609120" cy="1419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68" name="CustomShape 4"/>
          <p:cNvSpPr/>
          <p:nvPr/>
        </p:nvSpPr>
        <p:spPr>
          <a:xfrm>
            <a:off x="959760" y="6503760"/>
            <a:ext cx="171000" cy="3632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69" name="CustomShape 5"/>
          <p:cNvSpPr/>
          <p:nvPr/>
        </p:nvSpPr>
        <p:spPr>
          <a:xfrm>
            <a:off x="100800" y="3201120"/>
            <a:ext cx="821520" cy="3328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0" name="CustomShape 6"/>
          <p:cNvSpPr/>
          <p:nvPr/>
        </p:nvSpPr>
        <p:spPr>
          <a:xfrm>
            <a:off x="22320" y="228600"/>
            <a:ext cx="105840" cy="29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1" name="CustomShape 7"/>
          <p:cNvSpPr/>
          <p:nvPr/>
        </p:nvSpPr>
        <p:spPr>
          <a:xfrm>
            <a:off x="78120" y="2944080"/>
            <a:ext cx="77760" cy="493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2" name="CustomShape 8"/>
          <p:cNvSpPr/>
          <p:nvPr/>
        </p:nvSpPr>
        <p:spPr>
          <a:xfrm>
            <a:off x="769680" y="5478840"/>
            <a:ext cx="189720" cy="1024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3" name="CustomShape 9"/>
          <p:cNvSpPr/>
          <p:nvPr/>
        </p:nvSpPr>
        <p:spPr>
          <a:xfrm>
            <a:off x="775440" y="1398960"/>
            <a:ext cx="2075760" cy="4047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4" name="CustomShape 10"/>
          <p:cNvSpPr/>
          <p:nvPr/>
        </p:nvSpPr>
        <p:spPr>
          <a:xfrm>
            <a:off x="922680" y="6530040"/>
            <a:ext cx="161640" cy="3369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5" name="CustomShape 11"/>
          <p:cNvSpPr/>
          <p:nvPr/>
        </p:nvSpPr>
        <p:spPr>
          <a:xfrm>
            <a:off x="769680" y="5359320"/>
            <a:ext cx="37080" cy="221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6" name="CustomShape 12"/>
          <p:cNvSpPr/>
          <p:nvPr/>
        </p:nvSpPr>
        <p:spPr>
          <a:xfrm>
            <a:off x="849960" y="6244560"/>
            <a:ext cx="238320" cy="6220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7" name="CustomShape 13"/>
          <p:cNvSpPr/>
          <p:nvPr/>
        </p:nvSpPr>
        <p:spPr>
          <a:xfrm>
            <a:off x="27360" y="0"/>
            <a:ext cx="493920" cy="44006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8" name="CustomShape 14"/>
          <p:cNvSpPr/>
          <p:nvPr/>
        </p:nvSpPr>
        <p:spPr>
          <a:xfrm>
            <a:off x="550440" y="4316400"/>
            <a:ext cx="423000" cy="1580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79" name="CustomShape 15"/>
          <p:cNvSpPr/>
          <p:nvPr/>
        </p:nvSpPr>
        <p:spPr>
          <a:xfrm>
            <a:off x="1006200" y="5862600"/>
            <a:ext cx="430560" cy="9903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0" name="CustomShape 16"/>
          <p:cNvSpPr/>
          <p:nvPr/>
        </p:nvSpPr>
        <p:spPr>
          <a:xfrm>
            <a:off x="521640" y="4364280"/>
            <a:ext cx="551520" cy="22356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1" name="CustomShape 17"/>
          <p:cNvSpPr/>
          <p:nvPr/>
        </p:nvSpPr>
        <p:spPr>
          <a:xfrm>
            <a:off x="468000" y="1289160"/>
            <a:ext cx="173880" cy="30268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2" name="CustomShape 18"/>
          <p:cNvSpPr/>
          <p:nvPr/>
        </p:nvSpPr>
        <p:spPr>
          <a:xfrm>
            <a:off x="1111680" y="6571440"/>
            <a:ext cx="133920" cy="2811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3" name="CustomShape 19"/>
          <p:cNvSpPr/>
          <p:nvPr/>
        </p:nvSpPr>
        <p:spPr>
          <a:xfrm>
            <a:off x="502560" y="4107600"/>
            <a:ext cx="82080" cy="511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4" name="CustomShape 20"/>
          <p:cNvSpPr/>
          <p:nvPr/>
        </p:nvSpPr>
        <p:spPr>
          <a:xfrm>
            <a:off x="973800" y="3145680"/>
            <a:ext cx="1409760" cy="2716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5" name="CustomShape 21"/>
          <p:cNvSpPr/>
          <p:nvPr/>
        </p:nvSpPr>
        <p:spPr>
          <a:xfrm>
            <a:off x="1073520" y="6600240"/>
            <a:ext cx="120240" cy="2527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6" name="CustomShape 22"/>
          <p:cNvSpPr/>
          <p:nvPr/>
        </p:nvSpPr>
        <p:spPr>
          <a:xfrm>
            <a:off x="973800" y="5897160"/>
            <a:ext cx="137520" cy="6739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7" name="CustomShape 23"/>
          <p:cNvSpPr/>
          <p:nvPr/>
        </p:nvSpPr>
        <p:spPr>
          <a:xfrm>
            <a:off x="973800" y="5772600"/>
            <a:ext cx="37800" cy="2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8" name="CustomShape 24"/>
          <p:cNvSpPr/>
          <p:nvPr/>
        </p:nvSpPr>
        <p:spPr>
          <a:xfrm>
            <a:off x="1006200" y="6322680"/>
            <a:ext cx="210240" cy="5302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8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647252"/>
          </a:solidFill>
          <a:ln w="9360">
            <a:noFill/>
          </a:ln>
        </p:spPr>
      </p:sp>
      <p:sp>
        <p:nvSpPr>
          <p:cNvPr id="90" name="PlaceHolder 26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262626"/>
                </a:solidFill>
                <a:latin typeface="Century Gothic"/>
              </a:rPr>
              <a:t>Klikněte pro úpravu formátu textu nadpisuKliknutím lze upravit styl.</a:t>
            </a:r>
            <a:endParaRPr/>
          </a:p>
        </p:txBody>
      </p:sp>
      <p:sp>
        <p:nvSpPr>
          <p:cNvPr id="91" name="PlaceHolder 27"/>
          <p:cNvSpPr>
            <a:spLocks noGrp="1"/>
          </p:cNvSpPr>
          <p:nvPr>
            <p:ph type="body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Sedmá úroveňKliknutím lze upravit styly předlohy textu.</a:t>
            </a:r>
            <a:endParaRPr/>
          </a:p>
        </p:txBody>
      </p:sp>
      <p:sp>
        <p:nvSpPr>
          <p:cNvPr id="92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900">
                <a:solidFill>
                  <a:srgbClr val="8B8B8B"/>
                </a:solidFill>
                <a:latin typeface="Century Gothic"/>
              </a:rPr>
              <a:t>6. 10. 2015</a:t>
            </a:r>
            <a:endParaRPr/>
          </a:p>
        </p:txBody>
      </p:sp>
      <p:sp>
        <p:nvSpPr>
          <p:cNvPr id="93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4" name="CustomShape 30"/>
          <p:cNvSpPr/>
          <p:nvPr/>
        </p:nvSpPr>
        <p:spPr>
          <a:xfrm flipV="1">
            <a:off x="-3960" y="3177720"/>
            <a:ext cx="1588320" cy="506880"/>
          </a:xfrm>
          <a:prstGeom prst="rect">
            <a:avLst/>
          </a:prstGeom>
          <a:solidFill>
            <a:srgbClr val="E78712"/>
          </a:solidFill>
          <a:ln>
            <a:noFill/>
          </a:ln>
        </p:spPr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531720" y="324396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BBFE7F1-88FD-48DF-8108-57F5F9E534FD}" type="slidenum">
              <a:rPr lang="cs-CZ" sz="2000">
                <a:solidFill>
                  <a:srgbClr val="FEFFFF"/>
                </a:solidFill>
                <a:latin typeface="Century Gothic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2575080"/>
            <a:ext cx="100440" cy="6256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1" name="CustomShape 2"/>
          <p:cNvSpPr/>
          <p:nvPr/>
        </p:nvSpPr>
        <p:spPr>
          <a:xfrm>
            <a:off x="128520" y="3156480"/>
            <a:ext cx="646200" cy="23220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2" name="CustomShape 3"/>
          <p:cNvSpPr/>
          <p:nvPr/>
        </p:nvSpPr>
        <p:spPr>
          <a:xfrm>
            <a:off x="807120" y="5447160"/>
            <a:ext cx="609120" cy="1419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3" name="CustomShape 4"/>
          <p:cNvSpPr/>
          <p:nvPr/>
        </p:nvSpPr>
        <p:spPr>
          <a:xfrm>
            <a:off x="959760" y="6503760"/>
            <a:ext cx="171000" cy="3632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4" name="CustomShape 5"/>
          <p:cNvSpPr/>
          <p:nvPr/>
        </p:nvSpPr>
        <p:spPr>
          <a:xfrm>
            <a:off x="100800" y="3201120"/>
            <a:ext cx="821520" cy="3328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5" name="CustomShape 6"/>
          <p:cNvSpPr/>
          <p:nvPr/>
        </p:nvSpPr>
        <p:spPr>
          <a:xfrm>
            <a:off x="22320" y="228600"/>
            <a:ext cx="105840" cy="29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6" name="CustomShape 7"/>
          <p:cNvSpPr/>
          <p:nvPr/>
        </p:nvSpPr>
        <p:spPr>
          <a:xfrm>
            <a:off x="78120" y="2944080"/>
            <a:ext cx="77760" cy="493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7" name="CustomShape 8"/>
          <p:cNvSpPr/>
          <p:nvPr/>
        </p:nvSpPr>
        <p:spPr>
          <a:xfrm>
            <a:off x="769680" y="5478840"/>
            <a:ext cx="189720" cy="1024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8" name="CustomShape 9"/>
          <p:cNvSpPr/>
          <p:nvPr/>
        </p:nvSpPr>
        <p:spPr>
          <a:xfrm>
            <a:off x="775440" y="1398960"/>
            <a:ext cx="2075760" cy="4047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39" name="CustomShape 10"/>
          <p:cNvSpPr/>
          <p:nvPr/>
        </p:nvSpPr>
        <p:spPr>
          <a:xfrm>
            <a:off x="922680" y="6530040"/>
            <a:ext cx="161640" cy="3369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0" name="CustomShape 11"/>
          <p:cNvSpPr/>
          <p:nvPr/>
        </p:nvSpPr>
        <p:spPr>
          <a:xfrm>
            <a:off x="769680" y="5359320"/>
            <a:ext cx="37080" cy="221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1" name="CustomShape 12"/>
          <p:cNvSpPr/>
          <p:nvPr/>
        </p:nvSpPr>
        <p:spPr>
          <a:xfrm>
            <a:off x="849960" y="6244560"/>
            <a:ext cx="238320" cy="6220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2" name="CustomShape 13"/>
          <p:cNvSpPr/>
          <p:nvPr/>
        </p:nvSpPr>
        <p:spPr>
          <a:xfrm>
            <a:off x="27360" y="0"/>
            <a:ext cx="493920" cy="44006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3" name="CustomShape 14"/>
          <p:cNvSpPr/>
          <p:nvPr/>
        </p:nvSpPr>
        <p:spPr>
          <a:xfrm>
            <a:off x="550440" y="4316400"/>
            <a:ext cx="423000" cy="1580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4" name="CustomShape 15"/>
          <p:cNvSpPr/>
          <p:nvPr/>
        </p:nvSpPr>
        <p:spPr>
          <a:xfrm>
            <a:off x="1006200" y="5862600"/>
            <a:ext cx="430560" cy="9903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5" name="CustomShape 16"/>
          <p:cNvSpPr/>
          <p:nvPr/>
        </p:nvSpPr>
        <p:spPr>
          <a:xfrm>
            <a:off x="521640" y="4364280"/>
            <a:ext cx="551520" cy="22356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6" name="CustomShape 17"/>
          <p:cNvSpPr/>
          <p:nvPr/>
        </p:nvSpPr>
        <p:spPr>
          <a:xfrm>
            <a:off x="468000" y="1289160"/>
            <a:ext cx="173880" cy="30268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7" name="CustomShape 18"/>
          <p:cNvSpPr/>
          <p:nvPr/>
        </p:nvSpPr>
        <p:spPr>
          <a:xfrm>
            <a:off x="1111680" y="6571440"/>
            <a:ext cx="133920" cy="2811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8" name="CustomShape 19"/>
          <p:cNvSpPr/>
          <p:nvPr/>
        </p:nvSpPr>
        <p:spPr>
          <a:xfrm>
            <a:off x="502560" y="4107600"/>
            <a:ext cx="82080" cy="511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49" name="CustomShape 20"/>
          <p:cNvSpPr/>
          <p:nvPr/>
        </p:nvSpPr>
        <p:spPr>
          <a:xfrm>
            <a:off x="973800" y="3145680"/>
            <a:ext cx="1409760" cy="2716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50" name="CustomShape 21"/>
          <p:cNvSpPr/>
          <p:nvPr/>
        </p:nvSpPr>
        <p:spPr>
          <a:xfrm>
            <a:off x="1073520" y="6600240"/>
            <a:ext cx="120240" cy="2527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51" name="CustomShape 22"/>
          <p:cNvSpPr/>
          <p:nvPr/>
        </p:nvSpPr>
        <p:spPr>
          <a:xfrm>
            <a:off x="973800" y="5897160"/>
            <a:ext cx="137520" cy="6739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52" name="CustomShape 23"/>
          <p:cNvSpPr/>
          <p:nvPr/>
        </p:nvSpPr>
        <p:spPr>
          <a:xfrm>
            <a:off x="973800" y="5772600"/>
            <a:ext cx="37800" cy="2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53" name="CustomShape 24"/>
          <p:cNvSpPr/>
          <p:nvPr/>
        </p:nvSpPr>
        <p:spPr>
          <a:xfrm>
            <a:off x="1006200" y="6322680"/>
            <a:ext cx="210240" cy="5302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5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647252"/>
          </a:solidFill>
          <a:ln w="9360">
            <a:noFill/>
          </a:ln>
        </p:spPr>
      </p:sp>
      <p:sp>
        <p:nvSpPr>
          <p:cNvPr id="155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Klikněte pro úpravu formátu textu nadpisuKliknutím lze upravit styl.</a:t>
            </a:r>
            <a:endParaRPr/>
          </a:p>
        </p:txBody>
      </p:sp>
      <p:sp>
        <p:nvSpPr>
          <p:cNvPr id="156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404040"/>
                </a:solidFill>
                <a:latin typeface="Century Gothic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Century Gothic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404040"/>
                </a:solidFill>
                <a:latin typeface="Century Gothic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Century Gothic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Century Gothic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"/>
            </a:pPr>
            <a:r>
              <a:rPr lang="en-US" sz="1200">
                <a:solidFill>
                  <a:srgbClr val="404040"/>
                </a:solidFill>
                <a:latin typeface="Century Gothic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"/>
            </a:pPr>
            <a:r>
              <a:rPr lang="en-US" sz="1200">
                <a:solidFill>
                  <a:srgbClr val="404040"/>
                </a:solidFill>
                <a:latin typeface="Century Gothic"/>
              </a:rPr>
              <a:t>Pátá úroveň</a:t>
            </a:r>
            <a:endParaRPr/>
          </a:p>
        </p:txBody>
      </p:sp>
      <p:sp>
        <p:nvSpPr>
          <p:cNvPr id="157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900">
                <a:solidFill>
                  <a:srgbClr val="8B8B8B"/>
                </a:solidFill>
                <a:latin typeface="Century Gothic"/>
              </a:rPr>
              <a:t>6. 10. 2015</a:t>
            </a:r>
            <a:endParaRPr/>
          </a:p>
        </p:txBody>
      </p:sp>
      <p:sp>
        <p:nvSpPr>
          <p:cNvPr id="158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59" name="CustomShape 30"/>
          <p:cNvSpPr/>
          <p:nvPr/>
        </p:nvSpPr>
        <p:spPr>
          <a:xfrm flipV="1">
            <a:off x="-3960" y="713880"/>
            <a:ext cx="1588320" cy="506880"/>
          </a:xfrm>
          <a:prstGeom prst="rect">
            <a:avLst/>
          </a:prstGeom>
          <a:solidFill>
            <a:srgbClr val="E78712"/>
          </a:solidFill>
          <a:ln>
            <a:noFill/>
          </a:ln>
        </p:spPr>
      </p:sp>
      <p:sp>
        <p:nvSpPr>
          <p:cNvPr id="160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342754-46E4-482D-B0C8-C32BC0C636A5}" type="slidenum">
              <a:rPr lang="cs-CZ" sz="2000">
                <a:solidFill>
                  <a:srgbClr val="FEFFFF"/>
                </a:solidFill>
                <a:latin typeface="Century Gothic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2575080"/>
            <a:ext cx="100440" cy="6256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96" name="CustomShape 2"/>
          <p:cNvSpPr/>
          <p:nvPr/>
        </p:nvSpPr>
        <p:spPr>
          <a:xfrm>
            <a:off x="128520" y="3156480"/>
            <a:ext cx="646200" cy="23220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97" name="CustomShape 3"/>
          <p:cNvSpPr/>
          <p:nvPr/>
        </p:nvSpPr>
        <p:spPr>
          <a:xfrm>
            <a:off x="807120" y="5447160"/>
            <a:ext cx="609120" cy="1419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98" name="CustomShape 4"/>
          <p:cNvSpPr/>
          <p:nvPr/>
        </p:nvSpPr>
        <p:spPr>
          <a:xfrm>
            <a:off x="959760" y="6503760"/>
            <a:ext cx="171000" cy="3632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199" name="CustomShape 5"/>
          <p:cNvSpPr/>
          <p:nvPr/>
        </p:nvSpPr>
        <p:spPr>
          <a:xfrm>
            <a:off x="100800" y="3201120"/>
            <a:ext cx="821520" cy="3328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0" name="CustomShape 6"/>
          <p:cNvSpPr/>
          <p:nvPr/>
        </p:nvSpPr>
        <p:spPr>
          <a:xfrm>
            <a:off x="22320" y="228600"/>
            <a:ext cx="105840" cy="29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1" name="CustomShape 7"/>
          <p:cNvSpPr/>
          <p:nvPr/>
        </p:nvSpPr>
        <p:spPr>
          <a:xfrm>
            <a:off x="78120" y="2944080"/>
            <a:ext cx="77760" cy="493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2" name="CustomShape 8"/>
          <p:cNvSpPr/>
          <p:nvPr/>
        </p:nvSpPr>
        <p:spPr>
          <a:xfrm>
            <a:off x="769680" y="5478840"/>
            <a:ext cx="189720" cy="1024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3" name="CustomShape 9"/>
          <p:cNvSpPr/>
          <p:nvPr/>
        </p:nvSpPr>
        <p:spPr>
          <a:xfrm>
            <a:off x="775440" y="1398960"/>
            <a:ext cx="2075760" cy="40478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4" name="CustomShape 10"/>
          <p:cNvSpPr/>
          <p:nvPr/>
        </p:nvSpPr>
        <p:spPr>
          <a:xfrm>
            <a:off x="922680" y="6530040"/>
            <a:ext cx="161640" cy="3369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5" name="CustomShape 11"/>
          <p:cNvSpPr/>
          <p:nvPr/>
        </p:nvSpPr>
        <p:spPr>
          <a:xfrm>
            <a:off x="769680" y="5359320"/>
            <a:ext cx="37080" cy="221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6" name="CustomShape 12"/>
          <p:cNvSpPr/>
          <p:nvPr/>
        </p:nvSpPr>
        <p:spPr>
          <a:xfrm>
            <a:off x="849960" y="6244560"/>
            <a:ext cx="238320" cy="6220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7" name="CustomShape 13"/>
          <p:cNvSpPr/>
          <p:nvPr/>
        </p:nvSpPr>
        <p:spPr>
          <a:xfrm>
            <a:off x="27360" y="0"/>
            <a:ext cx="493920" cy="440064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8" name="CustomShape 14"/>
          <p:cNvSpPr/>
          <p:nvPr/>
        </p:nvSpPr>
        <p:spPr>
          <a:xfrm>
            <a:off x="550440" y="4316400"/>
            <a:ext cx="423000" cy="15804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09" name="CustomShape 15"/>
          <p:cNvSpPr/>
          <p:nvPr/>
        </p:nvSpPr>
        <p:spPr>
          <a:xfrm>
            <a:off x="1006200" y="5862600"/>
            <a:ext cx="430560" cy="9903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0" name="CustomShape 16"/>
          <p:cNvSpPr/>
          <p:nvPr/>
        </p:nvSpPr>
        <p:spPr>
          <a:xfrm>
            <a:off x="521640" y="4364280"/>
            <a:ext cx="551520" cy="22356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1" name="CustomShape 17"/>
          <p:cNvSpPr/>
          <p:nvPr/>
        </p:nvSpPr>
        <p:spPr>
          <a:xfrm>
            <a:off x="468000" y="1289160"/>
            <a:ext cx="173880" cy="30268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2" name="CustomShape 18"/>
          <p:cNvSpPr/>
          <p:nvPr/>
        </p:nvSpPr>
        <p:spPr>
          <a:xfrm>
            <a:off x="1111680" y="6571440"/>
            <a:ext cx="133920" cy="2811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3" name="CustomShape 19"/>
          <p:cNvSpPr/>
          <p:nvPr/>
        </p:nvSpPr>
        <p:spPr>
          <a:xfrm>
            <a:off x="502560" y="4107600"/>
            <a:ext cx="82080" cy="51120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4" name="CustomShape 20"/>
          <p:cNvSpPr/>
          <p:nvPr/>
        </p:nvSpPr>
        <p:spPr>
          <a:xfrm>
            <a:off x="973800" y="3145680"/>
            <a:ext cx="1409760" cy="271656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5" name="CustomShape 21"/>
          <p:cNvSpPr/>
          <p:nvPr/>
        </p:nvSpPr>
        <p:spPr>
          <a:xfrm>
            <a:off x="1073520" y="6600240"/>
            <a:ext cx="120240" cy="2527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6" name="CustomShape 22"/>
          <p:cNvSpPr/>
          <p:nvPr/>
        </p:nvSpPr>
        <p:spPr>
          <a:xfrm>
            <a:off x="973800" y="5897160"/>
            <a:ext cx="137520" cy="6739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7" name="CustomShape 23"/>
          <p:cNvSpPr/>
          <p:nvPr/>
        </p:nvSpPr>
        <p:spPr>
          <a:xfrm>
            <a:off x="973800" y="5772600"/>
            <a:ext cx="37800" cy="22752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8" name="CustomShape 24"/>
          <p:cNvSpPr/>
          <p:nvPr/>
        </p:nvSpPr>
        <p:spPr>
          <a:xfrm>
            <a:off x="1006200" y="6322680"/>
            <a:ext cx="210240" cy="530280"/>
          </a:xfrm>
          <a:prstGeom prst="rect">
            <a:avLst/>
          </a:prstGeom>
          <a:solidFill>
            <a:srgbClr val="647252"/>
          </a:solidFill>
          <a:ln>
            <a:noFill/>
          </a:ln>
        </p:spPr>
      </p:sp>
      <p:sp>
        <p:nvSpPr>
          <p:cNvPr id="21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647252"/>
          </a:solidFill>
          <a:ln w="9360">
            <a:noFill/>
          </a:ln>
        </p:spPr>
      </p:sp>
      <p:sp>
        <p:nvSpPr>
          <p:cNvPr id="220" name="PlaceHolder 26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900">
                <a:solidFill>
                  <a:srgbClr val="8B8B8B"/>
                </a:solidFill>
                <a:latin typeface="Century Gothic"/>
              </a:rPr>
              <a:t>6. 10. 2015</a:t>
            </a:r>
            <a:endParaRPr/>
          </a:p>
        </p:txBody>
      </p:sp>
      <p:sp>
        <p:nvSpPr>
          <p:cNvPr id="221" name="PlaceHolder 27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22" name="CustomShape 28"/>
          <p:cNvSpPr/>
          <p:nvPr/>
        </p:nvSpPr>
        <p:spPr>
          <a:xfrm flipV="1">
            <a:off x="-3960" y="713880"/>
            <a:ext cx="1588320" cy="506880"/>
          </a:xfrm>
          <a:prstGeom prst="rect">
            <a:avLst/>
          </a:prstGeom>
          <a:solidFill>
            <a:srgbClr val="E78712"/>
          </a:solidFill>
          <a:ln>
            <a:noFill/>
          </a:ln>
        </p:spPr>
      </p:sp>
      <p:sp>
        <p:nvSpPr>
          <p:cNvPr id="223" name="PlaceHolder 29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801DD4-62FD-41AA-A614-482E741B50D7}" type="slidenum">
              <a:rPr lang="cs-CZ" sz="2000">
                <a:solidFill>
                  <a:srgbClr val="FEFFFF"/>
                </a:solidFill>
                <a:latin typeface="Century Gothic"/>
              </a:rPr>
              <a:t>‹#›</a:t>
            </a:fld>
            <a:endParaRPr/>
          </a:p>
        </p:txBody>
      </p:sp>
      <p:sp>
        <p:nvSpPr>
          <p:cNvPr id="224" name="PlaceHolder 3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Klikněte pro úpravu formátu textu nadpisu</a:t>
            </a:r>
            <a:endParaRPr/>
          </a:p>
        </p:txBody>
      </p:sp>
      <p:sp>
        <p:nvSpPr>
          <p:cNvPr id="225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94981@med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dandscience.org/evolution/dual_coding_dna_design.html" TargetMode="External"/><Relationship Id="rId13" Type="http://schemas.openxmlformats.org/officeDocument/2006/relationships/hyperlink" Target="http://www.nanacelia.sk/nanacelia/eshop/44-1-Vegan" TargetMode="External"/><Relationship Id="rId3" Type="http://schemas.openxmlformats.org/officeDocument/2006/relationships/hyperlink" Target="http://betadiamon.progrup.sk/?produkty" TargetMode="External"/><Relationship Id="rId7" Type="http://schemas.openxmlformats.org/officeDocument/2006/relationships/hyperlink" Target="http://www.zdravejedlo.sk/psenica-siata" TargetMode="External"/><Relationship Id="rId12" Type="http://schemas.openxmlformats.org/officeDocument/2006/relationships/hyperlink" Target="http://hubpages.com/hub/man-as-meat-eating-carnivore" TargetMode="External"/><Relationship Id="rId2" Type="http://schemas.openxmlformats.org/officeDocument/2006/relationships/hyperlink" Target="http://www.zlacnene.sk/detail/kuracie-prsia-stavnate-1-kg-462883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polabske.cz/produkty/syr" TargetMode="External"/><Relationship Id="rId11" Type="http://schemas.openxmlformats.org/officeDocument/2006/relationships/hyperlink" Target="https://www.pinterest.com/pin/195202965072930002/" TargetMode="External"/><Relationship Id="rId5" Type="http://schemas.openxmlformats.org/officeDocument/2006/relationships/hyperlink" Target="http://www.labuznik.cz/ingredience/cocka/" TargetMode="External"/><Relationship Id="rId15" Type="http://schemas.openxmlformats.org/officeDocument/2006/relationships/hyperlink" Target="http://vegetarianforlife.org.uk/" TargetMode="External"/><Relationship Id="rId10" Type="http://schemas.openxmlformats.org/officeDocument/2006/relationships/hyperlink" Target="https://muskelbloggis.wordpress.com/category/kosttilskudd-2/" TargetMode="External"/><Relationship Id="rId4" Type="http://schemas.openxmlformats.org/officeDocument/2006/relationships/hyperlink" Target="http://www.cas.sk/clanok/300650/zatocte-s-nezdravymi-tukmi-ktore-potraviny-vam-znizia-cholesterol.html" TargetMode="External"/><Relationship Id="rId9" Type="http://schemas.openxmlformats.org/officeDocument/2006/relationships/hyperlink" Target="https://www.thermofisher.com/cz/en/home/life-science/protein-biology/protein-biology-learning-center/protein-biology-resource-library/pierce-protein-methods/overview-crosslinking-protein-modification.html" TargetMode="External"/><Relationship Id="rId14" Type="http://schemas.openxmlformats.org/officeDocument/2006/relationships/hyperlink" Target="http://www.fitweb.cz/clanky/kuchyne/459342-raw-foo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589120" y="2385720"/>
            <a:ext cx="8915040" cy="226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6000">
                <a:solidFill>
                  <a:srgbClr val="262626"/>
                </a:solidFill>
                <a:latin typeface="Century Gothic"/>
              </a:rPr>
              <a:t>Bílkoviny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595959"/>
                </a:solidFill>
                <a:latin typeface="Century Gothic"/>
              </a:rPr>
              <a:t>Patrícia Pažická		e-mail:	</a:t>
            </a:r>
            <a:r>
              <a:rPr lang="cs-CZ" b="1" u="sng">
                <a:solidFill>
                  <a:srgbClr val="FDAB2A"/>
                </a:solidFill>
                <a:latin typeface="Century Gothic"/>
                <a:hlinkClick r:id="rId2"/>
              </a:rPr>
              <a:t>394981@med.muni.cz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595959"/>
                </a:solidFill>
                <a:latin typeface="Century Gothic"/>
              </a:rPr>
              <a:t>							ppazicka.trish</a:t>
            </a:r>
            <a:r>
              <a:rPr lang="cs-CZ" b="1" u="sng">
                <a:solidFill>
                  <a:srgbClr val="FDAB2A"/>
                </a:solidFill>
                <a:latin typeface="Century Gothic"/>
                <a:hlinkClick r:id="rId2"/>
              </a:rPr>
              <a:t>@</a:t>
            </a:r>
            <a:r>
              <a:rPr lang="cs-CZ" b="1">
                <a:solidFill>
                  <a:srgbClr val="595959"/>
                </a:solidFill>
                <a:latin typeface="Century Gothic"/>
              </a:rPr>
              <a:t>gmail.com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595959"/>
                </a:solidFill>
                <a:latin typeface="Century Gothic"/>
              </a:rPr>
              <a:t>Martina Brázdová	e-mail:  </a:t>
            </a:r>
            <a:r>
              <a:rPr lang="cs-CZ" b="1">
                <a:solidFill>
                  <a:srgbClr val="FF950E"/>
                </a:solidFill>
                <a:latin typeface="Century Gothic"/>
              </a:rPr>
              <a:t>380855@med.muni.cz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Aminokyseliny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2589120" y="1733400"/>
            <a:ext cx="8915040" cy="4790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20 standardních aminokyselin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Sekvence primární struktury kódovaná v DNA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Esencialita = nepostrádatelnost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9 esenciálních (pro dospělou populaci)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valin, </a:t>
            </a:r>
            <a:r>
              <a:rPr lang="en-US" sz="1600">
                <a:solidFill>
                  <a:srgbClr val="000000"/>
                </a:solidFill>
                <a:latin typeface="Century Gothic"/>
              </a:rPr>
              <a:t>leucin, izoleucin – rozvětvený řetezec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 fenylalanin, tryptofan – aromatický kruh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 lysin, histidin - bazické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threonin – 2C*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methionin – 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Aminokyseliny</a:t>
            </a: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2589120" y="2133720"/>
            <a:ext cx="8915040" cy="42260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 u="sng">
                <a:solidFill>
                  <a:srgbClr val="000000"/>
                </a:solidFill>
                <a:latin typeface="Century Gothic"/>
              </a:rPr>
              <a:t>semiesenciální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 histidin ?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 arginin – období rastu - kreatin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podmíněně esenciální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tyrosin </a:t>
            </a:r>
            <a:endParaRPr/>
          </a:p>
          <a:p>
            <a:pPr lvl="2">
              <a:lnSpc>
                <a:spcPct val="10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při fenylketonurii </a:t>
            </a:r>
            <a:endParaRPr/>
          </a:p>
          <a:p>
            <a:pPr lvl="2">
              <a:lnSpc>
                <a:spcPct val="10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porucha konverze fenylalaninu na tyrozin, deficit enzymu fenylalaninhydroxyláza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neesenciální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glycin, cystein, serin, prolin, k. asparagová,
k. glutamová, asparagin,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alanin, glutamin (při </a:t>
            </a:r>
            <a:r>
              <a:rPr lang="en-US" sz="1600" u="sng">
                <a:solidFill>
                  <a:srgbClr val="404040"/>
                </a:solidFill>
                <a:latin typeface="Century Gothic"/>
              </a:rPr>
              <a:t>metabolickém stresu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podmínená esencialita)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Souvislosti</a:t>
            </a:r>
            <a:endParaRPr/>
          </a:p>
        </p:txBody>
      </p:sp>
      <p:sp>
        <p:nvSpPr>
          <p:cNvPr id="300" name="TextShape 2"/>
          <p:cNvSpPr txBox="1"/>
          <p:nvPr/>
        </p:nvSpPr>
        <p:spPr>
          <a:xfrm>
            <a:off x="2430360" y="2275200"/>
            <a:ext cx="8915040" cy="424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Každá AK má v organismu svou specifickou roli a přispívá k celkovému chodu metabolismu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methionin a cystein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zdroje síry v potravě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cystin z 2 cysteinu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v inzulinu a keratinu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cystein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prekurzor taurinu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Fenylalanin, tyrosin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hormony 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tryptofan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prekurzor  neurostransmiteru – serotoninu a k. nikotinové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Histidin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prekurzor pro histamin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Arginin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prekurzor pro NO- vasodilatace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Lysin –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limitující v obilovinách, prekurzor karnitinu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Glutamin a arginin -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významná úloha  u kriticky nemocných pacientů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Glutamová kyselina –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sodná sůl - v potravinářském průmyslu - ochucovadlo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Prolin -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pojivové tkáně - kolagen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0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840520" y="831240"/>
            <a:ext cx="1904760" cy="86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Hodnocení kvality bílkovin</a:t>
            </a:r>
            <a:endParaRPr/>
          </a:p>
        </p:txBody>
      </p:sp>
      <p:sp>
        <p:nvSpPr>
          <p:cNvPr id="303" name="TextShape 2"/>
          <p:cNvSpPr txBox="1"/>
          <p:nvPr/>
        </p:nvSpPr>
        <p:spPr>
          <a:xfrm>
            <a:off x="2589120" y="2133720"/>
            <a:ext cx="8915040" cy="4594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biologická hodnota</a:t>
            </a:r>
            <a:endParaRPr/>
          </a:p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= 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podíl  EAK k celkovému obsahu bílkovin nebo poměrem k bílkovině </a:t>
            </a:r>
            <a:r>
              <a:rPr lang="en-US" sz="1600" b="1" u="sng">
                <a:solidFill>
                  <a:srgbClr val="404040"/>
                </a:solidFill>
                <a:latin typeface="Century Gothic"/>
              </a:rPr>
              <a:t>vaječného bílku</a:t>
            </a:r>
            <a:endParaRPr/>
          </a:p>
          <a:p>
            <a:r>
              <a:rPr lang="en-US" sz="1600" b="1" u="sng">
                <a:solidFill>
                  <a:srgbClr val="404040"/>
                </a:solidFill>
                <a:latin typeface="Century Gothic"/>
              </a:rPr>
              <a:t> – standardní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400" b="1">
                <a:solidFill>
                  <a:srgbClr val="404040"/>
                </a:solidFill>
                <a:latin typeface="Century Gothic"/>
              </a:rPr>
              <a:t>Biologicky kompletní - živočišné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400" b="1">
                <a:solidFill>
                  <a:srgbClr val="404040"/>
                </a:solidFill>
                <a:latin typeface="Century Gothic"/>
              </a:rPr>
              <a:t>Biologicky nekompletní – rostlinné</a:t>
            </a:r>
            <a:endParaRPr/>
          </a:p>
          <a:p>
            <a:pPr lvl="2">
              <a:lnSpc>
                <a:spcPct val="90000"/>
              </a:lnSpc>
              <a:buFont typeface="Wingdings 3" charset="2"/>
              <a:buChar char=""/>
            </a:pPr>
            <a:r>
              <a:rPr lang="en-US" sz="1200" b="1">
                <a:solidFill>
                  <a:srgbClr val="404040"/>
                </a:solidFill>
                <a:latin typeface="Century Gothic"/>
              </a:rPr>
              <a:t>bílkoviny nemají všechny EAK nebo v nesprávném poměru</a:t>
            </a:r>
            <a:endParaRPr/>
          </a:p>
          <a:p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nutriční hodnota bílkovin 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FF0000"/>
                </a:solidFill>
                <a:latin typeface="Century Gothic"/>
              </a:rPr>
              <a:t>aminokyselinové skóre AAS</a:t>
            </a:r>
            <a:endParaRPr/>
          </a:p>
          <a:p>
            <a:pPr lvl="2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Procentuální poměr:  esenciální AA v potravine/ esenciální AA v referenčním proteinu</a:t>
            </a:r>
            <a:endParaRPr/>
          </a:p>
          <a:p>
            <a:pPr lvl="2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Referenční protein – fiktivní, nutrične optimální zastoupení AA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index esenciálních aminokyselin EAAI</a:t>
            </a:r>
            <a:endParaRPr/>
          </a:p>
          <a:p>
            <a:pPr lvl="2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Geometrický průměr všech AAS pro danou potravinu</a:t>
            </a:r>
            <a:r>
              <a:rPr lang="en-US" sz="1400" b="1">
                <a:solidFill>
                  <a:srgbClr val="404040"/>
                </a:solidFill>
                <a:latin typeface="Century Gothic"/>
              </a:rPr>
              <a:t> 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Index utilizace proteinů</a:t>
            </a:r>
            <a:endParaRPr/>
          </a:p>
          <a:p>
            <a:pPr lvl="2">
              <a:lnSpc>
                <a:spcPct val="90000"/>
              </a:lnSpc>
              <a:buFont typeface="Wingdings 3" charset="2"/>
              <a:buChar char=""/>
            </a:pPr>
            <a:r>
              <a:rPr lang="en-US" sz="1400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>
                <a:solidFill>
                  <a:srgbClr val="404040"/>
                </a:solidFill>
                <a:latin typeface="Century Gothic"/>
              </a:rPr>
              <a:t>procento dusíku zadrženého v těle v poměru k dusíku přijatého potravou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„Řetěz je tak silný jako jeho nejslabší část.“</a:t>
            </a:r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2589120" y="2133720"/>
            <a:ext cx="8915040" cy="4239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Limitující aminokyselina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esenciální aminokyselina, které je v bílkovině nejméně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Nejnižší hodnota AAS</a:t>
            </a:r>
            <a:endParaRPr/>
          </a:p>
          <a:p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luštěniny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		methionin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Obiloviny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		tryptofan, threonin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Pšenice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	lysin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kukuřice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 	tryptofan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rýže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 		lysin , threonin</a:t>
            </a: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brambory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	protuberin 2 – kvalitní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Komplementace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Alternativní výživové směry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06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8766720" y="1392120"/>
            <a:ext cx="3425040" cy="546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Hodnocení kvality bílkovin</a:t>
            </a:r>
            <a:endParaRPr/>
          </a:p>
        </p:txBody>
      </p:sp>
      <p:pic>
        <p:nvPicPr>
          <p:cNvPr id="30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5480" y="1706040"/>
            <a:ext cx="9163440" cy="2673000"/>
          </a:xfrm>
          <a:prstGeom prst="rect">
            <a:avLst/>
          </a:prstGeom>
          <a:ln>
            <a:noFill/>
          </a:ln>
        </p:spPr>
      </p:pic>
      <p:pic>
        <p:nvPicPr>
          <p:cNvPr id="30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4120" y="4379400"/>
            <a:ext cx="9866160" cy="24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2589120" y="2058840"/>
            <a:ext cx="8915040" cy="146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262626"/>
                </a:solidFill>
                <a:latin typeface="Century Gothic"/>
              </a:rPr>
              <a:t>Proč je nezbytný pravidelný příjem bílkovin?</a:t>
            </a:r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2589120" y="3530160"/>
            <a:ext cx="8915040" cy="8600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labilní protein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dostupný pro krytí akutních ztrát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zásobní jaterní bílkoviny a plazmatický albumin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pouze 1% tělesného poolu (celkové tělesné bílkoviny)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protein přijatý potravou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obnova tkání, syntéza proteinů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zbytek</a:t>
            </a:r>
            <a:endParaRPr/>
          </a:p>
          <a:p>
            <a:pPr lvl="2">
              <a:lnSpc>
                <a:spcPct val="100000"/>
              </a:lnSpc>
              <a:buFont typeface="Wingdings 3" charset="2"/>
              <a:buChar char=""/>
            </a:pPr>
            <a:r>
              <a:rPr lang="en-US" sz="1400">
                <a:solidFill>
                  <a:srgbClr val="404040"/>
                </a:solidFill>
                <a:latin typeface="Century Gothic"/>
              </a:rPr>
              <a:t> degradace, zdroj energie ke glukoneogenezi a přeměna na tuk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minimální nutný přívod pro pokrytí obligatorních ztrát je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0,45 g/kg/den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Dusíková bilance → Příjem = Výdej</a:t>
            </a:r>
            <a:endParaRPr/>
          </a:p>
        </p:txBody>
      </p:sp>
      <p:sp>
        <p:nvSpPr>
          <p:cNvPr id="315" name="TextShape 2"/>
          <p:cNvSpPr txBox="1"/>
          <p:nvPr/>
        </p:nvSpPr>
        <p:spPr>
          <a:xfrm>
            <a:off x="2589120" y="2133720"/>
            <a:ext cx="8915040" cy="4539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denní ztáta N do 10g/den</a:t>
            </a:r>
            <a:endParaRPr/>
          </a:p>
          <a:p>
            <a:pPr lvl="1">
              <a:lnSpc>
                <a:spcPct val="8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výdej N močí 90%</a:t>
            </a:r>
            <a:endParaRPr/>
          </a:p>
          <a:p>
            <a:pPr lvl="1">
              <a:lnSpc>
                <a:spcPct val="8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stolice méně než 10%   </a:t>
            </a:r>
            <a:endParaRPr/>
          </a:p>
          <a:p>
            <a:pPr lvl="1">
              <a:lnSpc>
                <a:spcPct val="8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pot, deskvamace, menstruace</a:t>
            </a:r>
            <a:endParaRPr/>
          </a:p>
          <a:p>
            <a:pPr>
              <a:lnSpc>
                <a:spcPct val="8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1g N = 6, 25g svalu	tj.	62,5g svalu/den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pozitivní N bilance </a:t>
            </a:r>
            <a:r>
              <a:rPr lang="en-US" sz="2500">
                <a:solidFill>
                  <a:srgbClr val="009933"/>
                </a:solidFill>
                <a:latin typeface="Century Gothic"/>
              </a:rPr>
              <a:t>+ </a:t>
            </a:r>
            <a:endParaRPr/>
          </a:p>
          <a:p>
            <a:pPr lvl="1">
              <a:lnSpc>
                <a:spcPct val="8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 Anabolizmus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 – příjem &gt; výdej - 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těhotenství, růst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negativní N bilance </a:t>
            </a:r>
            <a:r>
              <a:rPr lang="en-US" sz="2500">
                <a:solidFill>
                  <a:srgbClr val="C5000B"/>
                </a:solidFill>
                <a:latin typeface="Century Gothic"/>
              </a:rPr>
              <a:t>-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pravá – katabolizmus –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zvýšené ztráty N (metabolický stres – horečka, popáleniny, chirurgické výkony)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nepravá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 – snížený přívod (diety, hladovění) nebo příjem (průjem)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Fyziologická potřeba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2589120" y="2133720"/>
            <a:ext cx="8915040" cy="4457880"/>
          </a:xfrm>
          <a:prstGeom prst="rect">
            <a:avLst/>
          </a:prstGeom>
        </p:spPr>
        <p:txBody>
          <a:bodyPr/>
          <a:lstStyle/>
          <a:p>
            <a:pPr lvl="8">
              <a:lnSpc>
                <a:spcPct val="100000"/>
              </a:lnSpc>
              <a:buFont typeface="Wingdings 3" charset="2"/>
              <a:buChar char=""/>
            </a:pPr>
            <a:r>
              <a:rPr lang="en-US" sz="1200">
                <a:solidFill>
                  <a:srgbClr val="404040"/>
                </a:solidFill>
                <a:latin typeface="Century Gothic"/>
              </a:rPr>
              <a:t>Denní doporučená dávka 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dospělá zdravá populace		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0,75 – 0,8 g/kg/ den 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kojenci  od 1. - 11. měsíce				10 g/den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do 6. měsíce je výhradním zdrojem mateřské mléko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potřeba na kg hmotnosti postupně klesá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1-3 roky 					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1 g/kg/den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4-14 let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	 				0,9 g/kg/den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15 a více let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				0,8 g/kg/den 		(</a:t>
            </a:r>
            <a:r>
              <a:rPr lang="en-US">
                <a:solidFill>
                  <a:srgbClr val="404040"/>
                </a:solidFill>
                <a:latin typeface="Century Gothic"/>
              </a:rPr>
              <a:t>muži 15-18 let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	0,9 g/kg/den)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těhotenství (od 4. měsíce)		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+ 10 g/den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kojení  					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+15 g/den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metabolický stres – akutní pacient nebo v rekonvalescenci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dvojnásobní množství bílkovin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18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35400" y="109080"/>
            <a:ext cx="2769120" cy="276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2589120" y="2058840"/>
            <a:ext cx="8915040" cy="146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262626"/>
                </a:solidFill>
                <a:latin typeface="Century Gothic"/>
              </a:rPr>
              <a:t>Co jsou bílkoviny?</a:t>
            </a:r>
            <a:endParaRPr/>
          </a:p>
        </p:txBody>
      </p:sp>
      <p:sp>
        <p:nvSpPr>
          <p:cNvPr id="268" name="TextShape 2"/>
          <p:cNvSpPr txBox="1"/>
          <p:nvPr/>
        </p:nvSpPr>
        <p:spPr>
          <a:xfrm>
            <a:off x="2589120" y="3530160"/>
            <a:ext cx="8915040" cy="8600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595959"/>
                </a:solidFill>
                <a:latin typeface="Century Gothic"/>
              </a:rPr>
              <a:t>Co vás napadne když se řekne bílkoviny?</a:t>
            </a:r>
            <a:endParaRPr/>
          </a:p>
        </p:txBody>
      </p:sp>
      <p:pic>
        <p:nvPicPr>
          <p:cNvPr id="269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8215920" y="308160"/>
            <a:ext cx="3047760" cy="304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2589120" y="2058840"/>
            <a:ext cx="8915040" cy="146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262626"/>
                </a:solidFill>
                <a:latin typeface="Century Gothic"/>
              </a:rPr>
              <a:t>Co ovlivňuje nároky na přívod bílkovin?</a:t>
            </a:r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2589120" y="3530160"/>
            <a:ext cx="8915040" cy="8600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1" name="Obrázek 320"/>
          <p:cNvPicPr/>
          <p:nvPr/>
        </p:nvPicPr>
        <p:blipFill>
          <a:blip r:embed="rId2"/>
          <a:stretch>
            <a:fillRect/>
          </a:stretch>
        </p:blipFill>
        <p:spPr>
          <a:xfrm>
            <a:off x="1832400" y="4880160"/>
            <a:ext cx="2415600" cy="1383840"/>
          </a:xfrm>
          <a:prstGeom prst="rect">
            <a:avLst/>
          </a:prstGeom>
          <a:ln>
            <a:noFill/>
          </a:ln>
        </p:spPr>
      </p:pic>
      <p:pic>
        <p:nvPicPr>
          <p:cNvPr id="322" name="Obrázek 321"/>
          <p:cNvPicPr/>
          <p:nvPr/>
        </p:nvPicPr>
        <p:blipFill>
          <a:blip r:embed="rId3"/>
          <a:stretch>
            <a:fillRect/>
          </a:stretch>
        </p:blipFill>
        <p:spPr>
          <a:xfrm>
            <a:off x="8819280" y="4089240"/>
            <a:ext cx="2628720" cy="1742760"/>
          </a:xfrm>
          <a:prstGeom prst="rect">
            <a:avLst/>
          </a:prstGeom>
          <a:ln>
            <a:noFill/>
          </a:ln>
        </p:spPr>
      </p:pic>
      <p:pic>
        <p:nvPicPr>
          <p:cNvPr id="323" name="Obrázek 322"/>
          <p:cNvPicPr/>
          <p:nvPr/>
        </p:nvPicPr>
        <p:blipFill>
          <a:blip r:embed="rId4"/>
          <a:stretch>
            <a:fillRect/>
          </a:stretch>
        </p:blipFill>
        <p:spPr>
          <a:xfrm>
            <a:off x="5112000" y="3585240"/>
            <a:ext cx="261900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fyziologický stav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stravitelnost potravin, obsah vlákniny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rychlost syntézy bílkovin v těle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podíl sacharidů a tuků ve výživě – bílkoviny jako zdroj energie</a:t>
            </a:r>
            <a:endParaRPr/>
          </a:p>
          <a:p>
            <a:endParaRPr/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Patologický stav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horečka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stresová situace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užívání léků</a:t>
            </a:r>
            <a:endParaRPr/>
          </a:p>
          <a:p>
            <a:pPr lvl="1">
              <a:lnSpc>
                <a:spcPct val="9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metabolické poruchy (porucha jaterních funkcí, onemocnění ledvin, porucha resorpce 
v trávicím traktu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Nadměrný přívod bílkovin ve stravě</a:t>
            </a:r>
            <a:endParaRPr/>
          </a:p>
        </p:txBody>
      </p:sp>
      <p:sp>
        <p:nvSpPr>
          <p:cNvPr id="32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negativní účinek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neprokázán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pozitivní účinek na fyziologické funkce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nezjištěn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2,0 g/kg/ den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horní hranice doporučeného denního příjmu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obezita, ateroskleróza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 tuk, cholesterol, puriny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funkce ledvin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zvýšená GF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zvýšené riziko vzniku kalcium-oxalátových kamenů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funkce jater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Děleňí bílkovin podle struktury</a:t>
            </a:r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i="1">
                <a:solidFill>
                  <a:srgbClr val="404040"/>
                </a:solidFill>
                <a:latin typeface="Century Gothic"/>
              </a:rPr>
              <a:t>A. </a:t>
            </a:r>
            <a:r>
              <a:rPr lang="en-US" sz="2000" b="1" i="1">
                <a:solidFill>
                  <a:srgbClr val="404040"/>
                </a:solidFill>
                <a:latin typeface="Century Gothic"/>
              </a:rPr>
              <a:t>Jednoduché</a:t>
            </a:r>
            <a:endParaRPr/>
          </a:p>
          <a:p>
            <a:pPr lvl="1">
              <a:lnSpc>
                <a:spcPct val="80000"/>
              </a:lnSpc>
              <a:buFont typeface="Century Gothic"/>
              <a:buAutoNum type="arabicPeriod"/>
            </a:pPr>
            <a:r>
              <a:rPr lang="en-US" sz="1900" b="1" u="sng">
                <a:solidFill>
                  <a:srgbClr val="404040"/>
                </a:solidFill>
                <a:latin typeface="Century Gothic"/>
              </a:rPr>
              <a:t>Albuminy </a:t>
            </a:r>
            <a:r>
              <a:rPr lang="en-US" sz="1900" b="1">
                <a:solidFill>
                  <a:srgbClr val="404040"/>
                </a:solidFill>
                <a:latin typeface="Century Gothic"/>
              </a:rPr>
              <a:t>-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 mají relativně malou molekulu, často jsou přítomny s globuliny. 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K albuminům patří: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a)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globiny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(např. hemoglobin, myoglobin);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b)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laktoalbumin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(v mléce, obsahuje tryptofan);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c)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albumin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vaječný (vedle aminokyselin obsahuje malé množství 							sacharidů a  fosforu);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d)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inzulin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e)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myogen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svalstva;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f) 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leukozin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obilí;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g)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legumelin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luštěnin.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Děleňí bílkovin podle struktury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2589120" y="2133720"/>
            <a:ext cx="8915040" cy="4723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2.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Globuliny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-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jsou obsaženy ve většině bílkovinných látek.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Ke globulinům patří: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      	a)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myozin, aktin, tropomyzin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 hlavní proteiny příčně pruhovaného  										 svalstva;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b)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fibrinogen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 krevní plazmě;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c)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sérový globulin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d)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mléčný a vaječný globulin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( beta - laktoglobulin);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e)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rostlinné globuliny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(např. legumin v hrachu, glycin v sóje).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 3.	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Gluteliny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– spolu s prolaminy tvoří bílkovinu lepku (gluten).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Ke glutelinům patří: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a)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glutenin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 pšenici;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b)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oryzenin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 rýži.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Děleňí bílkovin podle struktury</a:t>
            </a:r>
            <a:endParaRPr/>
          </a:p>
        </p:txBody>
      </p:sp>
      <p:sp>
        <p:nvSpPr>
          <p:cNvPr id="33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4. 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Prolaminy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K prolaminům patří: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a)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gliadin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 ( k.glutamová, prolin) v pšenici a rybích játrech;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b)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hordein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v ječmeni;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	c)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zein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 kukuřici.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            d)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avenin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 ovsu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            e) 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sekalin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v žitě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Lepek (gluten), hlavní bílkovina pšeničného zrna je složen z gluteninu a  gliadinu.
Mouka obsahuje málo esenciálních aminokyselin.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Děleňí bílkovin podle struktury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5.</a:t>
            </a:r>
            <a:r>
              <a:rPr lang="en-US">
                <a:solidFill>
                  <a:srgbClr val="404040"/>
                </a:solidFill>
                <a:latin typeface="Century Gothic"/>
              </a:rPr>
              <a:t>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Histony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jsou obsaženy v plazmě buněčného jádra a chromozomech.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      (pankreas,tymus)</a:t>
            </a:r>
            <a:endParaRPr/>
          </a:p>
          <a:p>
            <a:pPr>
              <a:lnSpc>
                <a:spcPct val="100000"/>
              </a:lnSpc>
              <a:buFont typeface="Wingdings 3" charset="2"/>
              <a:buAutoNum type="arabicPeriod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Protaminy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se vyskytují ve vaječných buňkách ryb – salmin (losos), sturin		(vyza).</a:t>
            </a:r>
            <a:endParaRPr/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7. 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Skleroptoteiny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tvoří podpůrnou hmotu buňky. V živočišném organismus hrají podobnou úlohu jako celulóza v rostlinách.</a:t>
            </a:r>
            <a:endParaRPr/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</a:t>
            </a:r>
            <a:r>
              <a:rPr lang="en-US">
                <a:solidFill>
                  <a:srgbClr val="404040"/>
                </a:solidFill>
                <a:latin typeface="Century Gothic"/>
              </a:rPr>
              <a:t>	Ke skleroproteinům patří:</a:t>
            </a:r>
            <a:endParaRPr/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	a) kolagen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– obsažen v pojivu, šlachách, vazech, částečně v kostech, chrupavkách a kůži; obsahuje značné množství glycinu, prolinu  a hydroxyprolinu, po delším vaření vzniká koloidální roztok tuhnoucí</a:t>
            </a:r>
            <a:endParaRPr/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	b) elastin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– společně s kolagenem ve šlachách, elastických vláknech, cévách a pojivu;</a:t>
            </a:r>
            <a:endParaRPr/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	c) keratin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– hlavně ve zrohovatělých tkáních, nehtech, vlasech, peří, šupinách apod., obsahuje větší množství větší cystinu, obsah síry 3–5 %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Děleňí bílkovin podle struktury</a:t>
            </a:r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B. Složené</a:t>
            </a:r>
            <a:endParaRPr/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Obsahují též látky nebílkovinné povahy (tzv. prostetická skupina) vázané</a:t>
            </a:r>
            <a:endParaRPr/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celkem volnou vazbou na protein: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</a:t>
            </a:r>
            <a:endParaRPr/>
          </a:p>
          <a:p>
            <a:pPr>
              <a:lnSpc>
                <a:spcPct val="80000"/>
              </a:lnSpc>
              <a:buFont typeface="Wingdings 3" charset="2"/>
              <a:buAutoNum type="arabicPeriod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glykoproteiny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obsahující sacharidovou prostetickou skupinu. 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Dle obsahu sacharidů dělíme na: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a) glykoproteiny s obsahem sacharidů pod 4 % 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- 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ovalbumin, ovoglobulin,  kasein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;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b) glykoproteiny s obsahem sacharidů nad 4 % tzv. muciny 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-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obsahují   8–20 % mukopolysacharidů</a:t>
            </a:r>
            <a:endParaRPr/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	- patří sem muciny sliznic, slin, sklivce oka  a kloubní tekutiny.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Děleňí bílkovin podle struktury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2589120" y="2133720"/>
            <a:ext cx="8915040" cy="4539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2.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Lipoproteiny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mají na protein návazný neutrální tuk nebo jiné lipidy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	-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Jsou  dobrými emulgátory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	- mají velký fyziologický význam v metabolismu při transportu tuků v krvi 	Nacházejí se v krevní plazmě, buněčných membránách, vaječném žloutku a 	v mléce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.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	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3.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Fosfoproteiny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obsahující fosfor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entury Gothic"/>
              </a:rPr>
              <a:t> 	-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Nejdůležitějším fosfoproteidem je kasein obsažený v mléce.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	</a:t>
            </a:r>
            <a:endParaRPr/>
          </a:p>
          <a:p>
            <a:pPr>
              <a:lnSpc>
                <a:spcPct val="80000"/>
              </a:lnSpc>
              <a:buFont typeface="Wingdings 3" charset="2"/>
              <a:buAutoNum type="arabicPeriod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Nukleoproteiny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>
                <a:solidFill>
                  <a:srgbClr val="404040"/>
                </a:solidFill>
                <a:latin typeface="Century Gothic"/>
              </a:rPr>
              <a:t>jsou spojením bílkovin s nukleovými kyselinami  </a:t>
            </a:r>
            <a:endParaRPr/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	</a:t>
            </a:r>
            <a:r>
              <a:rPr lang="en-US">
                <a:solidFill>
                  <a:srgbClr val="404040"/>
                </a:solidFill>
                <a:latin typeface="Century Gothic"/>
              </a:rPr>
              <a:t>-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hrají důležitou úlohu v dědičnosti.</a:t>
            </a:r>
            <a:endParaRPr/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	- Jsou obsaženy v buněčných jádrech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.</a:t>
            </a:r>
            <a:endParaRPr/>
          </a:p>
          <a:p>
            <a:pPr>
              <a:lnSpc>
                <a:spcPct val="90000"/>
              </a:lnSpc>
              <a:buFont typeface="Wingdings 3" charset="2"/>
              <a:buAutoNum type="arabicPeriod"/>
            </a:pPr>
            <a:r>
              <a:rPr lang="en-US" b="1" u="sng">
                <a:solidFill>
                  <a:srgbClr val="404040"/>
                </a:solidFill>
                <a:latin typeface="Century Gothic"/>
              </a:rPr>
              <a:t>Chromoproteiny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obsahují jako prostetickou skupinu barviva</a:t>
            </a:r>
            <a:endParaRPr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	- Patří sem hemoglobin, myoglobin, cytochromy, peroxidázy, katalázy, chlorofyl
	a flavoproteiny ( riboflavin).</a:t>
            </a:r>
            <a:endParaRPr/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6.	</a:t>
            </a:r>
            <a:r>
              <a:rPr lang="en-US" b="1" u="sng">
                <a:solidFill>
                  <a:srgbClr val="404040"/>
                </a:solidFill>
                <a:latin typeface="Century Gothic"/>
              </a:rPr>
              <a:t>Metaloproteiny</a:t>
            </a:r>
            <a:r>
              <a:rPr lang="en-US" b="1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obsahují vázaný kov (ceruloplasmin, feritin apod.)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>
                <a:solidFill>
                  <a:srgbClr val="262626"/>
                </a:solidFill>
                <a:latin typeface="Century Gothic"/>
              </a:rPr>
              <a:t>Děkuji za pozornost</a:t>
            </a:r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pic>
        <p:nvPicPr>
          <p:cNvPr id="342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54760" y="438840"/>
            <a:ext cx="3749400" cy="291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Bílkovina jako živina</a:t>
            </a:r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MAKRONUTRIENTY</a:t>
            </a:r>
            <a:r>
              <a:rPr lang="en-US">
                <a:solidFill>
                  <a:srgbClr val="404040"/>
                </a:solidFill>
                <a:latin typeface="Century Gothic"/>
              </a:rPr>
              <a:t> (prívod v g)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sacharidy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tuky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bílkoviny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MIKRONUTRIENTY (prívod v mg, μg)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minerální látky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stopové prvky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vitamíny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Obrázky</a:t>
            </a:r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2589120" y="2133720"/>
            <a:ext cx="8915040" cy="4580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2"/>
              </a:rPr>
              <a:t>http://www.zlacnene.sk/detail/kuracie-prsia-stavnate-1-kg-462883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2"/>
              </a:rPr>
              <a:t>/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3"/>
              </a:rPr>
              <a:t>http://betadiamon.progrup.sk/?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3"/>
              </a:rPr>
              <a:t>produkty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4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4"/>
              </a:rPr>
              <a:t>www.cas.sk/clanok/300650/zatocte-s-nezdravymi-tukmi-ktore-potraviny-vam-znizia-cholesterol.html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5"/>
              </a:rPr>
              <a:t>http://www.labuznik.cz/ingredience/cocka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5"/>
              </a:rPr>
              <a:t>/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6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6"/>
              </a:rPr>
              <a:t>www.polabske.cz/produkty/syr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7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7"/>
              </a:rPr>
              <a:t>www.zdravejedlo.sk/psenica-siata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8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8"/>
              </a:rPr>
              <a:t>www.godandscience.org/evolution/dual_coding_dna_design.html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9"/>
              </a:rPr>
              <a:t>https://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9"/>
              </a:rPr>
              <a:t>www.thermofisher.com/cz/en/home/life-science/protein-biology/protein-biology-learning-center/protein-biology-resource-library/pierce-protein-methods/overview-crosslinking-protein-modification.html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10"/>
              </a:rPr>
              <a:t>https://muskelbloggis.wordpress.com/category/kosttilskudd-2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10"/>
              </a:rPr>
              <a:t>/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11"/>
              </a:rPr>
              <a:t>https://www.pinterest.com/pin/195202965072930002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11"/>
              </a:rPr>
              <a:t>/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12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12"/>
              </a:rPr>
              <a:t>hubpages.com/hub/man-as-meat-eating-carnivore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13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13"/>
              </a:rPr>
              <a:t>www.nanacelia.sk/nanacelia/eshop/44-1-Vegan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14"/>
              </a:rPr>
              <a:t>http://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14"/>
              </a:rPr>
              <a:t>www.fitweb.cz/clanky/kuchyne/459342-raw-food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u="sng">
                <a:solidFill>
                  <a:srgbClr val="FDAB2A"/>
                </a:solidFill>
                <a:latin typeface="Century Gothic"/>
                <a:hlinkClick r:id="rId15"/>
              </a:rPr>
              <a:t>http://vegetarianforlife.org.uk</a:t>
            </a:r>
            <a:r>
              <a:rPr lang="en-US" u="sng">
                <a:solidFill>
                  <a:srgbClr val="FDAB2A"/>
                </a:solidFill>
                <a:latin typeface="Century Gothic"/>
                <a:hlinkClick r:id="rId15"/>
              </a:rPr>
              <a:t>/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http://en.hdyo.org/you/questions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Bílkovina, součást stravy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2589120" y="2133720"/>
            <a:ext cx="8915040" cy="443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000">
                <a:solidFill>
                  <a:srgbClr val="404040"/>
                </a:solidFill>
                <a:latin typeface="Century Gothic"/>
              </a:rPr>
              <a:t>Energetická hodnota 		</a:t>
            </a:r>
            <a:r>
              <a:rPr lang="en-US" sz="2000" b="1">
                <a:solidFill>
                  <a:srgbClr val="404040"/>
                </a:solidFill>
                <a:latin typeface="Century Gothic"/>
              </a:rPr>
              <a:t>17 KJ*		</a:t>
            </a:r>
            <a:r>
              <a:rPr lang="en-US" sz="2000">
                <a:solidFill>
                  <a:srgbClr val="404040"/>
                </a:solidFill>
                <a:latin typeface="Century Gothic"/>
              </a:rPr>
              <a:t>(4 kcal)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000">
                <a:solidFill>
                  <a:srgbClr val="404040"/>
                </a:solidFill>
                <a:latin typeface="Century Gothic"/>
              </a:rPr>
              <a:t>Energetický podíl v stravě	</a:t>
            </a:r>
            <a:r>
              <a:rPr lang="en-US" sz="2000" b="1">
                <a:solidFill>
                  <a:srgbClr val="404040"/>
                </a:solidFill>
                <a:latin typeface="Century Gothic"/>
              </a:rPr>
              <a:t>10–15%	</a:t>
            </a:r>
            <a:r>
              <a:rPr lang="en-US" sz="2000">
                <a:solidFill>
                  <a:srgbClr val="404040"/>
                </a:solidFill>
                <a:latin typeface="Century Gothic"/>
              </a:rPr>
              <a:t>(tuky 25-30%, sach. 55-60%)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000">
                <a:solidFill>
                  <a:srgbClr val="404040"/>
                </a:solidFill>
                <a:latin typeface="Century Gothic"/>
              </a:rPr>
              <a:t>Poměr živin	v strave		</a:t>
            </a:r>
            <a:r>
              <a:rPr lang="en-US" sz="2000" b="1">
                <a:solidFill>
                  <a:srgbClr val="404040"/>
                </a:solidFill>
                <a:latin typeface="Century Gothic"/>
              </a:rPr>
              <a:t>B:</a:t>
            </a:r>
            <a:r>
              <a:rPr lang="en-US" sz="2000">
                <a:solidFill>
                  <a:srgbClr val="404040"/>
                </a:solidFill>
                <a:latin typeface="Century Gothic"/>
              </a:rPr>
              <a:t>T:S		</a:t>
            </a:r>
            <a:r>
              <a:rPr lang="en-US" sz="2000" b="1">
                <a:solidFill>
                  <a:srgbClr val="404040"/>
                </a:solidFill>
                <a:latin typeface="Century Gothic"/>
              </a:rPr>
              <a:t>1:</a:t>
            </a:r>
            <a:r>
              <a:rPr lang="en-US" sz="2000">
                <a:solidFill>
                  <a:srgbClr val="404040"/>
                </a:solidFill>
                <a:latin typeface="Century Gothic"/>
              </a:rPr>
              <a:t>1:4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000">
                <a:solidFill>
                  <a:srgbClr val="404040"/>
                </a:solidFill>
                <a:latin typeface="Century Gothic"/>
              </a:rPr>
              <a:t>Potřeba zdravého dospělého (DDD)	</a:t>
            </a:r>
            <a:r>
              <a:rPr lang="en-US" sz="2000" b="1">
                <a:solidFill>
                  <a:srgbClr val="404040"/>
                </a:solidFill>
                <a:latin typeface="Century Gothic"/>
              </a:rPr>
              <a:t>0,75-0,8 g/kg/den**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Pro 70 kg člověka to činí: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V gramech-  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52-56g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V energii- </a:t>
            </a:r>
            <a:r>
              <a:rPr lang="en-US" sz="1600" b="1">
                <a:solidFill>
                  <a:srgbClr val="404040"/>
                </a:solidFill>
                <a:latin typeface="Century Gothic"/>
              </a:rPr>
              <a:t>900-960 KJ	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(220-235 kcal)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*DACH, **kvalitního plnohodnotného proteinu,</a:t>
            </a:r>
            <a:endParaRPr/>
          </a:p>
        </p:txBody>
      </p:sp>
      <p:pic>
        <p:nvPicPr>
          <p:cNvPr id="27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611560" y="138600"/>
            <a:ext cx="2892600" cy="199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8406360" y="1166040"/>
            <a:ext cx="2694240" cy="1525680"/>
          </a:xfrm>
          <a:prstGeom prst="rect">
            <a:avLst/>
          </a:prstGeom>
          <a:ln>
            <a:noFill/>
          </a:ln>
        </p:spPr>
      </p:pic>
      <p:pic>
        <p:nvPicPr>
          <p:cNvPr id="276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88720" y="1365840"/>
            <a:ext cx="2335320" cy="2335320"/>
          </a:xfrm>
          <a:prstGeom prst="rect">
            <a:avLst/>
          </a:prstGeom>
          <a:ln>
            <a:noFill/>
          </a:ln>
        </p:spPr>
      </p:pic>
      <p:pic>
        <p:nvPicPr>
          <p:cNvPr id="277" name="Obrázek 3"/>
          <p:cNvPicPr/>
          <p:nvPr/>
        </p:nvPicPr>
        <p:blipFill>
          <a:blip r:embed="rId4"/>
          <a:stretch>
            <a:fillRect/>
          </a:stretch>
        </p:blipFill>
        <p:spPr>
          <a:xfrm>
            <a:off x="2707200" y="3434040"/>
            <a:ext cx="2899080" cy="1641600"/>
          </a:xfrm>
          <a:prstGeom prst="rect">
            <a:avLst/>
          </a:prstGeom>
          <a:ln>
            <a:noFill/>
          </a:ln>
        </p:spPr>
      </p:pic>
      <p:pic>
        <p:nvPicPr>
          <p:cNvPr id="278" name="Obrázek 4"/>
          <p:cNvPicPr/>
          <p:nvPr/>
        </p:nvPicPr>
        <p:blipFill>
          <a:blip r:embed="rId5"/>
          <a:stretch>
            <a:fillRect/>
          </a:stretch>
        </p:blipFill>
        <p:spPr>
          <a:xfrm>
            <a:off x="5887440" y="1078920"/>
            <a:ext cx="2041560" cy="2048400"/>
          </a:xfrm>
          <a:prstGeom prst="rect">
            <a:avLst/>
          </a:prstGeom>
          <a:ln>
            <a:noFill/>
          </a:ln>
        </p:spPr>
      </p:pic>
      <p:pic>
        <p:nvPicPr>
          <p:cNvPr id="279" name="Obrázek 5"/>
          <p:cNvPicPr/>
          <p:nvPr/>
        </p:nvPicPr>
        <p:blipFill>
          <a:blip r:embed="rId6"/>
          <a:stretch>
            <a:fillRect/>
          </a:stretch>
        </p:blipFill>
        <p:spPr>
          <a:xfrm>
            <a:off x="8853120" y="2775600"/>
            <a:ext cx="2220840" cy="2220840"/>
          </a:xfrm>
          <a:prstGeom prst="rect">
            <a:avLst/>
          </a:prstGeom>
          <a:ln>
            <a:noFill/>
          </a:ln>
        </p:spPr>
      </p:pic>
      <p:pic>
        <p:nvPicPr>
          <p:cNvPr id="280" name="Obrázek 6"/>
          <p:cNvPicPr/>
          <p:nvPr/>
        </p:nvPicPr>
        <p:blipFill>
          <a:blip r:embed="rId7"/>
          <a:stretch>
            <a:fillRect/>
          </a:stretch>
        </p:blipFill>
        <p:spPr>
          <a:xfrm>
            <a:off x="2975400" y="5114160"/>
            <a:ext cx="2613240" cy="1743480"/>
          </a:xfrm>
          <a:prstGeom prst="rect">
            <a:avLst/>
          </a:prstGeom>
          <a:ln>
            <a:noFill/>
          </a:ln>
        </p:spPr>
      </p:pic>
      <p:pic>
        <p:nvPicPr>
          <p:cNvPr id="281" name="Obrázek 7"/>
          <p:cNvPicPr/>
          <p:nvPr/>
        </p:nvPicPr>
        <p:blipFill>
          <a:blip r:embed="rId8"/>
          <a:stretch>
            <a:fillRect/>
          </a:stretch>
        </p:blipFill>
        <p:spPr>
          <a:xfrm>
            <a:off x="9048960" y="4777920"/>
            <a:ext cx="1904760" cy="1904760"/>
          </a:xfrm>
          <a:prstGeom prst="rect">
            <a:avLst/>
          </a:prstGeom>
          <a:ln>
            <a:noFill/>
          </a:ln>
        </p:spPr>
      </p:pic>
      <p:pic>
        <p:nvPicPr>
          <p:cNvPr id="282" name="Obrázek 8"/>
          <p:cNvPicPr/>
          <p:nvPr/>
        </p:nvPicPr>
        <p:blipFill>
          <a:blip r:embed="rId9"/>
          <a:stretch>
            <a:fillRect/>
          </a:stretch>
        </p:blipFill>
        <p:spPr>
          <a:xfrm>
            <a:off x="6008400" y="3070080"/>
            <a:ext cx="1920600" cy="1707480"/>
          </a:xfrm>
          <a:prstGeom prst="rect">
            <a:avLst/>
          </a:prstGeom>
          <a:ln>
            <a:noFill/>
          </a:ln>
        </p:spPr>
      </p:pic>
      <p:pic>
        <p:nvPicPr>
          <p:cNvPr id="283" name="Obrázek 9"/>
          <p:cNvPicPr/>
          <p:nvPr/>
        </p:nvPicPr>
        <p:blipFill>
          <a:blip r:embed="rId10"/>
          <a:stretch>
            <a:fillRect/>
          </a:stretch>
        </p:blipFill>
        <p:spPr>
          <a:xfrm>
            <a:off x="5605560" y="4777920"/>
            <a:ext cx="2759040" cy="2069280"/>
          </a:xfrm>
          <a:prstGeom prst="rect">
            <a:avLst/>
          </a:prstGeom>
          <a:ln>
            <a:noFill/>
          </a:ln>
        </p:spPr>
      </p:pic>
      <p:sp>
        <p:nvSpPr>
          <p:cNvPr id="284" name="CustomShape 1"/>
          <p:cNvSpPr/>
          <p:nvPr/>
        </p:nvSpPr>
        <p:spPr>
          <a:xfrm>
            <a:off x="2210760" y="614160"/>
            <a:ext cx="64004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>
                <a:solidFill>
                  <a:srgbClr val="000000"/>
                </a:solidFill>
                <a:latin typeface="Century Gothic"/>
              </a:rPr>
              <a:t>Kolik bílkovin je v...?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Bílkoviny v potravinách
</a:t>
            </a:r>
            <a:r>
              <a:rPr lang="en-US" sz="2400">
                <a:solidFill>
                  <a:srgbClr val="262626"/>
                </a:solidFill>
                <a:latin typeface="Century Gothic"/>
              </a:rPr>
              <a:t>na 100g uvedené potraviny v syrovém stavu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2589120" y="2133720"/>
            <a:ext cx="8915040" cy="440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Kuřecí maso prsní						22,8 g (429 kJ)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Hovězí kýta, libová					22,3 g (427 kJ)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Vepřové maso stehenní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Eidam 30 % t.v.s 						29,9 g (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Tofu  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Pšeničná mouka celozrnná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Čočka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Tuňák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Tvaroh plnotučný hrudkový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sz="2400">
                <a:solidFill>
                  <a:srgbClr val="404040"/>
                </a:solidFill>
                <a:latin typeface="Century Gothic"/>
              </a:rPr>
              <a:t>Zdroj: 									www.nutridatabaze.cz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Bílkoviny v potravinách</a:t>
            </a:r>
            <a:endParaRPr/>
          </a:p>
        </p:txBody>
      </p:sp>
      <p:pic>
        <p:nvPicPr>
          <p:cNvPr id="28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93080" y="2282040"/>
            <a:ext cx="8919360" cy="350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Struktura bílkovin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2589120" y="2133720"/>
            <a:ext cx="8915040" cy="443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/>
              </a:rPr>
              <a:t>Bílkovina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Makromolekula pozostávající z aminokyselin spojených peptidovými vazbami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Vyznačuje se třemi úrovněmi struktury: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PRIMÁRNÍ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pořadí, sekvence aminokyselin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geneticky podmíněná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SEKUNDÁRNÍ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alfa-helix, β-skládaný list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"/>
            </a:pPr>
            <a:r>
              <a:rPr lang="en-US" sz="1600" b="1">
                <a:solidFill>
                  <a:srgbClr val="404040"/>
                </a:solidFill>
                <a:latin typeface="Century Gothic"/>
              </a:rPr>
              <a:t>TERCIÁRNÍ a KVARTÉRNÍ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Prostorové uspořádání</a:t>
            </a:r>
            <a:endParaRPr/>
          </a:p>
          <a:p>
            <a:endParaRPr/>
          </a:p>
        </p:txBody>
      </p:sp>
      <p:pic>
        <p:nvPicPr>
          <p:cNvPr id="291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8679960" y="3094200"/>
            <a:ext cx="3511800" cy="2633760"/>
          </a:xfrm>
          <a:prstGeom prst="rect">
            <a:avLst/>
          </a:prstGeom>
          <a:ln>
            <a:noFill/>
          </a:ln>
        </p:spPr>
      </p:pic>
      <p:pic>
        <p:nvPicPr>
          <p:cNvPr id="292" name="Obrázek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66600" y="208800"/>
            <a:ext cx="5258160" cy="204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262626"/>
                </a:solidFill>
                <a:latin typeface="Century Gothic"/>
              </a:rPr>
              <a:t>Proč potřebujeme bílkoviny?</a:t>
            </a:r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2589120" y="2133720"/>
            <a:ext cx="8915040" cy="418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zdroj aminokyselin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Růst a obnova tělesných struktur (svaly, šlachy, chrupavky)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Prekurzory neurotransmiterů (přenos nervového vzruchu) –Met, Tyr, Trp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Prekurzory hormonů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Formovaní protilátek imunitního systému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Plasmatické bílkoviny – tzv. onkotický tlak - udržení vody v krevním oběhu 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Formování genetického materiálu DNA a RNA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Formování enzymů a kontrolních molekul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zdroj N a S</a:t>
            </a:r>
            <a:endParaRPr/>
          </a:p>
          <a:p>
            <a:pPr>
              <a:lnSpc>
                <a:spcPct val="100000"/>
              </a:lnSpc>
              <a:buFont typeface="Wingdings 3" charset="2"/>
              <a:buChar char=""/>
            </a:pPr>
            <a:r>
              <a:rPr lang="en-US" b="1">
                <a:solidFill>
                  <a:srgbClr val="404040"/>
                </a:solidFill>
                <a:latin typeface="Century Gothic"/>
              </a:rPr>
              <a:t>zdroj energie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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glukogénne a ketogénne AMK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Širokoúhlá obrazovka</PresentationFormat>
  <Paragraphs>293</Paragraphs>
  <Slides>30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Century Gothic</vt:lpstr>
      <vt:lpstr>DejaVu Sans</vt:lpstr>
      <vt:lpstr>StarSymbol</vt:lpstr>
      <vt:lpstr>Wingdings 3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Halina Matějová</dc:creator>
  <cp:lastModifiedBy>Halina Matějová</cp:lastModifiedBy>
  <cp:revision>1</cp:revision>
  <dcterms:modified xsi:type="dcterms:W3CDTF">2016-01-05T16:11:10Z</dcterms:modified>
</cp:coreProperties>
</file>