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90" r:id="rId5"/>
    <p:sldId id="258" r:id="rId6"/>
    <p:sldId id="259" r:id="rId7"/>
    <p:sldId id="270" r:id="rId8"/>
    <p:sldId id="272" r:id="rId9"/>
    <p:sldId id="261" r:id="rId10"/>
    <p:sldId id="262" r:id="rId11"/>
    <p:sldId id="263" r:id="rId12"/>
    <p:sldId id="291" r:id="rId13"/>
    <p:sldId id="274" r:id="rId14"/>
    <p:sldId id="266" r:id="rId15"/>
    <p:sldId id="295" r:id="rId16"/>
    <p:sldId id="294" r:id="rId17"/>
    <p:sldId id="296" r:id="rId18"/>
    <p:sldId id="273" r:id="rId19"/>
    <p:sldId id="276" r:id="rId20"/>
    <p:sldId id="277" r:id="rId21"/>
    <p:sldId id="278" r:id="rId22"/>
    <p:sldId id="279" r:id="rId23"/>
    <p:sldId id="281" r:id="rId24"/>
    <p:sldId id="282" r:id="rId25"/>
    <p:sldId id="268" r:id="rId26"/>
    <p:sldId id="269" r:id="rId27"/>
    <p:sldId id="280" r:id="rId28"/>
    <p:sldId id="287" r:id="rId29"/>
    <p:sldId id="297" r:id="rId30"/>
    <p:sldId id="284" r:id="rId31"/>
    <p:sldId id="307" r:id="rId32"/>
    <p:sldId id="306" r:id="rId33"/>
    <p:sldId id="286" r:id="rId34"/>
    <p:sldId id="298" r:id="rId35"/>
    <p:sldId id="299" r:id="rId36"/>
    <p:sldId id="300" r:id="rId37"/>
    <p:sldId id="303" r:id="rId38"/>
    <p:sldId id="289" r:id="rId39"/>
    <p:sldId id="288" r:id="rId40"/>
    <p:sldId id="301" r:id="rId41"/>
    <p:sldId id="302" r:id="rId42"/>
    <p:sldId id="304" r:id="rId43"/>
    <p:sldId id="305" r:id="rId44"/>
    <p:sldId id="292" r:id="rId45"/>
    <p:sldId id="293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  <a:srgbClr val="08A515"/>
    <a:srgbClr val="0000FF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5D41-0085-4A9E-AF9F-34811B65DC0B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26DD-62F9-4538-88A5-50A05D9776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Energie a pohyb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285884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Bc. Denisa Staňková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Bc. Markéta Vorlíčková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 descr="slide1-image-tabl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1785926"/>
            <a:ext cx="1023941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Termoregulace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Energie potřebná k udržení optimální teploty těla</a:t>
            </a:r>
          </a:p>
          <a:p>
            <a:r>
              <a:rPr lang="cs-CZ" dirty="0" smtClean="0"/>
              <a:t>Řízeno hypotalamem, prostřednictvím kožních receptorů</a:t>
            </a:r>
          </a:p>
          <a:p>
            <a:r>
              <a:rPr lang="cs-CZ" dirty="0" smtClean="0"/>
              <a:t>Do 10 %</a:t>
            </a:r>
            <a:endParaRPr lang="cs-CZ" dirty="0"/>
          </a:p>
        </p:txBody>
      </p:sp>
      <p:pic>
        <p:nvPicPr>
          <p:cNvPr id="4" name="Obrázek 3" descr="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286124"/>
            <a:ext cx="4500594" cy="323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Pracovní (svalová) činnost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Průměrný celodenní faktor fyzické aktivity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r">
              <a:buNone/>
            </a:pPr>
            <a:endParaRPr lang="cs-CZ" sz="1400" dirty="0" smtClean="0"/>
          </a:p>
          <a:p>
            <a:pPr algn="r">
              <a:buNone/>
            </a:pPr>
            <a:endParaRPr lang="cs-CZ" sz="1400" dirty="0" smtClean="0"/>
          </a:p>
          <a:p>
            <a:pPr algn="r">
              <a:buNone/>
            </a:pPr>
            <a:endParaRPr lang="cs-CZ" sz="1400" dirty="0" smtClean="0"/>
          </a:p>
          <a:p>
            <a:pPr algn="r">
              <a:buNone/>
            </a:pPr>
            <a:r>
              <a:rPr lang="cs-CZ" sz="1400" dirty="0" smtClean="0"/>
              <a:t>Zdroj: Fyziologie a patofyziologie výživy, Stránský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IMG_20151003_19480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095776"/>
            <a:ext cx="7500990" cy="415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Zdroj: Výživa sportovců a sportovní výkon, Vilikus</a:t>
            </a:r>
            <a:endParaRPr lang="cs-CZ" sz="1400" dirty="0"/>
          </a:p>
        </p:txBody>
      </p:sp>
      <p:pic>
        <p:nvPicPr>
          <p:cNvPr id="4" name="Content Placeholder 3" descr="image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8286808" cy="6216158"/>
          </a:xfrm>
        </p:spPr>
      </p:pic>
    </p:spTree>
    <p:extLst>
      <p:ext uri="{BB962C8B-B14F-4D97-AF65-F5344CB8AC3E}">
        <p14:creationId xmlns:p14="http://schemas.microsoft.com/office/powerpoint/2010/main" val="29141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4941168"/>
            <a:ext cx="9144000" cy="1202432"/>
          </a:xfrm>
          <a:prstGeom prst="roundRect">
            <a:avLst/>
          </a:prstGeom>
          <a:solidFill>
            <a:srgbClr val="FF00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3861048"/>
            <a:ext cx="91440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Hrubý odhad celkové energetické potřeby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cs-CZ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Arial" charset="0"/>
              </a:rPr>
              <a:t>Druh </a:t>
            </a:r>
            <a:r>
              <a:rPr lang="cs-CZ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Arial" charset="0"/>
              </a:rPr>
              <a:t>fyz.aktivity</a:t>
            </a:r>
            <a:r>
              <a:rPr lang="cs-CZ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Arial" charset="0"/>
              </a:rPr>
              <a:t> </a:t>
            </a:r>
            <a:r>
              <a:rPr lang="cs-C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Arial" charset="0"/>
              </a:rPr>
              <a:t>       </a:t>
            </a:r>
            <a:r>
              <a:rPr lang="cs-CZ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Muži </a:t>
            </a:r>
            <a:r>
              <a:rPr lang="cs-CZ" sz="3800" dirty="0" smtClean="0">
                <a:latin typeface="Arial" charset="0"/>
              </a:rPr>
              <a:t>                 </a:t>
            </a:r>
            <a:r>
              <a:rPr lang="cs-CZ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Ženy</a:t>
            </a:r>
          </a:p>
          <a:p>
            <a:pPr marL="0" indent="0">
              <a:lnSpc>
                <a:spcPct val="80000"/>
              </a:lnSpc>
              <a:buNone/>
            </a:pPr>
            <a:endParaRPr lang="cs-CZ" b="1" i="1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i="1" dirty="0" smtClean="0">
                <a:latin typeface="Arial" charset="0"/>
              </a:rPr>
              <a:t>lehká</a:t>
            </a:r>
            <a:r>
              <a:rPr lang="cs-CZ" b="1" dirty="0" smtClean="0">
                <a:latin typeface="Arial" charset="0"/>
              </a:rPr>
              <a:t>                           </a:t>
            </a:r>
            <a:r>
              <a:rPr lang="cs-CZ" b="1" dirty="0">
                <a:latin typeface="Arial" charset="0"/>
              </a:rPr>
              <a:t>9,5 -12,0 MJ           8,0 - 9,0 MJ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latin typeface="Arial" charset="0"/>
              </a:rPr>
              <a:t>                            </a:t>
            </a:r>
            <a:r>
              <a:rPr lang="cs-CZ" b="1" dirty="0" smtClean="0">
                <a:latin typeface="Arial" charset="0"/>
              </a:rPr>
              <a:t>   (</a:t>
            </a:r>
            <a:r>
              <a:rPr lang="cs-CZ" b="1" dirty="0">
                <a:latin typeface="Arial" charset="0"/>
              </a:rPr>
              <a:t>2300 - 2900 kcal</a:t>
            </a:r>
            <a:r>
              <a:rPr lang="cs-CZ" b="1" dirty="0" smtClean="0">
                <a:latin typeface="Arial" charset="0"/>
              </a:rPr>
              <a:t>)  </a:t>
            </a:r>
            <a:r>
              <a:rPr lang="cs-CZ" b="1" dirty="0">
                <a:latin typeface="Arial" charset="0"/>
              </a:rPr>
              <a:t>(1900 </a:t>
            </a:r>
            <a:r>
              <a:rPr lang="en-US" b="1" dirty="0" smtClean="0">
                <a:latin typeface="Arial" charset="0"/>
              </a:rPr>
              <a:t>–</a:t>
            </a:r>
            <a:r>
              <a:rPr lang="cs-CZ" b="1" dirty="0" smtClean="0">
                <a:latin typeface="Arial" charset="0"/>
              </a:rPr>
              <a:t> 2200 kcal</a:t>
            </a:r>
            <a:r>
              <a:rPr lang="cs-CZ" b="1" dirty="0">
                <a:latin typeface="Arial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cs-CZ" b="1" i="1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i="1" dirty="0" smtClean="0">
                <a:latin typeface="Arial" charset="0"/>
              </a:rPr>
              <a:t>středně </a:t>
            </a:r>
            <a:r>
              <a:rPr lang="cs-CZ" b="1" i="1" dirty="0">
                <a:latin typeface="Arial" charset="0"/>
              </a:rPr>
              <a:t>těžká            </a:t>
            </a:r>
            <a:r>
              <a:rPr lang="cs-CZ" b="1" dirty="0" smtClean="0">
                <a:latin typeface="Arial" charset="0"/>
              </a:rPr>
              <a:t>12,5 </a:t>
            </a:r>
            <a:r>
              <a:rPr lang="cs-CZ" b="1" dirty="0">
                <a:latin typeface="Arial" charset="0"/>
              </a:rPr>
              <a:t>-14,5 MJ          10,5 -</a:t>
            </a:r>
            <a:r>
              <a:rPr lang="cs-CZ" b="1" dirty="0" smtClean="0">
                <a:latin typeface="Arial" charset="0"/>
              </a:rPr>
              <a:t>11,5 MJ    </a:t>
            </a:r>
            <a:endParaRPr lang="cs-CZ" b="1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latin typeface="Arial" charset="0"/>
              </a:rPr>
              <a:t>                              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(2900 - 3500 kcal)   </a:t>
            </a:r>
            <a:r>
              <a:rPr lang="cs-CZ" b="1" dirty="0" smtClean="0">
                <a:latin typeface="Arial" charset="0"/>
              </a:rPr>
              <a:t>(</a:t>
            </a:r>
            <a:r>
              <a:rPr lang="cs-CZ" b="1" dirty="0">
                <a:latin typeface="Arial" charset="0"/>
              </a:rPr>
              <a:t>2900 </a:t>
            </a:r>
            <a:r>
              <a:rPr lang="en-US" b="1" dirty="0" smtClean="0">
                <a:latin typeface="Arial" charset="0"/>
              </a:rPr>
              <a:t>–</a:t>
            </a:r>
            <a:r>
              <a:rPr lang="cs-CZ" b="1" dirty="0" smtClean="0">
                <a:latin typeface="Arial" charset="0"/>
              </a:rPr>
              <a:t> 3500 kcal</a:t>
            </a:r>
            <a:r>
              <a:rPr lang="cs-CZ" b="1" dirty="0">
                <a:latin typeface="Arial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cs-CZ" b="1" i="1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i="1" dirty="0" smtClean="0">
                <a:latin typeface="Arial" charset="0"/>
              </a:rPr>
              <a:t>těžká</a:t>
            </a:r>
            <a:r>
              <a:rPr lang="cs-CZ" b="1" dirty="0" smtClean="0">
                <a:latin typeface="Arial" charset="0"/>
              </a:rPr>
              <a:t>                          </a:t>
            </a:r>
            <a:r>
              <a:rPr lang="cs-CZ" b="1" dirty="0">
                <a:latin typeface="Arial" charset="0"/>
              </a:rPr>
              <a:t>14,5 -17,0 MJ           13,0-14,0 MJ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latin typeface="Arial" charset="0"/>
              </a:rPr>
              <a:t>                               </a:t>
            </a:r>
            <a:r>
              <a:rPr lang="cs-CZ" b="1" dirty="0">
                <a:latin typeface="Arial" charset="0"/>
              </a:rPr>
              <a:t>(3500 - 4100 kcal) </a:t>
            </a:r>
            <a:r>
              <a:rPr lang="cs-CZ" b="1" dirty="0" smtClean="0">
                <a:latin typeface="Arial" charset="0"/>
              </a:rPr>
              <a:t>  (</a:t>
            </a:r>
            <a:r>
              <a:rPr lang="cs-CZ" b="1" dirty="0">
                <a:latin typeface="Arial" charset="0"/>
              </a:rPr>
              <a:t>3100 - 3400 kcal)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492896"/>
            <a:ext cx="9144000" cy="1224136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556792"/>
            <a:ext cx="522007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Výpočet BMR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Harris</a:t>
            </a:r>
            <a:r>
              <a:rPr lang="cs-CZ" dirty="0" smtClean="0"/>
              <a:t>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Benedictova</a:t>
            </a:r>
            <a:r>
              <a:rPr lang="cs-CZ" dirty="0" smtClean="0"/>
              <a:t> rovnice</a:t>
            </a:r>
          </a:p>
          <a:p>
            <a:pPr marL="0" indent="0">
              <a:buNone/>
            </a:pPr>
            <a:r>
              <a:rPr lang="cs-CZ" dirty="0" smtClean="0"/>
              <a:t>= vzorec pro odhad BMR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Výpočet pro muže:</a:t>
            </a:r>
          </a:p>
          <a:p>
            <a:pPr marL="0" indent="0">
              <a:buNone/>
            </a:pPr>
            <a:endParaRPr lang="cs-CZ" sz="2300" dirty="0" smtClean="0"/>
          </a:p>
          <a:p>
            <a:pPr marL="0" indent="0">
              <a:buNone/>
            </a:pPr>
            <a:r>
              <a:rPr lang="cs-CZ" sz="2300" dirty="0" smtClean="0"/>
              <a:t>BMR (kcal) = 66,5 + 13,8 </a:t>
            </a:r>
            <a:r>
              <a:rPr lang="cs-CZ" sz="2300" dirty="0" err="1" smtClean="0"/>
              <a:t>x</a:t>
            </a:r>
            <a:r>
              <a:rPr lang="cs-CZ" sz="2300" dirty="0" smtClean="0"/>
              <a:t> hmotnost (kg) + 5 </a:t>
            </a:r>
            <a:r>
              <a:rPr lang="cs-CZ" sz="2300" dirty="0" err="1" smtClean="0"/>
              <a:t>x</a:t>
            </a:r>
            <a:r>
              <a:rPr lang="cs-CZ" sz="2300" dirty="0" smtClean="0"/>
              <a:t> výška (cm) </a:t>
            </a:r>
            <a:r>
              <a:rPr lang="en-US" sz="2300" dirty="0" smtClean="0"/>
              <a:t>–</a:t>
            </a:r>
            <a:r>
              <a:rPr lang="cs-CZ" sz="2300" dirty="0" smtClean="0"/>
              <a:t> 6,8 </a:t>
            </a:r>
            <a:r>
              <a:rPr lang="cs-CZ" sz="2300" dirty="0" err="1" smtClean="0"/>
              <a:t>x</a:t>
            </a:r>
            <a:r>
              <a:rPr lang="cs-CZ" sz="2300" dirty="0" smtClean="0"/>
              <a:t> věk (roky)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dirty="0" smtClean="0"/>
              <a:t>Výpočet pro ženy:</a:t>
            </a:r>
          </a:p>
          <a:p>
            <a:pPr marL="0" indent="0">
              <a:buNone/>
            </a:pPr>
            <a:endParaRPr lang="cs-CZ" sz="2300" dirty="0" smtClean="0"/>
          </a:p>
          <a:p>
            <a:pPr marL="0" indent="0">
              <a:buNone/>
            </a:pPr>
            <a:r>
              <a:rPr lang="cs-CZ" sz="2300" dirty="0" smtClean="0"/>
              <a:t>BMR (kcal) = 655 + 9,6 </a:t>
            </a:r>
            <a:r>
              <a:rPr lang="cs-CZ" sz="2300" dirty="0" err="1" smtClean="0"/>
              <a:t>x</a:t>
            </a:r>
            <a:r>
              <a:rPr lang="cs-CZ" sz="2300" dirty="0" smtClean="0"/>
              <a:t> hmotnost (kg) + 1,8 </a:t>
            </a:r>
            <a:r>
              <a:rPr lang="cs-CZ" sz="2300" dirty="0" err="1" smtClean="0"/>
              <a:t>x</a:t>
            </a:r>
            <a:r>
              <a:rPr lang="cs-CZ" sz="2300" dirty="0" smtClean="0"/>
              <a:t> výška (cm) </a:t>
            </a:r>
            <a:r>
              <a:rPr lang="en-US" sz="2300" dirty="0" smtClean="0"/>
              <a:t>–</a:t>
            </a:r>
            <a:r>
              <a:rPr lang="cs-CZ" sz="2300" dirty="0" smtClean="0"/>
              <a:t> 4,7 </a:t>
            </a:r>
            <a:r>
              <a:rPr lang="cs-CZ" sz="2300" dirty="0" err="1" smtClean="0"/>
              <a:t>x</a:t>
            </a:r>
            <a:r>
              <a:rPr lang="cs-CZ" sz="2300" dirty="0" smtClean="0"/>
              <a:t> věk (roky)</a:t>
            </a:r>
            <a:endParaRPr lang="cs-CZ" sz="23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AA02227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2776"/>
            <a:ext cx="1593020" cy="2582444"/>
          </a:xfrm>
          <a:prstGeom prst="rect">
            <a:avLst/>
          </a:prstGeom>
        </p:spPr>
      </p:pic>
      <p:pic>
        <p:nvPicPr>
          <p:cNvPr id="6" name="Picture 5" descr="muz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1295883" cy="1240284"/>
          </a:xfrm>
          <a:prstGeom prst="rect">
            <a:avLst/>
          </a:prstGeom>
        </p:spPr>
      </p:pic>
      <p:pic>
        <p:nvPicPr>
          <p:cNvPr id="7" name="Picture 6" descr="ze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97152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28596" y="2643182"/>
            <a:ext cx="8358246" cy="214314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Celkový energetický výdej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Výpočet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Bazální metabolismus x</a:t>
            </a:r>
          </a:p>
          <a:p>
            <a:pPr algn="ctr">
              <a:buNone/>
            </a:pPr>
            <a:r>
              <a:rPr lang="cs-CZ" dirty="0" smtClean="0"/>
              <a:t>celodenní faktor </a:t>
            </a:r>
            <a:r>
              <a:rPr lang="cs-CZ" dirty="0" err="1" smtClean="0"/>
              <a:t>fyz</a:t>
            </a:r>
            <a:r>
              <a:rPr lang="cs-CZ" dirty="0" smtClean="0"/>
              <a:t>. aktivity + termický efekt potravy (+ případný sportovní výkon)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Příklad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Žena</a:t>
            </a:r>
            <a:r>
              <a:rPr lang="en-US" dirty="0"/>
              <a:t>:</a:t>
            </a:r>
            <a:r>
              <a:rPr lang="en-US" dirty="0" smtClean="0"/>
              <a:t> 43 let, 165cm, 59kg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sekretářka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denní příjem 2000 </a:t>
            </a:r>
            <a:r>
              <a:rPr lang="cs-CZ" dirty="0" err="1" smtClean="0"/>
              <a:t>kcal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 smtClean="0"/>
              <a:t>BMR</a:t>
            </a:r>
            <a:r>
              <a:rPr lang="cs-CZ" dirty="0" smtClean="0"/>
              <a:t>: 655 + 9,6 x 59 (kg) + 1,8 x 165 (cm) </a:t>
            </a:r>
            <a:r>
              <a:rPr lang="en-US" dirty="0" smtClean="0"/>
              <a:t>–</a:t>
            </a:r>
            <a:r>
              <a:rPr lang="cs-CZ" dirty="0" smtClean="0"/>
              <a:t> 4,7 x 43 (let) =</a:t>
            </a:r>
            <a:r>
              <a:rPr lang="en-US" dirty="0" smtClean="0"/>
              <a:t> </a:t>
            </a:r>
            <a:r>
              <a:rPr lang="en-US" b="1" dirty="0" smtClean="0"/>
              <a:t>1316 kcal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FA: 1316 x 1,5 = 1974 </a:t>
            </a:r>
            <a:r>
              <a:rPr lang="cs-CZ" dirty="0" err="1" smtClean="0"/>
              <a:t>kcal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TEF: 10 % z 2000 </a:t>
            </a:r>
            <a:r>
              <a:rPr lang="cs-CZ" dirty="0" err="1" smtClean="0"/>
              <a:t>kcal</a:t>
            </a:r>
            <a:r>
              <a:rPr lang="cs-CZ" dirty="0" smtClean="0"/>
              <a:t> = 200 </a:t>
            </a:r>
            <a:r>
              <a:rPr lang="cs-CZ" dirty="0" err="1" smtClean="0"/>
              <a:t>kcal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/>
              <a:t>Celkový</a:t>
            </a:r>
            <a:r>
              <a:rPr lang="en-US" b="1" dirty="0" smtClean="0"/>
              <a:t> </a:t>
            </a:r>
            <a:r>
              <a:rPr lang="en-US" b="1" dirty="0" err="1" smtClean="0"/>
              <a:t>energetický</a:t>
            </a:r>
            <a:r>
              <a:rPr lang="en-US" b="1" dirty="0" smtClean="0"/>
              <a:t> </a:t>
            </a:r>
            <a:r>
              <a:rPr lang="en-US" b="1" dirty="0" err="1" smtClean="0"/>
              <a:t>výdej</a:t>
            </a:r>
            <a:r>
              <a:rPr lang="cs-CZ" b="1" dirty="0" smtClean="0"/>
              <a:t>: 1974 + 200 = 2174 </a:t>
            </a:r>
            <a:r>
              <a:rPr lang="cs-CZ" b="1" dirty="0" err="1" smtClean="0"/>
              <a:t>kcal</a:t>
            </a:r>
            <a:r>
              <a:rPr lang="cs-CZ" b="1" dirty="0" smtClean="0"/>
              <a:t> x 4,18 </a:t>
            </a:r>
            <a:r>
              <a:rPr lang="cs-CZ" sz="4200" b="1" dirty="0" smtClean="0"/>
              <a:t>= 9087 </a:t>
            </a:r>
            <a:r>
              <a:rPr lang="cs-CZ" sz="4200" b="1" dirty="0" err="1" smtClean="0"/>
              <a:t>kJ</a:t>
            </a:r>
            <a:endParaRPr lang="en-US" sz="4200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 descr="seketář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195867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Výpočet se sportovním výkonem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+ 1 hodina jógy</a:t>
            </a:r>
          </a:p>
          <a:p>
            <a:endParaRPr lang="cs-CZ" dirty="0" smtClean="0"/>
          </a:p>
          <a:p>
            <a:r>
              <a:rPr lang="cs-CZ" dirty="0" smtClean="0"/>
              <a:t>BMR</a:t>
            </a:r>
            <a:r>
              <a:rPr lang="en-US" dirty="0" smtClean="0"/>
              <a:t>/ 24hod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</a:t>
            </a:r>
            <a:r>
              <a:rPr lang="en-US" dirty="0" err="1" smtClean="0"/>
              <a:t>hodina</a:t>
            </a:r>
            <a:r>
              <a:rPr lang="en-US" dirty="0" smtClean="0"/>
              <a:t> = 54,8 kcal</a:t>
            </a:r>
            <a:br>
              <a:rPr lang="en-US" dirty="0" smtClean="0"/>
            </a:br>
            <a:r>
              <a:rPr lang="en-US" dirty="0" smtClean="0"/>
              <a:t>23 (</a:t>
            </a:r>
            <a:r>
              <a:rPr lang="en-US" dirty="0" err="1" smtClean="0"/>
              <a:t>hodin</a:t>
            </a:r>
            <a:r>
              <a:rPr lang="en-US" dirty="0" smtClean="0"/>
              <a:t>) x 54,8 x 1,5 (</a:t>
            </a:r>
            <a:r>
              <a:rPr lang="en-US" dirty="0" err="1" smtClean="0"/>
              <a:t>koeficient</a:t>
            </a:r>
            <a:r>
              <a:rPr lang="en-US" dirty="0" smtClean="0"/>
              <a:t>) = 1892 kcal</a:t>
            </a:r>
            <a:br>
              <a:rPr lang="en-US" dirty="0" smtClean="0"/>
            </a:br>
            <a:r>
              <a:rPr lang="en-US" dirty="0" smtClean="0"/>
              <a:t>1 (</a:t>
            </a:r>
            <a:r>
              <a:rPr lang="en-US" dirty="0" err="1" smtClean="0"/>
              <a:t>hodina</a:t>
            </a:r>
            <a:r>
              <a:rPr lang="en-US" dirty="0" smtClean="0"/>
              <a:t>) x 54,8 x 5 (</a:t>
            </a:r>
            <a:r>
              <a:rPr lang="en-US" dirty="0" err="1" smtClean="0"/>
              <a:t>koeficient</a:t>
            </a:r>
            <a:r>
              <a:rPr lang="cs-CZ" dirty="0" smtClean="0"/>
              <a:t> jógy</a:t>
            </a:r>
            <a:r>
              <a:rPr lang="en-US" dirty="0" smtClean="0"/>
              <a:t>) = 274 kcal</a:t>
            </a:r>
            <a:endParaRPr lang="cs-CZ" dirty="0" smtClean="0"/>
          </a:p>
          <a:p>
            <a:r>
              <a:rPr lang="cs-CZ" dirty="0" smtClean="0"/>
              <a:t>1892 + 274 = 2166 </a:t>
            </a:r>
            <a:r>
              <a:rPr lang="cs-CZ" dirty="0" err="1" smtClean="0"/>
              <a:t>kcal</a:t>
            </a:r>
            <a:r>
              <a:rPr lang="cs-CZ" dirty="0" smtClean="0"/>
              <a:t> </a:t>
            </a:r>
          </a:p>
          <a:p>
            <a:r>
              <a:rPr lang="cs-CZ" dirty="0" smtClean="0"/>
              <a:t>+ 200 </a:t>
            </a:r>
            <a:r>
              <a:rPr lang="cs-CZ" dirty="0" err="1" smtClean="0"/>
              <a:t>kcal</a:t>
            </a:r>
            <a:r>
              <a:rPr lang="cs-CZ" dirty="0" smtClean="0"/>
              <a:t> (TEF) = </a:t>
            </a:r>
            <a:r>
              <a:rPr lang="cs-CZ" sz="3600" b="1" dirty="0" smtClean="0"/>
              <a:t>2366 </a:t>
            </a:r>
            <a:r>
              <a:rPr lang="cs-CZ" sz="3600" b="1" dirty="0" err="1" smtClean="0"/>
              <a:t>kcal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pic>
        <p:nvPicPr>
          <p:cNvPr id="7" name="Obrázek 6" descr="logo-power-j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071546"/>
            <a:ext cx="193357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3861048"/>
            <a:ext cx="504056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3528" y="2636912"/>
            <a:ext cx="4464496" cy="914400"/>
          </a:xfrm>
          <a:prstGeom prst="roundRect">
            <a:avLst/>
          </a:prstGeom>
          <a:solidFill>
            <a:srgbClr val="008000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3528" y="1412776"/>
            <a:ext cx="3960440" cy="986408"/>
          </a:xfrm>
          <a:prstGeom prst="roundRect">
            <a:avLst/>
          </a:prstGeom>
          <a:solidFill>
            <a:srgbClr val="FFFF00">
              <a:alpha val="5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Měření energetické potřeby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Přímá kalorimetrie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Nepřímá kalorimetrie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Bioelektrická impedance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Přímá</a:t>
            </a:r>
            <a:r>
              <a:rPr lang="en-US" b="1" dirty="0" smtClean="0"/>
              <a:t> </a:t>
            </a:r>
            <a:r>
              <a:rPr lang="en-US" b="1" dirty="0" err="1" smtClean="0"/>
              <a:t>kalorimetrie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Množství </a:t>
            </a:r>
            <a:r>
              <a:rPr lang="cs-CZ" dirty="0"/>
              <a:t>vydaného tepla za určitou </a:t>
            </a:r>
            <a:r>
              <a:rPr lang="cs-CZ" dirty="0" smtClean="0"/>
              <a:t>dobu</a:t>
            </a:r>
          </a:p>
          <a:p>
            <a:r>
              <a:rPr lang="cs-CZ" dirty="0" smtClean="0"/>
              <a:t>Kalorimetr = izolované místo</a:t>
            </a:r>
          </a:p>
          <a:p>
            <a:r>
              <a:rPr lang="cs-CZ" i="1" dirty="0" smtClean="0"/>
              <a:t>Člověk vydává </a:t>
            </a:r>
            <a:r>
              <a:rPr lang="cs-CZ" i="1" dirty="0"/>
              <a:t>svoji tělesnou teplotu, kterou ohřívá </a:t>
            </a:r>
            <a:r>
              <a:rPr lang="cs-CZ" i="1" dirty="0" smtClean="0"/>
              <a:t>vzduch, </a:t>
            </a:r>
            <a:r>
              <a:rPr lang="cs-CZ" i="1" dirty="0"/>
              <a:t>teplo se odebírá do vodní </a:t>
            </a:r>
            <a:r>
              <a:rPr lang="cs-CZ" i="1" dirty="0" smtClean="0"/>
              <a:t>lázně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i="1" dirty="0" smtClean="0"/>
              <a:t>Přesnými </a:t>
            </a:r>
            <a:r>
              <a:rPr lang="cs-CZ" i="1" dirty="0"/>
              <a:t>teploměry se měří teplota vody, která je </a:t>
            </a:r>
            <a:r>
              <a:rPr lang="cs-CZ" i="1" dirty="0" smtClean="0"/>
              <a:t>přímo úměrná </a:t>
            </a:r>
            <a:r>
              <a:rPr lang="cs-CZ" i="1" dirty="0"/>
              <a:t>velikosti bazálního </a:t>
            </a:r>
            <a:r>
              <a:rPr lang="cs-CZ" i="1" dirty="0" smtClean="0"/>
              <a:t>metabolismu</a:t>
            </a:r>
            <a:r>
              <a:rPr lang="cs-CZ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Obsah</a:t>
            </a:r>
            <a:r>
              <a:rPr lang="en-US" b="1" dirty="0"/>
              <a:t> </a:t>
            </a:r>
            <a:r>
              <a:rPr lang="en-US" b="1" dirty="0" err="1"/>
              <a:t>přednášky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Energetická</a:t>
            </a:r>
            <a:r>
              <a:rPr lang="en-US" b="1" dirty="0" smtClean="0"/>
              <a:t> </a:t>
            </a:r>
            <a:r>
              <a:rPr lang="en-US" b="1" dirty="0" err="1" smtClean="0"/>
              <a:t>potřeba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bazální</a:t>
            </a:r>
            <a:r>
              <a:rPr lang="en-US" dirty="0" smtClean="0"/>
              <a:t> a </a:t>
            </a:r>
            <a:r>
              <a:rPr lang="en-US" dirty="0" err="1" smtClean="0"/>
              <a:t>klidový</a:t>
            </a:r>
            <a:r>
              <a:rPr lang="en-US" dirty="0" smtClean="0"/>
              <a:t> </a:t>
            </a:r>
            <a:r>
              <a:rPr lang="en-US" dirty="0" err="1" smtClean="0"/>
              <a:t>metabolismus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zdroje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, </a:t>
            </a:r>
            <a:r>
              <a:rPr lang="en-US" dirty="0" err="1" smtClean="0"/>
              <a:t>měření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energetické</a:t>
            </a:r>
            <a:r>
              <a:rPr lang="en-US" dirty="0" smtClean="0"/>
              <a:t> </a:t>
            </a:r>
            <a:r>
              <a:rPr lang="en-US" dirty="0" err="1" smtClean="0"/>
              <a:t>potřeby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err="1" smtClean="0"/>
              <a:t>Fyzická</a:t>
            </a:r>
            <a:r>
              <a:rPr lang="en-US" b="1" dirty="0" smtClean="0"/>
              <a:t> </a:t>
            </a:r>
            <a:r>
              <a:rPr lang="en-US" b="1" dirty="0" err="1" smtClean="0"/>
              <a:t>aktivita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doporučení</a:t>
            </a:r>
            <a:r>
              <a:rPr lang="en-US" dirty="0" smtClean="0"/>
              <a:t>, </a:t>
            </a:r>
            <a:r>
              <a:rPr lang="en-US" dirty="0" err="1" smtClean="0"/>
              <a:t>rozdělení</a:t>
            </a:r>
            <a:r>
              <a:rPr lang="en-US" dirty="0" smtClean="0"/>
              <a:t>, </a:t>
            </a:r>
            <a:r>
              <a:rPr lang="en-US" dirty="0" err="1" smtClean="0"/>
              <a:t>energetická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otřeba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bs1_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523488" cy="2947416"/>
          </a:xfrm>
          <a:prstGeom prst="rect">
            <a:avLst/>
          </a:prstGeom>
        </p:spPr>
      </p:pic>
      <p:pic>
        <p:nvPicPr>
          <p:cNvPr id="6" name="Picture 5" descr="3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3210612" cy="21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Nepřímá</a:t>
            </a:r>
            <a:r>
              <a:rPr lang="en-US" b="1" dirty="0" smtClean="0"/>
              <a:t> </a:t>
            </a:r>
            <a:r>
              <a:rPr lang="en-US" b="1" dirty="0" err="1" smtClean="0"/>
              <a:t>kalorimetrie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sz="2800" dirty="0"/>
              <a:t>M</a:t>
            </a:r>
            <a:r>
              <a:rPr lang="cs-CZ" sz="2800" dirty="0" smtClean="0"/>
              <a:t>nožství </a:t>
            </a:r>
            <a:r>
              <a:rPr lang="cs-CZ" sz="2800" dirty="0"/>
              <a:t>spotřebovaného </a:t>
            </a:r>
            <a:r>
              <a:rPr lang="cs-CZ" sz="2800" dirty="0" smtClean="0"/>
              <a:t>kyslíku za </a:t>
            </a:r>
            <a:r>
              <a:rPr lang="cs-CZ" sz="2800" dirty="0"/>
              <a:t>určitou </a:t>
            </a:r>
            <a:r>
              <a:rPr lang="cs-CZ" sz="2800" dirty="0" smtClean="0"/>
              <a:t>dobu</a:t>
            </a:r>
          </a:p>
          <a:p>
            <a:r>
              <a:rPr lang="cs-CZ" sz="2800" dirty="0" smtClean="0"/>
              <a:t>95 </a:t>
            </a:r>
            <a:r>
              <a:rPr lang="cs-CZ" sz="2800" dirty="0"/>
              <a:t>% vydané energie se uvolňuje za přítomnosti </a:t>
            </a:r>
            <a:r>
              <a:rPr lang="cs-CZ" sz="2800" dirty="0" smtClean="0"/>
              <a:t>kyslíku </a:t>
            </a:r>
          </a:p>
          <a:p>
            <a:pPr>
              <a:buFont typeface="Arial"/>
              <a:buChar char="•"/>
            </a:pPr>
            <a:r>
              <a:rPr lang="cs-CZ" sz="2800" dirty="0" smtClean="0"/>
              <a:t>Při </a:t>
            </a:r>
            <a:r>
              <a:rPr lang="cs-CZ" sz="2800" dirty="0"/>
              <a:t>měření </a:t>
            </a:r>
            <a:r>
              <a:rPr lang="cs-CZ" sz="2800" dirty="0" smtClean="0"/>
              <a:t>je třeba dodržovat </a:t>
            </a:r>
            <a:r>
              <a:rPr lang="cs-CZ" sz="2800" dirty="0"/>
              <a:t>řadu </a:t>
            </a:r>
            <a:r>
              <a:rPr lang="cs-CZ" sz="2800" dirty="0" smtClean="0"/>
              <a:t>podmínek: </a:t>
            </a:r>
          </a:p>
          <a:p>
            <a:pPr>
              <a:buFont typeface="Wingdings" charset="2"/>
              <a:buChar char="v"/>
            </a:pPr>
            <a:r>
              <a:rPr lang="cs-CZ" sz="2800" dirty="0" smtClean="0"/>
              <a:t>Nalačno</a:t>
            </a:r>
          </a:p>
          <a:p>
            <a:pPr>
              <a:buFont typeface="Wingdings" charset="2"/>
              <a:buChar char="v"/>
            </a:pPr>
            <a:r>
              <a:rPr lang="cs-CZ" sz="2800" dirty="0" smtClean="0"/>
              <a:t>Úplný duševní </a:t>
            </a:r>
            <a:r>
              <a:rPr lang="cs-CZ" sz="2800" dirty="0"/>
              <a:t>a </a:t>
            </a:r>
            <a:r>
              <a:rPr lang="cs-CZ" sz="2800" dirty="0" smtClean="0"/>
              <a:t>fyzický</a:t>
            </a:r>
          </a:p>
          <a:p>
            <a:pPr>
              <a:buNone/>
            </a:pPr>
            <a:r>
              <a:rPr lang="cs-CZ" sz="2800" dirty="0" smtClean="0"/>
              <a:t>    klid </a:t>
            </a:r>
          </a:p>
          <a:p>
            <a:pPr>
              <a:buFont typeface="Wingdings" charset="2"/>
              <a:buChar char="v"/>
            </a:pPr>
            <a:r>
              <a:rPr lang="cs-CZ" sz="2800" dirty="0" smtClean="0"/>
              <a:t>Tepelný komfort </a:t>
            </a:r>
          </a:p>
          <a:p>
            <a:pPr>
              <a:buNone/>
            </a:pPr>
            <a:r>
              <a:rPr lang="cs-CZ" sz="2800" dirty="0" smtClean="0"/>
              <a:t>    (</a:t>
            </a:r>
            <a:r>
              <a:rPr lang="cs-CZ" sz="2800" dirty="0"/>
              <a:t>teplota </a:t>
            </a:r>
            <a:r>
              <a:rPr lang="cs-CZ" sz="2800" dirty="0" smtClean="0"/>
              <a:t>okolo 20 </a:t>
            </a:r>
            <a:r>
              <a:rPr lang="cs-CZ" sz="2800" dirty="0"/>
              <a:t>°</a:t>
            </a:r>
            <a:r>
              <a:rPr lang="cs-CZ" sz="2800" dirty="0" smtClean="0"/>
              <a:t>C)</a:t>
            </a:r>
            <a:endParaRPr lang="en-US" sz="2800" dirty="0"/>
          </a:p>
        </p:txBody>
      </p:sp>
      <p:pic>
        <p:nvPicPr>
          <p:cNvPr id="4" name="Obrázek 3" descr="kalorimetr-mereni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3619500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Bioelektrická</a:t>
            </a:r>
            <a:r>
              <a:rPr lang="en-US" b="1" dirty="0" smtClean="0"/>
              <a:t> impedance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Stanovení </a:t>
            </a:r>
            <a:r>
              <a:rPr lang="cs-CZ" dirty="0"/>
              <a:t>odporu těla při průchodu proudu o nízké hustotě a vysoké </a:t>
            </a:r>
            <a:r>
              <a:rPr lang="cs-CZ" dirty="0" smtClean="0"/>
              <a:t>frekvenci</a:t>
            </a:r>
          </a:p>
          <a:p>
            <a:r>
              <a:rPr lang="cs-CZ" dirty="0"/>
              <a:t>Na základě naměřeného odporu přístroj spočítá obsah tuku, vody a svalové hmoty</a:t>
            </a:r>
            <a:endParaRPr lang="cs-CZ" dirty="0" smtClean="0"/>
          </a:p>
          <a:p>
            <a:r>
              <a:rPr lang="cs-CZ" dirty="0" smtClean="0"/>
              <a:t>Měří podkožní </a:t>
            </a:r>
            <a:r>
              <a:rPr lang="cs-CZ" dirty="0"/>
              <a:t>tuk, </a:t>
            </a:r>
            <a:r>
              <a:rPr lang="cs-CZ" dirty="0" smtClean="0"/>
              <a:t>úroveň bazálního metabolismu</a:t>
            </a:r>
          </a:p>
          <a:p>
            <a:r>
              <a:rPr lang="cs-CZ" dirty="0" smtClean="0"/>
              <a:t>Není vhodné pro pacienty s kardiostimulátorem, těhotné ženy!</a:t>
            </a:r>
          </a:p>
        </p:txBody>
      </p:sp>
    </p:spTree>
    <p:extLst>
      <p:ext uri="{BB962C8B-B14F-4D97-AF65-F5344CB8AC3E}">
        <p14:creationId xmlns:p14="http://schemas.microsoft.com/office/powerpoint/2010/main" val="11758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body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76" t="-2448" r="-1662" b="-2701"/>
          <a:stretch/>
        </p:blipFill>
        <p:spPr>
          <a:xfrm>
            <a:off x="-2716520" y="0"/>
            <a:ext cx="11403320" cy="7038822"/>
          </a:xfrm>
        </p:spPr>
      </p:pic>
    </p:spTree>
    <p:extLst>
      <p:ext uri="{BB962C8B-B14F-4D97-AF65-F5344CB8AC3E}">
        <p14:creationId xmlns:p14="http://schemas.microsoft.com/office/powerpoint/2010/main" val="13206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Příjem</a:t>
            </a:r>
            <a:r>
              <a:rPr lang="en-US" b="1" dirty="0" smtClean="0"/>
              <a:t> versus </a:t>
            </a:r>
            <a:r>
              <a:rPr lang="en-US" b="1" dirty="0" err="1" smtClean="0"/>
              <a:t>výdej</a:t>
            </a:r>
            <a:r>
              <a:rPr lang="en-US" b="1" dirty="0" smtClean="0"/>
              <a:t> </a:t>
            </a:r>
            <a:r>
              <a:rPr lang="en-US" b="1" dirty="0" err="1" smtClean="0"/>
              <a:t>energie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b="1" dirty="0" err="1" smtClean="0"/>
              <a:t>Pozitivní</a:t>
            </a:r>
            <a:r>
              <a:rPr lang="en-US" b="1" dirty="0" smtClean="0"/>
              <a:t> </a:t>
            </a:r>
            <a:r>
              <a:rPr lang="en-US" b="1" dirty="0" err="1" smtClean="0"/>
              <a:t>energetická</a:t>
            </a:r>
            <a:r>
              <a:rPr lang="en-US" b="1" dirty="0" smtClean="0"/>
              <a:t> </a:t>
            </a:r>
            <a:r>
              <a:rPr lang="en-US" b="1" dirty="0" err="1" smtClean="0"/>
              <a:t>bilance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příjem</a:t>
            </a:r>
            <a:r>
              <a:rPr lang="en-US" dirty="0" smtClean="0"/>
              <a:t>     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výdej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přibývání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váze</a:t>
            </a:r>
            <a:endParaRPr lang="en-US" dirty="0" smtClean="0">
              <a:sym typeface="Wingdings"/>
            </a:endParaRPr>
          </a:p>
          <a:p>
            <a:r>
              <a:rPr lang="en-US" b="1" dirty="0" err="1" smtClean="0">
                <a:sym typeface="Wingdings"/>
              </a:rPr>
              <a:t>Negativní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enegetická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bilance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= </a:t>
            </a:r>
            <a:r>
              <a:rPr lang="en-US" dirty="0" err="1" smtClean="0">
                <a:sym typeface="Wingdings"/>
              </a:rPr>
              <a:t>příjem</a:t>
            </a:r>
            <a:r>
              <a:rPr lang="en-US" dirty="0" smtClean="0">
                <a:sym typeface="Wingdings"/>
              </a:rPr>
              <a:t>     </a:t>
            </a:r>
            <a:r>
              <a:rPr lang="en-US" dirty="0" err="1" smtClean="0">
                <a:sym typeface="Wingdings"/>
              </a:rPr>
              <a:t>než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výdej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u</a:t>
            </a:r>
            <a:r>
              <a:rPr lang="en-US" dirty="0" err="1" smtClean="0">
                <a:sym typeface="Wingdings"/>
              </a:rPr>
              <a:t>bývání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váze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6715140" y="1428736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643702" y="2643182"/>
            <a:ext cx="484632" cy="978408"/>
          </a:xfrm>
          <a:prstGeom prst="downArrow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ner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478380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Cílené</a:t>
            </a:r>
            <a:r>
              <a:rPr lang="en-US" b="1" dirty="0" smtClean="0"/>
              <a:t> </a:t>
            </a:r>
            <a:r>
              <a:rPr lang="en-US" b="1" dirty="0" err="1" smtClean="0"/>
              <a:t>hubnutí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Energetický</a:t>
            </a:r>
            <a:r>
              <a:rPr lang="en-US" dirty="0" smtClean="0"/>
              <a:t> </a:t>
            </a:r>
            <a:r>
              <a:rPr lang="en-US" dirty="0" err="1" smtClean="0"/>
              <a:t>výdej</a:t>
            </a:r>
            <a:r>
              <a:rPr lang="en-US" dirty="0" smtClean="0"/>
              <a:t> </a:t>
            </a:r>
            <a:r>
              <a:rPr lang="en-US" dirty="0" err="1" smtClean="0"/>
              <a:t>vyšší</a:t>
            </a:r>
            <a:r>
              <a:rPr lang="en-US" dirty="0" smtClean="0"/>
              <a:t> o 1000 – 2000 kJ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energetický</a:t>
            </a:r>
            <a:r>
              <a:rPr lang="en-US" dirty="0" smtClean="0"/>
              <a:t> </a:t>
            </a:r>
            <a:r>
              <a:rPr lang="en-US" dirty="0" err="1" smtClean="0"/>
              <a:t>příjem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Hubnutí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1,5 - 2 kg / </a:t>
            </a:r>
            <a:r>
              <a:rPr lang="en-US" dirty="0" err="1" smtClean="0"/>
              <a:t>měsíc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55976" y="2708920"/>
            <a:ext cx="360040" cy="648072"/>
          </a:xfrm>
          <a:prstGeom prst="down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40480"/>
            <a:ext cx="39624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Fyzická</a:t>
            </a:r>
            <a:r>
              <a:rPr lang="en-US" b="1" dirty="0" smtClean="0"/>
              <a:t> </a:t>
            </a:r>
            <a:r>
              <a:rPr lang="en-US" b="1" dirty="0" err="1" smtClean="0"/>
              <a:t>aktivita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Pro vývoj svalového aparátu </a:t>
            </a:r>
          </a:p>
          <a:p>
            <a:pPr>
              <a:buNone/>
            </a:pPr>
            <a:r>
              <a:rPr lang="cs-CZ" sz="2400" dirty="0" smtClean="0"/>
              <a:t>- utvoření tzv. svalového korzetu (držení těla) </a:t>
            </a:r>
          </a:p>
          <a:p>
            <a:pPr>
              <a:buNone/>
            </a:pPr>
            <a:r>
              <a:rPr lang="cs-CZ" sz="2400" dirty="0" smtClean="0"/>
              <a:t>- správnou funkci svalstva (pohyb těla) </a:t>
            </a:r>
          </a:p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Pro odpovídající složení těla </a:t>
            </a:r>
          </a:p>
          <a:p>
            <a:pPr>
              <a:buNone/>
            </a:pPr>
            <a:r>
              <a:rPr lang="cs-CZ" sz="2400" dirty="0" smtClean="0"/>
              <a:t>- redukce nadváhy aj.</a:t>
            </a:r>
          </a:p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Pro podporu dalších funkcí organismu v průběhu života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cs-CZ" sz="2400" dirty="0" smtClean="0"/>
              <a:t>- správná funkce oběhového systému </a:t>
            </a:r>
          </a:p>
          <a:p>
            <a:pPr>
              <a:buNone/>
            </a:pPr>
            <a:r>
              <a:rPr lang="cs-CZ" sz="2400" dirty="0" smtClean="0"/>
              <a:t>- regulace krevního tlaku </a:t>
            </a:r>
          </a:p>
          <a:p>
            <a:pPr>
              <a:buNone/>
            </a:pPr>
            <a:r>
              <a:rPr lang="cs-CZ" sz="2400" dirty="0" smtClean="0"/>
              <a:t>- zlepšení lipoproteinového profilu (cholesterol) </a:t>
            </a:r>
          </a:p>
          <a:p>
            <a:pPr>
              <a:buNone/>
            </a:pPr>
            <a:r>
              <a:rPr lang="cs-CZ" sz="2400" dirty="0" smtClean="0"/>
              <a:t>- zvýšení glukózové tolerance (diabetes) </a:t>
            </a:r>
          </a:p>
          <a:p>
            <a:pPr>
              <a:buNone/>
            </a:pPr>
            <a:r>
              <a:rPr lang="cs-CZ" sz="2400" dirty="0" smtClean="0"/>
              <a:t>- prevence osteoporózy </a:t>
            </a:r>
          </a:p>
          <a:p>
            <a:pPr>
              <a:buNone/>
            </a:pPr>
            <a:r>
              <a:rPr lang="cs-CZ" sz="2400" dirty="0" smtClean="0"/>
              <a:t>- zlepšení psychického stavu </a:t>
            </a:r>
            <a:endParaRPr lang="cs-CZ" sz="2400" dirty="0"/>
          </a:p>
        </p:txBody>
      </p:sp>
      <p:pic>
        <p:nvPicPr>
          <p:cNvPr id="4" name="Obrázek 3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214422"/>
            <a:ext cx="2447925" cy="18669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21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8A515"/>
                </a:solidFill>
              </a:rPr>
              <a:t>Doporučení</a:t>
            </a:r>
            <a:r>
              <a:rPr lang="en-US" sz="5400" b="1" dirty="0">
                <a:solidFill>
                  <a:srgbClr val="08A515"/>
                </a:solidFill>
              </a:rPr>
              <a:t/>
            </a:r>
            <a:br>
              <a:rPr lang="en-US" sz="5400" b="1" dirty="0">
                <a:solidFill>
                  <a:srgbClr val="08A515"/>
                </a:solidFill>
              </a:rPr>
            </a:br>
            <a:endParaRPr lang="en-US" sz="5400" b="1" dirty="0">
              <a:solidFill>
                <a:srgbClr val="08A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Přiměřenost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                      </a:t>
            </a:r>
            <a:r>
              <a:rPr lang="en-US" b="1" dirty="0" err="1" smtClean="0">
                <a:solidFill>
                  <a:srgbClr val="0000FF"/>
                </a:solidFill>
              </a:rPr>
              <a:t>Pravidelnost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Dospělí</a:t>
            </a:r>
            <a:r>
              <a:rPr lang="en-US" b="1" dirty="0" smtClean="0">
                <a:solidFill>
                  <a:srgbClr val="0000FF"/>
                </a:solidFill>
              </a:rPr>
              <a:t> 30 </a:t>
            </a:r>
            <a:r>
              <a:rPr lang="en-US" b="1" dirty="0" err="1">
                <a:solidFill>
                  <a:srgbClr val="0000FF"/>
                </a:solidFill>
              </a:rPr>
              <a:t>minut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denně</a:t>
            </a:r>
            <a:endParaRPr lang="cs-CZ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Děti 1 hodina denně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Druhy</a:t>
            </a:r>
            <a:r>
              <a:rPr lang="en-US" b="1" dirty="0" smtClean="0"/>
              <a:t> </a:t>
            </a:r>
            <a:r>
              <a:rPr lang="en-US" b="1" dirty="0" err="1" smtClean="0"/>
              <a:t>fyzické</a:t>
            </a:r>
            <a:r>
              <a:rPr lang="en-US" b="1" dirty="0" smtClean="0"/>
              <a:t> </a:t>
            </a:r>
            <a:r>
              <a:rPr lang="en-US" b="1" dirty="0" err="1" smtClean="0"/>
              <a:t>aktivity</a:t>
            </a:r>
            <a:endParaRPr lang="en-US" b="1" dirty="0"/>
          </a:p>
        </p:txBody>
      </p:sp>
      <p:pic>
        <p:nvPicPr>
          <p:cNvPr id="5" name="Picture 4" descr="woman-performing-yo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680520" cy="3510390"/>
          </a:xfrm>
          <a:prstGeom prst="rect">
            <a:avLst/>
          </a:prstGeom>
        </p:spPr>
      </p:pic>
      <p:pic>
        <p:nvPicPr>
          <p:cNvPr id="4" name="Content Placeholder 3" descr="be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211960" y="3933056"/>
            <a:ext cx="4690865" cy="2746014"/>
          </a:xfrm>
        </p:spPr>
      </p:pic>
      <p:pic>
        <p:nvPicPr>
          <p:cNvPr id="6" name="Picture 5" descr="plavani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69080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Rozdělení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en-US" dirty="0" err="1" smtClean="0"/>
              <a:t>Silový</a:t>
            </a:r>
            <a:endParaRPr lang="en-US" dirty="0"/>
          </a:p>
          <a:p>
            <a:r>
              <a:rPr lang="en-US" dirty="0" err="1" smtClean="0"/>
              <a:t>Vytrvalostní</a:t>
            </a:r>
            <a:endParaRPr lang="en-US" dirty="0"/>
          </a:p>
          <a:p>
            <a:r>
              <a:rPr lang="en-US" dirty="0" err="1" smtClean="0"/>
              <a:t>Rychlostní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Letní</a:t>
            </a:r>
            <a:endParaRPr lang="en-US" dirty="0" smtClean="0"/>
          </a:p>
          <a:p>
            <a:r>
              <a:rPr lang="en-US" dirty="0" err="1" smtClean="0"/>
              <a:t>Zimní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Rekreační</a:t>
            </a:r>
            <a:endParaRPr lang="en-US" dirty="0" smtClean="0"/>
          </a:p>
          <a:p>
            <a:r>
              <a:rPr lang="en-US" dirty="0" err="1" smtClean="0"/>
              <a:t>Vrcholový</a:t>
            </a:r>
            <a:endParaRPr lang="en-US" dirty="0" smtClean="0"/>
          </a:p>
        </p:txBody>
      </p:sp>
      <p:pic>
        <p:nvPicPr>
          <p:cNvPr id="6" name="Picture 5" descr="SVA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3888432" cy="58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Cíle pohybové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Výkonnostní sport          </a:t>
            </a:r>
            <a:r>
              <a:rPr lang="cs-CZ" dirty="0" smtClean="0"/>
              <a:t>osobní úspěch 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 algn="ctr">
              <a:buNone/>
            </a:pPr>
            <a:r>
              <a:rPr lang="cs-CZ" dirty="0" smtClean="0"/>
              <a:t>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výkonově orientovaná zdatnost </a:t>
            </a:r>
          </a:p>
          <a:p>
            <a:r>
              <a:rPr lang="cs-CZ" dirty="0" smtClean="0">
                <a:solidFill>
                  <a:srgbClr val="08A515"/>
                </a:solidFill>
              </a:rPr>
              <a:t>Rekreační sport </a:t>
            </a:r>
            <a:r>
              <a:rPr lang="cs-CZ" dirty="0" smtClean="0"/>
              <a:t>         aktivní odpočinek</a:t>
            </a:r>
          </a:p>
          <a:p>
            <a:r>
              <a:rPr lang="cs-CZ" dirty="0" smtClean="0">
                <a:solidFill>
                  <a:srgbClr val="08A515"/>
                </a:solidFill>
              </a:rPr>
              <a:t>Zdravotně orientované </a:t>
            </a:r>
          </a:p>
          <a:p>
            <a:pPr>
              <a:buNone/>
            </a:pPr>
            <a:r>
              <a:rPr lang="cs-CZ" dirty="0" smtClean="0"/>
              <a:t> – relaxační a kompenzační</a:t>
            </a:r>
          </a:p>
          <a:p>
            <a:pPr>
              <a:buNone/>
            </a:pPr>
            <a:r>
              <a:rPr lang="cs-CZ" dirty="0" smtClean="0"/>
              <a:t> – preventivní</a:t>
            </a:r>
          </a:p>
          <a:p>
            <a:pPr>
              <a:buNone/>
            </a:pPr>
            <a:r>
              <a:rPr lang="cs-CZ" dirty="0" smtClean="0"/>
              <a:t> – rehabilitační aj. </a:t>
            </a:r>
          </a:p>
          <a:p>
            <a:pPr algn="ctr">
              <a:buNone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08A515"/>
                </a:solidFill>
              </a:rPr>
              <a:t>zdravotně orientovaná zdatnost</a:t>
            </a:r>
            <a:endParaRPr lang="cs-CZ" dirty="0">
              <a:solidFill>
                <a:srgbClr val="08A515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929058" y="171448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5286380" y="207167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357554" y="307181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286248" y="457200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 jakých jednotkách se energie uvádí?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cs-CZ" sz="8000" b="1" dirty="0" smtClean="0">
                <a:solidFill>
                  <a:schemeClr val="bg1"/>
                </a:solidFill>
              </a:rPr>
              <a:t>Kilojouly (</a:t>
            </a:r>
            <a:r>
              <a:rPr lang="cs-CZ" sz="8000" b="1" dirty="0" err="1" smtClean="0">
                <a:solidFill>
                  <a:schemeClr val="bg1"/>
                </a:solidFill>
              </a:rPr>
              <a:t>kJ</a:t>
            </a:r>
            <a:r>
              <a:rPr lang="cs-CZ" sz="8000" b="1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None/>
            </a:pPr>
            <a:endParaRPr lang="cs-CZ" sz="4400" b="1" dirty="0"/>
          </a:p>
          <a:p>
            <a:pPr algn="ctr">
              <a:buNone/>
            </a:pPr>
            <a:r>
              <a:rPr lang="cs-CZ" sz="4400" b="1" dirty="0" smtClean="0"/>
              <a:t>Kilokalorie (</a:t>
            </a:r>
            <a:r>
              <a:rPr lang="cs-CZ" sz="4400" b="1" dirty="0" err="1" smtClean="0"/>
              <a:t>kcal</a:t>
            </a:r>
            <a:r>
              <a:rPr lang="cs-CZ" sz="4400" b="1" dirty="0" smtClean="0"/>
              <a:t>)</a:t>
            </a:r>
          </a:p>
          <a:p>
            <a:pPr algn="ctr">
              <a:buNone/>
            </a:pPr>
            <a:endParaRPr lang="cs-CZ" sz="4400" b="1" dirty="0" smtClean="0"/>
          </a:p>
          <a:p>
            <a:pPr algn="ctr">
              <a:buNone/>
            </a:pPr>
            <a:r>
              <a:rPr lang="cs-CZ" sz="4400" dirty="0" smtClean="0"/>
              <a:t>1 </a:t>
            </a:r>
            <a:r>
              <a:rPr lang="cs-CZ" sz="4400" dirty="0" err="1" smtClean="0"/>
              <a:t>kcal</a:t>
            </a:r>
            <a:r>
              <a:rPr lang="cs-CZ" sz="4400" dirty="0" smtClean="0"/>
              <a:t> = 4,1868 </a:t>
            </a:r>
            <a:r>
              <a:rPr lang="cs-CZ" sz="4400" dirty="0" err="1" smtClean="0"/>
              <a:t>kJ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Spotřeba</a:t>
            </a:r>
            <a:r>
              <a:rPr lang="en-US" b="1" dirty="0" smtClean="0"/>
              <a:t> </a:t>
            </a:r>
            <a:r>
              <a:rPr lang="en-US" b="1" dirty="0" err="1" smtClean="0"/>
              <a:t>energie</a:t>
            </a:r>
            <a:r>
              <a:rPr lang="en-US" b="1" dirty="0" smtClean="0"/>
              <a:t> </a:t>
            </a:r>
            <a:r>
              <a:rPr lang="en-US" b="1" dirty="0" err="1" smtClean="0"/>
              <a:t>při</a:t>
            </a:r>
            <a:r>
              <a:rPr lang="en-US" b="1" dirty="0" smtClean="0"/>
              <a:t> </a:t>
            </a:r>
            <a:r>
              <a:rPr lang="en-US" b="1" dirty="0" err="1" smtClean="0"/>
              <a:t>sportu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</a:t>
            </a:r>
            <a:r>
              <a:rPr lang="cs-CZ" dirty="0" err="1" smtClean="0"/>
              <a:t>áleží</a:t>
            </a:r>
            <a:r>
              <a:rPr lang="cs-CZ" dirty="0" smtClean="0"/>
              <a:t> na</a:t>
            </a:r>
            <a:r>
              <a:rPr lang="cs-CZ" dirty="0"/>
              <a:t>: </a:t>
            </a:r>
            <a:r>
              <a:rPr lang="cs-CZ" dirty="0" smtClean="0"/>
              <a:t>výšce, </a:t>
            </a:r>
            <a:r>
              <a:rPr lang="cs-CZ" dirty="0"/>
              <a:t>hmotnosti a </a:t>
            </a:r>
            <a:r>
              <a:rPr lang="cs-CZ" dirty="0" err="1" smtClean="0"/>
              <a:t>složení</a:t>
            </a:r>
            <a:r>
              <a:rPr lang="cs-CZ" dirty="0" smtClean="0"/>
              <a:t> </a:t>
            </a:r>
            <a:r>
              <a:rPr lang="cs-CZ" dirty="0" err="1" smtClean="0"/>
              <a:t>těla</a:t>
            </a:r>
            <a:r>
              <a:rPr lang="cs-CZ" dirty="0" smtClean="0"/>
              <a:t>, </a:t>
            </a:r>
            <a:r>
              <a:rPr lang="cs-CZ" dirty="0" err="1" smtClean="0"/>
              <a:t>růstu</a:t>
            </a:r>
            <a:r>
              <a:rPr lang="cs-CZ" dirty="0" smtClean="0"/>
              <a:t>, snaze </a:t>
            </a:r>
            <a:r>
              <a:rPr lang="cs-CZ" dirty="0"/>
              <a:t>shodit </a:t>
            </a:r>
            <a:r>
              <a:rPr lang="cs-CZ" dirty="0" err="1"/>
              <a:t>či</a:t>
            </a:r>
            <a:r>
              <a:rPr lang="cs-CZ" dirty="0"/>
              <a:t> </a:t>
            </a:r>
            <a:r>
              <a:rPr lang="cs-CZ" dirty="0" err="1"/>
              <a:t>přibrat</a:t>
            </a:r>
            <a:r>
              <a:rPr lang="cs-CZ" dirty="0"/>
              <a:t>, </a:t>
            </a:r>
            <a:r>
              <a:rPr lang="cs-CZ" dirty="0" smtClean="0"/>
              <a:t>druhu a četnosti fyzické aktivity, </a:t>
            </a:r>
            <a:r>
              <a:rPr lang="cs-CZ" dirty="0" err="1" smtClean="0"/>
              <a:t>tréninkových</a:t>
            </a:r>
            <a:r>
              <a:rPr lang="cs-CZ" dirty="0" smtClean="0"/>
              <a:t> </a:t>
            </a:r>
            <a:r>
              <a:rPr lang="cs-CZ" dirty="0" err="1" smtClean="0"/>
              <a:t>dávkách</a:t>
            </a:r>
            <a:r>
              <a:rPr lang="cs-CZ" dirty="0" smtClean="0"/>
              <a:t> </a:t>
            </a:r>
          </a:p>
          <a:p>
            <a:r>
              <a:rPr lang="cs-CZ" dirty="0" err="1"/>
              <a:t>P</a:t>
            </a:r>
            <a:r>
              <a:rPr lang="cs-CZ" dirty="0" err="1" smtClean="0"/>
              <a:t>růměrne</a:t>
            </a:r>
            <a:r>
              <a:rPr lang="cs-CZ" dirty="0" smtClean="0"/>
              <a:t>̌ </a:t>
            </a:r>
            <a:r>
              <a:rPr lang="cs-CZ" dirty="0"/>
              <a:t>sportovci </a:t>
            </a:r>
            <a:r>
              <a:rPr lang="cs-CZ" dirty="0" err="1" smtClean="0"/>
              <a:t>spotřebovávají</a:t>
            </a:r>
            <a:r>
              <a:rPr lang="cs-CZ" dirty="0" smtClean="0"/>
              <a:t> </a:t>
            </a:r>
            <a:r>
              <a:rPr lang="cs-CZ" dirty="0" err="1"/>
              <a:t>denne</a:t>
            </a:r>
            <a:r>
              <a:rPr lang="cs-CZ" dirty="0"/>
              <a:t>̌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12 </a:t>
            </a:r>
            <a:r>
              <a:rPr lang="cs-CZ" dirty="0"/>
              <a:t>500-21 000 </a:t>
            </a:r>
            <a:r>
              <a:rPr lang="cs-CZ" dirty="0" smtClean="0"/>
              <a:t>kJ, </a:t>
            </a:r>
            <a:r>
              <a:rPr lang="cs-CZ" dirty="0" err="1" smtClean="0"/>
              <a:t>ženy</a:t>
            </a:r>
            <a:r>
              <a:rPr lang="cs-CZ" dirty="0" smtClean="0"/>
              <a:t> </a:t>
            </a:r>
            <a:r>
              <a:rPr lang="cs-CZ" dirty="0"/>
              <a:t>o 20- 30% </a:t>
            </a:r>
            <a:r>
              <a:rPr lang="cs-CZ" dirty="0" err="1"/>
              <a:t>méne</a:t>
            </a:r>
            <a:r>
              <a:rPr lang="cs-CZ" dirty="0"/>
              <a:t>̌ </a:t>
            </a:r>
          </a:p>
          <a:p>
            <a:endParaRPr lang="en-US" dirty="0"/>
          </a:p>
        </p:txBody>
      </p:sp>
      <p:pic>
        <p:nvPicPr>
          <p:cNvPr id="4" name="Obrázek 3" descr="12212273_10207986452042134_50611126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286232"/>
            <a:ext cx="3571900" cy="23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rak 11"/>
          <p:cNvSpPr/>
          <p:nvPr/>
        </p:nvSpPr>
        <p:spPr>
          <a:xfrm>
            <a:off x="5715008" y="1285860"/>
            <a:ext cx="1214446" cy="785818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rak 12"/>
          <p:cNvSpPr/>
          <p:nvPr/>
        </p:nvSpPr>
        <p:spPr>
          <a:xfrm>
            <a:off x="6786578" y="2143116"/>
            <a:ext cx="1714512" cy="8572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rak 13"/>
          <p:cNvSpPr/>
          <p:nvPr/>
        </p:nvSpPr>
        <p:spPr>
          <a:xfrm>
            <a:off x="6144736" y="5286388"/>
            <a:ext cx="2500330" cy="107157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Mrak 14"/>
          <p:cNvSpPr/>
          <p:nvPr/>
        </p:nvSpPr>
        <p:spPr>
          <a:xfrm>
            <a:off x="4214810" y="1928802"/>
            <a:ext cx="1928826" cy="107157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Mrak 15"/>
          <p:cNvSpPr/>
          <p:nvPr/>
        </p:nvSpPr>
        <p:spPr>
          <a:xfrm>
            <a:off x="3357554" y="4786322"/>
            <a:ext cx="1714512" cy="8572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Mrak 16"/>
          <p:cNvSpPr/>
          <p:nvPr/>
        </p:nvSpPr>
        <p:spPr>
          <a:xfrm>
            <a:off x="2714612" y="2928934"/>
            <a:ext cx="1714512" cy="8572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Mrak 17"/>
          <p:cNvSpPr/>
          <p:nvPr/>
        </p:nvSpPr>
        <p:spPr>
          <a:xfrm>
            <a:off x="5500694" y="3500438"/>
            <a:ext cx="1714512" cy="8572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Výdej energie za 1 hodinu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1685908" cy="442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</a:tblGrid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 energie</a:t>
                      </a:r>
                      <a:endParaRPr lang="cs-CZ" dirty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400 </a:t>
                      </a:r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400 – 800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kJ</a:t>
                      </a:r>
                      <a:endParaRPr lang="cs-CZ" baseline="0" dirty="0" smtClean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800 – 1000 </a:t>
                      </a:r>
                      <a:r>
                        <a:rPr lang="cs-CZ" dirty="0" err="1" smtClean="0"/>
                        <a:t>kJ</a:t>
                      </a:r>
                      <a:endParaRPr lang="cs-CZ" dirty="0" smtClean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1000 – 1500 </a:t>
                      </a:r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1500 –</a:t>
                      </a:r>
                      <a:r>
                        <a:rPr lang="cs-CZ" baseline="0" dirty="0" smtClean="0"/>
                        <a:t> 1900 </a:t>
                      </a:r>
                      <a:r>
                        <a:rPr lang="cs-CZ" baseline="0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1900 –</a:t>
                      </a:r>
                      <a:r>
                        <a:rPr lang="cs-CZ" baseline="0" dirty="0" smtClean="0"/>
                        <a:t> 2100 </a:t>
                      </a:r>
                      <a:r>
                        <a:rPr lang="cs-CZ" baseline="0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2100 –</a:t>
                      </a:r>
                      <a:r>
                        <a:rPr lang="cs-CZ" baseline="0" dirty="0" smtClean="0"/>
                        <a:t> 2500 </a:t>
                      </a:r>
                      <a:r>
                        <a:rPr lang="cs-CZ" baseline="0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  <a:tr h="473077">
                <a:tc>
                  <a:txBody>
                    <a:bodyPr/>
                    <a:lstStyle/>
                    <a:p>
                      <a:r>
                        <a:rPr lang="cs-CZ" dirty="0" smtClean="0"/>
                        <a:t>2500 – 2900 </a:t>
                      </a:r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286248" y="214311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horolezectví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43570" y="3643314"/>
            <a:ext cx="153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luxování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43306" y="4929198"/>
            <a:ext cx="80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kraul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15074" y="5500702"/>
            <a:ext cx="239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sledování televize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28926" y="3071810"/>
            <a:ext cx="107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žehlení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00892" y="2214554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bruslení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86446" y="135729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hokej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Výdej energie za 1 hodinu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7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6400816"/>
              </a:tblGrid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 energie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Pohybová aktivita</a:t>
                      </a:r>
                      <a:endParaRPr lang="cs-CZ" dirty="0"/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400 </a:t>
                      </a:r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Čtení, psaní, </a:t>
                      </a:r>
                      <a:r>
                        <a:rPr lang="cs-CZ" b="1" dirty="0" smtClean="0"/>
                        <a:t>sledování televize</a:t>
                      </a:r>
                      <a:endParaRPr lang="cs-CZ" b="1" dirty="0"/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400 – 800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kJ</a:t>
                      </a:r>
                      <a:endParaRPr lang="cs-CZ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Žehlení</a:t>
                      </a:r>
                      <a:r>
                        <a:rPr lang="cs-CZ" dirty="0" smtClean="0"/>
                        <a:t>, řízení auta, lehké zahradnické práce</a:t>
                      </a:r>
                      <a:endParaRPr lang="cs-CZ" dirty="0"/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800 – 1000 </a:t>
                      </a:r>
                      <a:r>
                        <a:rPr lang="cs-CZ" dirty="0" err="1" smtClean="0"/>
                        <a:t>kJ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Zametání a vytírání podlahy, chůze rychlostí 4 km/h</a:t>
                      </a:r>
                      <a:endParaRPr lang="cs-CZ" dirty="0"/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1000 – 1500 </a:t>
                      </a:r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Luxování</a:t>
                      </a:r>
                      <a:r>
                        <a:rPr lang="cs-CZ" dirty="0" smtClean="0"/>
                        <a:t>, aerobic, rekreační badminton, chůze 6 km/h</a:t>
                      </a:r>
                      <a:endParaRPr lang="cs-CZ" dirty="0"/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1500 –</a:t>
                      </a:r>
                      <a:r>
                        <a:rPr lang="cs-CZ" baseline="0" dirty="0" smtClean="0"/>
                        <a:t> 1900 </a:t>
                      </a:r>
                      <a:r>
                        <a:rPr lang="cs-CZ" baseline="0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Intenzivní aerobic, </a:t>
                      </a:r>
                      <a:r>
                        <a:rPr lang="cs-CZ" b="1" dirty="0" smtClean="0"/>
                        <a:t>bruslení</a:t>
                      </a:r>
                      <a:r>
                        <a:rPr lang="cs-CZ" dirty="0" smtClean="0"/>
                        <a:t>, skákání přes švihadlo, běh 8 km/h</a:t>
                      </a:r>
                      <a:endParaRPr lang="cs-CZ" dirty="0"/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1900 –</a:t>
                      </a:r>
                      <a:r>
                        <a:rPr lang="cs-CZ" baseline="0" dirty="0" smtClean="0"/>
                        <a:t> 2100 </a:t>
                      </a:r>
                      <a:r>
                        <a:rPr lang="cs-CZ" baseline="0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Cyklistika (20 km/h), sjezdové lyžování, tenis, </a:t>
                      </a:r>
                      <a:r>
                        <a:rPr lang="cs-CZ" b="1" dirty="0" smtClean="0"/>
                        <a:t>kraul</a:t>
                      </a:r>
                      <a:endParaRPr lang="cs-CZ" b="1" dirty="0"/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2100 –</a:t>
                      </a:r>
                      <a:r>
                        <a:rPr lang="cs-CZ" baseline="0" dirty="0" smtClean="0"/>
                        <a:t> 2500 </a:t>
                      </a:r>
                      <a:r>
                        <a:rPr lang="cs-CZ" baseline="0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Běh na lyžích, </a:t>
                      </a:r>
                      <a:r>
                        <a:rPr lang="cs-CZ" b="1" dirty="0" smtClean="0"/>
                        <a:t>hokej</a:t>
                      </a:r>
                      <a:r>
                        <a:rPr lang="cs-CZ" dirty="0" smtClean="0"/>
                        <a:t>, rychlé plavání, atletika, veslování</a:t>
                      </a:r>
                    </a:p>
                  </a:txBody>
                  <a:tcPr/>
                </a:tc>
              </a:tr>
              <a:tr h="496890">
                <a:tc>
                  <a:txBody>
                    <a:bodyPr/>
                    <a:lstStyle/>
                    <a:p>
                      <a:r>
                        <a:rPr lang="cs-CZ" dirty="0" smtClean="0"/>
                        <a:t>2500 – 2900 </a:t>
                      </a:r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Házená, soutěžní aerobic, běh 1km/3 min, </a:t>
                      </a:r>
                      <a:r>
                        <a:rPr lang="cs-CZ" b="1" dirty="0" smtClean="0"/>
                        <a:t>horolezectví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Rozdělení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     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Aerobní</a:t>
            </a:r>
            <a:endParaRPr lang="en-US" sz="3200" b="1" dirty="0" smtClean="0"/>
          </a:p>
          <a:p>
            <a:endParaRPr lang="en-US" dirty="0" smtClean="0"/>
          </a:p>
          <a:p>
            <a:r>
              <a:rPr lang="en-US" sz="3200" dirty="0" err="1" smtClean="0"/>
              <a:t>Dostatečné</a:t>
            </a:r>
            <a:r>
              <a:rPr lang="en-US" sz="3200" dirty="0" smtClean="0"/>
              <a:t> </a:t>
            </a:r>
            <a:r>
              <a:rPr lang="en-US" sz="3200" dirty="0" err="1" smtClean="0"/>
              <a:t>množství</a:t>
            </a:r>
            <a:r>
              <a:rPr lang="en-US" sz="3200" dirty="0" smtClean="0"/>
              <a:t> </a:t>
            </a:r>
            <a:r>
              <a:rPr lang="en-US" sz="3200" dirty="0" err="1" smtClean="0"/>
              <a:t>kyslíku</a:t>
            </a:r>
            <a:endParaRPr lang="en-US" sz="3200" dirty="0" smtClean="0"/>
          </a:p>
          <a:p>
            <a:r>
              <a:rPr lang="en-US" sz="3200" dirty="0" err="1" smtClean="0"/>
              <a:t>Bezproblémové</a:t>
            </a:r>
            <a:r>
              <a:rPr lang="en-US" sz="3200" dirty="0" smtClean="0"/>
              <a:t> </a:t>
            </a:r>
            <a:r>
              <a:rPr lang="en-US" sz="3200" dirty="0" err="1" smtClean="0"/>
              <a:t>dýchání</a:t>
            </a:r>
            <a:r>
              <a:rPr lang="en-US" sz="3200" dirty="0" smtClean="0"/>
              <a:t>, </a:t>
            </a:r>
            <a:r>
              <a:rPr lang="en-US" sz="3200" dirty="0" err="1" smtClean="0"/>
              <a:t>schopnost</a:t>
            </a:r>
            <a:r>
              <a:rPr lang="en-US" sz="3200" dirty="0" smtClean="0"/>
              <a:t> </a:t>
            </a:r>
            <a:r>
              <a:rPr lang="en-US" sz="3200" dirty="0" err="1" smtClean="0"/>
              <a:t>mluvení</a:t>
            </a:r>
            <a:endParaRPr lang="cs-CZ" sz="3200" dirty="0" smtClean="0"/>
          </a:p>
          <a:p>
            <a:r>
              <a:rPr lang="cs-CZ" sz="3200" dirty="0" smtClean="0"/>
              <a:t>Aerobní zdatnost individuální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6288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 smtClean="0"/>
              <a:t>Anaerobní</a:t>
            </a:r>
            <a:endParaRPr lang="en-US" sz="3200" b="1" dirty="0" smtClean="0"/>
          </a:p>
          <a:p>
            <a:endParaRPr lang="en-US" dirty="0" smtClean="0"/>
          </a:p>
          <a:p>
            <a:r>
              <a:rPr lang="en-US" sz="3200" dirty="0" err="1" smtClean="0"/>
              <a:t>Nedostatečné</a:t>
            </a:r>
            <a:r>
              <a:rPr lang="en-US" sz="3200" dirty="0" smtClean="0"/>
              <a:t> </a:t>
            </a:r>
            <a:r>
              <a:rPr lang="en-US" sz="3200" dirty="0" err="1" smtClean="0"/>
              <a:t>zásobení</a:t>
            </a:r>
            <a:r>
              <a:rPr lang="en-US" sz="3200" dirty="0" smtClean="0"/>
              <a:t> </a:t>
            </a:r>
            <a:r>
              <a:rPr lang="en-US" sz="3200" dirty="0" err="1" smtClean="0"/>
              <a:t>svalů</a:t>
            </a:r>
            <a:r>
              <a:rPr lang="en-US" sz="3200" dirty="0" smtClean="0"/>
              <a:t> </a:t>
            </a:r>
            <a:r>
              <a:rPr lang="en-US" sz="3200" dirty="0" err="1" smtClean="0"/>
              <a:t>kyslíkem</a:t>
            </a:r>
            <a:endParaRPr lang="en-US" sz="3200" dirty="0" smtClean="0"/>
          </a:p>
          <a:p>
            <a:r>
              <a:rPr lang="en-US" sz="3200" dirty="0" err="1" smtClean="0"/>
              <a:t>Kyslíkový</a:t>
            </a:r>
            <a:r>
              <a:rPr lang="en-US" sz="3200" dirty="0" smtClean="0"/>
              <a:t> </a:t>
            </a:r>
            <a:r>
              <a:rPr lang="en-US" sz="3200" dirty="0" err="1" smtClean="0"/>
              <a:t>dluh</a:t>
            </a:r>
            <a:endParaRPr lang="en-US" sz="3200" dirty="0" smtClean="0"/>
          </a:p>
          <a:p>
            <a:r>
              <a:rPr lang="en-US" sz="3200" dirty="0" err="1" smtClean="0"/>
              <a:t>Hromadění</a:t>
            </a:r>
            <a:r>
              <a:rPr lang="en-US" sz="3200" dirty="0" smtClean="0"/>
              <a:t> </a:t>
            </a:r>
            <a:r>
              <a:rPr lang="en-US" sz="3200" dirty="0" err="1" smtClean="0"/>
              <a:t>laktátu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err="1" smtClean="0">
                <a:sym typeface="Wingdings"/>
              </a:rPr>
              <a:t>omezení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svalové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činnosti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3851920" y="1484784"/>
            <a:ext cx="1080120" cy="100811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214414" y="4929198"/>
            <a:ext cx="707236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Aerobní zdatnost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Cílem je dostatečný přenos kyslíku, prevence oslabení  oběhového systému a svalová vytrvalost.</a:t>
            </a:r>
          </a:p>
          <a:p>
            <a:pPr>
              <a:buNone/>
            </a:pPr>
            <a:r>
              <a:rPr lang="cs-CZ" b="1" dirty="0" smtClean="0"/>
              <a:t>Minimální prevence oslabení oběhového systému:</a:t>
            </a:r>
          </a:p>
          <a:p>
            <a:pPr>
              <a:buNone/>
            </a:pPr>
            <a:r>
              <a:rPr lang="cs-CZ" dirty="0" smtClean="0"/>
              <a:t>– U DOSPĚLÝCH: intenzívní chůze nejméně 30 minut denně (např. 2x15 min.)</a:t>
            </a:r>
          </a:p>
          <a:p>
            <a:pPr>
              <a:buNone/>
            </a:pPr>
            <a:r>
              <a:rPr lang="cs-CZ" dirty="0" smtClean="0"/>
              <a:t>– U DĚTÍ:  opakované intenzivnější zatížení okolo 5 minut (i více), v součtu alespoň 1 hod. denně - přirozené pohyby</a:t>
            </a:r>
          </a:p>
          <a:p>
            <a:pPr algn="ctr">
              <a:buNone/>
            </a:pPr>
            <a:r>
              <a:rPr lang="cs-CZ" dirty="0" smtClean="0"/>
              <a:t>  Vysoké anaerobní zatížení by u netrénovaných</a:t>
            </a:r>
          </a:p>
          <a:p>
            <a:pPr algn="ctr">
              <a:buNone/>
            </a:pPr>
            <a:r>
              <a:rPr lang="cs-CZ" dirty="0" smtClean="0"/>
              <a:t>osob nemělo překročit dobu trvání 15–20 sek.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Tepová frekvence</a:t>
            </a:r>
            <a:r>
              <a:rPr lang="cs-CZ" dirty="0" smtClean="0"/>
              <a:t> </a:t>
            </a:r>
            <a:r>
              <a:rPr lang="cs-CZ" b="1" dirty="0" smtClean="0"/>
              <a:t>při PA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596" y="2786058"/>
          <a:ext cx="8229600" cy="318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43734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Věk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Orientační </a:t>
                      </a:r>
                      <a:r>
                        <a:rPr lang="cs-CZ" sz="2000" dirty="0" err="1" smtClean="0"/>
                        <a:t>TFmax</a:t>
                      </a:r>
                      <a:endParaRPr lang="cs-CZ" sz="2000" dirty="0" smtClean="0"/>
                    </a:p>
                    <a:p>
                      <a:pPr algn="ctr"/>
                      <a:r>
                        <a:rPr lang="cs-CZ" sz="2000" dirty="0" smtClean="0"/>
                        <a:t>(tepů/min)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Orientační TF při nízké intenzitě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Orientační TF při střední intenzitě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Orientační TF při vysoké intenzitě</a:t>
                      </a:r>
                      <a:endParaRPr lang="cs-CZ" sz="2000" dirty="0"/>
                    </a:p>
                  </a:txBody>
                  <a:tcPr/>
                </a:tc>
              </a:tr>
              <a:tr h="58292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&lt; 130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130 - 170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&gt; 170</a:t>
                      </a:r>
                      <a:endParaRPr lang="cs-CZ" sz="2000" dirty="0"/>
                    </a:p>
                  </a:txBody>
                  <a:tcPr/>
                </a:tc>
              </a:tr>
              <a:tr h="58292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&lt; 115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115 - 150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&gt; 150</a:t>
                      </a:r>
                      <a:endParaRPr lang="cs-CZ" sz="2000" dirty="0"/>
                    </a:p>
                  </a:txBody>
                  <a:tcPr/>
                </a:tc>
              </a:tr>
              <a:tr h="58292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170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&lt; 100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100 - 130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&gt; 130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12207729_10207986449442069_124113489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28604"/>
            <a:ext cx="207167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643042" y="2143116"/>
            <a:ext cx="5929354" cy="71438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Výpočet maximální tepové frekvence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220 tepů/min. - věk člověka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Výpočet v závislosti na hmotnosti:</a:t>
            </a:r>
          </a:p>
          <a:p>
            <a:pPr>
              <a:buNone/>
            </a:pPr>
            <a:r>
              <a:rPr lang="cs-CZ" dirty="0" err="1" smtClean="0"/>
              <a:t>TFmax</a:t>
            </a:r>
            <a:r>
              <a:rPr lang="cs-CZ" dirty="0" smtClean="0"/>
              <a:t> = 210 – 1/2 věku - 0,05 hmotnosti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Doporučené zatížení 60–80 % maxima TF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Využití energie při zátěži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Hlavní díl energie pochází ze sacharidů a tuků. </a:t>
            </a:r>
            <a:r>
              <a:rPr lang="cs-CZ" dirty="0" smtClean="0"/>
              <a:t>Bílkoviny tvoří do 5% E u výkonu trvajících 2-3 hodiny.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Do 50% </a:t>
            </a:r>
            <a:r>
              <a:rPr lang="cs-CZ" b="1" dirty="0" err="1" smtClean="0">
                <a:solidFill>
                  <a:srgbClr val="FF0000"/>
                </a:solidFill>
              </a:rPr>
              <a:t>TFmax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tvoří T přes 50% E, zbytek tvoří </a:t>
            </a:r>
            <a:r>
              <a:rPr lang="cs-CZ" dirty="0" err="1" smtClean="0"/>
              <a:t>Glc</a:t>
            </a:r>
            <a:r>
              <a:rPr lang="cs-CZ" dirty="0" smtClean="0"/>
              <a:t> ze svalového glykogenu a </a:t>
            </a:r>
            <a:r>
              <a:rPr lang="cs-CZ" dirty="0" err="1" smtClean="0"/>
              <a:t>Glc</a:t>
            </a:r>
            <a:r>
              <a:rPr lang="cs-CZ" dirty="0" smtClean="0"/>
              <a:t> z krve (1:1)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60-65% </a:t>
            </a:r>
            <a:r>
              <a:rPr lang="cs-CZ" b="1" dirty="0" err="1" smtClean="0">
                <a:solidFill>
                  <a:srgbClr val="FF0000"/>
                </a:solidFill>
              </a:rPr>
              <a:t>TFmax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je poměr zdroje energie z T a S přibližně stejný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Od 70-75% </a:t>
            </a:r>
            <a:r>
              <a:rPr lang="cs-CZ" b="1" dirty="0" err="1" smtClean="0">
                <a:solidFill>
                  <a:srgbClr val="FF0000"/>
                </a:solidFill>
              </a:rPr>
              <a:t>TFmax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kryjí energii především S (anaerobní pásmo)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" b="1191"/>
          <a:stretch>
            <a:fillRect/>
          </a:stretch>
        </p:blipFill>
        <p:spPr>
          <a:xfrm>
            <a:off x="0" y="571480"/>
            <a:ext cx="9144000" cy="5544616"/>
          </a:xfrm>
        </p:spPr>
      </p:pic>
    </p:spTree>
    <p:extLst>
      <p:ext uri="{BB962C8B-B14F-4D97-AF65-F5344CB8AC3E}">
        <p14:creationId xmlns:p14="http://schemas.microsoft.com/office/powerpoint/2010/main" val="28583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ag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" b="1191"/>
          <a:stretch>
            <a:fillRect/>
          </a:stretch>
        </p:blipFill>
        <p:spPr>
          <a:xfrm>
            <a:off x="0" y="548680"/>
            <a:ext cx="9165296" cy="5544616"/>
          </a:xfrm>
        </p:spPr>
      </p:pic>
    </p:spTree>
    <p:extLst>
      <p:ext uri="{BB962C8B-B14F-4D97-AF65-F5344CB8AC3E}">
        <p14:creationId xmlns:p14="http://schemas.microsoft.com/office/powerpoint/2010/main" val="24699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536" y="3573016"/>
            <a:ext cx="2160240" cy="57606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27984" y="3573016"/>
            <a:ext cx="21602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27984" y="1412776"/>
            <a:ext cx="2160240" cy="57606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5536" y="1412776"/>
            <a:ext cx="2160240" cy="57606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r>
              <a:rPr lang="en-US" b="1" dirty="0" smtClean="0"/>
              <a:t> </a:t>
            </a:r>
            <a:r>
              <a:rPr lang="en-US" b="1" dirty="0" err="1" smtClean="0"/>
              <a:t>energie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Sacharidy</a:t>
            </a:r>
            <a:r>
              <a:rPr lang="en-US" b="1" dirty="0" smtClean="0"/>
              <a:t> </a:t>
            </a:r>
            <a:r>
              <a:rPr lang="en-US" dirty="0" smtClean="0"/>
              <a:t>                          </a:t>
            </a:r>
            <a:r>
              <a:rPr lang="en-US" b="1" dirty="0" err="1" smtClean="0"/>
              <a:t>Bílkoviny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1 g = 17,2 kJ                       1 g = 17,2 kJ</a:t>
            </a:r>
          </a:p>
          <a:p>
            <a:pPr marL="0" indent="0">
              <a:buNone/>
            </a:pPr>
            <a:r>
              <a:rPr lang="en-US" dirty="0" smtClean="0"/>
              <a:t>55 – 60 %                           10 – 15 %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Tuky</a:t>
            </a:r>
            <a:r>
              <a:rPr lang="en-US" b="1" dirty="0" smtClean="0"/>
              <a:t>  </a:t>
            </a:r>
            <a:r>
              <a:rPr lang="en-US" dirty="0" smtClean="0"/>
              <a:t>                                   </a:t>
            </a:r>
            <a:r>
              <a:rPr lang="en-US" b="1" dirty="0" err="1" smtClean="0"/>
              <a:t>Alkohol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1 g = 38,9 kJ                       1 g = 29,3 kJ</a:t>
            </a:r>
          </a:p>
          <a:p>
            <a:pPr marL="0" indent="0">
              <a:buNone/>
            </a:pPr>
            <a:r>
              <a:rPr lang="en-US" dirty="0" smtClean="0"/>
              <a:t>25 – 30 %      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Trojpoměr </a:t>
            </a:r>
            <a:r>
              <a:rPr lang="en-US" sz="3600" b="1" dirty="0" err="1" smtClean="0"/>
              <a:t>živin</a:t>
            </a:r>
            <a:r>
              <a:rPr lang="en-US" sz="3600" b="1" dirty="0" smtClean="0"/>
              <a:t> = S : T : B = 4 : 1 : 1           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255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</a:t>
            </a:r>
            <a:r>
              <a:rPr lang="cs-CZ" b="1" baseline="-25000" dirty="0" smtClean="0"/>
              <a:t>2</a:t>
            </a:r>
            <a:r>
              <a:rPr lang="cs-CZ" b="1" dirty="0" smtClean="0"/>
              <a:t>max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=  </a:t>
            </a:r>
            <a:r>
              <a:rPr lang="cs-CZ" b="1" dirty="0" smtClean="0">
                <a:solidFill>
                  <a:srgbClr val="00B050"/>
                </a:solidFill>
              </a:rPr>
              <a:t>maximální aerobní kapacita </a:t>
            </a:r>
            <a:r>
              <a:rPr lang="cs-CZ" dirty="0" smtClean="0"/>
              <a:t>- vyjadřuje objem kyslíku, jenž je člověk při maximálním výkonu schopen zpracovat k tvorbě energie </a:t>
            </a:r>
          </a:p>
          <a:p>
            <a:r>
              <a:rPr lang="cs-CZ" dirty="0" smtClean="0"/>
              <a:t>Všeobecně se považuje za měřítko zdatnosti, schopnosti podávat dlouhodobý fyzický výkon </a:t>
            </a:r>
          </a:p>
          <a:p>
            <a:r>
              <a:rPr lang="cs-CZ" dirty="0" smtClean="0"/>
              <a:t>Měří se v litrech za minutu </a:t>
            </a:r>
          </a:p>
          <a:p>
            <a:r>
              <a:rPr lang="cs-CZ" dirty="0" smtClean="0"/>
              <a:t>Označuje výkonnost celého transportního systému organismu pro kyslík, tj. schopnost dýchacího a oběhového ústrojí zásobit pracující svaly kyslíkem ze vzduchu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66"/>
                </a:solidFill>
              </a:rPr>
              <a:t>U silových a rychlostních sportovců </a:t>
            </a:r>
            <a:r>
              <a:rPr lang="cs-CZ" dirty="0" smtClean="0"/>
              <a:t>- mají svaly vysoce vyvinutou kapacitu pro anaerobní produkci energie</a:t>
            </a:r>
          </a:p>
          <a:p>
            <a:r>
              <a:rPr lang="cs-CZ" dirty="0" smtClean="0">
                <a:solidFill>
                  <a:srgbClr val="FF0066"/>
                </a:solidFill>
              </a:rPr>
              <a:t>U vytrvalců </a:t>
            </a:r>
            <a:r>
              <a:rPr lang="cs-CZ" dirty="0" smtClean="0"/>
              <a:t>– vysoká kapacita pro aerobní metabolismus. Mají výrazně vyšší VO</a:t>
            </a:r>
            <a:r>
              <a:rPr lang="cs-CZ" baseline="-25000" dirty="0" smtClean="0"/>
              <a:t>2</a:t>
            </a:r>
            <a:r>
              <a:rPr lang="cs-CZ" dirty="0" smtClean="0"/>
              <a:t>max</a:t>
            </a:r>
          </a:p>
          <a:p>
            <a:r>
              <a:rPr lang="cs-CZ" b="1" dirty="0" smtClean="0"/>
              <a:t>Čím vyšší</a:t>
            </a:r>
            <a:r>
              <a:rPr lang="cs-CZ" dirty="0" smtClean="0"/>
              <a:t> číslo,</a:t>
            </a:r>
            <a:r>
              <a:rPr lang="cs-CZ" b="1" dirty="0" smtClean="0"/>
              <a:t> tím více</a:t>
            </a:r>
            <a:r>
              <a:rPr lang="cs-CZ" dirty="0" smtClean="0"/>
              <a:t> kyslíku se dostane do svalů a </a:t>
            </a:r>
            <a:r>
              <a:rPr lang="cs-CZ" b="1" dirty="0" smtClean="0"/>
              <a:t>tím rychleji</a:t>
            </a:r>
            <a:r>
              <a:rPr lang="cs-CZ" dirty="0" smtClean="0"/>
              <a:t> a </a:t>
            </a:r>
            <a:r>
              <a:rPr lang="cs-CZ" b="1" dirty="0" smtClean="0"/>
              <a:t>déle</a:t>
            </a:r>
            <a:r>
              <a:rPr lang="cs-CZ" dirty="0" smtClean="0"/>
              <a:t> dokážeme např. běžet nebo provádět jinou fyzickou aktivitu</a:t>
            </a:r>
          </a:p>
          <a:p>
            <a:r>
              <a:rPr lang="cs-CZ" dirty="0" smtClean="0"/>
              <a:t>Trénovanější jedinci mají vyšší VO</a:t>
            </a:r>
            <a:r>
              <a:rPr lang="cs-CZ" baseline="-25000" dirty="0" smtClean="0"/>
              <a:t>2</a:t>
            </a:r>
            <a:r>
              <a:rPr lang="cs-CZ" dirty="0" smtClean="0"/>
              <a:t>max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EPOC</a:t>
            </a:r>
            <a:br>
              <a:rPr lang="cs-CZ" b="1" dirty="0" smtClean="0"/>
            </a:br>
            <a:r>
              <a:rPr lang="cs-CZ" sz="4000" b="1" dirty="0" smtClean="0"/>
              <a:t>(</a:t>
            </a:r>
            <a:r>
              <a:rPr lang="cs-CZ" sz="4000" b="1" dirty="0" err="1" smtClean="0"/>
              <a:t>excess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postexercise</a:t>
            </a:r>
            <a:r>
              <a:rPr lang="cs-CZ" sz="4000" b="1" dirty="0" smtClean="0"/>
              <a:t> oxygen </a:t>
            </a:r>
            <a:r>
              <a:rPr lang="cs-CZ" sz="4000" b="1" dirty="0" err="1" smtClean="0"/>
              <a:t>consuption</a:t>
            </a:r>
            <a:r>
              <a:rPr lang="cs-CZ" sz="4000" b="1" dirty="0" smtClean="0"/>
              <a:t>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= zvýšená spotřeba kyslíku po cvičení ( tzn. i zvýšená spotřeba energie)</a:t>
            </a:r>
          </a:p>
          <a:p>
            <a:r>
              <a:rPr lang="cs-CZ" dirty="0" smtClean="0"/>
              <a:t>Po ukončení fyzické aktivity </a:t>
            </a:r>
            <a:r>
              <a:rPr lang="cs-CZ" dirty="0" smtClean="0">
                <a:sym typeface="Wingdings" pitchFamily="2" charset="2"/>
              </a:rPr>
              <a:t> postupný návrat fyziolog. </a:t>
            </a:r>
            <a:r>
              <a:rPr lang="cs-CZ" dirty="0" err="1" smtClean="0">
                <a:sym typeface="Wingdings" pitchFamily="2" charset="2"/>
              </a:rPr>
              <a:t>fcí</a:t>
            </a:r>
            <a:r>
              <a:rPr lang="cs-CZ" dirty="0" smtClean="0">
                <a:sym typeface="Wingdings" pitchFamily="2" charset="2"/>
              </a:rPr>
              <a:t> ke klidovému stavu (přetrvávající zvýšená těl. teplota, intenzivní činnost KVS a RS,..)  ještě několik hodin vyšší metabolismus </a:t>
            </a:r>
          </a:p>
          <a:p>
            <a:r>
              <a:rPr lang="cs-CZ" dirty="0" smtClean="0">
                <a:sym typeface="Wingdings" pitchFamily="2" charset="2"/>
              </a:rPr>
              <a:t>Čím delší a intenzivnější zátěž, tím je třeba pro regeneraci více energie</a:t>
            </a:r>
          </a:p>
          <a:p>
            <a:r>
              <a:rPr lang="cs-CZ" dirty="0" smtClean="0">
                <a:sym typeface="Wingdings" pitchFamily="2" charset="2"/>
              </a:rPr>
              <a:t>Ztráty energie po cvičení významnější než ztráty při samotném tréninku!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/>
          </a:bodyPr>
          <a:lstStyle/>
          <a:p>
            <a:r>
              <a:rPr lang="cs-CZ" b="1" dirty="0" smtClean="0"/>
              <a:t>Čím vyšší intenzita</a:t>
            </a:r>
          </a:p>
          <a:p>
            <a:pPr>
              <a:buNone/>
            </a:pPr>
            <a:r>
              <a:rPr lang="cs-CZ" b="1" dirty="0" smtClean="0">
                <a:solidFill>
                  <a:srgbClr val="FF0066"/>
                </a:solidFill>
                <a:sym typeface="Wingdings" pitchFamily="2" charset="2"/>
              </a:rPr>
              <a:t></a:t>
            </a:r>
            <a:r>
              <a:rPr lang="cs-CZ" b="1" dirty="0" smtClean="0"/>
              <a:t>tím vyšší EPOC</a:t>
            </a:r>
          </a:p>
          <a:p>
            <a:r>
              <a:rPr lang="cs-CZ" dirty="0" smtClean="0"/>
              <a:t>Krátkodobý vysoce</a:t>
            </a:r>
          </a:p>
          <a:p>
            <a:pPr>
              <a:buNone/>
            </a:pPr>
            <a:r>
              <a:rPr lang="cs-CZ" dirty="0" smtClean="0"/>
              <a:t> intenzivní trénink</a:t>
            </a:r>
          </a:p>
          <a:p>
            <a:pPr>
              <a:buNone/>
            </a:pPr>
            <a:r>
              <a:rPr lang="cs-CZ" b="1" dirty="0" smtClean="0">
                <a:solidFill>
                  <a:srgbClr val="FF0066"/>
                </a:solidFill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vyšší EPOC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= vyšší množství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spotřebované E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(vhodnější pro hubnutí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než dlouhodobější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méně intenzivní zátěž??)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12202058_10207986393680675_12764895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472" y="357166"/>
            <a:ext cx="4402528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Závěrečná</a:t>
            </a:r>
            <a:r>
              <a:rPr lang="en-US" b="1" dirty="0" smtClean="0"/>
              <a:t> </a:t>
            </a:r>
            <a:r>
              <a:rPr lang="en-US" b="1" dirty="0" err="1" smtClean="0"/>
              <a:t>křížovka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60032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27984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95936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3528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15816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Á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83768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0" name="Rounded Rectangle 9"/>
          <p:cNvSpPr/>
          <p:nvPr/>
        </p:nvSpPr>
        <p:spPr>
          <a:xfrm flipH="1">
            <a:off x="2051720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Í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19672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Ř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576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92080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452320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020272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588224" y="1628800"/>
            <a:ext cx="360040" cy="576064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156176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724128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63888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316416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884368" y="162880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588224" y="2348880"/>
            <a:ext cx="360040" cy="576064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52320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20272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60032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292080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Í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24128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56176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88224" y="3789040"/>
            <a:ext cx="360040" cy="576064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88224" y="3068960"/>
            <a:ext cx="360040" cy="576064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16416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84368" y="306896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63888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95936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427984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020272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860032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292080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724128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56176" y="378904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52320" y="234888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020272" y="2348880"/>
            <a:ext cx="3600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299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9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9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Děkujeme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za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pozornost</a:t>
            </a:r>
            <a:endParaRPr lang="en-US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baby-panda-waving-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691064" cy="53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500034" y="1571612"/>
            <a:ext cx="3857652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500562" y="1571612"/>
            <a:ext cx="3857652" cy="5715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4500562" y="3071810"/>
            <a:ext cx="3857652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500034" y="3071810"/>
            <a:ext cx="3857652" cy="14287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Energetická potřeba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 smtClean="0">
                <a:solidFill>
                  <a:srgbClr val="FF0066"/>
                </a:solidFill>
              </a:rPr>
              <a:t>Bazální metabolismu</a:t>
            </a:r>
          </a:p>
          <a:p>
            <a:endParaRPr lang="cs-CZ" sz="3200" b="1" dirty="0">
              <a:solidFill>
                <a:srgbClr val="FF0066"/>
              </a:solidFill>
            </a:endParaRPr>
          </a:p>
          <a:p>
            <a:pPr>
              <a:buNone/>
            </a:pPr>
            <a:endParaRPr lang="cs-CZ" sz="3200" b="1" dirty="0">
              <a:solidFill>
                <a:srgbClr val="FF0066"/>
              </a:solidFill>
            </a:endParaRPr>
          </a:p>
          <a:p>
            <a:r>
              <a:rPr lang="cs-CZ" sz="3200" b="1" dirty="0" smtClean="0">
                <a:solidFill>
                  <a:srgbClr val="FF0066"/>
                </a:solidFill>
              </a:rPr>
              <a:t>Termický, specificko-dynamický účinek stravy</a:t>
            </a:r>
          </a:p>
          <a:p>
            <a:endParaRPr lang="cs-CZ" sz="3200" b="1" dirty="0">
              <a:solidFill>
                <a:srgbClr val="FF0066"/>
              </a:solidFill>
            </a:endParaRPr>
          </a:p>
          <a:p>
            <a:r>
              <a:rPr lang="cs-CZ" sz="3200" b="1" dirty="0" smtClean="0"/>
              <a:t>+ růst, těhotenství, kojení, nemoc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3200" b="1" dirty="0" smtClean="0">
                <a:solidFill>
                  <a:srgbClr val="FF0066"/>
                </a:solidFill>
              </a:rPr>
              <a:t>Termoregulace</a:t>
            </a:r>
          </a:p>
          <a:p>
            <a:endParaRPr lang="cs-CZ" sz="3200" b="1" dirty="0">
              <a:solidFill>
                <a:srgbClr val="FF0066"/>
              </a:solidFill>
            </a:endParaRPr>
          </a:p>
          <a:p>
            <a:pPr>
              <a:buNone/>
            </a:pPr>
            <a:endParaRPr lang="cs-CZ" sz="3200" dirty="0">
              <a:solidFill>
                <a:srgbClr val="FF0066"/>
              </a:solidFill>
            </a:endParaRPr>
          </a:p>
          <a:p>
            <a:r>
              <a:rPr lang="cs-CZ" sz="3200" b="1" dirty="0" smtClean="0">
                <a:solidFill>
                  <a:srgbClr val="FF0066"/>
                </a:solidFill>
              </a:rPr>
              <a:t>Pracovní (svalová) činnost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2071670" y="2285992"/>
            <a:ext cx="642942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lus 15"/>
          <p:cNvSpPr/>
          <p:nvPr/>
        </p:nvSpPr>
        <p:spPr>
          <a:xfrm>
            <a:off x="6000760" y="2285992"/>
            <a:ext cx="642942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Bazální metabolismus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dirty="0" err="1" smtClean="0"/>
              <a:t>basal</a:t>
            </a:r>
            <a:r>
              <a:rPr lang="cs-CZ" dirty="0" smtClean="0"/>
              <a:t> </a:t>
            </a:r>
            <a:r>
              <a:rPr lang="cs-CZ" dirty="0" err="1" smtClean="0"/>
              <a:t>metabolic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(BMR)</a:t>
            </a:r>
          </a:p>
          <a:p>
            <a:r>
              <a:rPr lang="cs-CZ" dirty="0"/>
              <a:t>M</a:t>
            </a:r>
            <a:r>
              <a:rPr lang="cs-CZ" dirty="0" smtClean="0"/>
              <a:t>inimální energie, potřebná v klidovém stavu, v teplotně neutrálním prostředí, na lačno (fungování vitálních funkcí)</a:t>
            </a:r>
          </a:p>
          <a:p>
            <a:r>
              <a:rPr lang="cs-CZ" dirty="0" smtClean="0"/>
              <a:t>Vliv: pohlaví, věk , váha, výška, tělesné složení</a:t>
            </a:r>
          </a:p>
          <a:p>
            <a:r>
              <a:rPr lang="cs-CZ" dirty="0"/>
              <a:t>S</a:t>
            </a:r>
            <a:r>
              <a:rPr lang="cs-CZ" dirty="0" smtClean="0"/>
              <a:t> věkem klesá (na kg tělesné hmotnosti)</a:t>
            </a:r>
          </a:p>
          <a:p>
            <a:r>
              <a:rPr lang="cs-CZ" dirty="0"/>
              <a:t>M</a:t>
            </a:r>
            <a:r>
              <a:rPr lang="cs-CZ" dirty="0" smtClean="0"/>
              <a:t>uži vyšší než ženy (více svalové hmoty)</a:t>
            </a:r>
          </a:p>
          <a:p>
            <a:r>
              <a:rPr lang="cs-CZ" dirty="0" smtClean="0"/>
              <a:t>Cca 25 </a:t>
            </a:r>
            <a:r>
              <a:rPr lang="cs-CZ" dirty="0" err="1" smtClean="0"/>
              <a:t>kcal</a:t>
            </a:r>
            <a:r>
              <a:rPr lang="cs-CZ" dirty="0" smtClean="0"/>
              <a:t>/kg/den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Podíl orgánů a tkání na spotřebě energie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Játra </a:t>
            </a:r>
            <a:r>
              <a:rPr lang="cs-CZ" dirty="0"/>
              <a:t>27 </a:t>
            </a:r>
            <a:r>
              <a:rPr lang="cs-CZ" dirty="0" smtClean="0"/>
              <a:t>%</a:t>
            </a:r>
            <a:endParaRPr lang="cs-CZ" dirty="0"/>
          </a:p>
          <a:p>
            <a:r>
              <a:rPr lang="cs-CZ" dirty="0" smtClean="0"/>
              <a:t>Střevo 20 %</a:t>
            </a:r>
          </a:p>
          <a:p>
            <a:r>
              <a:rPr lang="cs-CZ" dirty="0" smtClean="0"/>
              <a:t>Mozek </a:t>
            </a:r>
            <a:r>
              <a:rPr lang="cs-CZ" dirty="0"/>
              <a:t>19 %</a:t>
            </a:r>
          </a:p>
          <a:p>
            <a:r>
              <a:rPr lang="cs-CZ" dirty="0"/>
              <a:t>Kosterní sval 17 %</a:t>
            </a:r>
          </a:p>
          <a:p>
            <a:r>
              <a:rPr lang="cs-CZ" dirty="0"/>
              <a:t>Srdce 10 %</a:t>
            </a:r>
          </a:p>
          <a:p>
            <a:r>
              <a:rPr lang="cs-CZ" dirty="0"/>
              <a:t>Ledviny 7 </a:t>
            </a:r>
            <a:r>
              <a:rPr lang="cs-CZ" dirty="0" smtClean="0"/>
              <a:t>%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58873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6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Klidový</a:t>
            </a:r>
            <a:r>
              <a:rPr lang="en-US" b="1" dirty="0" smtClean="0"/>
              <a:t> </a:t>
            </a:r>
            <a:r>
              <a:rPr lang="en-US" b="1" dirty="0" err="1" smtClean="0"/>
              <a:t>energetický</a:t>
            </a:r>
            <a:r>
              <a:rPr lang="en-US" b="1" dirty="0" smtClean="0"/>
              <a:t> </a:t>
            </a:r>
            <a:r>
              <a:rPr lang="en-US" b="1" dirty="0" err="1" smtClean="0"/>
              <a:t>výdej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 resting metabolic rate (RMR)</a:t>
            </a:r>
          </a:p>
          <a:p>
            <a:r>
              <a:rPr lang="en-US" dirty="0" err="1" smtClean="0"/>
              <a:t>Metabolismus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klidových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podmínek</a:t>
            </a:r>
            <a:endParaRPr lang="en-US" dirty="0" smtClean="0"/>
          </a:p>
          <a:p>
            <a:r>
              <a:rPr lang="en-US" dirty="0" smtClean="0"/>
              <a:t>10 – 20% </a:t>
            </a:r>
            <a:r>
              <a:rPr lang="en-US" dirty="0" err="1" smtClean="0"/>
              <a:t>vyšší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BMR</a:t>
            </a:r>
          </a:p>
          <a:p>
            <a:r>
              <a:rPr lang="en-US" dirty="0" err="1" smtClean="0"/>
              <a:t>Měření</a:t>
            </a:r>
            <a:r>
              <a:rPr lang="en-US" dirty="0" smtClean="0"/>
              <a:t> v </a:t>
            </a:r>
            <a:r>
              <a:rPr lang="en-US" dirty="0" err="1" smtClean="0"/>
              <a:t>kteroukoliv</a:t>
            </a:r>
            <a:r>
              <a:rPr lang="en-US" dirty="0" smtClean="0"/>
              <a:t> </a:t>
            </a:r>
            <a:r>
              <a:rPr lang="en-US" dirty="0" err="1" smtClean="0"/>
              <a:t>denní</a:t>
            </a:r>
            <a:r>
              <a:rPr lang="en-US" dirty="0" smtClean="0"/>
              <a:t> </a:t>
            </a:r>
            <a:r>
              <a:rPr lang="en-US" dirty="0" err="1" smtClean="0"/>
              <a:t>dobu</a:t>
            </a:r>
            <a:r>
              <a:rPr lang="en-US" dirty="0" smtClean="0"/>
              <a:t>, </a:t>
            </a:r>
            <a:r>
              <a:rPr lang="en-US" dirty="0" err="1" smtClean="0"/>
              <a:t>po</a:t>
            </a:r>
            <a:r>
              <a:rPr lang="en-US" dirty="0" smtClean="0"/>
              <a:t> 30ti </a:t>
            </a:r>
            <a:r>
              <a:rPr lang="en-US" dirty="0" err="1" smtClean="0"/>
              <a:t>minutovém</a:t>
            </a:r>
            <a:r>
              <a:rPr lang="en-US" dirty="0" smtClean="0"/>
              <a:t> </a:t>
            </a:r>
            <a:r>
              <a:rPr lang="en-US" dirty="0" err="1" smtClean="0"/>
              <a:t>klidu</a:t>
            </a:r>
            <a:r>
              <a:rPr lang="en-US" dirty="0" smtClean="0"/>
              <a:t>, </a:t>
            </a:r>
            <a:r>
              <a:rPr lang="en-US" dirty="0" err="1" smtClean="0"/>
              <a:t>minimálně</a:t>
            </a:r>
            <a:r>
              <a:rPr lang="en-US" dirty="0" smtClean="0"/>
              <a:t> 2hod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jídle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81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929058" y="2928934"/>
            <a:ext cx="392905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Termický efekt potravy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Energie potřebná k trávení potravy</a:t>
            </a:r>
          </a:p>
          <a:p>
            <a:r>
              <a:rPr lang="cs-CZ" sz="2800" dirty="0" smtClean="0"/>
              <a:t>Maximum 60-90 min po jídle</a:t>
            </a:r>
          </a:p>
          <a:p>
            <a:r>
              <a:rPr lang="cs-CZ" sz="2800" dirty="0" smtClean="0"/>
              <a:t>8-12 %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Termický efekt živin       bílkoviny 12 - 30 %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800" dirty="0" smtClean="0"/>
              <a:t>                                               tuky 2 - 13 %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800" dirty="0" smtClean="0"/>
              <a:t>                                               sacharidy 5 - 10 %</a:t>
            </a:r>
          </a:p>
          <a:p>
            <a:r>
              <a:rPr lang="cs-CZ" sz="2800" dirty="0" smtClean="0"/>
              <a:t>Termický efekt například 10% tedy znamená, že tělo z potraviny nedokáže využít 10% energie, ta je ztracena jako teplo v metabolických procesech</a:t>
            </a:r>
          </a:p>
          <a:p>
            <a:r>
              <a:rPr lang="cs-CZ" sz="2800" dirty="0" smtClean="0"/>
              <a:t>Nejnáročnější je trávení bílkovin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</TotalTime>
  <Words>1669</Words>
  <Application>Microsoft Office PowerPoint</Application>
  <PresentationFormat>Předvádění na obrazovce (4:3)</PresentationFormat>
  <Paragraphs>387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Motiv sady Office</vt:lpstr>
      <vt:lpstr>Energie a pohyb</vt:lpstr>
      <vt:lpstr>Obsah přednášky</vt:lpstr>
      <vt:lpstr>V jakých jednotkách se energie uvádí?</vt:lpstr>
      <vt:lpstr>Zdroje energie</vt:lpstr>
      <vt:lpstr>Energetická potřeba</vt:lpstr>
      <vt:lpstr>Bazální metabolismus</vt:lpstr>
      <vt:lpstr>Podíl orgánů a tkání na spotřebě energie </vt:lpstr>
      <vt:lpstr>Klidový energetický výdej</vt:lpstr>
      <vt:lpstr>Termický efekt potravy</vt:lpstr>
      <vt:lpstr>Termoregulace</vt:lpstr>
      <vt:lpstr>Pracovní (svalová) činnost</vt:lpstr>
      <vt:lpstr>                            Zdroj: Výživa sportovců a sportovní výkon, Vilikus</vt:lpstr>
      <vt:lpstr>Hrubý odhad celkové energetické potřeby</vt:lpstr>
      <vt:lpstr>Výpočet BMR</vt:lpstr>
      <vt:lpstr>Celkový energetický výdej</vt:lpstr>
      <vt:lpstr>Příklad</vt:lpstr>
      <vt:lpstr>Výpočet se sportovním výkonem</vt:lpstr>
      <vt:lpstr>Měření energetické potřeby</vt:lpstr>
      <vt:lpstr>Přímá kalorimetrie</vt:lpstr>
      <vt:lpstr>Nepřímá kalorimetrie</vt:lpstr>
      <vt:lpstr>Bioelektrická impedance</vt:lpstr>
      <vt:lpstr>Prezentace aplikace PowerPoint</vt:lpstr>
      <vt:lpstr>Příjem versus výdej energie</vt:lpstr>
      <vt:lpstr>Cílené hubnutí</vt:lpstr>
      <vt:lpstr>Fyzická aktivita</vt:lpstr>
      <vt:lpstr>Doporučení </vt:lpstr>
      <vt:lpstr>Druhy fyzické aktivity</vt:lpstr>
      <vt:lpstr>Rozdělení </vt:lpstr>
      <vt:lpstr>Cíle pohybové aktivity</vt:lpstr>
      <vt:lpstr>Spotřeba energie při sportu</vt:lpstr>
      <vt:lpstr>Výdej energie za 1 hodinu</vt:lpstr>
      <vt:lpstr>Výdej energie za 1 hodinu</vt:lpstr>
      <vt:lpstr>Rozdělení</vt:lpstr>
      <vt:lpstr>Aerobní zdatnost</vt:lpstr>
      <vt:lpstr>Tepová frekvence při PA</vt:lpstr>
      <vt:lpstr>Výpočet maximální tepové frekvence</vt:lpstr>
      <vt:lpstr>Využití energie při zátěži</vt:lpstr>
      <vt:lpstr>Prezentace aplikace PowerPoint</vt:lpstr>
      <vt:lpstr>Prezentace aplikace PowerPoint</vt:lpstr>
      <vt:lpstr>VO2max</vt:lpstr>
      <vt:lpstr>Prezentace aplikace PowerPoint</vt:lpstr>
      <vt:lpstr>EPOC (excess postexercise oxygen consuption)</vt:lpstr>
      <vt:lpstr>Prezentace aplikace PowerPoint</vt:lpstr>
      <vt:lpstr>Závěrečná křížovka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a pohyb</dc:title>
  <dc:creator>Denisa Staňková</dc:creator>
  <cp:lastModifiedBy>Halina Matějová</cp:lastModifiedBy>
  <cp:revision>133</cp:revision>
  <dcterms:created xsi:type="dcterms:W3CDTF">2015-10-10T16:31:54Z</dcterms:created>
  <dcterms:modified xsi:type="dcterms:W3CDTF">2016-01-05T16:05:10Z</dcterms:modified>
</cp:coreProperties>
</file>