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99" r:id="rId3"/>
    <p:sldId id="257" r:id="rId4"/>
    <p:sldId id="317" r:id="rId5"/>
    <p:sldId id="318" r:id="rId6"/>
    <p:sldId id="319" r:id="rId7"/>
    <p:sldId id="308" r:id="rId8"/>
    <p:sldId id="265" r:id="rId9"/>
    <p:sldId id="288" r:id="rId10"/>
    <p:sldId id="264" r:id="rId11"/>
    <p:sldId id="295" r:id="rId12"/>
    <p:sldId id="290" r:id="rId13"/>
    <p:sldId id="260" r:id="rId14"/>
    <p:sldId id="261" r:id="rId15"/>
    <p:sldId id="262" r:id="rId16"/>
    <p:sldId id="263" r:id="rId17"/>
    <p:sldId id="292" r:id="rId18"/>
    <p:sldId id="296" r:id="rId19"/>
    <p:sldId id="271" r:id="rId20"/>
    <p:sldId id="297" r:id="rId21"/>
    <p:sldId id="293" r:id="rId22"/>
    <p:sldId id="321" r:id="rId23"/>
    <p:sldId id="314" r:id="rId24"/>
    <p:sldId id="315" r:id="rId25"/>
    <p:sldId id="316" r:id="rId26"/>
    <p:sldId id="291" r:id="rId27"/>
    <p:sldId id="294" r:id="rId28"/>
    <p:sldId id="300" r:id="rId29"/>
    <p:sldId id="273" r:id="rId30"/>
    <p:sldId id="267" r:id="rId31"/>
    <p:sldId id="274" r:id="rId32"/>
    <p:sldId id="301" r:id="rId33"/>
    <p:sldId id="313" r:id="rId34"/>
    <p:sldId id="312" r:id="rId35"/>
    <p:sldId id="266" r:id="rId36"/>
    <p:sldId id="282" r:id="rId37"/>
    <p:sldId id="279" r:id="rId38"/>
    <p:sldId id="285" r:id="rId39"/>
    <p:sldId id="280" r:id="rId40"/>
    <p:sldId id="307" r:id="rId41"/>
    <p:sldId id="283" r:id="rId42"/>
    <p:sldId id="309" r:id="rId43"/>
    <p:sldId id="281" r:id="rId44"/>
    <p:sldId id="289" r:id="rId45"/>
    <p:sldId id="310" r:id="rId46"/>
    <p:sldId id="278" r:id="rId47"/>
    <p:sldId id="275" r:id="rId48"/>
    <p:sldId id="276" r:id="rId49"/>
    <p:sldId id="311" r:id="rId50"/>
    <p:sldId id="302" r:id="rId51"/>
    <p:sldId id="268" r:id="rId52"/>
    <p:sldId id="286" r:id="rId53"/>
    <p:sldId id="287" r:id="rId54"/>
    <p:sldId id="304" r:id="rId55"/>
    <p:sldId id="303" r:id="rId56"/>
    <p:sldId id="305" r:id="rId57"/>
    <p:sldId id="306" r:id="rId58"/>
    <p:sldId id="272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znicovi" initials="V" lastIdx="11" clrIdx="0">
    <p:extLst>
      <p:ext uri="{19B8F6BF-5375-455C-9EA6-DF929625EA0E}">
        <p15:presenceInfo xmlns:p15="http://schemas.microsoft.com/office/powerpoint/2012/main" userId="Voznicov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B35"/>
    <a:srgbClr val="65F52B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81" autoAdjust="0"/>
  </p:normalViewPr>
  <p:slideViewPr>
    <p:cSldViewPr>
      <p:cViewPr varScale="1">
        <p:scale>
          <a:sx n="71" d="100"/>
          <a:sy n="71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DDEAB-7F59-4A85-9CF2-9E3C5A0C46F7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CC2A4-B238-424A-A2DC-29FBD27212E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31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ČTI POZNÁMKY!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78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339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994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048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857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999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990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712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441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666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None/>
            </a:pPr>
            <a:r>
              <a:rPr lang="cs-CZ" dirty="0" smtClean="0"/>
              <a:t>Příprava</a:t>
            </a:r>
            <a:r>
              <a:rPr lang="cs-CZ" baseline="0" dirty="0" smtClean="0"/>
              <a:t> se týká i h</a:t>
            </a:r>
            <a:r>
              <a:rPr lang="cs-CZ" dirty="0" smtClean="0"/>
              <a:t>ygienické nezávadnosti</a:t>
            </a:r>
            <a:r>
              <a:rPr lang="cs-CZ" baseline="0" dirty="0" smtClean="0"/>
              <a:t>, kam mj. patří i </a:t>
            </a:r>
            <a:r>
              <a:rPr lang="cs-CZ" sz="2600" dirty="0" smtClean="0"/>
              <a:t>čtení obalů (trvanlivost, složení, …).</a:t>
            </a:r>
            <a:r>
              <a:rPr lang="cs-CZ" sz="2600" baseline="0" dirty="0" smtClean="0"/>
              <a:t> Potraviny je vhodné vybírat </a:t>
            </a:r>
            <a:r>
              <a:rPr lang="cs-CZ" sz="2600" dirty="0" smtClean="0"/>
              <a:t>všemi smysly.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50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970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Pyramida výživy pro děti zobrazuje denní doporučenou konzumaci různých potravinových skupin.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Ve formě potravin znázorňuje denní doporučené dávky živin, které jsou pro tělo nezbytné.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04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76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>
                <a:solidFill>
                  <a:prstClr val="black"/>
                </a:solidFill>
              </a:rPr>
              <a:pPr/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78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27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897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051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131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580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129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Pyramida postrádá princip, na základě kterého jsou potraviny rozděleny, a neznázorňuje tak základní myšlenku, tj. převod doporučení pro přívod energie a živin na potraviny.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48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Původní verze z roku 1994,</a:t>
            </a:r>
            <a:r>
              <a:rPr lang="cs-CZ" baseline="0" dirty="0" smtClean="0"/>
              <a:t> upravena v roce 2005.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109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04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Brambory ve spodním patře; vrchol tvoří nevhodné potraviny – původní myšlenka vrcholu pyramidy</a:t>
            </a:r>
            <a:r>
              <a:rPr lang="cs-CZ" baseline="0" dirty="0" smtClean="0"/>
              <a:t> bylo dochucovat!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702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06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2477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567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756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42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7676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4907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42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078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4762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0961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535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1581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678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895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5729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278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9912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Belize – ostrov v Karibiku</a:t>
            </a:r>
            <a:r>
              <a:rPr lang="cs-CZ" baseline="0" dirty="0" smtClean="0"/>
              <a:t> – nezvyklá forma košíku, ucho tvoří pohyb a to nejen sport, ale i chůze, domácí práce, </a:t>
            </a:r>
            <a:r>
              <a:rPr lang="cs-CZ" baseline="0" dirty="0" err="1" smtClean="0"/>
              <a:t>práce</a:t>
            </a:r>
            <a:r>
              <a:rPr lang="cs-CZ" baseline="0" dirty="0" smtClean="0"/>
              <a:t> na zahradě apod.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77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3242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3435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5221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5764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9149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3066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Portable = přenosný</a:t>
            </a:r>
          </a:p>
          <a:p>
            <a:r>
              <a:rPr lang="cs-CZ" dirty="0" err="1" smtClean="0"/>
              <a:t>Condiment</a:t>
            </a:r>
            <a:r>
              <a:rPr lang="cs-CZ" dirty="0" smtClean="0"/>
              <a:t> = ochucovadla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9414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8457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8851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941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322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Co je na této pyramidě špatně nebo co by chtělo upřesnit/vylepšit?</a:t>
            </a:r>
          </a:p>
          <a:p>
            <a:r>
              <a:rPr lang="cs-CZ" dirty="0" smtClean="0"/>
              <a:t>Druh pečiva,</a:t>
            </a:r>
            <a:r>
              <a:rPr lang="cs-CZ" baseline="0" dirty="0" smtClean="0"/>
              <a:t> vaječný bílek, sojové boby, sojové maso, čínské zelí, „ovocné“ vločky, ovocné/zeleninové šťávy, vzhled, nejasnost porcí.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27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Jedná</a:t>
            </a:r>
            <a:r>
              <a:rPr lang="cs-CZ" baseline="0" dirty="0" smtClean="0"/>
              <a:t> se o projekt po záštitou MŠMT, ale možná bude vylepšením oficiální Pyramidy výživy MZ ČR.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3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CC2A4-B238-424A-A2DC-29FBD27212E0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28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22CA6-6005-4E02-BAD1-547B5769B43A}" type="datetimeFigureOut">
              <a:rPr lang="cs-CZ" smtClean="0"/>
              <a:pPr/>
              <a:t>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70E1-F5A5-467B-836D-036010CFB3B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492896"/>
            <a:ext cx="7772400" cy="187220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VÝŽIVOVÁ DOPORUČENÍ</a:t>
            </a:r>
            <a:br>
              <a:rPr lang="cs-CZ" dirty="0" smtClean="0"/>
            </a:br>
            <a:r>
              <a:rPr lang="cs-CZ" dirty="0" smtClean="0"/>
              <a:t>NA ZÁKLADĚ</a:t>
            </a:r>
            <a:br>
              <a:rPr lang="cs-CZ" dirty="0" smtClean="0"/>
            </a:br>
            <a:r>
              <a:rPr lang="cs-CZ" dirty="0" smtClean="0"/>
              <a:t>POTRAVINOVÉ PYRAMIDY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916760"/>
            <a:ext cx="6400800" cy="1320552"/>
          </a:xfrm>
        </p:spPr>
        <p:txBody>
          <a:bodyPr>
            <a:normAutofit/>
          </a:bodyPr>
          <a:lstStyle/>
          <a:p>
            <a:r>
              <a:rPr lang="cs-CZ" dirty="0" smtClean="0"/>
              <a:t>Martina </a:t>
            </a:r>
            <a:r>
              <a:rPr lang="cs-CZ" dirty="0" err="1" smtClean="0"/>
              <a:t>Voznicová</a:t>
            </a:r>
            <a:endParaRPr lang="cs-CZ" dirty="0" smtClean="0"/>
          </a:p>
          <a:p>
            <a:r>
              <a:rPr lang="cs-CZ" dirty="0" smtClean="0"/>
              <a:t>Veronika </a:t>
            </a:r>
            <a:r>
              <a:rPr lang="cs-CZ" dirty="0" err="1" smtClean="0"/>
              <a:t>Zehnálková</a:t>
            </a:r>
            <a:endParaRPr lang="cs-CZ" dirty="0"/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371600" y="620688"/>
            <a:ext cx="64008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Úvod do výživy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smtClean="0">
                <a:solidFill>
                  <a:schemeClr val="tx1">
                    <a:tint val="75000"/>
                  </a:schemeClr>
                </a:solidFill>
              </a:rPr>
              <a:t>17. 12. 2015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 porce = vlastní pěst / plocha dlaně</a:t>
            </a:r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9144000" cy="298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004" y="4328641"/>
            <a:ext cx="4499992" cy="2529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441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1. patro</a:t>
            </a:r>
            <a:br>
              <a:rPr lang="cs-CZ" dirty="0" smtClean="0"/>
            </a:br>
            <a:r>
              <a:rPr lang="cs-CZ" dirty="0" smtClean="0"/>
              <a:t>Nápoje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není u Potravinové pyramidy MZ ČR</a:t>
            </a:r>
          </a:p>
          <a:p>
            <a:r>
              <a:rPr lang="cs-CZ" sz="2800" dirty="0" smtClean="0"/>
              <a:t>mléko považováno za nápoj</a:t>
            </a:r>
          </a:p>
          <a:p>
            <a:r>
              <a:rPr lang="cs-CZ" sz="2800" dirty="0" smtClean="0"/>
              <a:t>základ tvoří obyčejná voda, zbytek pro zpestření</a:t>
            </a:r>
          </a:p>
          <a:p>
            <a:endParaRPr lang="cs-CZ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2360" b="9681"/>
          <a:stretch>
            <a:fillRect/>
          </a:stretch>
        </p:blipFill>
        <p:spPr bwMode="auto">
          <a:xfrm>
            <a:off x="1" y="3456494"/>
            <a:ext cx="9144000" cy="340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2. patro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Obiloviny, pekařské výrobky, těstoviny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060848"/>
            <a:ext cx="8435280" cy="4137323"/>
          </a:xfrm>
        </p:spPr>
        <p:txBody>
          <a:bodyPr/>
          <a:lstStyle/>
          <a:p>
            <a:r>
              <a:rPr lang="cs-CZ" dirty="0" smtClean="0"/>
              <a:t>hlavní zdroj sacharidů </a:t>
            </a:r>
          </a:p>
          <a:p>
            <a:r>
              <a:rPr lang="cs-CZ" dirty="0" smtClean="0"/>
              <a:t>různé varianty příloh</a:t>
            </a:r>
          </a:p>
          <a:p>
            <a:r>
              <a:rPr lang="cs-CZ" dirty="0" smtClean="0"/>
              <a:t>pečivo, chléb, těstoviny, rýže, vločky, </a:t>
            </a:r>
            <a:r>
              <a:rPr lang="cs-CZ" dirty="0" err="1" smtClean="0"/>
              <a:t>bulgur</a:t>
            </a:r>
            <a:r>
              <a:rPr lang="cs-CZ" dirty="0" smtClean="0"/>
              <a:t>, jáhly, pohanka, amarant, </a:t>
            </a:r>
            <a:r>
              <a:rPr lang="cs-CZ" dirty="0" err="1" smtClean="0"/>
              <a:t>quinoa</a:t>
            </a:r>
            <a:r>
              <a:rPr lang="cs-CZ" dirty="0" smtClean="0"/>
              <a:t>, </a:t>
            </a:r>
            <a:r>
              <a:rPr lang="cs-CZ" i="1" dirty="0" smtClean="0"/>
              <a:t>kukuřice</a:t>
            </a:r>
            <a:endParaRPr lang="cs-CZ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3136"/>
            <a:ext cx="9144000" cy="194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 cstate="print"/>
          <a:srcRect l="19403" t="72600" r="36631" b="13700"/>
          <a:stretch>
            <a:fillRect/>
          </a:stretch>
        </p:blipFill>
        <p:spPr>
          <a:xfrm>
            <a:off x="4572000" y="1844824"/>
            <a:ext cx="4237394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0872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3. patro</a:t>
            </a:r>
            <a:br>
              <a:rPr lang="cs-CZ" dirty="0" smtClean="0"/>
            </a:br>
            <a:r>
              <a:rPr lang="cs-CZ" dirty="0" smtClean="0"/>
              <a:t>Ovoce a zelenina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cs-CZ" dirty="0" smtClean="0"/>
              <a:t>zdroj vody, vlákniny, vitaminu C, minerálních látek, bioaktivních látek</a:t>
            </a:r>
          </a:p>
          <a:p>
            <a:r>
              <a:rPr lang="cs-CZ" dirty="0" smtClean="0"/>
              <a:t>alespoň 5 porcí ovoce a zeleniny</a:t>
            </a:r>
          </a:p>
          <a:p>
            <a:r>
              <a:rPr lang="cs-CZ" dirty="0" smtClean="0"/>
              <a:t>různobarevné druhy</a:t>
            </a:r>
            <a:endParaRPr lang="cs-CZ" dirty="0"/>
          </a:p>
          <a:p>
            <a:r>
              <a:rPr lang="cs-CZ" i="1" dirty="0" smtClean="0"/>
              <a:t>brambory</a:t>
            </a:r>
            <a:endParaRPr lang="cs-CZ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2943"/>
          <a:stretch>
            <a:fillRect/>
          </a:stretch>
        </p:blipFill>
        <p:spPr bwMode="auto">
          <a:xfrm>
            <a:off x="0" y="4725144"/>
            <a:ext cx="914400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117" t="2359" r="2312" b="1105"/>
          <a:stretch>
            <a:fillRect/>
          </a:stretch>
        </p:blipFill>
        <p:spPr bwMode="auto">
          <a:xfrm>
            <a:off x="6588224" y="2276872"/>
            <a:ext cx="203679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5" cstate="print"/>
          <a:srcRect l="26123" t="45600" r="57061" b="40825"/>
          <a:stretch>
            <a:fillRect/>
          </a:stretch>
        </p:blipFill>
        <p:spPr>
          <a:xfrm>
            <a:off x="0" y="0"/>
            <a:ext cx="2267744" cy="1497461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5" cstate="print"/>
          <a:srcRect l="43271" t="45679" r="41289" b="40794"/>
          <a:stretch>
            <a:fillRect/>
          </a:stretch>
        </p:blipFill>
        <p:spPr>
          <a:xfrm>
            <a:off x="7072208" y="0"/>
            <a:ext cx="2071792" cy="148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/>
              <a:t>4. patro</a:t>
            </a:r>
            <a:br>
              <a:rPr lang="cs-CZ" sz="4000" dirty="0" smtClean="0"/>
            </a:br>
            <a:r>
              <a:rPr lang="cs-CZ" sz="4000" dirty="0" smtClean="0"/>
              <a:t>Mléčné výrobky, vejce, maso, luštěniny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1947"/>
          </a:xfrm>
        </p:spPr>
        <p:txBody>
          <a:bodyPr/>
          <a:lstStyle/>
          <a:p>
            <a:r>
              <a:rPr lang="cs-CZ" dirty="0" smtClean="0"/>
              <a:t>hlavní zdroj bílkovin</a:t>
            </a:r>
          </a:p>
          <a:p>
            <a:r>
              <a:rPr lang="cs-CZ" dirty="0" smtClean="0"/>
              <a:t>mléčné výrobky, vejce, libové maso, masné výrobky, tučnější ryby, luštěniny, </a:t>
            </a:r>
            <a:r>
              <a:rPr lang="cs-CZ" i="1" dirty="0" smtClean="0"/>
              <a:t>ořechy, olejnatá semena</a:t>
            </a:r>
            <a:endParaRPr lang="cs-CZ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13936"/>
            <a:ext cx="9143999" cy="254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 cstate="print"/>
          <a:srcRect l="31897" t="16421" r="45497" b="70208"/>
          <a:stretch>
            <a:fillRect/>
          </a:stretch>
        </p:blipFill>
        <p:spPr>
          <a:xfrm>
            <a:off x="4860032" y="1554467"/>
            <a:ext cx="2385942" cy="115445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876256" y="1412776"/>
            <a:ext cx="432048" cy="360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Vrchol pyramidy</a:t>
            </a:r>
            <a:br>
              <a:rPr lang="cs-CZ" dirty="0" smtClean="0"/>
            </a:br>
            <a:r>
              <a:rPr lang="cs-CZ" dirty="0" smtClean="0"/>
              <a:t>Cukr, tuky, sůl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3707904" y="4615514"/>
            <a:ext cx="5436096" cy="224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2339751" cy="156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t="14408"/>
          <a:stretch>
            <a:fillRect/>
          </a:stretch>
        </p:blipFill>
        <p:spPr bwMode="auto">
          <a:xfrm>
            <a:off x="6516216" y="8402"/>
            <a:ext cx="2627784" cy="1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pro dochucení pokrmu</a:t>
            </a:r>
          </a:p>
          <a:p>
            <a:r>
              <a:rPr lang="cs-CZ" sz="2800" dirty="0" smtClean="0"/>
              <a:t>přidané cukry - dospělí 45 g = 9 čaj. lžiček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                - školáci 35 g = 7 čaj. lžiček</a:t>
            </a:r>
          </a:p>
          <a:p>
            <a:r>
              <a:rPr lang="cs-CZ" sz="2800" dirty="0" smtClean="0"/>
              <a:t>tuky – dospělí 70 g (14 č. j.), školáci 55 g (11 č. j.)</a:t>
            </a:r>
          </a:p>
          <a:p>
            <a:r>
              <a:rPr lang="cs-CZ" sz="2800" dirty="0" smtClean="0"/>
              <a:t>sůl – dospělí 5 g, školáci 4 g</a:t>
            </a:r>
            <a:endParaRPr lang="cs-CZ" sz="24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5331"/>
            <a:ext cx="2627783" cy="199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7" cstate="print"/>
          <a:srcRect l="37069" t="830" r="50862" b="85672"/>
          <a:stretch>
            <a:fillRect/>
          </a:stretch>
        </p:blipFill>
        <p:spPr>
          <a:xfrm flipH="1">
            <a:off x="7236296" y="1772816"/>
            <a:ext cx="1416715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Zákeřná kostka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marL="342900" lvl="2" indent="-342900"/>
            <a:r>
              <a:rPr lang="cs-CZ" sz="2800" dirty="0" smtClean="0"/>
              <a:t>potraviny bohaté na energii s nízkou výživovou hodnotou </a:t>
            </a:r>
          </a:p>
          <a:p>
            <a:pPr marL="342900" lvl="2" indent="-342900"/>
            <a:r>
              <a:rPr lang="cs-CZ" sz="2800" dirty="0" smtClean="0"/>
              <a:t>vyšší množství ve stravě – riziko </a:t>
            </a:r>
          </a:p>
          <a:p>
            <a:pPr marL="342900" lvl="2" indent="-342900"/>
            <a:r>
              <a:rPr lang="cs-CZ" sz="2800" dirty="0" smtClean="0"/>
              <a:t>1 denně nevadí</a:t>
            </a:r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9144000" cy="24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cs-CZ" sz="3200" dirty="0" smtClean="0"/>
              <a:t>Zákeřné kostky obsadily pyramidu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81057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Jak pracovat s pyramidou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556792"/>
            <a:ext cx="8064896" cy="504056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cs-CZ" dirty="0" smtClean="0"/>
              <a:t>hlavní jídla ze všech pater pyramidy (u dětí i svačiny)</a:t>
            </a:r>
          </a:p>
          <a:p>
            <a:r>
              <a:rPr lang="cs-CZ" b="1" dirty="0" smtClean="0"/>
              <a:t>Šest priorit výživy (VI P)</a:t>
            </a:r>
          </a:p>
          <a:p>
            <a:pPr lvl="2"/>
            <a:r>
              <a:rPr lang="cs-CZ" sz="2800" dirty="0" smtClean="0"/>
              <a:t>Pravidelnost</a:t>
            </a:r>
          </a:p>
          <a:p>
            <a:pPr lvl="2"/>
            <a:r>
              <a:rPr lang="cs-CZ" sz="2800" dirty="0" smtClean="0"/>
              <a:t>Pestrost</a:t>
            </a:r>
          </a:p>
          <a:p>
            <a:pPr lvl="2"/>
            <a:r>
              <a:rPr lang="cs-CZ" sz="2800" dirty="0" smtClean="0"/>
              <a:t>Přiměřenost</a:t>
            </a:r>
          </a:p>
          <a:p>
            <a:pPr lvl="2"/>
            <a:r>
              <a:rPr lang="cs-CZ" sz="2800" dirty="0" smtClean="0"/>
              <a:t>Příprava</a:t>
            </a:r>
          </a:p>
          <a:p>
            <a:pPr lvl="2"/>
            <a:r>
              <a:rPr lang="cs-CZ" sz="2800" dirty="0" smtClean="0"/>
              <a:t>Pravdivost</a:t>
            </a:r>
          </a:p>
          <a:p>
            <a:pPr lvl="2"/>
            <a:r>
              <a:rPr lang="cs-CZ" sz="2800" dirty="0" smtClean="0"/>
              <a:t>Pitný režim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6356" t="6097" r="7319" b="10582"/>
          <a:stretch>
            <a:fillRect/>
          </a:stretch>
        </p:blipFill>
        <p:spPr bwMode="auto">
          <a:xfrm>
            <a:off x="5508104" y="3501008"/>
            <a:ext cx="280304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Proč pyramida aneb FBDG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24536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 smtClean="0"/>
              <a:t>FBDG </a:t>
            </a:r>
            <a:r>
              <a:rPr lang="cs-CZ" sz="2600" dirty="0"/>
              <a:t>=</a:t>
            </a:r>
            <a:r>
              <a:rPr lang="cs-CZ" sz="2600" dirty="0" smtClean="0"/>
              <a:t> Food – </a:t>
            </a:r>
            <a:r>
              <a:rPr lang="cs-CZ" sz="2600" dirty="0" err="1" smtClean="0"/>
              <a:t>Based</a:t>
            </a:r>
            <a:r>
              <a:rPr lang="cs-CZ" sz="2600" dirty="0" smtClean="0"/>
              <a:t> </a:t>
            </a:r>
            <a:r>
              <a:rPr lang="cs-CZ" sz="2600" dirty="0" err="1" smtClean="0"/>
              <a:t>Dietary</a:t>
            </a:r>
            <a:r>
              <a:rPr lang="cs-CZ" sz="2600" dirty="0" smtClean="0"/>
              <a:t> </a:t>
            </a:r>
            <a:r>
              <a:rPr lang="cs-CZ" sz="2600" dirty="0" err="1" smtClean="0"/>
              <a:t>Guidelines</a:t>
            </a:r>
            <a:endParaRPr lang="cs-CZ" sz="2600" dirty="0" smtClean="0"/>
          </a:p>
          <a:p>
            <a:pPr marL="0" indent="0">
              <a:buNone/>
            </a:pPr>
            <a:r>
              <a:rPr lang="cs-CZ" sz="2600" dirty="0"/>
              <a:t> </a:t>
            </a:r>
            <a:r>
              <a:rPr lang="cs-CZ" sz="2600" dirty="0" smtClean="0"/>
              <a:t>   = na skupinách potravin založená výživová doporučení</a:t>
            </a:r>
          </a:p>
          <a:p>
            <a:r>
              <a:rPr lang="cs-CZ" sz="2600" dirty="0" smtClean="0"/>
              <a:t> grafické znázornění ve většině zemí (odlišné podoby)</a:t>
            </a:r>
          </a:p>
          <a:p>
            <a:r>
              <a:rPr lang="cs-CZ" sz="2600" dirty="0"/>
              <a:t>p</a:t>
            </a:r>
            <a:r>
              <a:rPr lang="cs-CZ" sz="2600" dirty="0" smtClean="0"/>
              <a:t>řevod  doporučení pro přívod energie a živin na potraviny (forma lépe využitelná v praxi)</a:t>
            </a:r>
          </a:p>
          <a:p>
            <a:r>
              <a:rPr lang="cs-CZ" sz="2600" dirty="0"/>
              <a:t>s</a:t>
            </a:r>
            <a:r>
              <a:rPr lang="cs-CZ" sz="2600" dirty="0" smtClean="0"/>
              <a:t>kladba stravy přizpůsobena zvláštnostem dané země (dostupnost, místní tradice)</a:t>
            </a:r>
          </a:p>
          <a:p>
            <a:r>
              <a:rPr lang="cs-CZ" sz="2600" dirty="0"/>
              <a:t>p</a:t>
            </a:r>
            <a:r>
              <a:rPr lang="cs-CZ" sz="2600" dirty="0" smtClean="0"/>
              <a:t>omůcka při sestavení denní stravy a pro rychlé zhodnocení výživy</a:t>
            </a:r>
          </a:p>
          <a:p>
            <a:r>
              <a:rPr lang="cs-CZ" sz="2600" dirty="0" smtClean="0"/>
              <a:t>poskytnutí doporučení ohledně správné výživy jednoduchou a srozumitelnou formou pro širokou veřejnost (v prevenci tzv. civilizačních onemocnění – KVO, obezita, DM, osteoporóza,…)  </a:t>
            </a:r>
          </a:p>
          <a:p>
            <a:endParaRPr lang="cs-CZ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cs-CZ" sz="3200" dirty="0" smtClean="0"/>
              <a:t>Pyramida odpovídá výživovým doporučením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t="3924"/>
          <a:stretch>
            <a:fillRect/>
          </a:stretch>
        </p:blipFill>
        <p:spPr bwMode="auto">
          <a:xfrm>
            <a:off x="1" y="1340768"/>
            <a:ext cx="9143999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79512" y="5085184"/>
            <a:ext cx="11521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79512" y="4077072"/>
            <a:ext cx="187220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79512" y="3212976"/>
            <a:ext cx="23042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092280" y="3140968"/>
            <a:ext cx="187220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179512" y="2204864"/>
            <a:ext cx="223224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s odříznutým jedním rohem 10"/>
          <p:cNvSpPr/>
          <p:nvPr/>
        </p:nvSpPr>
        <p:spPr>
          <a:xfrm rot="10800000">
            <a:off x="6156176" y="1340768"/>
            <a:ext cx="2880320" cy="1656184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179512" y="1628800"/>
            <a:ext cx="30963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918884"/>
            <a:ext cx="1368152" cy="65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149080"/>
            <a:ext cx="2086064" cy="4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212976"/>
            <a:ext cx="2475687" cy="60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114358"/>
            <a:ext cx="2051720" cy="69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129180"/>
            <a:ext cx="2448272" cy="86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1450064"/>
            <a:ext cx="2987824" cy="15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556792"/>
            <a:ext cx="3600400" cy="21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 jídelníčku dle pyramidy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24048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 lnSpcReduction="10000"/>
          </a:bodyPr>
          <a:lstStyle/>
          <a:p>
            <a:r>
              <a:rPr lang="cs-CZ" sz="2400" b="1" dirty="0" smtClean="0"/>
              <a:t>Snídaně: </a:t>
            </a:r>
            <a:r>
              <a:rPr lang="cs-CZ" sz="2400" u="heavy" dirty="0" smtClean="0">
                <a:uFill>
                  <a:solidFill>
                    <a:srgbClr val="FFFF00"/>
                  </a:solidFill>
                </a:uFill>
              </a:rPr>
              <a:t>ovesné vločky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rgbClr val="00B0F0"/>
                  </a:solidFill>
                </a:uFill>
              </a:rPr>
              <a:t>bílý jogurt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rgbClr val="FBCC05"/>
                  </a:solidFill>
                </a:uFill>
              </a:rPr>
              <a:t>maliny</a:t>
            </a:r>
            <a:r>
              <a:rPr lang="cs-CZ" sz="2400" dirty="0" smtClean="0"/>
              <a:t>, kakao</a:t>
            </a:r>
          </a:p>
          <a:p>
            <a:r>
              <a:rPr lang="cs-CZ" sz="2400" b="1" dirty="0" smtClean="0"/>
              <a:t>Přesnídávka: </a:t>
            </a:r>
            <a:r>
              <a:rPr lang="cs-CZ" sz="2400" u="heavy" dirty="0" smtClean="0">
                <a:uFill>
                  <a:solidFill>
                    <a:srgbClr val="FFFF00"/>
                  </a:solidFill>
                </a:uFill>
              </a:rPr>
              <a:t>celozrnný chléb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chemeClr val="accent2">
                      <a:lumMod val="40000"/>
                      <a:lumOff val="60000"/>
                    </a:schemeClr>
                  </a:solidFill>
                </a:uFill>
              </a:rPr>
              <a:t>pomazánka</a:t>
            </a:r>
            <a:r>
              <a:rPr lang="cs-CZ" sz="2400" dirty="0" smtClean="0">
                <a:uFill>
                  <a:solidFill>
                    <a:schemeClr val="accent2">
                      <a:lumMod val="40000"/>
                      <a:lumOff val="60000"/>
                    </a:schemeClr>
                  </a:solidFill>
                </a:uFill>
              </a:rPr>
              <a:t> </a:t>
            </a:r>
            <a:r>
              <a:rPr lang="cs-CZ" sz="2400" dirty="0" smtClean="0"/>
              <a:t>z </a:t>
            </a:r>
            <a:r>
              <a:rPr lang="cs-CZ" sz="2400" u="heavy" dirty="0" smtClean="0">
                <a:uFill>
                  <a:solidFill>
                    <a:srgbClr val="FF0000"/>
                  </a:solidFill>
                </a:uFill>
              </a:rPr>
              <a:t>červené čočky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rgbClr val="00B050"/>
                  </a:solidFill>
                </a:uFill>
              </a:rPr>
              <a:t>rajčata</a:t>
            </a:r>
            <a:r>
              <a:rPr lang="cs-CZ" sz="2400" dirty="0" smtClean="0"/>
              <a:t>, voda</a:t>
            </a:r>
          </a:p>
          <a:p>
            <a:r>
              <a:rPr lang="cs-CZ" sz="2400" b="1" dirty="0" smtClean="0"/>
              <a:t>Oběd: </a:t>
            </a:r>
            <a:r>
              <a:rPr lang="cs-CZ" sz="2400" u="heavy" dirty="0" smtClean="0">
                <a:uFill>
                  <a:solidFill>
                    <a:srgbClr val="00B050"/>
                  </a:solidFill>
                </a:uFill>
              </a:rPr>
              <a:t>brokolicová polévka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rgbClr val="FF0000"/>
                  </a:solidFill>
                </a:uFill>
              </a:rPr>
              <a:t>krůtí plátek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rgbClr val="FFFF00"/>
                  </a:solidFill>
                </a:uFill>
              </a:rPr>
              <a:t>rýže</a:t>
            </a:r>
            <a:r>
              <a:rPr lang="cs-CZ" sz="2400" dirty="0" smtClean="0"/>
              <a:t>, voda</a:t>
            </a:r>
          </a:p>
          <a:p>
            <a:r>
              <a:rPr lang="cs-CZ" sz="2400" b="1" dirty="0" smtClean="0"/>
              <a:t>Svačina: </a:t>
            </a:r>
            <a:r>
              <a:rPr lang="cs-CZ" sz="2400" u="heavy" dirty="0" smtClean="0">
                <a:uFill>
                  <a:solidFill>
                    <a:srgbClr val="FFFF00"/>
                  </a:solidFill>
                </a:uFill>
              </a:rPr>
              <a:t>grahamový rohlík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rgbClr val="00B0F0"/>
                  </a:solidFill>
                </a:uFill>
              </a:rPr>
              <a:t>žervé</a:t>
            </a:r>
            <a:r>
              <a:rPr lang="cs-CZ" sz="2400" dirty="0" smtClean="0"/>
              <a:t>, </a:t>
            </a:r>
            <a:r>
              <a:rPr lang="cs-CZ" sz="2400" u="heavy" dirty="0" smtClean="0">
                <a:uFill>
                  <a:solidFill>
                    <a:srgbClr val="FBCC05"/>
                  </a:solidFill>
                </a:uFill>
              </a:rPr>
              <a:t>hruška</a:t>
            </a:r>
            <a:r>
              <a:rPr lang="cs-CZ" sz="2400" dirty="0" smtClean="0"/>
              <a:t>, voda se sirupem</a:t>
            </a:r>
          </a:p>
          <a:p>
            <a:r>
              <a:rPr lang="cs-CZ" sz="2400" b="1" dirty="0" smtClean="0"/>
              <a:t>Večeře</a:t>
            </a:r>
            <a:r>
              <a:rPr lang="cs-CZ" sz="2400" dirty="0" smtClean="0"/>
              <a:t>: </a:t>
            </a:r>
            <a:r>
              <a:rPr lang="cs-CZ" sz="2400" u="heavy" dirty="0" smtClean="0">
                <a:uFill>
                  <a:solidFill>
                    <a:srgbClr val="FFFF00"/>
                  </a:solidFill>
                </a:uFill>
              </a:rPr>
              <a:t>pohankové rizoto </a:t>
            </a:r>
            <a:r>
              <a:rPr lang="cs-CZ" sz="2400" dirty="0" smtClean="0"/>
              <a:t>se </a:t>
            </a:r>
            <a:r>
              <a:rPr lang="cs-CZ" sz="2400" u="heavy" dirty="0" smtClean="0">
                <a:uFill>
                  <a:solidFill>
                    <a:srgbClr val="00B050"/>
                  </a:solidFill>
                </a:uFill>
              </a:rPr>
              <a:t>zeleninou</a:t>
            </a:r>
            <a:r>
              <a:rPr lang="cs-CZ" sz="2400" dirty="0" smtClean="0"/>
              <a:t> a </a:t>
            </a:r>
            <a:r>
              <a:rPr lang="cs-CZ" sz="2400" u="heavy" dirty="0" smtClean="0">
                <a:uFill>
                  <a:solidFill>
                    <a:srgbClr val="00B0F0"/>
                  </a:solidFill>
                </a:uFill>
              </a:rPr>
              <a:t>sýrem</a:t>
            </a:r>
            <a:r>
              <a:rPr lang="cs-CZ" sz="2400" dirty="0" smtClean="0"/>
              <a:t>, čaj</a:t>
            </a:r>
          </a:p>
        </p:txBody>
      </p:sp>
      <p:pic>
        <p:nvPicPr>
          <p:cNvPr id="4" name="Obrázek 3" descr="PYRAMIDA-VYZI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007437"/>
            <a:ext cx="4139952" cy="2850563"/>
          </a:xfrm>
          <a:prstGeom prst="rect">
            <a:avLst/>
          </a:prstGeom>
        </p:spPr>
      </p:pic>
      <p:pic>
        <p:nvPicPr>
          <p:cNvPr id="5" name="Obrázek 4" descr="potravinova_pyramida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932496"/>
            <a:ext cx="2880320" cy="285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YRAMIDA-VYZI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8361" y="2902749"/>
            <a:ext cx="5647277" cy="388843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Cvičení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24hod </a:t>
            </a:r>
            <a:r>
              <a:rPr lang="cs-CZ" dirty="0" err="1" smtClean="0"/>
              <a:t>recall</a:t>
            </a:r>
            <a:r>
              <a:rPr lang="cs-CZ" dirty="0" smtClean="0"/>
              <a:t> – napište vše, co jste včera snědli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a vypili</a:t>
            </a:r>
          </a:p>
        </p:txBody>
      </p:sp>
      <p:pic>
        <p:nvPicPr>
          <p:cNvPr id="5" name="Obrázek 4" descr="ZAKERNA_KOST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16632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Cvičení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hu-HU" sz="2400" dirty="0"/>
              <a:t>1. </a:t>
            </a:r>
            <a:r>
              <a:rPr lang="hu-HU" sz="2400" b="1" dirty="0" smtClean="0"/>
              <a:t>Měl/a </a:t>
            </a:r>
            <a:r>
              <a:rPr lang="hu-HU" sz="2400" b="1" dirty="0"/>
              <a:t>jsi dnes pravidelnou stravu? </a:t>
            </a:r>
            <a:r>
              <a:rPr lang="hu-HU" sz="2400" dirty="0"/>
              <a:t>Jednotlivá jídla byla od sebe vzdálena </a:t>
            </a:r>
            <a:r>
              <a:rPr lang="hu-HU" sz="2400" dirty="0" smtClean="0"/>
              <a:t>maximálně </a:t>
            </a:r>
            <a:r>
              <a:rPr lang="hu-HU" sz="2400" dirty="0"/>
              <a:t>3 hodiny. Nepojídal/a </a:t>
            </a:r>
            <a:r>
              <a:rPr lang="hu-HU" sz="2400" dirty="0" smtClean="0"/>
              <a:t>jsi </a:t>
            </a:r>
            <a:r>
              <a:rPr lang="cs-CZ" sz="2400" dirty="0" smtClean="0"/>
              <a:t>mezi </a:t>
            </a:r>
            <a:r>
              <a:rPr lang="cs-CZ" sz="2400" dirty="0"/>
              <a:t>jídly, </a:t>
            </a:r>
            <a:r>
              <a:rPr lang="cs-CZ" sz="2400" dirty="0" smtClean="0"/>
              <a:t>výjimkou </a:t>
            </a:r>
            <a:r>
              <a:rPr lang="cs-CZ" sz="2400" dirty="0"/>
              <a:t>mohlo </a:t>
            </a:r>
            <a:r>
              <a:rPr lang="cs-CZ" sz="2400" dirty="0" smtClean="0"/>
              <a:t>být </a:t>
            </a:r>
            <a:r>
              <a:rPr lang="cs-CZ" sz="2400" dirty="0"/>
              <a:t>ovoce nebo zelenina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endParaRPr lang="cs-CZ" sz="2400" dirty="0"/>
          </a:p>
          <a:p>
            <a:pPr algn="just">
              <a:buNone/>
            </a:pPr>
            <a:r>
              <a:rPr lang="cs-CZ" sz="2400" dirty="0"/>
              <a:t>2. </a:t>
            </a:r>
            <a:r>
              <a:rPr lang="cs-CZ" sz="2400" b="1" dirty="0"/>
              <a:t>Byla </a:t>
            </a:r>
            <a:r>
              <a:rPr lang="cs-CZ" sz="2400" b="1" dirty="0" smtClean="0"/>
              <a:t>alespoň </a:t>
            </a:r>
            <a:r>
              <a:rPr lang="cs-CZ" sz="2400" b="1" dirty="0"/>
              <a:t>3 </a:t>
            </a:r>
            <a:r>
              <a:rPr lang="cs-CZ" sz="2400" b="1" dirty="0" smtClean="0"/>
              <a:t>jídla </a:t>
            </a:r>
            <a:r>
              <a:rPr lang="cs-CZ" sz="2400" b="1" dirty="0"/>
              <a:t>(</a:t>
            </a:r>
            <a:r>
              <a:rPr lang="cs-CZ" sz="2400" b="1" dirty="0" smtClean="0"/>
              <a:t>snídaně, svačina</a:t>
            </a:r>
            <a:r>
              <a:rPr lang="cs-CZ" sz="2400" b="1" dirty="0"/>
              <a:t>, </a:t>
            </a:r>
            <a:r>
              <a:rPr lang="cs-CZ" sz="2400" b="1" dirty="0" smtClean="0"/>
              <a:t>oběd</a:t>
            </a:r>
            <a:r>
              <a:rPr lang="cs-CZ" sz="2400" b="1" dirty="0"/>
              <a:t>, </a:t>
            </a:r>
            <a:r>
              <a:rPr lang="cs-CZ" sz="2400" b="1" dirty="0" smtClean="0"/>
              <a:t>svačina</a:t>
            </a:r>
            <a:r>
              <a:rPr lang="cs-CZ" sz="2400" b="1" dirty="0"/>
              <a:t>, </a:t>
            </a:r>
            <a:r>
              <a:rPr lang="cs-CZ" sz="2400" b="1" dirty="0" smtClean="0"/>
              <a:t>večeře</a:t>
            </a:r>
            <a:r>
              <a:rPr lang="cs-CZ" sz="2400" b="1" dirty="0"/>
              <a:t>) </a:t>
            </a:r>
            <a:r>
              <a:rPr lang="cs-CZ" sz="2400" b="1" dirty="0" smtClean="0"/>
              <a:t>složena </a:t>
            </a:r>
            <a:r>
              <a:rPr lang="cs-CZ" sz="2400" b="1" dirty="0"/>
              <a:t>ze </a:t>
            </a:r>
            <a:r>
              <a:rPr lang="cs-CZ" sz="2400" b="1" dirty="0" smtClean="0"/>
              <a:t>všech </a:t>
            </a:r>
            <a:r>
              <a:rPr lang="cs-CZ" sz="2400" b="1" dirty="0"/>
              <a:t>pater Pyramidy </a:t>
            </a:r>
            <a:r>
              <a:rPr lang="cs-CZ" sz="2400" b="1" dirty="0" smtClean="0"/>
              <a:t>výživy pro děti?</a:t>
            </a:r>
          </a:p>
          <a:p>
            <a:pPr algn="just">
              <a:buNone/>
            </a:pPr>
            <a:endParaRPr lang="cs-CZ" sz="2400" b="1" dirty="0"/>
          </a:p>
          <a:p>
            <a:pPr algn="just">
              <a:buNone/>
            </a:pPr>
            <a:r>
              <a:rPr lang="cs-CZ" sz="2400" dirty="0"/>
              <a:t>3. </a:t>
            </a:r>
            <a:r>
              <a:rPr lang="cs-CZ" sz="2400" b="1" dirty="0"/>
              <a:t>Vypil/a jsi dnes </a:t>
            </a:r>
            <a:r>
              <a:rPr lang="cs-CZ" sz="2400" b="1" dirty="0" smtClean="0"/>
              <a:t>nejméně </a:t>
            </a:r>
            <a:r>
              <a:rPr lang="cs-CZ" sz="2400" b="1" dirty="0"/>
              <a:t>7 </a:t>
            </a:r>
            <a:r>
              <a:rPr lang="cs-CZ" sz="2400" b="1" dirty="0" smtClean="0"/>
              <a:t>sklenic či hrnků vhodných </a:t>
            </a:r>
            <a:r>
              <a:rPr lang="cs-CZ" sz="2400" b="1" dirty="0"/>
              <a:t>tekutin velikosti </a:t>
            </a:r>
            <a:r>
              <a:rPr lang="cs-CZ" sz="2400" b="1" dirty="0" smtClean="0"/>
              <a:t>tvé sevřené pěsti </a:t>
            </a:r>
            <a:r>
              <a:rPr lang="cs-CZ" sz="2400" b="1" dirty="0"/>
              <a:t>(cca 150 ml)? </a:t>
            </a:r>
            <a:r>
              <a:rPr lang="cs-CZ" sz="2400" dirty="0" smtClean="0"/>
              <a:t>Mezi </a:t>
            </a:r>
            <a:r>
              <a:rPr lang="hu-HU" sz="2400" dirty="0" smtClean="0"/>
              <a:t>vhodné </a:t>
            </a:r>
            <a:r>
              <a:rPr lang="hu-HU" sz="2400" dirty="0"/>
              <a:t>tekutiny </a:t>
            </a:r>
            <a:r>
              <a:rPr lang="hu-HU" sz="2400" dirty="0" smtClean="0"/>
              <a:t>patří </a:t>
            </a:r>
            <a:r>
              <a:rPr lang="hu-HU" sz="2400" dirty="0"/>
              <a:t>voda, slabé </a:t>
            </a:r>
            <a:r>
              <a:rPr lang="hu-HU" sz="2400" dirty="0" smtClean="0"/>
              <a:t>čaje </a:t>
            </a:r>
            <a:r>
              <a:rPr lang="hu-HU" sz="2400" dirty="0"/>
              <a:t>nebo jen </a:t>
            </a:r>
            <a:r>
              <a:rPr lang="hu-HU" sz="2400" dirty="0" smtClean="0"/>
              <a:t>mírně </a:t>
            </a:r>
            <a:r>
              <a:rPr lang="hu-HU" sz="2400" dirty="0"/>
              <a:t>ochucené tekutiny. Do pitného </a:t>
            </a:r>
            <a:r>
              <a:rPr lang="hu-HU" sz="2400" dirty="0" smtClean="0"/>
              <a:t>režimu </a:t>
            </a:r>
            <a:r>
              <a:rPr lang="hu-HU" sz="2400" dirty="0"/>
              <a:t>se </a:t>
            </a:r>
            <a:r>
              <a:rPr lang="hu-HU" sz="2400" dirty="0" smtClean="0"/>
              <a:t>počítá </a:t>
            </a:r>
            <a:r>
              <a:rPr lang="hu-HU" sz="2400" dirty="0"/>
              <a:t>i </a:t>
            </a:r>
            <a:r>
              <a:rPr lang="hu-HU" sz="2400" dirty="0" smtClean="0"/>
              <a:t>mléko </a:t>
            </a:r>
            <a:r>
              <a:rPr lang="cs-CZ" sz="2400" dirty="0" smtClean="0"/>
              <a:t>a mléčné </a:t>
            </a:r>
            <a:r>
              <a:rPr lang="cs-CZ" sz="2400" dirty="0"/>
              <a:t>nápoje</a:t>
            </a:r>
            <a:r>
              <a:rPr lang="cs-CZ" sz="2400" dirty="0" smtClean="0"/>
              <a:t>.</a:t>
            </a:r>
            <a:endParaRPr lang="cs-CZ" sz="2400" dirty="0"/>
          </a:p>
        </p:txBody>
      </p:sp>
      <p:pic>
        <p:nvPicPr>
          <p:cNvPr id="4" name="Obrázek 3" descr="PYRAMIDA-VYZI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0"/>
            <a:ext cx="2411760" cy="166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400600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hu-HU" sz="4400" dirty="0"/>
              <a:t>4. </a:t>
            </a:r>
            <a:r>
              <a:rPr lang="hu-HU" sz="4400" b="1" dirty="0" smtClean="0"/>
              <a:t>Snědl/a </a:t>
            </a:r>
            <a:r>
              <a:rPr lang="hu-HU" sz="4400" b="1" dirty="0"/>
              <a:t>jsi dnes </a:t>
            </a:r>
            <a:r>
              <a:rPr lang="hu-HU" sz="4400" b="1" dirty="0" smtClean="0"/>
              <a:t>nejméně </a:t>
            </a:r>
            <a:r>
              <a:rPr lang="hu-HU" sz="4400" b="1" dirty="0"/>
              <a:t>5 </a:t>
            </a:r>
            <a:r>
              <a:rPr lang="hu-HU" sz="4400" b="1" dirty="0" smtClean="0"/>
              <a:t>porcí </a:t>
            </a:r>
            <a:r>
              <a:rPr lang="hu-HU" sz="4400" b="1" dirty="0"/>
              <a:t>ovoce a zeleniny velikosti </a:t>
            </a:r>
            <a:r>
              <a:rPr lang="hu-HU" sz="4400" b="1" dirty="0" smtClean="0"/>
              <a:t>tvé sevřené pěsti</a:t>
            </a:r>
            <a:r>
              <a:rPr lang="hu-HU" sz="4400" b="1" dirty="0"/>
              <a:t>? </a:t>
            </a:r>
            <a:r>
              <a:rPr lang="hu-HU" sz="4400" dirty="0" smtClean="0"/>
              <a:t>Počítá </a:t>
            </a:r>
            <a:r>
              <a:rPr lang="hu-HU" sz="4400" dirty="0"/>
              <a:t>se i </a:t>
            </a:r>
            <a:r>
              <a:rPr lang="hu-HU" sz="4400" dirty="0" smtClean="0"/>
              <a:t>tepelně zpracovaná </a:t>
            </a:r>
            <a:r>
              <a:rPr lang="cs-CZ" sz="4400" dirty="0" smtClean="0"/>
              <a:t>zelenina</a:t>
            </a:r>
            <a:r>
              <a:rPr lang="cs-CZ" sz="4400" dirty="0"/>
              <a:t>, jako jsou </a:t>
            </a:r>
            <a:r>
              <a:rPr lang="cs-CZ" sz="4400" dirty="0" smtClean="0"/>
              <a:t>například vařené </a:t>
            </a:r>
            <a:r>
              <a:rPr lang="cs-CZ" sz="4400" dirty="0"/>
              <a:t>brambory, zeleninová polévka </a:t>
            </a:r>
            <a:r>
              <a:rPr lang="cs-CZ" sz="4400" dirty="0" smtClean="0"/>
              <a:t>či ovocný </a:t>
            </a:r>
            <a:r>
              <a:rPr lang="cs-CZ" sz="4400" dirty="0"/>
              <a:t>kompot</a:t>
            </a:r>
            <a:r>
              <a:rPr lang="cs-CZ" sz="4400" dirty="0" smtClean="0"/>
              <a:t>.</a:t>
            </a:r>
          </a:p>
          <a:p>
            <a:pPr marL="0" indent="0" algn="just">
              <a:buNone/>
            </a:pPr>
            <a:endParaRPr lang="cs-CZ" sz="4400" dirty="0"/>
          </a:p>
          <a:p>
            <a:pPr algn="just">
              <a:buNone/>
            </a:pPr>
            <a:r>
              <a:rPr lang="hu-HU" sz="4400" dirty="0"/>
              <a:t>5. </a:t>
            </a:r>
            <a:r>
              <a:rPr lang="hu-HU" sz="4400" b="1" dirty="0" smtClean="0"/>
              <a:t>Snědl/a </a:t>
            </a:r>
            <a:r>
              <a:rPr lang="hu-HU" sz="4400" b="1" dirty="0"/>
              <a:t>jsi dnes 2 porce </a:t>
            </a:r>
            <a:r>
              <a:rPr lang="hu-HU" sz="4400" b="1" dirty="0" smtClean="0"/>
              <a:t>mléčných výrobků? </a:t>
            </a:r>
            <a:r>
              <a:rPr lang="hu-HU" sz="4400" dirty="0"/>
              <a:t>U </a:t>
            </a:r>
            <a:r>
              <a:rPr lang="hu-HU" sz="4400" dirty="0" smtClean="0"/>
              <a:t>mléčného výrobku </a:t>
            </a:r>
            <a:r>
              <a:rPr lang="hu-HU" sz="4400" dirty="0"/>
              <a:t>je porcí </a:t>
            </a:r>
            <a:r>
              <a:rPr lang="hu-HU" sz="4400" dirty="0" smtClean="0"/>
              <a:t>sevřená pěst </a:t>
            </a:r>
            <a:r>
              <a:rPr lang="hu-HU" sz="4400" dirty="0"/>
              <a:t>(v </a:t>
            </a:r>
            <a:r>
              <a:rPr lang="hu-HU" sz="4400" dirty="0" smtClean="0"/>
              <a:t>případě jogurtů, tvarohových dezertů, pudinků </a:t>
            </a:r>
            <a:r>
              <a:rPr lang="hu-HU" sz="4400" dirty="0"/>
              <a:t>nebo </a:t>
            </a:r>
            <a:r>
              <a:rPr lang="hu-HU" sz="4400" dirty="0" smtClean="0"/>
              <a:t>kaší) </a:t>
            </a:r>
            <a:r>
              <a:rPr lang="hu-HU" sz="4400" dirty="0"/>
              <a:t>nebo </a:t>
            </a:r>
            <a:r>
              <a:rPr lang="hu-HU" sz="4400" dirty="0" smtClean="0"/>
              <a:t>rozevřená dlaň </a:t>
            </a:r>
            <a:r>
              <a:rPr lang="hu-HU" sz="4400" dirty="0"/>
              <a:t>(v </a:t>
            </a:r>
            <a:r>
              <a:rPr lang="hu-HU" sz="4400" dirty="0" smtClean="0"/>
              <a:t>případě </a:t>
            </a:r>
            <a:r>
              <a:rPr lang="hu-HU" sz="4400" dirty="0"/>
              <a:t>porce plátkového nebo roztíratelného </a:t>
            </a:r>
            <a:r>
              <a:rPr lang="hu-HU" sz="4400" dirty="0" smtClean="0"/>
              <a:t>sýra či </a:t>
            </a:r>
            <a:r>
              <a:rPr lang="cs-CZ" sz="4400" dirty="0" smtClean="0"/>
              <a:t>tvarohové </a:t>
            </a:r>
            <a:r>
              <a:rPr lang="cs-CZ" sz="4400" dirty="0"/>
              <a:t>pomazánky</a:t>
            </a:r>
            <a:r>
              <a:rPr lang="cs-CZ" sz="4400" dirty="0" smtClean="0"/>
              <a:t>).</a:t>
            </a:r>
          </a:p>
          <a:p>
            <a:pPr marL="0" indent="0" algn="just">
              <a:buNone/>
            </a:pPr>
            <a:endParaRPr lang="cs-CZ" sz="4400" dirty="0"/>
          </a:p>
          <a:p>
            <a:pPr algn="just">
              <a:buNone/>
            </a:pPr>
            <a:r>
              <a:rPr lang="hu-HU" sz="4400" dirty="0"/>
              <a:t>6. </a:t>
            </a:r>
            <a:r>
              <a:rPr lang="hu-HU" sz="4400" b="1" dirty="0"/>
              <a:t>Byl/a jsi </a:t>
            </a:r>
            <a:r>
              <a:rPr lang="hu-HU" sz="4400" b="1" dirty="0" smtClean="0"/>
              <a:t>střídmý/á </a:t>
            </a:r>
            <a:r>
              <a:rPr lang="hu-HU" sz="4400" b="1" dirty="0"/>
              <a:t>v konzumaci potravin a </a:t>
            </a:r>
            <a:r>
              <a:rPr lang="hu-HU" sz="4400" b="1" dirty="0" smtClean="0"/>
              <a:t>napojů </a:t>
            </a:r>
            <a:r>
              <a:rPr lang="hu-HU" sz="4400" b="1" dirty="0"/>
              <a:t>z tzv. </a:t>
            </a:r>
            <a:r>
              <a:rPr lang="hu-HU" sz="4400" b="1" dirty="0" smtClean="0"/>
              <a:t>zákeřných </a:t>
            </a:r>
            <a:r>
              <a:rPr lang="hu-HU" sz="4400" b="1" dirty="0"/>
              <a:t>kostek? </a:t>
            </a:r>
            <a:r>
              <a:rPr lang="hu-HU" sz="4400" dirty="0"/>
              <a:t>Znamená to, </a:t>
            </a:r>
            <a:r>
              <a:rPr lang="hu-HU" sz="4400" dirty="0" smtClean="0"/>
              <a:t>že </a:t>
            </a:r>
            <a:r>
              <a:rPr lang="hu-HU" sz="4400" dirty="0"/>
              <a:t>jsi </a:t>
            </a:r>
            <a:r>
              <a:rPr lang="hu-HU" sz="4400" dirty="0" smtClean="0"/>
              <a:t>měl/a maximálně </a:t>
            </a:r>
            <a:r>
              <a:rPr lang="cs-CZ" sz="4400" dirty="0" smtClean="0"/>
              <a:t>1 zákeřnou </a:t>
            </a:r>
            <a:r>
              <a:rPr lang="cs-CZ" sz="4400" dirty="0"/>
              <a:t>kostku, </a:t>
            </a:r>
            <a:r>
              <a:rPr lang="cs-CZ" sz="4400" dirty="0" smtClean="0"/>
              <a:t>což </a:t>
            </a:r>
            <a:r>
              <a:rPr lang="cs-CZ" sz="4400" dirty="0"/>
              <a:t>je </a:t>
            </a:r>
            <a:r>
              <a:rPr lang="cs-CZ" sz="4400" dirty="0" smtClean="0"/>
              <a:t>např. </a:t>
            </a:r>
            <a:r>
              <a:rPr lang="cs-CZ" sz="4400" dirty="0"/>
              <a:t>1 sklenice limonády nebo 1 </a:t>
            </a:r>
            <a:r>
              <a:rPr lang="cs-CZ" sz="4400" dirty="0" smtClean="0"/>
              <a:t>čokoládová tyčinka </a:t>
            </a:r>
            <a:r>
              <a:rPr lang="cs-CZ" sz="4400" dirty="0"/>
              <a:t>nebo 1 oplatek nebo 1 </a:t>
            </a:r>
            <a:r>
              <a:rPr lang="cs-CZ" sz="4400" dirty="0" smtClean="0"/>
              <a:t>smažený </a:t>
            </a:r>
            <a:r>
              <a:rPr lang="hu-HU" sz="4400" dirty="0" smtClean="0"/>
              <a:t>koblížek </a:t>
            </a:r>
            <a:r>
              <a:rPr lang="hu-HU" sz="4400" dirty="0"/>
              <a:t>nebo </a:t>
            </a:r>
            <a:r>
              <a:rPr lang="hu-HU" sz="4400" dirty="0" smtClean="0"/>
              <a:t>několik bonbonů nebo </a:t>
            </a:r>
            <a:r>
              <a:rPr lang="hu-HU" sz="4400" dirty="0"/>
              <a:t>hrst </a:t>
            </a:r>
            <a:r>
              <a:rPr lang="hu-HU" sz="4400" dirty="0" smtClean="0"/>
              <a:t>chipsů či hranolků.</a:t>
            </a:r>
            <a:endParaRPr lang="hu-HU" sz="4400" dirty="0"/>
          </a:p>
          <a:p>
            <a:pPr algn="just">
              <a:buNone/>
            </a:pPr>
            <a:endParaRPr lang="cs-CZ" dirty="0"/>
          </a:p>
        </p:txBody>
      </p:sp>
      <p:pic>
        <p:nvPicPr>
          <p:cNvPr id="4" name="Obrázek 3" descr="ZAKERNA_KOSTKA.jpg"/>
          <p:cNvPicPr>
            <a:picLocks noChangeAspect="1"/>
          </p:cNvPicPr>
          <p:nvPr/>
        </p:nvPicPr>
        <p:blipFill>
          <a:blip r:embed="rId3" cstate="print"/>
          <a:srcRect l="6339" t="8452" r="7033" b="13372"/>
          <a:stretch>
            <a:fillRect/>
          </a:stretch>
        </p:blipFill>
        <p:spPr>
          <a:xfrm>
            <a:off x="7524328" y="5506694"/>
            <a:ext cx="1368152" cy="1234674"/>
          </a:xfrm>
          <a:prstGeom prst="rect">
            <a:avLst/>
          </a:prstGeom>
        </p:spPr>
      </p:pic>
      <p:pic>
        <p:nvPicPr>
          <p:cNvPr id="5" name="Obrázek 4" descr="ZAKERNA_KOSTKA.jpg"/>
          <p:cNvPicPr>
            <a:picLocks noChangeAspect="1"/>
          </p:cNvPicPr>
          <p:nvPr/>
        </p:nvPicPr>
        <p:blipFill>
          <a:blip r:embed="rId4" cstate="print"/>
          <a:srcRect l="6339" t="8452" r="7033" b="13372"/>
          <a:stretch>
            <a:fillRect/>
          </a:stretch>
        </p:blipFill>
        <p:spPr>
          <a:xfrm>
            <a:off x="6228184" y="5760640"/>
            <a:ext cx="1086752" cy="980728"/>
          </a:xfrm>
          <a:prstGeom prst="rect">
            <a:avLst/>
          </a:prstGeom>
        </p:spPr>
      </p:pic>
      <p:pic>
        <p:nvPicPr>
          <p:cNvPr id="6" name="Obrázek 5" descr="ZAKERNA_KOSTKA.jpg"/>
          <p:cNvPicPr>
            <a:picLocks noChangeAspect="1"/>
          </p:cNvPicPr>
          <p:nvPr/>
        </p:nvPicPr>
        <p:blipFill>
          <a:blip r:embed="rId5" cstate="print"/>
          <a:srcRect l="6339" t="8452" r="7033" b="13372"/>
          <a:stretch>
            <a:fillRect/>
          </a:stretch>
        </p:blipFill>
        <p:spPr>
          <a:xfrm>
            <a:off x="5148064" y="6048672"/>
            <a:ext cx="767582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Vyhodnocení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hu-HU" b="1" dirty="0" smtClean="0"/>
              <a:t>6 </a:t>
            </a:r>
            <a:r>
              <a:rPr lang="hu-HU" b="1" dirty="0"/>
              <a:t>kostek</a:t>
            </a:r>
            <a:r>
              <a:rPr lang="hu-HU" dirty="0"/>
              <a:t>: Tvá </a:t>
            </a:r>
            <a:r>
              <a:rPr lang="hu-HU" dirty="0" smtClean="0"/>
              <a:t>výživa je výborná.</a:t>
            </a:r>
          </a:p>
          <a:p>
            <a:r>
              <a:rPr lang="hu-HU" b="1" dirty="0" smtClean="0"/>
              <a:t>5 </a:t>
            </a:r>
            <a:r>
              <a:rPr lang="hu-HU" b="1" dirty="0"/>
              <a:t>kostek</a:t>
            </a:r>
            <a:r>
              <a:rPr lang="hu-HU" dirty="0"/>
              <a:t>: Tvá výživa </a:t>
            </a:r>
            <a:r>
              <a:rPr lang="hu-HU" dirty="0" smtClean="0"/>
              <a:t>zaslouží </a:t>
            </a:r>
            <a:r>
              <a:rPr lang="hu-HU" dirty="0"/>
              <a:t>pochvalu, </a:t>
            </a:r>
            <a:r>
              <a:rPr lang="hu-HU" dirty="0" smtClean="0"/>
              <a:t>přesto můžeš zítra ještě něco zlepšit</a:t>
            </a:r>
            <a:r>
              <a:rPr lang="hu-HU" dirty="0"/>
              <a:t>.</a:t>
            </a:r>
          </a:p>
          <a:p>
            <a:r>
              <a:rPr lang="cs-CZ" b="1" dirty="0"/>
              <a:t>4 kostky</a:t>
            </a:r>
            <a:r>
              <a:rPr lang="cs-CZ" dirty="0"/>
              <a:t>: Tvá </a:t>
            </a:r>
            <a:r>
              <a:rPr lang="cs-CZ" dirty="0" smtClean="0"/>
              <a:t>výživa </a:t>
            </a:r>
            <a:r>
              <a:rPr lang="cs-CZ" dirty="0"/>
              <a:t>je dobrá, ale zkus </a:t>
            </a:r>
            <a:r>
              <a:rPr lang="cs-CZ" dirty="0" smtClean="0"/>
              <a:t>být </a:t>
            </a:r>
            <a:r>
              <a:rPr lang="cs-CZ" dirty="0"/>
              <a:t>zítra </a:t>
            </a:r>
            <a:r>
              <a:rPr lang="cs-CZ" dirty="0" smtClean="0"/>
              <a:t>lepší</a:t>
            </a:r>
            <a:r>
              <a:rPr lang="cs-CZ" dirty="0"/>
              <a:t>.</a:t>
            </a:r>
          </a:p>
          <a:p>
            <a:r>
              <a:rPr lang="hu-HU" b="1" dirty="0"/>
              <a:t>3 kostky a </a:t>
            </a:r>
            <a:r>
              <a:rPr lang="hu-HU" b="1" dirty="0" smtClean="0"/>
              <a:t>méně</a:t>
            </a:r>
            <a:r>
              <a:rPr lang="hu-HU" dirty="0" smtClean="0"/>
              <a:t>: </a:t>
            </a:r>
            <a:r>
              <a:rPr lang="hu-HU" dirty="0"/>
              <a:t>POZOR! Tvá </a:t>
            </a:r>
            <a:r>
              <a:rPr lang="cs-CZ" dirty="0"/>
              <a:t>výživa </a:t>
            </a:r>
            <a:r>
              <a:rPr lang="hu-HU" dirty="0" smtClean="0"/>
              <a:t>dnes </a:t>
            </a:r>
            <a:r>
              <a:rPr lang="hu-HU" dirty="0"/>
              <a:t>nebyla </a:t>
            </a:r>
            <a:r>
              <a:rPr lang="hu-HU" dirty="0" smtClean="0"/>
              <a:t>úplně </a:t>
            </a:r>
            <a:r>
              <a:rPr lang="hu-HU" dirty="0"/>
              <a:t>v </a:t>
            </a:r>
            <a:r>
              <a:rPr lang="hu-HU" dirty="0" smtClean="0"/>
              <a:t>pořádku</a:t>
            </a:r>
            <a:r>
              <a:rPr lang="hu-HU" dirty="0"/>
              <a:t>, zítra to zkus </a:t>
            </a:r>
            <a:r>
              <a:rPr lang="hu-HU" dirty="0" smtClean="0"/>
              <a:t>vylepšit</a:t>
            </a:r>
            <a:r>
              <a:rPr lang="hu-HU" dirty="0"/>
              <a:t>.</a:t>
            </a:r>
            <a:endParaRPr lang="cs-CZ" dirty="0"/>
          </a:p>
        </p:txBody>
      </p:sp>
      <p:pic>
        <p:nvPicPr>
          <p:cNvPr id="4" name="Obrázek 3" descr="581759_soutez-film-jarvis-vyhodnoceni.jpg"/>
          <p:cNvPicPr>
            <a:picLocks noChangeAspect="1"/>
          </p:cNvPicPr>
          <p:nvPr/>
        </p:nvPicPr>
        <p:blipFill>
          <a:blip r:embed="rId3" cstate="print"/>
          <a:srcRect l="28015" t="1598" r="24543" b="6784"/>
          <a:stretch>
            <a:fillRect/>
          </a:stretch>
        </p:blipFill>
        <p:spPr>
          <a:xfrm>
            <a:off x="6588224" y="-1"/>
            <a:ext cx="1944216" cy="25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Pyramida  x  talíř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00807"/>
            <a:ext cx="8640960" cy="4608513"/>
          </a:xfrm>
        </p:spPr>
        <p:txBody>
          <a:bodyPr>
            <a:noAutofit/>
          </a:bodyPr>
          <a:lstStyle/>
          <a:p>
            <a:r>
              <a:rPr lang="cs-CZ" sz="2800" dirty="0" smtClean="0"/>
              <a:t>Talíř – </a:t>
            </a:r>
            <a:r>
              <a:rPr lang="cs-CZ" sz="2800" b="1" dirty="0" smtClean="0"/>
              <a:t>výseče</a:t>
            </a:r>
            <a:r>
              <a:rPr lang="cs-CZ" sz="2800" dirty="0" smtClean="0"/>
              <a:t> – jednotlivé potravinové skupiny (např. ovoce, zelenina, obiloviny, bílkovinná potravina)</a:t>
            </a:r>
          </a:p>
          <a:p>
            <a:r>
              <a:rPr lang="cs-CZ" sz="2800" dirty="0" smtClean="0"/>
              <a:t>Ale!</a:t>
            </a:r>
          </a:p>
          <a:p>
            <a:pPr lvl="1"/>
            <a:r>
              <a:rPr lang="cs-CZ" sz="2400" dirty="0" smtClean="0"/>
              <a:t>není znázorněn počet porcí ani velikost porce</a:t>
            </a:r>
          </a:p>
          <a:p>
            <a:pPr lvl="1"/>
            <a:r>
              <a:rPr lang="cs-CZ" sz="2400" dirty="0" smtClean="0"/>
              <a:t>výseč bílkoviny či obiloviny – neurčité doporučení pro laiky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dirty="0" smtClean="0"/>
              <a:t>Výsledek:	špatná uchopitelnost, ztráta názornosti, 			nesnadné použití</a:t>
            </a:r>
          </a:p>
        </p:txBody>
      </p:sp>
      <p:pic>
        <p:nvPicPr>
          <p:cNvPr id="4" name="Obrázek 3" descr="potravinova_pyramida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0490" y="214905"/>
            <a:ext cx="1207254" cy="1197871"/>
          </a:xfrm>
          <a:prstGeom prst="rect">
            <a:avLst/>
          </a:prstGeom>
        </p:spPr>
      </p:pic>
      <p:pic>
        <p:nvPicPr>
          <p:cNvPr id="5" name="Obrázek 4" descr="myplate_wh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88640"/>
            <a:ext cx="1368152" cy="124377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95536" y="5229200"/>
            <a:ext cx="8352928" cy="144016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Denně konzumovat pestrý výběr i množství dle doporučení potravinové pyramidy a jednotlivá jídla na talíři mít složená ze všech pater pyramidy včetně nápoje.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Pyramidáček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edukační program v oblasti správné výživy určený dětem předškolního a mladšího školního věku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12" t="2334" r="1867" b="2955"/>
          <a:stretch>
            <a:fillRect/>
          </a:stretch>
        </p:blipFill>
        <p:spPr bwMode="auto">
          <a:xfrm>
            <a:off x="3628216" y="2996952"/>
            <a:ext cx="5515783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cs-CZ" b="1" dirty="0" smtClean="0"/>
              <a:t>Další pyramidy v ČR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6479" y="1"/>
            <a:ext cx="48510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Potravinová pyramida</a:t>
            </a:r>
            <a:br>
              <a:rPr lang="cs-CZ" dirty="0" smtClean="0"/>
            </a:br>
            <a:r>
              <a:rPr lang="cs-CZ" dirty="0" smtClean="0"/>
              <a:t>Ministerstva zdravotnictví ČR (2005)</a:t>
            </a:r>
            <a:endParaRPr lang="cs-CZ" dirty="0"/>
          </a:p>
        </p:txBody>
      </p:sp>
      <p:pic>
        <p:nvPicPr>
          <p:cNvPr id="4" name="Zástupný symbol pro obsah 3" descr="potravinova_pyramida_ne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51286" y="1468668"/>
            <a:ext cx="5241429" cy="52006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Pyramida </a:t>
            </a:r>
            <a:r>
              <a:rPr lang="cs-CZ" dirty="0" err="1" smtClean="0"/>
              <a:t>vyzivadeti.cz</a:t>
            </a:r>
            <a:endParaRPr lang="cs-CZ" dirty="0"/>
          </a:p>
        </p:txBody>
      </p:sp>
      <p:pic>
        <p:nvPicPr>
          <p:cNvPr id="4" name="Zástupný symbol pro obsah 3" descr="pyramida vyzivadeti.cz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67946" y="1196752"/>
            <a:ext cx="7808108" cy="54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Pyramida Zdravé 5</a:t>
            </a:r>
            <a:endParaRPr lang="cs-CZ" dirty="0"/>
          </a:p>
        </p:txBody>
      </p:sp>
      <p:pic>
        <p:nvPicPr>
          <p:cNvPr id="4" name="Zástupný symbol pro obsah 3" descr="zdrava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268760"/>
            <a:ext cx="6768753" cy="53811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cs-CZ" sz="6000" b="1" dirty="0" smtClean="0"/>
              <a:t>FBDG</a:t>
            </a:r>
            <a:r>
              <a:rPr lang="cs-CZ" sz="6000" dirty="0" smtClean="0"/>
              <a:t> </a:t>
            </a:r>
            <a:r>
              <a:rPr lang="cs-CZ" sz="6000" b="1" dirty="0" smtClean="0"/>
              <a:t>v</a:t>
            </a:r>
            <a:r>
              <a:rPr lang="cs-CZ" sz="6000" dirty="0" smtClean="0"/>
              <a:t> </a:t>
            </a:r>
            <a:r>
              <a:rPr lang="cs-CZ" sz="6000" b="1" dirty="0" smtClean="0"/>
              <a:t>zahraničí</a:t>
            </a:r>
            <a:endParaRPr lang="cs-CZ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Středomořská pyramida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18" y="1139343"/>
            <a:ext cx="5402163" cy="57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Americká pyramida</a:t>
            </a:r>
            <a:endParaRPr lang="cs-CZ" sz="4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4921" y="1417638"/>
            <a:ext cx="5694158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8313"/>
            <a:ext cx="8229600" cy="1143000"/>
          </a:xfrm>
        </p:spPr>
        <p:txBody>
          <a:bodyPr/>
          <a:lstStyle/>
          <a:p>
            <a:r>
              <a:rPr lang="cs-CZ" b="1" dirty="0" smtClean="0"/>
              <a:t>Pyramida USDA</a:t>
            </a:r>
            <a:endParaRPr lang="cs-CZ" b="1" dirty="0"/>
          </a:p>
        </p:txBody>
      </p:sp>
      <p:pic>
        <p:nvPicPr>
          <p:cNvPr id="4" name="Zástupný symbol pro obsah 3" descr="2000px-MyPyramidFood.sv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91063" y="1291313"/>
            <a:ext cx="6961874" cy="53780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USA - talíř</a:t>
            </a:r>
            <a:endParaRPr lang="cs-CZ" sz="4000" b="1" dirty="0"/>
          </a:p>
        </p:txBody>
      </p:sp>
      <p:pic>
        <p:nvPicPr>
          <p:cNvPr id="4" name="Zástupný symbol pro obsah 3" descr="myplate_blu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95213" y="1600200"/>
            <a:ext cx="5153575" cy="46850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fg_history_1992_one_small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19872" y="42956"/>
            <a:ext cx="5202324" cy="6815044"/>
          </a:xfrm>
        </p:spPr>
      </p:pic>
      <p:sp>
        <p:nvSpPr>
          <p:cNvPr id="3" name="TextovéPole 2"/>
          <p:cNvSpPr txBox="1"/>
          <p:nvPr/>
        </p:nvSpPr>
        <p:spPr>
          <a:xfrm>
            <a:off x="395536" y="220486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Kanadská duha</a:t>
            </a:r>
            <a:endParaRPr lang="cs-CZ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Velká Británie - talíř</a:t>
            </a:r>
            <a:endParaRPr lang="cs-CZ" sz="4000" b="1" dirty="0"/>
          </a:p>
        </p:txBody>
      </p:sp>
      <p:pic>
        <p:nvPicPr>
          <p:cNvPr id="4" name="Zástupný symbol pro obsah 3" descr="slide_28439_288487_fre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10000"/>
          </a:blip>
          <a:srcRect t="4168" b="1963"/>
          <a:stretch>
            <a:fillRect/>
          </a:stretch>
        </p:blipFill>
        <p:spPr>
          <a:xfrm>
            <a:off x="611560" y="1143000"/>
            <a:ext cx="8147248" cy="5561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ttp://www.eufic.org/upl/1/default/img/Spanish%20Food%20Pyrami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320480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http://www.eufic.org/upl/1/default/img/Greek%20pyramid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392488" cy="51394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540060" y="87243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Řecká pyramida</a:t>
            </a:r>
            <a:endParaRPr lang="cs-CZ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76056" y="57510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Španělská pyramida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493" y="1"/>
            <a:ext cx="7361014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492" y="3456384"/>
            <a:ext cx="736101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Belgická pyramida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55360" y="1417638"/>
            <a:ext cx="6833280" cy="530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Německá pyramida</a:t>
            </a:r>
            <a:endParaRPr lang="cs-CZ" sz="4000" b="1" dirty="0"/>
          </a:p>
        </p:txBody>
      </p:sp>
      <p:pic>
        <p:nvPicPr>
          <p:cNvPr id="5" name="Obrázek 4" descr="http://www.eufic.org/upl/1/default/img/German%20pyramid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1303"/>
            <a:ext cx="7643192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Maďarský dům</a:t>
            </a:r>
            <a:endParaRPr lang="cs-CZ" sz="4000" b="1" dirty="0"/>
          </a:p>
        </p:txBody>
      </p:sp>
      <p:pic>
        <p:nvPicPr>
          <p:cNvPr id="4" name="Zástupný symbol pro obsah 3" descr="http://www.eufic.org/upl/1/default/img/hungarian%20house(1)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7638"/>
            <a:ext cx="6768752" cy="4958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7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ttp://www.eufic.org/upl/1/default/img/pyramide-alimentaire-swiss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704856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1043608" y="18864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Švýcarská pyramida</a:t>
            </a:r>
            <a:endParaRPr lang="cs-CZ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Francouzské schody</a:t>
            </a:r>
            <a:endParaRPr lang="cs-CZ" sz="4000" b="1" dirty="0"/>
          </a:p>
        </p:txBody>
      </p:sp>
      <p:pic>
        <p:nvPicPr>
          <p:cNvPr id="5" name="Zástupný symbol pro obsah 4" descr="Jobs at EUFIC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259632"/>
            <a:ext cx="7416824" cy="529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775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Francouzská loď</a:t>
            </a:r>
            <a:endParaRPr lang="cs-CZ" sz="4000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90" b="3982"/>
          <a:stretch>
            <a:fillRect/>
          </a:stretch>
        </p:blipFill>
        <p:spPr>
          <a:xfrm>
            <a:off x="1907704" y="1139768"/>
            <a:ext cx="5328592" cy="5452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Asijská pyramida</a:t>
            </a:r>
            <a:endParaRPr lang="cs-CZ" sz="4000" b="1" dirty="0"/>
          </a:p>
        </p:txBody>
      </p:sp>
      <p:pic>
        <p:nvPicPr>
          <p:cNvPr id="4" name="Zástupný symbol pro obsah 3" descr="asian-diet-pyramid-e1355434361731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916"/>
          <a:stretch>
            <a:fillRect/>
          </a:stretch>
        </p:blipFill>
        <p:spPr>
          <a:xfrm>
            <a:off x="1984471" y="1196752"/>
            <a:ext cx="5175058" cy="5376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260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Čínská pagoda</a:t>
            </a:r>
            <a:endParaRPr lang="cs-CZ" sz="4000" b="1" dirty="0"/>
          </a:p>
        </p:txBody>
      </p:sp>
      <p:pic>
        <p:nvPicPr>
          <p:cNvPr id="4" name="Zástupný symbol pro obsah 3" descr="28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5913" r="17037"/>
          <a:stretch>
            <a:fillRect/>
          </a:stretch>
        </p:blipFill>
        <p:spPr>
          <a:xfrm>
            <a:off x="7843" y="1657264"/>
            <a:ext cx="4564157" cy="4754396"/>
          </a:xfrm>
        </p:spPr>
      </p:pic>
      <p:pic>
        <p:nvPicPr>
          <p:cNvPr id="5" name="Obrázek 4" descr="Chinese_Food_Pyram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6850" y="1340768"/>
            <a:ext cx="4449048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961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Japonská káča</a:t>
            </a:r>
            <a:endParaRPr lang="cs-CZ" sz="4000" b="1" dirty="0"/>
          </a:p>
        </p:txBody>
      </p:sp>
      <p:pic>
        <p:nvPicPr>
          <p:cNvPr id="4" name="Zástupný symbol pro obsah 3" descr="Japanese_food_pyramid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1371910" y="1307900"/>
            <a:ext cx="6400181" cy="50734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beliz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26671" y="27383"/>
            <a:ext cx="5290658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621"/>
            <a:ext cx="9144000" cy="638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 co alternativní způsoby stravování?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vegetariánská pyramid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687993"/>
            <a:ext cx="9144001" cy="54820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ega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3828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raw food pyrami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137" y="0"/>
            <a:ext cx="827372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cs-CZ" dirty="0" smtClean="0"/>
              <a:t>A teď zábava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the-kids-food-pyramid_51a12494bf915_w1500.jpg"/>
          <p:cNvPicPr>
            <a:picLocks noChangeAspect="1"/>
          </p:cNvPicPr>
          <p:nvPr/>
        </p:nvPicPr>
        <p:blipFill>
          <a:blip r:embed="rId3" cstate="print"/>
          <a:srcRect b="2751"/>
          <a:stretch>
            <a:fillRect/>
          </a:stretch>
        </p:blipFill>
        <p:spPr>
          <a:xfrm>
            <a:off x="828550" y="94320"/>
            <a:ext cx="7486900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the-college-food-pyrami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328613"/>
            <a:ext cx="9144000" cy="6200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Food-Pyramid 20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8636"/>
            <a:ext cx="9144000" cy="65007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cs-CZ" dirty="0" smtClean="0"/>
              <a:t>Děkujeme za pozornost!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1797"/>
            <a:ext cx="9144000" cy="639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5211"/>
            <a:ext cx="8352928" cy="6832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00814"/>
            <a:ext cx="9144000" cy="645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Pyramida pohybu</a:t>
            </a:r>
            <a:endParaRPr lang="cs-CZ" dirty="0"/>
          </a:p>
        </p:txBody>
      </p:sp>
      <p:pic>
        <p:nvPicPr>
          <p:cNvPr id="4" name="Zástupný symbol pro obsah 3" descr="PYRAMIDA-POHY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62822" y="1169681"/>
            <a:ext cx="5018356" cy="5688320"/>
          </a:xfrm>
        </p:spPr>
      </p:pic>
      <p:sp>
        <p:nvSpPr>
          <p:cNvPr id="5" name="Obdélníkový popisek 4"/>
          <p:cNvSpPr/>
          <p:nvPr/>
        </p:nvSpPr>
        <p:spPr>
          <a:xfrm>
            <a:off x="611560" y="1556792"/>
            <a:ext cx="2304256" cy="1944216"/>
          </a:xfrm>
          <a:prstGeom prst="wedgeRectCallout">
            <a:avLst>
              <a:gd name="adj1" fmla="val 44840"/>
              <a:gd name="adj2" fmla="val 88147"/>
            </a:avLst>
          </a:prstGeom>
          <a:solidFill>
            <a:srgbClr val="8CEB3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1 „porce“</a:t>
            </a:r>
          </a:p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20 - 30 minut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Obdélníkový popisek 5"/>
          <p:cNvSpPr/>
          <p:nvPr/>
        </p:nvSpPr>
        <p:spPr>
          <a:xfrm>
            <a:off x="6300192" y="1556792"/>
            <a:ext cx="2304256" cy="1944216"/>
          </a:xfrm>
          <a:prstGeom prst="wedgeRectCallout">
            <a:avLst>
              <a:gd name="adj1" fmla="val -43345"/>
              <a:gd name="adj2" fmla="val 88894"/>
            </a:avLst>
          </a:prstGeom>
          <a:solidFill>
            <a:srgbClr val="8CEB3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Více na:</a:t>
            </a:r>
          </a:p>
          <a:p>
            <a:pPr algn="ctr"/>
            <a:r>
              <a:rPr lang="cs-CZ" sz="2400" dirty="0" err="1" smtClean="0">
                <a:solidFill>
                  <a:schemeClr val="bg1"/>
                </a:solidFill>
              </a:rPr>
              <a:t>pav.rvp.cz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1129</Words>
  <Application>Microsoft Office PowerPoint</Application>
  <PresentationFormat>Předvádění na obrazovce (4:3)</PresentationFormat>
  <Paragraphs>188</Paragraphs>
  <Slides>58</Slides>
  <Notes>58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Calibri</vt:lpstr>
      <vt:lpstr>Wingdings</vt:lpstr>
      <vt:lpstr>Motiv sady Office</vt:lpstr>
      <vt:lpstr>VÝŽIVOVÁ DOPORUČENÍ NA ZÁKLADĚ POTRAVINOVÉ PYRAMIDY</vt:lpstr>
      <vt:lpstr>Proč pyramida aneb FBDG</vt:lpstr>
      <vt:lpstr>Potravinová pyramida Ministerstva zdravotnictví ČR (2005)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Pyramida pohybu</vt:lpstr>
      <vt:lpstr>Porce</vt:lpstr>
      <vt:lpstr>Prezentace aplikace PowerPoint</vt:lpstr>
      <vt:lpstr>1. patro Nápoje</vt:lpstr>
      <vt:lpstr>2. patro Obiloviny, pekařské výrobky, těstoviny</vt:lpstr>
      <vt:lpstr>3. patro Ovoce a zelenina</vt:lpstr>
      <vt:lpstr>4. patro Mléčné výrobky, vejce, maso, luštěniny</vt:lpstr>
      <vt:lpstr>Vrchol pyramidy Cukr, tuky, sůl</vt:lpstr>
      <vt:lpstr>Zákeřná kostka</vt:lpstr>
      <vt:lpstr>Zákeřné kostky obsadily pyramidu</vt:lpstr>
      <vt:lpstr>Jak pracovat s pyramidou</vt:lpstr>
      <vt:lpstr>Pyramida odpovídá výživovým doporučením</vt:lpstr>
      <vt:lpstr>Příklad jídelníčku dle pyramidy</vt:lpstr>
      <vt:lpstr>Cvičení</vt:lpstr>
      <vt:lpstr>Cvičení</vt:lpstr>
      <vt:lpstr>Prezentace aplikace PowerPoint</vt:lpstr>
      <vt:lpstr>Vyhodnocení</vt:lpstr>
      <vt:lpstr>Pyramida  x  talíř</vt:lpstr>
      <vt:lpstr>Pyramidáček</vt:lpstr>
      <vt:lpstr>Další pyramidy v ČR</vt:lpstr>
      <vt:lpstr>Prezentace aplikace PowerPoint</vt:lpstr>
      <vt:lpstr>Pyramida vyzivadeti.cz</vt:lpstr>
      <vt:lpstr>Pyramida Zdravé 5</vt:lpstr>
      <vt:lpstr>FBDG v zahraničí</vt:lpstr>
      <vt:lpstr>Středomořská pyramida</vt:lpstr>
      <vt:lpstr>Americká pyramida</vt:lpstr>
      <vt:lpstr>Pyramida USDA</vt:lpstr>
      <vt:lpstr>USA - talíř</vt:lpstr>
      <vt:lpstr>Prezentace aplikace PowerPoint</vt:lpstr>
      <vt:lpstr>Velká Británie - talíř</vt:lpstr>
      <vt:lpstr>Prezentace aplikace PowerPoint</vt:lpstr>
      <vt:lpstr>Belgická pyramida</vt:lpstr>
      <vt:lpstr>Německá pyramida</vt:lpstr>
      <vt:lpstr>Maďarský dům</vt:lpstr>
      <vt:lpstr>Prezentace aplikace PowerPoint</vt:lpstr>
      <vt:lpstr>Francouzské schody</vt:lpstr>
      <vt:lpstr>Francouzská loď</vt:lpstr>
      <vt:lpstr>Asijská pyramida</vt:lpstr>
      <vt:lpstr>Čínská pagoda</vt:lpstr>
      <vt:lpstr>Japonská káča</vt:lpstr>
      <vt:lpstr>Prezentace aplikace PowerPoint</vt:lpstr>
      <vt:lpstr>A co alternativní způsoby stravování?</vt:lpstr>
      <vt:lpstr>Prezentace aplikace PowerPoint</vt:lpstr>
      <vt:lpstr>Prezentace aplikace PowerPoint</vt:lpstr>
      <vt:lpstr>Prezentace aplikace PowerPoint</vt:lpstr>
      <vt:lpstr>A teď zábava </vt:lpstr>
      <vt:lpstr>Prezentace aplikace PowerPoint</vt:lpstr>
      <vt:lpstr>Prezentace aplikace PowerPoint</vt:lpstr>
      <vt:lpstr>Prezentace aplikace PowerPoint</vt:lpstr>
      <vt:lpstr>Děkujeme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VÝŽIVOVÁ DOPORUČENÍ NA ZÁKLADĚ POTRAVINOVÉ PYRAMIDY</dc:title>
  <dc:creator>Veronika</dc:creator>
  <cp:lastModifiedBy>Halina Matějová</cp:lastModifiedBy>
  <cp:revision>156</cp:revision>
  <dcterms:created xsi:type="dcterms:W3CDTF">2015-11-13T21:04:30Z</dcterms:created>
  <dcterms:modified xsi:type="dcterms:W3CDTF">2016-01-05T16:00:32Z</dcterms:modified>
</cp:coreProperties>
</file>