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5" r:id="rId3"/>
    <p:sldId id="257" r:id="rId4"/>
    <p:sldId id="258" r:id="rId5"/>
    <p:sldId id="259" r:id="rId6"/>
    <p:sldId id="273" r:id="rId7"/>
    <p:sldId id="260" r:id="rId8"/>
    <p:sldId id="272" r:id="rId9"/>
    <p:sldId id="261" r:id="rId10"/>
    <p:sldId id="262" r:id="rId11"/>
    <p:sldId id="264" r:id="rId12"/>
    <p:sldId id="265" r:id="rId13"/>
    <p:sldId id="266" r:id="rId14"/>
    <p:sldId id="287" r:id="rId15"/>
    <p:sldId id="286" r:id="rId16"/>
    <p:sldId id="288" r:id="rId17"/>
    <p:sldId id="276" r:id="rId18"/>
    <p:sldId id="281" r:id="rId19"/>
    <p:sldId id="282" r:id="rId20"/>
    <p:sldId id="280" r:id="rId21"/>
    <p:sldId id="277" r:id="rId22"/>
    <p:sldId id="279" r:id="rId23"/>
    <p:sldId id="278" r:id="rId24"/>
    <p:sldId id="283" r:id="rId25"/>
    <p:sldId id="284" r:id="rId26"/>
    <p:sldId id="267" r:id="rId27"/>
    <p:sldId id="271" r:id="rId28"/>
    <p:sldId id="268" r:id="rId29"/>
    <p:sldId id="275" r:id="rId30"/>
    <p:sldId id="269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7" autoAdjust="0"/>
    <p:restoredTop sz="99838" autoAdjust="0"/>
  </p:normalViewPr>
  <p:slideViewPr>
    <p:cSldViewPr>
      <p:cViewPr>
        <p:scale>
          <a:sx n="66" d="100"/>
          <a:sy n="66" d="100"/>
        </p:scale>
        <p:origin x="-49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3B3E49-5045-4398-B140-DE69EAC0B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87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8C1E-EB50-4EC8-8015-12857BB2F5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44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D557-A185-458C-B443-889F079C6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4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83D7-84F6-4A54-85B5-0E19A2A25C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935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8740C-4948-42F3-8417-FD1B87CAD0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4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BDE4-F5AA-485F-89A4-CD97F0E2E0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898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6AF3-349D-4DB3-AA98-92D46F1B8D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2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C9F18-086F-4BD4-BEFC-B168EF2FC5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042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A356-8954-4886-B401-79C685F098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7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D9F9-EC57-4749-BF2A-ED2E7082A0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33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F35CC-23A9-4EA9-856D-1CCBEFE600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172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A891-919F-4A06-8275-1263C13E57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07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00F72-369D-46AC-81BF-2697620CC8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12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2C27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F6D397-5D75-438E-B250-5C3DC49ED0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iles.gsm-centrum.cz/200000244-a24b9a2938/pocitac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nfo.cz/oblasti/informacni-systemy-standardy/is/doc/lis/LIS_STAPRO_2004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2303462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LIS/NIS; </a:t>
            </a:r>
            <a:br>
              <a:rPr lang="cs-CZ" altLang="cs-CZ" b="1" smtClean="0"/>
            </a:br>
            <a:r>
              <a:rPr lang="cs-CZ" altLang="cs-CZ" b="1" smtClean="0"/>
              <a:t>elektronická žádanka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Trendy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Otevřít informační systémy do okolí – komunikace s lékaři (externí lékaři, oddělení)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Kvalitní statistika a mezioborové vytěžování dat (souvislost laboratorních údajů s momentálně aplikovaným léčivem, s demografickými údaji)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Automatické účtování pro pojišťovny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Schopnost přijímat data z programů pro POCT (kontrola glukometrů, ABR analyzátorů a koagulometrů, možnost jednotné archivace výsledků, vyúčtování testů v pojišťovně)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Neuvádět diagnózu (soukromé laboratorní řetězce)?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N-vrstvá architektura: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Moderní systémy využívají web klient – na PC pouze web rozhraní – software přístup na web, ne k databasi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Mají N-vrstvou strukturu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Jednotlivé vrstvy: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Prezenční vrstva – nejvyšší vrstva, s kterou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pracuje obsluha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Aplikovaná logika – pravidla a prostředky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umožňující práci s nejvyšší vrstvou</a:t>
            </a:r>
            <a:r>
              <a:rPr lang="cs-CZ" altLang="cs-CZ" sz="2000" smtClean="0"/>
              <a:t> </a:t>
            </a:r>
            <a:endParaRPr lang="cs-CZ" alt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Konektivita k DB – schopnost připojit určitý počet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uživatelů či aplikací pracujících  současně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Databáze – datový systém, který ukládá a zpřístupňuje data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na externím serveru (př. Oracle)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Staré aplikace rozšířené na trhu (bez mnohovrstevnaté struktury) - obtížné postupně měnit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N – vrstvé aplikace - možnost měnit jen jednu vrstvu, mnohem flexibilnější, obecnější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LIS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Na světě existují stovky laboratorních informačních systémů (LIS)</a:t>
            </a:r>
          </a:p>
          <a:p>
            <a:pPr eaLnBrk="1" hangingPunct="1">
              <a:buFontTx/>
              <a:buNone/>
            </a:pPr>
            <a:endParaRPr lang="cs-CZ" altLang="cs-CZ" sz="2400" b="1" smtClean="0"/>
          </a:p>
          <a:p>
            <a:pPr eaLnBrk="1" hangingPunct="1">
              <a:buFontTx/>
              <a:buNone/>
            </a:pPr>
            <a:r>
              <a:rPr lang="cs-CZ" altLang="cs-CZ" sz="2400" b="1" smtClean="0"/>
              <a:t>Příklady LIS – mnohovrstevnaté:</a:t>
            </a:r>
          </a:p>
          <a:p>
            <a:pPr eaLnBrk="1" hangingPunct="1"/>
            <a:r>
              <a:rPr lang="cs-CZ" altLang="cs-CZ" sz="2400" b="1" smtClean="0"/>
              <a:t>ORSYX – izraelská firma</a:t>
            </a:r>
          </a:p>
          <a:p>
            <a:pPr eaLnBrk="1" hangingPunct="1"/>
            <a:r>
              <a:rPr lang="cs-CZ" altLang="cs-CZ" sz="2400" b="1" smtClean="0"/>
              <a:t>LABLynx LIMS – USA - web klient - koncové stanice nemusí být extrémně výkonné</a:t>
            </a:r>
          </a:p>
          <a:p>
            <a:pPr eaLnBrk="1" hangingPunct="1"/>
            <a:r>
              <a:rPr lang="cs-CZ" altLang="cs-CZ" sz="2400" b="1" smtClean="0"/>
              <a:t>STARLIMS Corporation (USA)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                  – databáze MS-SQL, Oracle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                  -  web klient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OpenLIMS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sz="2400" b="1" smtClean="0"/>
              <a:t>LIS firmy Stapro využívající mnohovrstevnatou strukturu.</a:t>
            </a:r>
          </a:p>
          <a:p>
            <a:pPr eaLnBrk="1" hangingPunct="1"/>
            <a:r>
              <a:rPr lang="cs-CZ" altLang="cs-CZ" sz="2400" b="1" smtClean="0"/>
              <a:t>dvacetiletá historie  - její LIS nejrozšířenější v ČR a SR</a:t>
            </a:r>
          </a:p>
          <a:p>
            <a:pPr eaLnBrk="1" hangingPunct="1"/>
            <a:endParaRPr lang="cs-CZ" altLang="cs-CZ" sz="2400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IS </a:t>
            </a:r>
            <a:r>
              <a:rPr lang="cs-CZ" altLang="cs-CZ" sz="3600" b="1" dirty="0" err="1" smtClean="0"/>
              <a:t>Analytix</a:t>
            </a:r>
            <a:endParaRPr lang="cs-CZ" altLang="cs-CZ" sz="36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cs-CZ" altLang="cs-CZ" sz="2000" b="1" dirty="0" smtClean="0"/>
              <a:t>Švédský moderní LIS</a:t>
            </a:r>
          </a:p>
          <a:p>
            <a:pPr eaLnBrk="1" hangingPunct="1"/>
            <a:r>
              <a:rPr lang="cs-CZ" altLang="cs-CZ" sz="2000" b="1" dirty="0" smtClean="0"/>
              <a:t>Software nabízí firma </a:t>
            </a:r>
            <a:r>
              <a:rPr lang="cs-CZ" altLang="cs-CZ" sz="2000" b="1" dirty="0" err="1" smtClean="0"/>
              <a:t>Compu</a:t>
            </a:r>
            <a:r>
              <a:rPr lang="cs-CZ" altLang="cs-CZ" sz="2000" b="1" dirty="0" smtClean="0"/>
              <a:t> Group </a:t>
            </a:r>
            <a:r>
              <a:rPr lang="cs-CZ" altLang="cs-CZ" sz="2000" b="1" dirty="0" err="1" smtClean="0"/>
              <a:t>Medical</a:t>
            </a:r>
            <a:endParaRPr lang="cs-CZ" altLang="cs-CZ" sz="2000" b="1" dirty="0" smtClean="0"/>
          </a:p>
          <a:p>
            <a:pPr eaLnBrk="1" hangingPunct="1"/>
            <a:r>
              <a:rPr lang="cs-CZ" altLang="cs-CZ" sz="2000" b="1" dirty="0" smtClean="0"/>
              <a:t>Pro všechny typy </a:t>
            </a:r>
            <a:r>
              <a:rPr lang="cs-CZ" altLang="cs-CZ" sz="2000" b="1" dirty="0" err="1" smtClean="0"/>
              <a:t>labpratoří</a:t>
            </a:r>
            <a:endParaRPr lang="cs-CZ" altLang="cs-CZ" sz="2000" b="1" dirty="0" smtClean="0"/>
          </a:p>
          <a:p>
            <a:pPr eaLnBrk="1" hangingPunct="1"/>
            <a:r>
              <a:rPr lang="cs-CZ" altLang="cs-CZ" sz="2000" b="1" dirty="0" smtClean="0"/>
              <a:t>MS Windows platforma, DB MS SQL</a:t>
            </a:r>
          </a:p>
          <a:p>
            <a:pPr eaLnBrk="1" hangingPunct="1"/>
            <a:r>
              <a:rPr lang="cs-CZ" altLang="cs-CZ" sz="2000" b="1" dirty="0" smtClean="0"/>
              <a:t>Rozšířený na Slovensku (gigantický řetězec </a:t>
            </a:r>
            <a:r>
              <a:rPr lang="cs-CZ" altLang="cs-CZ" sz="2000" b="1" dirty="0" err="1" smtClean="0"/>
              <a:t>Alpha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Medical</a:t>
            </a:r>
            <a:r>
              <a:rPr lang="cs-CZ" altLang="cs-CZ" sz="2000" b="1" dirty="0" smtClean="0"/>
              <a:t>), </a:t>
            </a:r>
          </a:p>
          <a:p>
            <a:pPr eaLnBrk="1" hangingPunct="1"/>
            <a:r>
              <a:rPr lang="cs-CZ" altLang="cs-CZ" sz="2000" b="1" dirty="0" smtClean="0"/>
              <a:t>V ČR začíná  - </a:t>
            </a:r>
            <a:r>
              <a:rPr lang="cs-CZ" altLang="cs-CZ" sz="2000" b="1" dirty="0" err="1" smtClean="0"/>
              <a:t>Aeskulab</a:t>
            </a:r>
            <a:r>
              <a:rPr lang="cs-CZ" altLang="cs-CZ" sz="2000" b="1" dirty="0" smtClean="0"/>
              <a:t> Holding</a:t>
            </a:r>
          </a:p>
          <a:p>
            <a:pPr eaLnBrk="1" hangingPunct="1"/>
            <a:r>
              <a:rPr lang="cs-CZ" altLang="cs-CZ" sz="2000" b="1" dirty="0" smtClean="0"/>
              <a:t>Zvlášť validace technická </a:t>
            </a:r>
            <a:r>
              <a:rPr lang="cs-CZ" altLang="cs-CZ" sz="2000" b="1" dirty="0" smtClean="0"/>
              <a:t>a klinická</a:t>
            </a:r>
          </a:p>
          <a:p>
            <a:pPr marL="0" indent="0" eaLnBrk="1" hangingPunct="1">
              <a:buNone/>
            </a:pPr>
            <a:endParaRPr lang="cs-CZ" altLang="cs-CZ" sz="2000" b="1" dirty="0"/>
          </a:p>
          <a:p>
            <a:pPr marL="0" indent="0" eaLnBrk="1" hangingPunct="1">
              <a:buNone/>
            </a:pPr>
            <a:r>
              <a:rPr lang="cs-CZ" altLang="cs-CZ" sz="2000" b="1" dirty="0" smtClean="0"/>
              <a:t>                                              </a:t>
            </a:r>
            <a:r>
              <a:rPr lang="cs-CZ" altLang="cs-CZ" sz="3600" b="1" dirty="0" smtClean="0"/>
              <a:t>DS soft</a:t>
            </a:r>
          </a:p>
          <a:p>
            <a:pPr marL="0" indent="0" eaLnBrk="1" hangingPunct="1">
              <a:buNone/>
            </a:pPr>
            <a:r>
              <a:rPr lang="cs-CZ" altLang="cs-CZ" sz="2000" b="1" dirty="0" smtClean="0"/>
              <a:t>Relativně nový program místo systému M </a:t>
            </a:r>
            <a:r>
              <a:rPr lang="cs-CZ" altLang="cs-CZ" sz="2000" b="1" dirty="0" err="1" smtClean="0"/>
              <a:t>Lab</a:t>
            </a:r>
            <a:r>
              <a:rPr lang="cs-CZ" altLang="cs-CZ" sz="2000" b="1" dirty="0" smtClean="0"/>
              <a:t> – populární v mikrobiologii</a:t>
            </a:r>
            <a:endParaRPr lang="cs-CZ" altLang="cs-CZ" sz="20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Data manager, middleware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Spojení  LIS se softwarem analyzátoru často nestačí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Mezi software analyzátoru, LIS a software perianalytického systému začleněn </a:t>
            </a:r>
            <a:r>
              <a:rPr lang="cs-CZ" altLang="cs-CZ" sz="2400" b="1" smtClean="0"/>
              <a:t>middleware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MW</a:t>
            </a:r>
            <a:r>
              <a:rPr lang="cs-CZ" altLang="cs-CZ" sz="2400" smtClean="0"/>
              <a:t> zajišťuje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 - vzájemnou oboustrannou komunikaci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 - kontrolu pohybu vzorku po laboratoři + archivaci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 - kontrolu kvality, validaci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Data manager -</a:t>
            </a:r>
            <a:r>
              <a:rPr lang="cs-CZ" altLang="cs-CZ" sz="2400" smtClean="0"/>
              <a:t> další software mezi analyzátory a LIS</a:t>
            </a: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DM </a:t>
            </a:r>
            <a:r>
              <a:rPr lang="cs-CZ" altLang="cs-CZ" sz="2400" smtClean="0"/>
              <a:t>umožňuje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řídit více přístrojů z jedné stanice (centrální kontrolní modul)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plní funkce, které některé LIS neumožňují (např. definace různých pravidel a podmínek)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Datová cesta od požadavku lékaře po obdržení výsledku lékařem: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</a:t>
            </a:r>
            <a:r>
              <a:rPr lang="cs-CZ" altLang="cs-CZ" sz="2400" b="1" smtClean="0"/>
              <a:t>NIS – LIS – MW – Analyzátor – DM – MW – LIS - NIS</a:t>
            </a:r>
          </a:p>
        </p:txBody>
      </p:sp>
      <p:pic>
        <p:nvPicPr>
          <p:cNvPr id="16388" name="Picture 4" descr="Hráčovo sen (17 fotek) - 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12938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-12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2195513" y="549275"/>
          <a:ext cx="4659312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3" imgW="5944819" imgH="8044282" progId="Visio.Drawing.6">
                  <p:embed/>
                </p:oleObj>
              </mc:Choice>
              <mc:Fallback>
                <p:oleObj r:id="rId3" imgW="5944819" imgH="804428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49275"/>
                        <a:ext cx="4659312" cy="6308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042988" y="0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Příklad: Schéma datové cesty PSM-MPA-analyzátor - OKB FN Brno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Nemocniční informační systém (NIS)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Podpora a evidence všech medicínských procesů a postupů - mezioborové komunikace a spolupráce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Výrobci NIS - LIS</a:t>
            </a:r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hlavní funkce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Kompletní pacientská dokumentace – ambulance + lůžková oddělení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   (vstupní anamnéza,průběh léčby, závěrečná zpráva)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Laboratorní komplement – výsledky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Obrazový komplement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Tisk receptů, generace elektronické žádanky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Přehled o aktuálních nákladech, vyúčtování zdravotní péče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nadstavbové  funkce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Lékárna</a:t>
            </a:r>
          </a:p>
          <a:p>
            <a:pPr eaLnBrk="1" hangingPunct="1"/>
            <a:r>
              <a:rPr lang="cs-CZ" altLang="cs-CZ" sz="2400" b="1" smtClean="0"/>
              <a:t>Stravovací provoz</a:t>
            </a:r>
          </a:p>
          <a:p>
            <a:pPr eaLnBrk="1" hangingPunct="1"/>
            <a:r>
              <a:rPr lang="cs-CZ" altLang="cs-CZ" sz="2400" b="1" smtClean="0"/>
              <a:t>Transfuzní terapie</a:t>
            </a:r>
          </a:p>
          <a:p>
            <a:pPr eaLnBrk="1" hangingPunct="1"/>
            <a:r>
              <a:rPr lang="cs-CZ" altLang="cs-CZ" sz="2400" b="1" smtClean="0"/>
              <a:t>Digitální zpracování dat</a:t>
            </a:r>
          </a:p>
          <a:p>
            <a:pPr eaLnBrk="1" hangingPunct="1"/>
            <a:r>
              <a:rPr lang="cs-CZ" altLang="cs-CZ" sz="2400" b="1" smtClean="0"/>
              <a:t>Přiložení zvukového nebo obrazového záznamu operace</a:t>
            </a:r>
          </a:p>
          <a:p>
            <a:pPr eaLnBrk="1" hangingPunct="1"/>
            <a:endParaRPr lang="cs-CZ" alt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Tok dat – základní cesta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Nemocniční informační systém (požadavky od kliniků )  - laboratorní informační systém (laboratoře)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LIS připojen k analyzátorům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Výsledky se automaticky přenášejí z analyzátorů do LIS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Po validaci přenos výsledků do NIS k lékaři</a:t>
            </a:r>
          </a:p>
        </p:txBody>
      </p:sp>
      <p:pic>
        <p:nvPicPr>
          <p:cNvPr id="3076" name="Picture 7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927350"/>
            <a:ext cx="129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Požadavky na moderní NIS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Otevřený pružně konfigurovatelný systém, plné využití datových standardů MZ, přizpůsobivost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Uživatelská vstřícnost: snadné zaškolení, standardní ovládání typu Windows</a:t>
            </a:r>
          </a:p>
          <a:p>
            <a:pPr eaLnBrk="1" hangingPunct="1">
              <a:buFontTx/>
              <a:buNone/>
            </a:pPr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Plné respektování ochrany pacientských informací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Významné systémy NIS v ČR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  </a:t>
            </a:r>
            <a:r>
              <a:rPr lang="cs-CZ" altLang="cs-CZ" b="1" smtClean="0"/>
              <a:t>PCS                         STEINER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AMIS                        SAS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STAPRO                  COMSYD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INEQ                        APP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SMS                         GUBI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MEDICON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-1793875" y="-357188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3555" name="Rectangle 12"/>
          <p:cNvSpPr>
            <a:spLocks noChangeArrowheads="1"/>
          </p:cNvSpPr>
          <p:nvPr/>
        </p:nvSpPr>
        <p:spPr bwMode="auto">
          <a:xfrm>
            <a:off x="-1793875" y="-998538"/>
            <a:ext cx="73152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45201" name="Group 145"/>
          <p:cNvGraphicFramePr>
            <a:graphicFrameLocks noGrp="1"/>
          </p:cNvGraphicFramePr>
          <p:nvPr/>
        </p:nvGraphicFramePr>
        <p:xfrm>
          <a:off x="179388" y="0"/>
          <a:ext cx="8208962" cy="6688139"/>
        </p:xfrm>
        <a:graphic>
          <a:graphicData uri="http://schemas.openxmlformats.org/drawingml/2006/table">
            <a:tbl>
              <a:tblPr/>
              <a:tblGrid>
                <a:gridCol w="1639887"/>
                <a:gridCol w="1643063"/>
                <a:gridCol w="1643062"/>
                <a:gridCol w="1643063"/>
                <a:gridCol w="1639887"/>
              </a:tblGrid>
              <a:tr h="57914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               Aktuální informace o některých firmách a jejich NIS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684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firmy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zaměstnanců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věnujících se 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provozovaných instalací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(převážně lůžková zařízení)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poznámka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4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 design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PODAPO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 účtování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AMIS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MEDICALC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STAPRO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MEDEA II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STEINER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INEQ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AKORD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SMS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CLINICOM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PROGRES-LAN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původně Dialog-NIS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GALILEO 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původně Ostrasoft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většinou jen dílčí řešení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situace na trhu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Nejlépe hodnocené – STAPRO, AMIS (velké systémy), INEQ  - nový nadějný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Žádný NIS si nedokázal zajistit dominantní postavení na trhu  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SMS - ve světovém měřítku jeden z největších dodavatelů NIS (mateřská firma sídlí v USA) 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GUBI - lázeňská zařízení </a:t>
            </a:r>
          </a:p>
          <a:p>
            <a:pPr eaLnBrk="1" hangingPunct="1"/>
            <a:endParaRPr lang="cs-CZ" altLang="cs-CZ" sz="2400" b="1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Elektronická žádanka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Tvorba žádanky na oddělení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Současné vygenerování čárového kódu – označení vzorků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Stejné údaje jako na klasické žádance pro laboratoře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Automatický převod do LIS – většinou načtením kódu na vzorku pomocí čtečky čárového kódu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Elektronická žádanka</a:t>
            </a:r>
          </a:p>
        </p:txBody>
      </p:sp>
      <p:pic>
        <p:nvPicPr>
          <p:cNvPr id="26627" name="Picture 4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465887" cy="914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Datový standard MZ ČR a NČLP</a:t>
            </a:r>
            <a:endParaRPr lang="cs-CZ" altLang="cs-CZ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Nezbytné vytvořit datové rozhraní zajišťující komunikaci mezi informačními systémy ve zdravotnictví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 ČR došlo k sjednocení v r. 1997 - první verze datového standardu ( ing. Zámečník)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Nyní verze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Datový standard umožňuje:</a:t>
            </a:r>
            <a:r>
              <a:rPr lang="cs-CZ" altLang="cs-CZ" sz="3200" smtClean="0"/>
              <a:t/>
            </a:r>
            <a:br>
              <a:rPr lang="cs-CZ" altLang="cs-CZ" sz="3200" smtClean="0"/>
            </a:br>
            <a:endParaRPr lang="cs-CZ" altLang="cs-CZ" sz="32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Předávání informací o pacientech mezi zdravotnickými informačními systémy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Objednávání směrem do LIS, sdělování výsledků z LIS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Předávání dat pro NZIS (Národní zdravotnický informační systém)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Systém využívá národní číselníky laboratorních položek (NČLP)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Číselníky  složeny z číselných kódů, z nichž každý odpovídá určité metodě (čtyřmístné číslo)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Datové standardy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Akceptovány většinou firem  dodávajících zdravotnický SW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Zabudovány do významných LIS a jiných systémů např. IZIP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Rozšiřovány o další položky dle požadavků z praxe (trvalý rozvoj)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Do budoucna je v systémech zakázáno používání vlastních položek zpočátku používané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Mezinárodní standardy – ve světě není jednotný systém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Datový standard HL7 – australský, částečně využíván v Evropě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NZIS - Národní zdravotnický informační systém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Ke sběru a zpracování zdravotnických údajů a informací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vedení Národních zdravotních registrů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poskytování informací v rozsahu určeném právními předpisy při respektování podmínek ochrany dat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využití informací v rámci zdravotnického výzkumu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Laboratorní informační systém (LIS)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Původně: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software - nahradil ruční zadávání požadavků na lab. vyš.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zapisování výsledků a jejich odesílání k objednateli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Nyní: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komplexní zpracování dat v laboratoři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od příjmu požadavku po zpracování - kontrola a vydání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vyúčtování provedené práce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tiskové sestavy, statistika a nadstavbové programy pro další zpracování uložených dat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údaje mohou přicházet z nejrůznějších zdrojů - ručně zadané nebo elektronicky od jiných PS či analyzátorů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výsledky trvale uloženy v systému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2827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IZIP  – internetový přístup ke zdravotním informacím pacienta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Zdravotnické informace on-line (pouze pro pacienty VZP) – </a:t>
            </a:r>
            <a:r>
              <a:rPr lang="cs-CZ" altLang="cs-CZ" sz="2400" b="1" smtClean="0">
                <a:solidFill>
                  <a:srgbClr val="800000"/>
                </a:solidFill>
              </a:rPr>
              <a:t>systém zrušen v r. 2012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Zkvalitňuje komunikaci mezi zdravotnickými subjekty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Komunikace lékař-lékař, pacient – lékař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Umožňuje přenos všech dat včetně náročných zobrazovacích technik (např. rentgeny)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Čerpá data z Elektronické zdravotní knížky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Zajišťuje poskytnutí rychlých údajů o zdravotním stavu pacienta Kompletní přehled o vykázané péči – zpětná kontrola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Základní charakteristiky LIS 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Žádanka – údaje o pacientovi: jméno, rodné číslo, diagnóza, pojišťovna, požadované metody k  vyšetření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Definice metod – název, jednotky, počet desetinných míst, referenční hodnoty, číslo NČLP, kód pojišťovny, kontrolní materiály…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Kontrolní modul – automatický přenos výsledků IKK a jejich 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Validace výsledků – různé úrovně – laborantka, lékař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Archivace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Nástroje k výpočtům a statistice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Generace dat pro pojišťovnu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Komunikace pomocí datových standardů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Další možnosti: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Generace jedinečných čárových kódů</a:t>
            </a:r>
          </a:p>
          <a:p>
            <a:pPr eaLnBrk="1" hangingPunct="1"/>
            <a:r>
              <a:rPr lang="cs-CZ" altLang="cs-CZ" sz="2400" b="1" smtClean="0"/>
              <a:t>Obousměrná komunikace s externím systémem</a:t>
            </a:r>
          </a:p>
          <a:p>
            <a:pPr eaLnBrk="1" hangingPunct="1"/>
            <a:r>
              <a:rPr lang="cs-CZ" altLang="cs-CZ" sz="2400" b="1" smtClean="0"/>
              <a:t>Skladové hospodářství (PCS LIS)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endParaRPr lang="cs-CZ" altLang="cs-CZ" sz="2400" b="1" smtClean="0"/>
          </a:p>
          <a:p>
            <a:pPr eaLnBrk="1" hangingPunct="1">
              <a:buFontTx/>
              <a:buNone/>
            </a:pPr>
            <a:r>
              <a:rPr lang="cs-CZ" altLang="cs-CZ" sz="2400" b="1" smtClean="0"/>
              <a:t>Jednotlivé LIS se velice liší finanční náročností –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pořizovací náklady, údržba, cena napojení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jednotlivých analyzátorů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Významné charakteristiky moderních LIS</a:t>
            </a:r>
            <a:endParaRPr lang="cs-CZ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kompletnost ( pro všechny typy klinických laboratoří)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vhodnost pro řetězce laboratoří, podpora detašovaných pracovišť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přizpůsobitelnost provozním podmínkám př. automatizaci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dokonalé sledování nákladů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údržba a upgrade přes web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podpora akreditace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databázová nezávislost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části nastavitelné uživatelem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grafická prezentace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prohlížení výsledků přes web na základě nastavených práv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možnost generování elektronické žádanky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18487" cy="1871662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Výčet firem nabízejících LIS v ČR</a:t>
            </a:r>
            <a:br>
              <a:rPr lang="cs-CZ" altLang="cs-CZ" sz="3200" b="1" smtClean="0"/>
            </a:br>
            <a:r>
              <a:rPr lang="cs-CZ" altLang="cs-CZ" sz="3200" b="1" smtClean="0"/>
              <a:t>(stav v roce 2006 - listopad):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2"/>
          <p:cNvSpPr>
            <a:spLocks noChangeArrowheads="1"/>
          </p:cNvSpPr>
          <p:nvPr/>
        </p:nvSpPr>
        <p:spPr bwMode="auto">
          <a:xfrm>
            <a:off x="8458200" y="16082963"/>
            <a:ext cx="43497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9219" name="Rectangle 223"/>
          <p:cNvSpPr>
            <a:spLocks noChangeArrowheads="1"/>
          </p:cNvSpPr>
          <p:nvPr/>
        </p:nvSpPr>
        <p:spPr bwMode="auto">
          <a:xfrm>
            <a:off x="4716463" y="6021388"/>
            <a:ext cx="30607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 praxi dosud vždy jen s NIS PCS*Care, ale lze též 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jiným NIS.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0" name="Rectangle 222"/>
          <p:cNvSpPr>
            <a:spLocks noChangeArrowheads="1"/>
          </p:cNvSpPr>
          <p:nvPr/>
        </p:nvSpPr>
        <p:spPr bwMode="auto">
          <a:xfrm>
            <a:off x="3563938" y="6092825"/>
            <a:ext cx="11985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1" name="Rectangle 221"/>
          <p:cNvSpPr>
            <a:spLocks noChangeArrowheads="1"/>
          </p:cNvSpPr>
          <p:nvPr/>
        </p:nvSpPr>
        <p:spPr bwMode="auto">
          <a:xfrm>
            <a:off x="2339975" y="6092825"/>
            <a:ext cx="1193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2" name="Rectangle 220"/>
          <p:cNvSpPr>
            <a:spLocks noChangeArrowheads="1"/>
          </p:cNvSpPr>
          <p:nvPr/>
        </p:nvSpPr>
        <p:spPr bwMode="auto">
          <a:xfrm>
            <a:off x="1476375" y="6092825"/>
            <a:ext cx="8175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PCS*LIS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3" name="Rectangle 219"/>
          <p:cNvSpPr>
            <a:spLocks noChangeArrowheads="1"/>
          </p:cNvSpPr>
          <p:nvPr/>
        </p:nvSpPr>
        <p:spPr bwMode="auto">
          <a:xfrm>
            <a:off x="684213" y="6092825"/>
            <a:ext cx="935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PCS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Systems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spol.s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4" name="Rectangle 218"/>
          <p:cNvSpPr>
            <a:spLocks noChangeArrowheads="1"/>
          </p:cNvSpPr>
          <p:nvPr/>
        </p:nvSpPr>
        <p:spPr bwMode="auto">
          <a:xfrm>
            <a:off x="0" y="6092825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5" name="Rectangle 214"/>
          <p:cNvSpPr>
            <a:spLocks noChangeArrowheads="1"/>
          </p:cNvSpPr>
          <p:nvPr/>
        </p:nvSpPr>
        <p:spPr bwMode="auto">
          <a:xfrm>
            <a:off x="4716463" y="5589588"/>
            <a:ext cx="30607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HiComp, ICZ, Medicalc, SMS,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Stapro (MEDEA), Stapro (AKORD)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6" name="Rectangle 213"/>
          <p:cNvSpPr>
            <a:spLocks noChangeArrowheads="1"/>
          </p:cNvSpPr>
          <p:nvPr/>
        </p:nvSpPr>
        <p:spPr bwMode="auto">
          <a:xfrm>
            <a:off x="3563938" y="5589588"/>
            <a:ext cx="119856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7" name="Rectangle 212"/>
          <p:cNvSpPr>
            <a:spLocks noChangeArrowheads="1"/>
          </p:cNvSpPr>
          <p:nvPr/>
        </p:nvSpPr>
        <p:spPr bwMode="auto">
          <a:xfrm>
            <a:off x="2339975" y="5589588"/>
            <a:ext cx="1193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8" name="Rectangle 211"/>
          <p:cNvSpPr>
            <a:spLocks noChangeArrowheads="1"/>
          </p:cNvSpPr>
          <p:nvPr/>
        </p:nvSpPr>
        <p:spPr bwMode="auto">
          <a:xfrm>
            <a:off x="1547813" y="5589588"/>
            <a:ext cx="817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INFOLAB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9" name="Rectangle 210"/>
          <p:cNvSpPr>
            <a:spLocks noChangeArrowheads="1"/>
          </p:cNvSpPr>
          <p:nvPr/>
        </p:nvSpPr>
        <p:spPr bwMode="auto">
          <a:xfrm>
            <a:off x="684213" y="5589588"/>
            <a:ext cx="8524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MP Program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0" name="Rectangle 209"/>
          <p:cNvSpPr>
            <a:spLocks noChangeArrowheads="1"/>
          </p:cNvSpPr>
          <p:nvPr/>
        </p:nvSpPr>
        <p:spPr bwMode="auto">
          <a:xfrm>
            <a:off x="0" y="5589588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69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1" name="Rectangle 207"/>
          <p:cNvSpPr>
            <a:spLocks noChangeArrowheads="1"/>
          </p:cNvSpPr>
          <p:nvPr/>
        </p:nvSpPr>
        <p:spPr bwMode="auto">
          <a:xfrm>
            <a:off x="7780338" y="8696325"/>
            <a:ext cx="677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9232" name="Rectangle 205"/>
          <p:cNvSpPr>
            <a:spLocks noChangeArrowheads="1"/>
          </p:cNvSpPr>
          <p:nvPr/>
        </p:nvSpPr>
        <p:spPr bwMode="auto">
          <a:xfrm>
            <a:off x="4716463" y="5084763"/>
            <a:ext cx="3060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 praxi dosud vždy jen s NIS Grey Fox firmy Medicon, ale lze též s jiným NIS.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3" name="Rectangle 204"/>
          <p:cNvSpPr>
            <a:spLocks noChangeArrowheads="1"/>
          </p:cNvSpPr>
          <p:nvPr/>
        </p:nvSpPr>
        <p:spPr bwMode="auto">
          <a:xfrm>
            <a:off x="3563938" y="50847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4" name="Rectangle 203"/>
          <p:cNvSpPr>
            <a:spLocks noChangeArrowheads="1"/>
          </p:cNvSpPr>
          <p:nvPr/>
        </p:nvSpPr>
        <p:spPr bwMode="auto">
          <a:xfrm>
            <a:off x="2339975" y="50847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5" name="Rectangle 202"/>
          <p:cNvSpPr>
            <a:spLocks noChangeArrowheads="1"/>
          </p:cNvSpPr>
          <p:nvPr/>
        </p:nvSpPr>
        <p:spPr bwMode="auto">
          <a:xfrm>
            <a:off x="1547813" y="5013325"/>
            <a:ext cx="817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Grey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Fox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6" name="Rectangle 201"/>
          <p:cNvSpPr>
            <a:spLocks noChangeArrowheads="1"/>
          </p:cNvSpPr>
          <p:nvPr/>
        </p:nvSpPr>
        <p:spPr bwMode="auto">
          <a:xfrm>
            <a:off x="684213" y="5084763"/>
            <a:ext cx="8524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MEDICON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7" name="Rectangle 200"/>
          <p:cNvSpPr>
            <a:spLocks noChangeArrowheads="1"/>
          </p:cNvSpPr>
          <p:nvPr/>
        </p:nvSpPr>
        <p:spPr bwMode="auto">
          <a:xfrm>
            <a:off x="0" y="5084763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8" name="Rectangle 198"/>
          <p:cNvSpPr>
            <a:spLocks noChangeArrowheads="1"/>
          </p:cNvSpPr>
          <p:nvPr/>
        </p:nvSpPr>
        <p:spPr bwMode="auto">
          <a:xfrm>
            <a:off x="7812088" y="5084763"/>
            <a:ext cx="6778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9" name="Rectangle 196"/>
          <p:cNvSpPr>
            <a:spLocks noChangeArrowheads="1"/>
          </p:cNvSpPr>
          <p:nvPr/>
        </p:nvSpPr>
        <p:spPr bwMode="auto">
          <a:xfrm>
            <a:off x="4716463" y="4437063"/>
            <a:ext cx="3060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ICZ (AMIS), HiComp, Stapro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 (MEDEA), Stapro (AKORD)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0" name="Rectangle 195"/>
          <p:cNvSpPr>
            <a:spLocks noChangeArrowheads="1"/>
          </p:cNvSpPr>
          <p:nvPr/>
        </p:nvSpPr>
        <p:spPr bwMode="auto">
          <a:xfrm>
            <a:off x="3563938" y="44370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1" name="Rectangle 194"/>
          <p:cNvSpPr>
            <a:spLocks noChangeArrowheads="1"/>
          </p:cNvSpPr>
          <p:nvPr/>
        </p:nvSpPr>
        <p:spPr bwMode="auto">
          <a:xfrm>
            <a:off x="2339975" y="44370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2" name="Rectangle 193"/>
          <p:cNvSpPr>
            <a:spLocks noChangeArrowheads="1"/>
          </p:cNvSpPr>
          <p:nvPr/>
        </p:nvSpPr>
        <p:spPr bwMode="auto">
          <a:xfrm>
            <a:off x="1476375" y="4437063"/>
            <a:ext cx="8175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LIRS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3" name="Rectangle 192"/>
          <p:cNvSpPr>
            <a:spLocks noChangeArrowheads="1"/>
          </p:cNvSpPr>
          <p:nvPr/>
        </p:nvSpPr>
        <p:spPr bwMode="auto">
          <a:xfrm>
            <a:off x="611188" y="4437063"/>
            <a:ext cx="8524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LIRS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4" name="Rectangle 191"/>
          <p:cNvSpPr>
            <a:spLocks noChangeArrowheads="1"/>
          </p:cNvSpPr>
          <p:nvPr/>
        </p:nvSpPr>
        <p:spPr bwMode="auto">
          <a:xfrm>
            <a:off x="0" y="4437063"/>
            <a:ext cx="6572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70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5" name="Rectangle 187"/>
          <p:cNvSpPr>
            <a:spLocks noChangeArrowheads="1"/>
          </p:cNvSpPr>
          <p:nvPr/>
        </p:nvSpPr>
        <p:spPr bwMode="auto">
          <a:xfrm>
            <a:off x="4787900" y="3789363"/>
            <a:ext cx="295275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Dodává se jako součást NIS AMIS*H; komunikace LIS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 NIS AMIS*H není řešena cestou DS.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Dále viz firma TIS Brno - níže.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6" name="Rectangle 186"/>
          <p:cNvSpPr>
            <a:spLocks noChangeArrowheads="1"/>
          </p:cNvSpPr>
          <p:nvPr/>
        </p:nvSpPr>
        <p:spPr bwMode="auto">
          <a:xfrm>
            <a:off x="3563938" y="3860800"/>
            <a:ext cx="11985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řešeno mimo DS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7" name="Rectangle 185"/>
          <p:cNvSpPr>
            <a:spLocks noChangeArrowheads="1"/>
          </p:cNvSpPr>
          <p:nvPr/>
        </p:nvSpPr>
        <p:spPr bwMode="auto">
          <a:xfrm>
            <a:off x="2339975" y="3860800"/>
            <a:ext cx="11938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8" name="Rectangle 184"/>
          <p:cNvSpPr>
            <a:spLocks noChangeArrowheads="1"/>
          </p:cNvSpPr>
          <p:nvPr/>
        </p:nvSpPr>
        <p:spPr bwMode="auto">
          <a:xfrm>
            <a:off x="1476375" y="3860800"/>
            <a:ext cx="8175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AMIS*H a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LIS-TIS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9" name="Rectangle 183"/>
          <p:cNvSpPr>
            <a:spLocks noChangeArrowheads="1"/>
          </p:cNvSpPr>
          <p:nvPr/>
        </p:nvSpPr>
        <p:spPr bwMode="auto">
          <a:xfrm>
            <a:off x="611188" y="3860800"/>
            <a:ext cx="8524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ICZ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0" name="Rectangle 182"/>
          <p:cNvSpPr>
            <a:spLocks noChangeArrowheads="1"/>
          </p:cNvSpPr>
          <p:nvPr/>
        </p:nvSpPr>
        <p:spPr bwMode="auto">
          <a:xfrm>
            <a:off x="0" y="3860800"/>
            <a:ext cx="657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21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1" name="Rectangle 180"/>
          <p:cNvSpPr>
            <a:spLocks noChangeArrowheads="1"/>
          </p:cNvSpPr>
          <p:nvPr/>
        </p:nvSpPr>
        <p:spPr bwMode="auto">
          <a:xfrm>
            <a:off x="7812088" y="3357563"/>
            <a:ext cx="6778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2" name="Rectangle 178"/>
          <p:cNvSpPr>
            <a:spLocks noChangeArrowheads="1"/>
          </p:cNvSpPr>
          <p:nvPr/>
        </p:nvSpPr>
        <p:spPr bwMode="auto">
          <a:xfrm>
            <a:off x="4787900" y="3357563"/>
            <a:ext cx="30607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Dodává se jako součást NIS HiComp.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3" name="Rectangle 177"/>
          <p:cNvSpPr>
            <a:spLocks noChangeArrowheads="1"/>
          </p:cNvSpPr>
          <p:nvPr/>
        </p:nvSpPr>
        <p:spPr bwMode="auto">
          <a:xfrm>
            <a:off x="3563938" y="33575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4" name="Rectangle 176"/>
          <p:cNvSpPr>
            <a:spLocks noChangeArrowheads="1"/>
          </p:cNvSpPr>
          <p:nvPr/>
        </p:nvSpPr>
        <p:spPr bwMode="auto">
          <a:xfrm>
            <a:off x="2339975" y="33575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5" name="Rectangle 175"/>
          <p:cNvSpPr>
            <a:spLocks noChangeArrowheads="1"/>
          </p:cNvSpPr>
          <p:nvPr/>
        </p:nvSpPr>
        <p:spPr bwMode="auto">
          <a:xfrm>
            <a:off x="1476375" y="3357563"/>
            <a:ext cx="817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HiComp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6" name="Rectangle 174"/>
          <p:cNvSpPr>
            <a:spLocks noChangeArrowheads="1"/>
          </p:cNvSpPr>
          <p:nvPr/>
        </p:nvSpPr>
        <p:spPr bwMode="auto">
          <a:xfrm>
            <a:off x="684213" y="3357563"/>
            <a:ext cx="852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HiComp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7" name="Rectangle 173"/>
          <p:cNvSpPr>
            <a:spLocks noChangeArrowheads="1"/>
          </p:cNvSpPr>
          <p:nvPr/>
        </p:nvSpPr>
        <p:spPr bwMode="auto">
          <a:xfrm>
            <a:off x="0" y="3357563"/>
            <a:ext cx="657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6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8" name="Rectangle 168"/>
          <p:cNvSpPr>
            <a:spLocks noChangeArrowheads="1"/>
          </p:cNvSpPr>
          <p:nvPr/>
        </p:nvSpPr>
        <p:spPr bwMode="auto">
          <a:xfrm>
            <a:off x="3563938" y="2636838"/>
            <a:ext cx="11985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chystá se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9" name="Rectangle 167"/>
          <p:cNvSpPr>
            <a:spLocks noChangeArrowheads="1"/>
          </p:cNvSpPr>
          <p:nvPr/>
        </p:nvSpPr>
        <p:spPr bwMode="auto">
          <a:xfrm>
            <a:off x="2339975" y="2636838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0" name="Rectangle 166"/>
          <p:cNvSpPr>
            <a:spLocks noChangeArrowheads="1"/>
          </p:cNvSpPr>
          <p:nvPr/>
        </p:nvSpPr>
        <p:spPr bwMode="auto">
          <a:xfrm>
            <a:off x="1476375" y="2636838"/>
            <a:ext cx="8175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BIOLAB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1" name="Rectangle 165"/>
          <p:cNvSpPr>
            <a:spLocks noChangeArrowheads="1"/>
          </p:cNvSpPr>
          <p:nvPr/>
        </p:nvSpPr>
        <p:spPr bwMode="auto">
          <a:xfrm>
            <a:off x="684213" y="2636838"/>
            <a:ext cx="8524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DYNATECH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2" name="Rectangle 164"/>
          <p:cNvSpPr>
            <a:spLocks noChangeArrowheads="1"/>
          </p:cNvSpPr>
          <p:nvPr/>
        </p:nvSpPr>
        <p:spPr bwMode="auto">
          <a:xfrm>
            <a:off x="0" y="2636838"/>
            <a:ext cx="6572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3" name="Rectangle 162"/>
          <p:cNvSpPr>
            <a:spLocks noChangeArrowheads="1"/>
          </p:cNvSpPr>
          <p:nvPr/>
        </p:nvSpPr>
        <p:spPr bwMode="auto">
          <a:xfrm>
            <a:off x="7740650" y="2636838"/>
            <a:ext cx="6778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v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900">
                <a:ea typeface="Times New Roman" pitchFamily="18" charset="0"/>
                <a:cs typeface="Arial" charset="0"/>
              </a:rPr>
              <a:t>W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4" name="Rectangle 161"/>
          <p:cNvSpPr>
            <a:spLocks noChangeArrowheads="1"/>
          </p:cNvSpPr>
          <p:nvPr/>
        </p:nvSpPr>
        <p:spPr bwMode="auto">
          <a:xfrm>
            <a:off x="6011863" y="1916113"/>
            <a:ext cx="1719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pro mikrobiologii a hygienu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(postupně rozšiřován o další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typy)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5" name="Rectangle 160"/>
          <p:cNvSpPr>
            <a:spLocks noChangeArrowheads="1"/>
          </p:cNvSpPr>
          <p:nvPr/>
        </p:nvSpPr>
        <p:spPr bwMode="auto">
          <a:xfrm>
            <a:off x="4716463" y="1916113"/>
            <a:ext cx="13414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s: Stapro (MEDEA)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Komunikace s IZIP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přípravě.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6" name="Rectangle 159"/>
          <p:cNvSpPr>
            <a:spLocks noChangeArrowheads="1"/>
          </p:cNvSpPr>
          <p:nvPr/>
        </p:nvSpPr>
        <p:spPr bwMode="auto">
          <a:xfrm>
            <a:off x="3563938" y="1916113"/>
            <a:ext cx="1198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chystá se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7" name="Rectangle 158"/>
          <p:cNvSpPr>
            <a:spLocks noChangeArrowheads="1"/>
          </p:cNvSpPr>
          <p:nvPr/>
        </p:nvSpPr>
        <p:spPr bwMode="auto">
          <a:xfrm>
            <a:off x="2339975" y="1916113"/>
            <a:ext cx="11938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8" name="Rectangle 157"/>
          <p:cNvSpPr>
            <a:spLocks noChangeArrowheads="1"/>
          </p:cNvSpPr>
          <p:nvPr/>
        </p:nvSpPr>
        <p:spPr bwMode="auto">
          <a:xfrm>
            <a:off x="1547813" y="1916113"/>
            <a:ext cx="8175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Envis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LIMS.Net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9" name="Rectangle 156"/>
          <p:cNvSpPr>
            <a:spLocks noChangeArrowheads="1"/>
          </p:cNvSpPr>
          <p:nvPr/>
        </p:nvSpPr>
        <p:spPr bwMode="auto">
          <a:xfrm>
            <a:off x="684213" y="1916113"/>
            <a:ext cx="8524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 Soft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Olomouc,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spol 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0" name="Rectangle 155"/>
          <p:cNvSpPr>
            <a:spLocks noChangeArrowheads="1"/>
          </p:cNvSpPr>
          <p:nvPr/>
        </p:nvSpPr>
        <p:spPr bwMode="auto">
          <a:xfrm>
            <a:off x="0" y="1916113"/>
            <a:ext cx="657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14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1" name="Rectangle 153"/>
          <p:cNvSpPr>
            <a:spLocks noChangeArrowheads="1"/>
          </p:cNvSpPr>
          <p:nvPr/>
        </p:nvSpPr>
        <p:spPr bwMode="auto">
          <a:xfrm>
            <a:off x="7812088" y="1916113"/>
            <a:ext cx="677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WS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2006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2" name="Rectangle 150"/>
          <p:cNvSpPr>
            <a:spLocks noChangeArrowheads="1"/>
          </p:cNvSpPr>
          <p:nvPr/>
        </p:nvSpPr>
        <p:spPr bwMode="auto">
          <a:xfrm>
            <a:off x="3635375" y="1412875"/>
            <a:ext cx="1198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3" name="Rectangle 149"/>
          <p:cNvSpPr>
            <a:spLocks noChangeArrowheads="1"/>
          </p:cNvSpPr>
          <p:nvPr/>
        </p:nvSpPr>
        <p:spPr bwMode="auto">
          <a:xfrm>
            <a:off x="2339975" y="1412875"/>
            <a:ext cx="1193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4" name="Rectangle 148"/>
          <p:cNvSpPr>
            <a:spLocks noChangeArrowheads="1"/>
          </p:cNvSpPr>
          <p:nvPr/>
        </p:nvSpPr>
        <p:spPr bwMode="auto">
          <a:xfrm>
            <a:off x="1547813" y="1412875"/>
            <a:ext cx="81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CSC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Laborant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5" name="Rectangle 147"/>
          <p:cNvSpPr>
            <a:spLocks noChangeArrowheads="1"/>
          </p:cNvSpPr>
          <p:nvPr/>
        </p:nvSpPr>
        <p:spPr bwMode="auto">
          <a:xfrm>
            <a:off x="684213" y="1412875"/>
            <a:ext cx="8524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C.S.C.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6" name="Rectangle 146"/>
          <p:cNvSpPr>
            <a:spLocks noChangeArrowheads="1"/>
          </p:cNvSpPr>
          <p:nvPr/>
        </p:nvSpPr>
        <p:spPr bwMode="auto">
          <a:xfrm>
            <a:off x="0" y="1412875"/>
            <a:ext cx="657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7" name="Rectangle 143"/>
          <p:cNvSpPr>
            <a:spLocks noChangeArrowheads="1"/>
          </p:cNvSpPr>
          <p:nvPr/>
        </p:nvSpPr>
        <p:spPr bwMode="auto">
          <a:xfrm>
            <a:off x="6084888" y="908050"/>
            <a:ext cx="1719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pro mikrobiologii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8" name="Rectangle 142"/>
          <p:cNvSpPr>
            <a:spLocks noChangeArrowheads="1"/>
          </p:cNvSpPr>
          <p:nvPr/>
        </p:nvSpPr>
        <p:spPr bwMode="auto">
          <a:xfrm>
            <a:off x="4716463" y="836613"/>
            <a:ext cx="1341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Stapro (MEDEA)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9" name="Rectangle 141"/>
          <p:cNvSpPr>
            <a:spLocks noChangeArrowheads="1"/>
          </p:cNvSpPr>
          <p:nvPr/>
        </p:nvSpPr>
        <p:spPr bwMode="auto">
          <a:xfrm>
            <a:off x="3563938" y="908050"/>
            <a:ext cx="10795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dosud nebylo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požadováno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0" name="Rectangle 140"/>
          <p:cNvSpPr>
            <a:spLocks noChangeArrowheads="1"/>
          </p:cNvSpPr>
          <p:nvPr/>
        </p:nvSpPr>
        <p:spPr bwMode="auto">
          <a:xfrm>
            <a:off x="2339975" y="908050"/>
            <a:ext cx="11938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1" name="Rectangle 139"/>
          <p:cNvSpPr>
            <a:spLocks noChangeArrowheads="1"/>
          </p:cNvSpPr>
          <p:nvPr/>
        </p:nvSpPr>
        <p:spPr bwMode="auto">
          <a:xfrm>
            <a:off x="1547813" y="908050"/>
            <a:ext cx="81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AMIS,WinA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2" name="Rectangle 138"/>
          <p:cNvSpPr>
            <a:spLocks noChangeArrowheads="1"/>
          </p:cNvSpPr>
          <p:nvPr/>
        </p:nvSpPr>
        <p:spPr bwMode="auto">
          <a:xfrm>
            <a:off x="684213" y="908050"/>
            <a:ext cx="8524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CNS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3" name="Rectangle 137"/>
          <p:cNvSpPr>
            <a:spLocks noChangeArrowheads="1"/>
          </p:cNvSpPr>
          <p:nvPr/>
        </p:nvSpPr>
        <p:spPr bwMode="auto">
          <a:xfrm>
            <a:off x="0" y="908050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4" name="Rectangle 135"/>
          <p:cNvSpPr>
            <a:spLocks noChangeArrowheads="1"/>
          </p:cNvSpPr>
          <p:nvPr/>
        </p:nvSpPr>
        <p:spPr bwMode="auto">
          <a:xfrm>
            <a:off x="7740650" y="188913"/>
            <a:ext cx="6778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kdy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bude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DS4?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WS?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5" name="Rectangle 134"/>
          <p:cNvSpPr>
            <a:spLocks noChangeArrowheads="1"/>
          </p:cNvSpPr>
          <p:nvPr/>
        </p:nvSpPr>
        <p:spPr bwMode="auto">
          <a:xfrm>
            <a:off x="6061075" y="274638"/>
            <a:ext cx="17192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poznámky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6" name="Rectangle 133"/>
          <p:cNvSpPr>
            <a:spLocks noChangeArrowheads="1"/>
          </p:cNvSpPr>
          <p:nvPr/>
        </p:nvSpPr>
        <p:spPr bwMode="auto">
          <a:xfrm>
            <a:off x="4719638" y="274638"/>
            <a:ext cx="1341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ověřená komunikace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NIS uvedených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firem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7" name="Rectangle 132"/>
          <p:cNvSpPr>
            <a:spLocks noChangeArrowheads="1"/>
          </p:cNvSpPr>
          <p:nvPr/>
        </p:nvSpPr>
        <p:spPr bwMode="auto">
          <a:xfrm>
            <a:off x="3521075" y="274638"/>
            <a:ext cx="11985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příjem objednávek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využitím DS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verze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8" name="Rectangle 131"/>
          <p:cNvSpPr>
            <a:spLocks noChangeArrowheads="1"/>
          </p:cNvSpPr>
          <p:nvPr/>
        </p:nvSpPr>
        <p:spPr bwMode="auto">
          <a:xfrm>
            <a:off x="2327275" y="274638"/>
            <a:ext cx="11938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vydávání výsledků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využitím DS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verze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9" name="Rectangle 130"/>
          <p:cNvSpPr>
            <a:spLocks noChangeArrowheads="1"/>
          </p:cNvSpPr>
          <p:nvPr/>
        </p:nvSpPr>
        <p:spPr bwMode="auto">
          <a:xfrm>
            <a:off x="1509713" y="274638"/>
            <a:ext cx="817562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Označení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LIS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0" name="Rectangle 129"/>
          <p:cNvSpPr>
            <a:spLocks noChangeArrowheads="1"/>
          </p:cNvSpPr>
          <p:nvPr/>
        </p:nvSpPr>
        <p:spPr bwMode="auto">
          <a:xfrm>
            <a:off x="657225" y="274638"/>
            <a:ext cx="85248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firma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1" name="Rectangle 128"/>
          <p:cNvSpPr>
            <a:spLocks noChangeArrowheads="1"/>
          </p:cNvSpPr>
          <p:nvPr/>
        </p:nvSpPr>
        <p:spPr bwMode="auto">
          <a:xfrm>
            <a:off x="0" y="260350"/>
            <a:ext cx="7556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Počet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Instala</a:t>
            </a:r>
            <a:r>
              <a:rPr lang="en-US" altLang="cs-CZ" sz="900" b="1">
                <a:ea typeface="Times New Roman" pitchFamily="18" charset="0"/>
                <a:cs typeface="Arial" charset="0"/>
              </a:rPr>
              <a:t>c</a:t>
            </a:r>
            <a:r>
              <a:rPr lang="cs-CZ" altLang="cs-CZ" sz="900" b="1">
                <a:ea typeface="Times New Roman" pitchFamily="18" charset="0"/>
                <a:cs typeface="Arial" charset="0"/>
              </a:rPr>
              <a:t>í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 ČR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2" name="Line 263"/>
          <p:cNvSpPr>
            <a:spLocks noChangeShapeType="1"/>
          </p:cNvSpPr>
          <p:nvPr/>
        </p:nvSpPr>
        <p:spPr bwMode="auto">
          <a:xfrm flipV="1">
            <a:off x="0" y="260350"/>
            <a:ext cx="8458200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3" name="Line 265"/>
          <p:cNvSpPr>
            <a:spLocks noChangeShapeType="1"/>
          </p:cNvSpPr>
          <p:nvPr/>
        </p:nvSpPr>
        <p:spPr bwMode="auto">
          <a:xfrm>
            <a:off x="0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4" name="Line 269"/>
          <p:cNvSpPr>
            <a:spLocks noChangeShapeType="1"/>
          </p:cNvSpPr>
          <p:nvPr/>
        </p:nvSpPr>
        <p:spPr bwMode="auto">
          <a:xfrm>
            <a:off x="0" y="83661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5" name="Line 271"/>
          <p:cNvSpPr>
            <a:spLocks noChangeShapeType="1"/>
          </p:cNvSpPr>
          <p:nvPr/>
        </p:nvSpPr>
        <p:spPr bwMode="auto">
          <a:xfrm>
            <a:off x="684213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6" name="Line 274"/>
          <p:cNvSpPr>
            <a:spLocks noChangeShapeType="1"/>
          </p:cNvSpPr>
          <p:nvPr/>
        </p:nvSpPr>
        <p:spPr bwMode="auto">
          <a:xfrm>
            <a:off x="1476375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7" name="Line 277"/>
          <p:cNvSpPr>
            <a:spLocks noChangeShapeType="1"/>
          </p:cNvSpPr>
          <p:nvPr/>
        </p:nvSpPr>
        <p:spPr bwMode="auto">
          <a:xfrm>
            <a:off x="2339975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8" name="Line 280"/>
          <p:cNvSpPr>
            <a:spLocks noChangeShapeType="1"/>
          </p:cNvSpPr>
          <p:nvPr/>
        </p:nvSpPr>
        <p:spPr bwMode="auto">
          <a:xfrm>
            <a:off x="3492500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" name="Line 283"/>
          <p:cNvSpPr>
            <a:spLocks noChangeShapeType="1"/>
          </p:cNvSpPr>
          <p:nvPr/>
        </p:nvSpPr>
        <p:spPr bwMode="auto">
          <a:xfrm flipH="1">
            <a:off x="4716463" y="274638"/>
            <a:ext cx="3175" cy="6249987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" name="Line 286"/>
          <p:cNvSpPr>
            <a:spLocks noChangeShapeType="1"/>
          </p:cNvSpPr>
          <p:nvPr/>
        </p:nvSpPr>
        <p:spPr bwMode="auto">
          <a:xfrm>
            <a:off x="6011863" y="260350"/>
            <a:ext cx="0" cy="3024188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" name="Line 289"/>
          <p:cNvSpPr>
            <a:spLocks noChangeShapeType="1"/>
          </p:cNvSpPr>
          <p:nvPr/>
        </p:nvSpPr>
        <p:spPr bwMode="auto">
          <a:xfrm flipH="1">
            <a:off x="7812088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" name="Line 292"/>
          <p:cNvSpPr>
            <a:spLocks noChangeShapeType="1"/>
          </p:cNvSpPr>
          <p:nvPr/>
        </p:nvSpPr>
        <p:spPr bwMode="auto">
          <a:xfrm>
            <a:off x="8459788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" name="Line 296"/>
          <p:cNvSpPr>
            <a:spLocks noChangeShapeType="1"/>
          </p:cNvSpPr>
          <p:nvPr/>
        </p:nvSpPr>
        <p:spPr bwMode="auto">
          <a:xfrm>
            <a:off x="0" y="134143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" name="Line 339"/>
          <p:cNvSpPr>
            <a:spLocks noChangeShapeType="1"/>
          </p:cNvSpPr>
          <p:nvPr/>
        </p:nvSpPr>
        <p:spPr bwMode="auto">
          <a:xfrm>
            <a:off x="0" y="184467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" name="Line 380"/>
          <p:cNvSpPr>
            <a:spLocks noChangeShapeType="1"/>
          </p:cNvSpPr>
          <p:nvPr/>
        </p:nvSpPr>
        <p:spPr bwMode="auto">
          <a:xfrm>
            <a:off x="0" y="2565400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" name="Line 422"/>
          <p:cNvSpPr>
            <a:spLocks noChangeShapeType="1"/>
          </p:cNvSpPr>
          <p:nvPr/>
        </p:nvSpPr>
        <p:spPr bwMode="auto">
          <a:xfrm>
            <a:off x="0" y="328453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" name="Line 463"/>
          <p:cNvSpPr>
            <a:spLocks noChangeShapeType="1"/>
          </p:cNvSpPr>
          <p:nvPr/>
        </p:nvSpPr>
        <p:spPr bwMode="auto">
          <a:xfrm>
            <a:off x="0" y="378936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" name="Line 504"/>
          <p:cNvSpPr>
            <a:spLocks noChangeShapeType="1"/>
          </p:cNvSpPr>
          <p:nvPr/>
        </p:nvSpPr>
        <p:spPr bwMode="auto">
          <a:xfrm>
            <a:off x="0" y="43656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" name="Line 545"/>
          <p:cNvSpPr>
            <a:spLocks noChangeShapeType="1"/>
          </p:cNvSpPr>
          <p:nvPr/>
        </p:nvSpPr>
        <p:spPr bwMode="auto">
          <a:xfrm>
            <a:off x="0" y="50133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" name="Line 586"/>
          <p:cNvSpPr>
            <a:spLocks noChangeShapeType="1"/>
          </p:cNvSpPr>
          <p:nvPr/>
        </p:nvSpPr>
        <p:spPr bwMode="auto">
          <a:xfrm>
            <a:off x="0" y="551656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" name="Line 627"/>
          <p:cNvSpPr>
            <a:spLocks noChangeShapeType="1"/>
          </p:cNvSpPr>
          <p:nvPr/>
        </p:nvSpPr>
        <p:spPr bwMode="auto">
          <a:xfrm>
            <a:off x="0" y="602138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" name="Line 668"/>
          <p:cNvSpPr>
            <a:spLocks noChangeShapeType="1"/>
          </p:cNvSpPr>
          <p:nvPr/>
        </p:nvSpPr>
        <p:spPr bwMode="auto">
          <a:xfrm>
            <a:off x="0" y="65246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41"/>
          <p:cNvSpPr>
            <a:spLocks noChangeArrowheads="1"/>
          </p:cNvSpPr>
          <p:nvPr/>
        </p:nvSpPr>
        <p:spPr bwMode="auto">
          <a:xfrm>
            <a:off x="-3917950" y="6845300"/>
            <a:ext cx="1841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cs typeface="Times New Roman" pitchFamily="18" charset="0"/>
              </a:rPr>
              <a:t/>
            </a:r>
            <a:br>
              <a:rPr lang="cs-CZ" altLang="cs-CZ" sz="1200">
                <a:cs typeface="Times New Roman" pitchFamily="18" charset="0"/>
              </a:rPr>
            </a:br>
            <a:r>
              <a:rPr lang="cs-CZ" altLang="cs-CZ" sz="1200">
                <a:cs typeface="Times New Roman" pitchFamily="18" charset="0"/>
              </a:rPr>
              <a:t/>
            </a:r>
            <a:br>
              <a:rPr lang="cs-CZ" altLang="cs-CZ" sz="1200">
                <a:cs typeface="Times New Roman" pitchFamily="18" charset="0"/>
              </a:rPr>
            </a:br>
            <a:endParaRPr lang="cs-CZ" altLang="cs-CZ"/>
          </a:p>
        </p:txBody>
      </p:sp>
      <p:sp>
        <p:nvSpPr>
          <p:cNvPr id="10243" name="Rectangle 2111"/>
          <p:cNvSpPr>
            <a:spLocks noChangeArrowheads="1"/>
          </p:cNvSpPr>
          <p:nvPr/>
        </p:nvSpPr>
        <p:spPr bwMode="auto">
          <a:xfrm>
            <a:off x="8027988" y="4149725"/>
            <a:ext cx="8651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2007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4" name="Rectangle 2110"/>
          <p:cNvSpPr>
            <a:spLocks noChangeArrowheads="1"/>
          </p:cNvSpPr>
          <p:nvPr/>
        </p:nvSpPr>
        <p:spPr bwMode="auto">
          <a:xfrm>
            <a:off x="3851275" y="4149725"/>
            <a:ext cx="424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Ve spolupráci s firmou ICZ a.s. (pro AMIS*H, vývoj alternativního upgrade - TIS).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Viz též ICZ a.s. - výše.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5" name="Rectangle 2109"/>
          <p:cNvSpPr>
            <a:spLocks noChangeArrowheads="1"/>
          </p:cNvSpPr>
          <p:nvPr/>
        </p:nvSpPr>
        <p:spPr bwMode="auto">
          <a:xfrm>
            <a:off x="3276600" y="4143375"/>
            <a:ext cx="11509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10246" name="Rectangle 2108"/>
          <p:cNvSpPr>
            <a:spLocks noChangeArrowheads="1"/>
          </p:cNvSpPr>
          <p:nvPr/>
        </p:nvSpPr>
        <p:spPr bwMode="auto">
          <a:xfrm>
            <a:off x="2771775" y="4143375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7" name="Rectangle 2107"/>
          <p:cNvSpPr>
            <a:spLocks noChangeArrowheads="1"/>
          </p:cNvSpPr>
          <p:nvPr/>
        </p:nvSpPr>
        <p:spPr bwMode="auto">
          <a:xfrm>
            <a:off x="1619250" y="4143375"/>
            <a:ext cx="1152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LIS-TIS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8" name="Rectangle 2106"/>
          <p:cNvSpPr>
            <a:spLocks noChangeArrowheads="1"/>
          </p:cNvSpPr>
          <p:nvPr/>
        </p:nvSpPr>
        <p:spPr bwMode="auto">
          <a:xfrm>
            <a:off x="684213" y="4143375"/>
            <a:ext cx="935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TIS-Brno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9" name="Rectangle 2105"/>
          <p:cNvSpPr>
            <a:spLocks noChangeArrowheads="1"/>
          </p:cNvSpPr>
          <p:nvPr/>
        </p:nvSpPr>
        <p:spPr bwMode="auto">
          <a:xfrm>
            <a:off x="179388" y="4143375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10250" name="Rectangle 2103"/>
          <p:cNvSpPr>
            <a:spLocks noChangeArrowheads="1"/>
          </p:cNvSpPr>
          <p:nvPr/>
        </p:nvSpPr>
        <p:spPr bwMode="auto">
          <a:xfrm>
            <a:off x="7956550" y="3789363"/>
            <a:ext cx="865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do 2008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1" name="Rectangle 2102"/>
          <p:cNvSpPr>
            <a:spLocks noChangeArrowheads="1"/>
          </p:cNvSpPr>
          <p:nvPr/>
        </p:nvSpPr>
        <p:spPr bwMode="auto">
          <a:xfrm>
            <a:off x="3851275" y="3789363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Medicalc, SMS, Stapro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2" name="Rectangle 2101"/>
          <p:cNvSpPr>
            <a:spLocks noChangeArrowheads="1"/>
          </p:cNvSpPr>
          <p:nvPr/>
        </p:nvSpPr>
        <p:spPr bwMode="auto">
          <a:xfrm>
            <a:off x="3276600" y="3778250"/>
            <a:ext cx="11509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3" name="Rectangle 2100"/>
          <p:cNvSpPr>
            <a:spLocks noChangeArrowheads="1"/>
          </p:cNvSpPr>
          <p:nvPr/>
        </p:nvSpPr>
        <p:spPr bwMode="auto">
          <a:xfrm>
            <a:off x="2771775" y="3778250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4" name="Rectangle 2099"/>
          <p:cNvSpPr>
            <a:spLocks noChangeArrowheads="1"/>
          </p:cNvSpPr>
          <p:nvPr/>
        </p:nvSpPr>
        <p:spPr bwMode="auto">
          <a:xfrm>
            <a:off x="1619250" y="3778250"/>
            <a:ext cx="1152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Steiner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5" name="Rectangle 2098"/>
          <p:cNvSpPr>
            <a:spLocks noChangeArrowheads="1"/>
          </p:cNvSpPr>
          <p:nvPr/>
        </p:nvSpPr>
        <p:spPr bwMode="auto">
          <a:xfrm>
            <a:off x="684213" y="3778250"/>
            <a:ext cx="9350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STEINER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6" name="Rectangle 2097"/>
          <p:cNvSpPr>
            <a:spLocks noChangeArrowheads="1"/>
          </p:cNvSpPr>
          <p:nvPr/>
        </p:nvSpPr>
        <p:spPr bwMode="auto">
          <a:xfrm>
            <a:off x="179388" y="3778250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7" name="Rectangle 2095"/>
          <p:cNvSpPr>
            <a:spLocks noChangeArrowheads="1"/>
          </p:cNvSpPr>
          <p:nvPr/>
        </p:nvSpPr>
        <p:spPr bwMode="auto">
          <a:xfrm>
            <a:off x="7956550" y="2852738"/>
            <a:ext cx="86518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2007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8" name="Rectangle 2094"/>
          <p:cNvSpPr>
            <a:spLocks noChangeArrowheads="1"/>
          </p:cNvSpPr>
          <p:nvPr/>
        </p:nvSpPr>
        <p:spPr bwMode="auto">
          <a:xfrm>
            <a:off x="3851275" y="2852738"/>
            <a:ext cx="424815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ICZ, LOGIS, MEDICALC, MEDICON aj.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Poznámky: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v 2005 došlo ke sloučení s firmou AKORD (LIS AKORD PRO)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původní LISNET Stapro patří k nejrozšířenějšímu LIS - </a:t>
            </a:r>
            <a:r>
              <a:rPr lang="cs-CZ" altLang="cs-CZ" sz="900">
                <a:ea typeface="Times New Roman" pitchFamily="18" charset="0"/>
                <a:cs typeface="Arial" charset="0"/>
                <a:hlinkClick r:id="rId2" tooltip="LIS_STAPRO_2004.doc"/>
              </a:rPr>
              <a:t>info zde</a:t>
            </a:r>
            <a:r>
              <a:rPr lang="cs-CZ" altLang="cs-CZ" sz="900">
                <a:ea typeface="Times New Roman" pitchFamily="18" charset="0"/>
                <a:cs typeface="Arial" charset="0"/>
              </a:rPr>
              <a:t> (doc, 51kB)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novým produktem firmy Stapro je OpenLIMS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9" name="Rectangle 2093"/>
          <p:cNvSpPr>
            <a:spLocks noChangeArrowheads="1"/>
          </p:cNvSpPr>
          <p:nvPr/>
        </p:nvSpPr>
        <p:spPr bwMode="auto">
          <a:xfrm>
            <a:off x="3276600" y="2867025"/>
            <a:ext cx="115093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0" name="Rectangle 2092"/>
          <p:cNvSpPr>
            <a:spLocks noChangeArrowheads="1"/>
          </p:cNvSpPr>
          <p:nvPr/>
        </p:nvSpPr>
        <p:spPr bwMode="auto">
          <a:xfrm>
            <a:off x="2771775" y="2867025"/>
            <a:ext cx="5048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1" name="Rectangle 2091"/>
          <p:cNvSpPr>
            <a:spLocks noChangeArrowheads="1"/>
          </p:cNvSpPr>
          <p:nvPr/>
        </p:nvSpPr>
        <p:spPr bwMode="auto">
          <a:xfrm>
            <a:off x="1619250" y="2867025"/>
            <a:ext cx="11525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LISNET Stapro,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OpenLIMS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2" name="Rectangle 2090"/>
          <p:cNvSpPr>
            <a:spLocks noChangeArrowheads="1"/>
          </p:cNvSpPr>
          <p:nvPr/>
        </p:nvSpPr>
        <p:spPr bwMode="auto">
          <a:xfrm>
            <a:off x="684213" y="2867025"/>
            <a:ext cx="935037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STAPRO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3" name="Rectangle 2089"/>
          <p:cNvSpPr>
            <a:spLocks noChangeArrowheads="1"/>
          </p:cNvSpPr>
          <p:nvPr/>
        </p:nvSpPr>
        <p:spPr bwMode="auto">
          <a:xfrm>
            <a:off x="179388" y="2867025"/>
            <a:ext cx="5048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270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4" name="Rectangle 2087"/>
          <p:cNvSpPr>
            <a:spLocks noChangeArrowheads="1"/>
          </p:cNvSpPr>
          <p:nvPr/>
        </p:nvSpPr>
        <p:spPr bwMode="auto">
          <a:xfrm>
            <a:off x="7956550" y="2349500"/>
            <a:ext cx="865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5" name="Rectangle 2086"/>
          <p:cNvSpPr>
            <a:spLocks noChangeArrowheads="1"/>
          </p:cNvSpPr>
          <p:nvPr/>
        </p:nvSpPr>
        <p:spPr bwMode="auto">
          <a:xfrm>
            <a:off x="3851275" y="2349500"/>
            <a:ext cx="424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pracuje v rámci NIS společnosti SMS.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může být provozován i samostatně.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6" name="Rectangle 2085"/>
          <p:cNvSpPr>
            <a:spLocks noChangeArrowheads="1"/>
          </p:cNvSpPr>
          <p:nvPr/>
        </p:nvSpPr>
        <p:spPr bwMode="auto">
          <a:xfrm>
            <a:off x="3276600" y="2349500"/>
            <a:ext cx="647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3,Vlastní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mimo DS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7" name="Rectangle 2084"/>
          <p:cNvSpPr>
            <a:spLocks noChangeArrowheads="1"/>
          </p:cNvSpPr>
          <p:nvPr/>
        </p:nvSpPr>
        <p:spPr bwMode="auto">
          <a:xfrm>
            <a:off x="2771775" y="2349500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8" name="Rectangle 2083"/>
          <p:cNvSpPr>
            <a:spLocks noChangeArrowheads="1"/>
          </p:cNvSpPr>
          <p:nvPr/>
        </p:nvSpPr>
        <p:spPr bwMode="auto">
          <a:xfrm>
            <a:off x="1619250" y="2349500"/>
            <a:ext cx="1152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CLINICOM PL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9" name="Rectangle 2082"/>
          <p:cNvSpPr>
            <a:spLocks noChangeArrowheads="1"/>
          </p:cNvSpPr>
          <p:nvPr/>
        </p:nvSpPr>
        <p:spPr bwMode="auto">
          <a:xfrm>
            <a:off x="684213" y="2349500"/>
            <a:ext cx="935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SMSspol 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70" name="Rectangle 2081"/>
          <p:cNvSpPr>
            <a:spLocks noChangeArrowheads="1"/>
          </p:cNvSpPr>
          <p:nvPr/>
        </p:nvSpPr>
        <p:spPr bwMode="auto">
          <a:xfrm>
            <a:off x="179388" y="2349500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71" name="Line 2113"/>
          <p:cNvSpPr>
            <a:spLocks noChangeShapeType="1"/>
          </p:cNvSpPr>
          <p:nvPr/>
        </p:nvSpPr>
        <p:spPr bwMode="auto">
          <a:xfrm>
            <a:off x="179388" y="2349500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2" name="Line 2114"/>
          <p:cNvSpPr>
            <a:spLocks noChangeShapeType="1"/>
          </p:cNvSpPr>
          <p:nvPr/>
        </p:nvSpPr>
        <p:spPr bwMode="auto">
          <a:xfrm>
            <a:off x="179388" y="4652963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3" name="Line 2115"/>
          <p:cNvSpPr>
            <a:spLocks noChangeShapeType="1"/>
          </p:cNvSpPr>
          <p:nvPr/>
        </p:nvSpPr>
        <p:spPr bwMode="auto">
          <a:xfrm>
            <a:off x="179388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2119"/>
          <p:cNvSpPr>
            <a:spLocks noChangeShapeType="1"/>
          </p:cNvSpPr>
          <p:nvPr/>
        </p:nvSpPr>
        <p:spPr bwMode="auto">
          <a:xfrm flipV="1">
            <a:off x="179388" y="2852738"/>
            <a:ext cx="8713787" cy="14287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2121"/>
          <p:cNvSpPr>
            <a:spLocks noChangeShapeType="1"/>
          </p:cNvSpPr>
          <p:nvPr/>
        </p:nvSpPr>
        <p:spPr bwMode="auto">
          <a:xfrm>
            <a:off x="684213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2124"/>
          <p:cNvSpPr>
            <a:spLocks noChangeShapeType="1"/>
          </p:cNvSpPr>
          <p:nvPr/>
        </p:nvSpPr>
        <p:spPr bwMode="auto">
          <a:xfrm>
            <a:off x="1619250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2127"/>
          <p:cNvSpPr>
            <a:spLocks noChangeShapeType="1"/>
          </p:cNvSpPr>
          <p:nvPr/>
        </p:nvSpPr>
        <p:spPr bwMode="auto">
          <a:xfrm>
            <a:off x="27717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2130"/>
          <p:cNvSpPr>
            <a:spLocks noChangeShapeType="1"/>
          </p:cNvSpPr>
          <p:nvPr/>
        </p:nvSpPr>
        <p:spPr bwMode="auto">
          <a:xfrm>
            <a:off x="3276600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9" name="Line 2133"/>
          <p:cNvSpPr>
            <a:spLocks noChangeShapeType="1"/>
          </p:cNvSpPr>
          <p:nvPr/>
        </p:nvSpPr>
        <p:spPr bwMode="auto">
          <a:xfrm>
            <a:off x="38512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0" name="Line 2136"/>
          <p:cNvSpPr>
            <a:spLocks noChangeShapeType="1"/>
          </p:cNvSpPr>
          <p:nvPr/>
        </p:nvSpPr>
        <p:spPr bwMode="auto">
          <a:xfrm>
            <a:off x="7885113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1" name="Line 2139"/>
          <p:cNvSpPr>
            <a:spLocks noChangeShapeType="1"/>
          </p:cNvSpPr>
          <p:nvPr/>
        </p:nvSpPr>
        <p:spPr bwMode="auto">
          <a:xfrm>
            <a:off x="88931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2" name="Line 2143"/>
          <p:cNvSpPr>
            <a:spLocks noChangeShapeType="1"/>
          </p:cNvSpPr>
          <p:nvPr/>
        </p:nvSpPr>
        <p:spPr bwMode="auto">
          <a:xfrm>
            <a:off x="179388" y="3778250"/>
            <a:ext cx="8713787" cy="11113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3" name="Line 2181"/>
          <p:cNvSpPr>
            <a:spLocks noChangeShapeType="1"/>
          </p:cNvSpPr>
          <p:nvPr/>
        </p:nvSpPr>
        <p:spPr bwMode="auto">
          <a:xfrm>
            <a:off x="179388" y="4149725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677</TotalTime>
  <Words>1303</Words>
  <Application>Microsoft Office PowerPoint</Application>
  <PresentationFormat>Předvádění na obrazovce (4:3)</PresentationFormat>
  <Paragraphs>400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Výchozí návrh</vt:lpstr>
      <vt:lpstr>Visio.Drawing.6</vt:lpstr>
      <vt:lpstr>LIS/NIS;  elektronická žádanka</vt:lpstr>
      <vt:lpstr>Tok dat – základní cesta</vt:lpstr>
      <vt:lpstr>Laboratorní informační systém (LIS)</vt:lpstr>
      <vt:lpstr>Základní charakteristiky LIS : </vt:lpstr>
      <vt:lpstr>Další možnosti: </vt:lpstr>
      <vt:lpstr>Významné charakteristiky moderních LIS</vt:lpstr>
      <vt:lpstr>Výčet firem nabízejících LIS v ČR (stav v roce 2006 - listopad): </vt:lpstr>
      <vt:lpstr>Prezentace aplikace PowerPoint</vt:lpstr>
      <vt:lpstr>Prezentace aplikace PowerPoint</vt:lpstr>
      <vt:lpstr>Trendy</vt:lpstr>
      <vt:lpstr>N-vrstvá architektura: </vt:lpstr>
      <vt:lpstr>LIS</vt:lpstr>
      <vt:lpstr>OpenLIMS</vt:lpstr>
      <vt:lpstr>IS Analytix</vt:lpstr>
      <vt:lpstr>Data manager, middleware</vt:lpstr>
      <vt:lpstr>Prezentace aplikace PowerPoint</vt:lpstr>
      <vt:lpstr>Nemocniční informační systém (NIS)</vt:lpstr>
      <vt:lpstr>NIS – hlavní funkce</vt:lpstr>
      <vt:lpstr>NIS – nadstavbové  funkce</vt:lpstr>
      <vt:lpstr>Požadavky na moderní NIS</vt:lpstr>
      <vt:lpstr>Významné systémy NIS v ČR</vt:lpstr>
      <vt:lpstr>Prezentace aplikace PowerPoint</vt:lpstr>
      <vt:lpstr>NIS – situace na trhu</vt:lpstr>
      <vt:lpstr>Elektronická žádanka</vt:lpstr>
      <vt:lpstr>Elektronická žádanka</vt:lpstr>
      <vt:lpstr>Datový standard MZ ČR a NČLP</vt:lpstr>
      <vt:lpstr>Datový standard umožňuje: </vt:lpstr>
      <vt:lpstr>Datové standardy</vt:lpstr>
      <vt:lpstr>NZIS - Národní zdravotnický informační systém</vt:lpstr>
      <vt:lpstr>IZIP  – internetový přístup ke zdravotním informacím pacienta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 a informační technologie v klinických laboratořích</dc:title>
  <dc:creator>Petr</dc:creator>
  <cp:lastModifiedBy>Benovska Miroslava</cp:lastModifiedBy>
  <cp:revision>37</cp:revision>
  <dcterms:created xsi:type="dcterms:W3CDTF">2006-11-17T20:58:30Z</dcterms:created>
  <dcterms:modified xsi:type="dcterms:W3CDTF">2015-11-04T08:33:34Z</dcterms:modified>
</cp:coreProperties>
</file>