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9"/>
  </p:handoutMasterIdLst>
  <p:sldIdLst>
    <p:sldId id="256" r:id="rId2"/>
    <p:sldId id="286" r:id="rId3"/>
    <p:sldId id="257" r:id="rId4"/>
    <p:sldId id="258" r:id="rId5"/>
    <p:sldId id="290" r:id="rId6"/>
    <p:sldId id="291" r:id="rId7"/>
    <p:sldId id="292" r:id="rId8"/>
    <p:sldId id="296" r:id="rId9"/>
    <p:sldId id="260" r:id="rId10"/>
    <p:sldId id="259" r:id="rId11"/>
    <p:sldId id="261" r:id="rId12"/>
    <p:sldId id="264" r:id="rId13"/>
    <p:sldId id="262" r:id="rId14"/>
    <p:sldId id="263" r:id="rId15"/>
    <p:sldId id="267" r:id="rId16"/>
    <p:sldId id="268" r:id="rId17"/>
    <p:sldId id="269" r:id="rId18"/>
    <p:sldId id="270" r:id="rId19"/>
    <p:sldId id="293" r:id="rId20"/>
    <p:sldId id="294" r:id="rId21"/>
    <p:sldId id="273" r:id="rId22"/>
    <p:sldId id="289" r:id="rId23"/>
    <p:sldId id="288" r:id="rId24"/>
    <p:sldId id="275" r:id="rId25"/>
    <p:sldId id="282" r:id="rId26"/>
    <p:sldId id="276" r:id="rId27"/>
    <p:sldId id="278" r:id="rId28"/>
    <p:sldId id="277" r:id="rId29"/>
    <p:sldId id="279" r:id="rId30"/>
    <p:sldId id="284" r:id="rId31"/>
    <p:sldId id="280" r:id="rId32"/>
    <p:sldId id="281" r:id="rId33"/>
    <p:sldId id="285" r:id="rId34"/>
    <p:sldId id="283" r:id="rId35"/>
    <p:sldId id="287" r:id="rId36"/>
    <p:sldId id="295" r:id="rId37"/>
    <p:sldId id="297" r:id="rId3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B3B665-27D0-4C64-80FD-28DA0406A9B7}" type="datetimeFigureOut">
              <a:rPr lang="cs-CZ" smtClean="0"/>
              <a:t>7.1.2016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87812F-AD70-48F4-BC21-423EBA74E49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156460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E174B-D11B-4192-B903-54E39DB5E690}" type="datetimeFigureOut">
              <a:rPr lang="cs-CZ" smtClean="0"/>
              <a:t>7.1.2016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C598B-770A-4442-A49B-62D0B01FE6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37382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E174B-D11B-4192-B903-54E39DB5E690}" type="datetimeFigureOut">
              <a:rPr lang="cs-CZ" smtClean="0"/>
              <a:t>7.1.2016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C598B-770A-4442-A49B-62D0B01FE6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599215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E174B-D11B-4192-B903-54E39DB5E690}" type="datetimeFigureOut">
              <a:rPr lang="cs-CZ" smtClean="0"/>
              <a:t>7.1.2016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C598B-770A-4442-A49B-62D0B01FE6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905852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E174B-D11B-4192-B903-54E39DB5E690}" type="datetimeFigureOut">
              <a:rPr lang="cs-CZ" smtClean="0"/>
              <a:t>7.1.2016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C598B-770A-4442-A49B-62D0B01FE6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567630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E174B-D11B-4192-B903-54E39DB5E690}" type="datetimeFigureOut">
              <a:rPr lang="cs-CZ" smtClean="0"/>
              <a:t>7.1.2016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C598B-770A-4442-A49B-62D0B01FE6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548748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E174B-D11B-4192-B903-54E39DB5E690}" type="datetimeFigureOut">
              <a:rPr lang="cs-CZ" smtClean="0"/>
              <a:t>7.1.2016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C598B-770A-4442-A49B-62D0B01FE6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06543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E174B-D11B-4192-B903-54E39DB5E690}" type="datetimeFigureOut">
              <a:rPr lang="cs-CZ" smtClean="0"/>
              <a:t>7.1.2016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C598B-770A-4442-A49B-62D0B01FE6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178177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E174B-D11B-4192-B903-54E39DB5E690}" type="datetimeFigureOut">
              <a:rPr lang="cs-CZ" smtClean="0"/>
              <a:t>7.1.2016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C598B-770A-4442-A49B-62D0B01FE6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317597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E174B-D11B-4192-B903-54E39DB5E690}" type="datetimeFigureOut">
              <a:rPr lang="cs-CZ" smtClean="0"/>
              <a:t>7.1.2016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C598B-770A-4442-A49B-62D0B01FE6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610550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E174B-D11B-4192-B903-54E39DB5E690}" type="datetimeFigureOut">
              <a:rPr lang="cs-CZ" smtClean="0"/>
              <a:t>7.1.2016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C598B-770A-4442-A49B-62D0B01FE6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437297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E174B-D11B-4192-B903-54E39DB5E690}" type="datetimeFigureOut">
              <a:rPr lang="cs-CZ" smtClean="0"/>
              <a:t>7.1.2016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C598B-770A-4442-A49B-62D0B01FE6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832331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AE174B-D11B-4192-B903-54E39DB5E690}" type="datetimeFigureOut">
              <a:rPr lang="cs-CZ" smtClean="0"/>
              <a:t>7.1.2016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C598B-770A-4442-A49B-62D0B01FE6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244814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dirty="0" smtClean="0">
                <a:solidFill>
                  <a:schemeClr val="accent2"/>
                </a:solidFill>
              </a:rPr>
              <a:t>Zásady a rizika </a:t>
            </a:r>
            <a:r>
              <a:rPr lang="cs-CZ" dirty="0" err="1" smtClean="0">
                <a:solidFill>
                  <a:schemeClr val="accent2"/>
                </a:solidFill>
              </a:rPr>
              <a:t>hemoterapie</a:t>
            </a:r>
            <a:r>
              <a:rPr lang="cs-CZ" dirty="0" smtClean="0">
                <a:solidFill>
                  <a:schemeClr val="accent2"/>
                </a:solidFill>
              </a:rPr>
              <a:t/>
            </a:r>
            <a:br>
              <a:rPr lang="cs-CZ" dirty="0" smtClean="0">
                <a:solidFill>
                  <a:schemeClr val="accent2"/>
                </a:solidFill>
              </a:rPr>
            </a:br>
            <a:endParaRPr lang="cs-CZ" dirty="0">
              <a:solidFill>
                <a:schemeClr val="accent2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smtClean="0"/>
              <a:t>MUDr. Hana </a:t>
            </a:r>
            <a:r>
              <a:rPr lang="cs-CZ" dirty="0" err="1" smtClean="0"/>
              <a:t>Lejdarová</a:t>
            </a:r>
            <a:endParaRPr lang="cs-CZ" dirty="0" smtClean="0"/>
          </a:p>
          <a:p>
            <a:r>
              <a:rPr lang="cs-CZ" dirty="0" smtClean="0"/>
              <a:t>TTO FN Brno</a:t>
            </a:r>
          </a:p>
          <a:p>
            <a:r>
              <a:rPr lang="cs-CZ" dirty="0" smtClean="0"/>
              <a:t>Katedra laboratorních metod LF MU</a:t>
            </a:r>
          </a:p>
        </p:txBody>
      </p:sp>
    </p:spTree>
    <p:extLst>
      <p:ext uri="{BB962C8B-B14F-4D97-AF65-F5344CB8AC3E}">
        <p14:creationId xmlns:p14="http://schemas.microsoft.com/office/powerpoint/2010/main" val="26580839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Rozhodnutí o transfuzi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Příčina anémie</a:t>
            </a:r>
          </a:p>
          <a:p>
            <a:r>
              <a:rPr lang="cs-CZ" dirty="0" smtClean="0"/>
              <a:t>Tíže anémie</a:t>
            </a:r>
          </a:p>
          <a:p>
            <a:r>
              <a:rPr lang="cs-CZ" dirty="0" smtClean="0"/>
              <a:t>Doba krvácení a množství ztracené krve</a:t>
            </a:r>
          </a:p>
          <a:p>
            <a:r>
              <a:rPr lang="cs-CZ" dirty="0" smtClean="0"/>
              <a:t>Schopnost kompenzace</a:t>
            </a:r>
          </a:p>
          <a:p>
            <a:r>
              <a:rPr lang="cs-CZ" dirty="0" smtClean="0"/>
              <a:t>Výskyt chorob zhoršujících kompenzační mechanizmy</a:t>
            </a:r>
          </a:p>
          <a:p>
            <a:r>
              <a:rPr lang="cs-CZ" dirty="0" smtClean="0"/>
              <a:t>Posouzení volemie u akutní krevní ztráty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296433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Indikace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Při klinických projevech anémie</a:t>
            </a:r>
          </a:p>
          <a:p>
            <a:r>
              <a:rPr lang="cs-CZ" dirty="0" smtClean="0"/>
              <a:t>Akutní ztráta krve</a:t>
            </a:r>
          </a:p>
          <a:p>
            <a:r>
              <a:rPr lang="cs-CZ" dirty="0" smtClean="0"/>
              <a:t>Selhání kostní dřeně</a:t>
            </a:r>
          </a:p>
          <a:p>
            <a:r>
              <a:rPr lang="cs-CZ" dirty="0" smtClean="0"/>
              <a:t>Chronické choroby</a:t>
            </a:r>
          </a:p>
        </p:txBody>
      </p:sp>
    </p:spTree>
    <p:extLst>
      <p:ext uri="{BB962C8B-B14F-4D97-AF65-F5344CB8AC3E}">
        <p14:creationId xmlns:p14="http://schemas.microsoft.com/office/powerpoint/2010/main" val="23083943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Indikace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r>
              <a:rPr lang="cs-CZ" dirty="0" smtClean="0"/>
              <a:t>Ery se podávají shodné v AB0,RhD</a:t>
            </a:r>
          </a:p>
          <a:p>
            <a:r>
              <a:rPr lang="cs-CZ" dirty="0" smtClean="0"/>
              <a:t>Z vitální indikace – 0 </a:t>
            </a:r>
            <a:r>
              <a:rPr lang="cs-CZ" dirty="0" err="1" smtClean="0"/>
              <a:t>RhD</a:t>
            </a:r>
            <a:r>
              <a:rPr lang="cs-CZ" dirty="0" smtClean="0"/>
              <a:t> negativní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1892501" y="1340768"/>
            <a:ext cx="5196038" cy="1815882"/>
          </a:xfrm>
          <a:prstGeom prst="rect">
            <a:avLst/>
          </a:prstGeom>
          <a:noFill/>
          <a:ln w="57150">
            <a:solidFill>
              <a:srgbClr val="FFC000"/>
            </a:solidFill>
          </a:ln>
        </p:spPr>
        <p:txBody>
          <a:bodyPr wrap="none" rtlCol="0">
            <a:spAutoFit/>
          </a:bodyPr>
          <a:lstStyle/>
          <a:p>
            <a:r>
              <a:rPr lang="cs-CZ" sz="2800" dirty="0" err="1" smtClean="0"/>
              <a:t>Hb</a:t>
            </a:r>
            <a:r>
              <a:rPr lang="cs-CZ" sz="2800" dirty="0" smtClean="0"/>
              <a:t> nad 100 g/l indikace neexistuje</a:t>
            </a:r>
          </a:p>
          <a:p>
            <a:r>
              <a:rPr lang="cs-CZ" sz="2800" dirty="0" err="1" smtClean="0"/>
              <a:t>Hb</a:t>
            </a:r>
            <a:r>
              <a:rPr lang="cs-CZ" sz="2800" dirty="0" smtClean="0"/>
              <a:t> pod 70 g/l indikace téměř vždy</a:t>
            </a:r>
          </a:p>
          <a:p>
            <a:r>
              <a:rPr lang="cs-CZ" sz="2800" dirty="0" smtClean="0"/>
              <a:t>1TU zvýší koncentraci </a:t>
            </a:r>
            <a:r>
              <a:rPr lang="cs-CZ" sz="2800" dirty="0" err="1" smtClean="0"/>
              <a:t>Hb</a:t>
            </a:r>
            <a:r>
              <a:rPr lang="cs-CZ" sz="2800" dirty="0" smtClean="0"/>
              <a:t> o 10 g/l</a:t>
            </a:r>
          </a:p>
          <a:p>
            <a:r>
              <a:rPr lang="cs-CZ" sz="2800" dirty="0" smtClean="0"/>
              <a:t>Novorozenci 15 ml/kg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56017409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Pravděpodobnost náhrady u akutních krevních ztrát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Nad 25% - pravděpodobná</a:t>
            </a:r>
          </a:p>
          <a:p>
            <a:r>
              <a:rPr lang="cs-CZ" dirty="0" smtClean="0"/>
              <a:t>30-40% nutná</a:t>
            </a:r>
          </a:p>
          <a:p>
            <a:r>
              <a:rPr lang="cs-CZ" dirty="0" smtClean="0"/>
              <a:t>Nad 40</a:t>
            </a:r>
            <a:r>
              <a:rPr lang="cs-CZ" smtClean="0"/>
              <a:t>% neprodleně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3367114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>
                <a:solidFill>
                  <a:schemeClr val="accent6">
                    <a:lumMod val="75000"/>
                  </a:schemeClr>
                </a:solidFill>
              </a:rPr>
              <a:t>T</a:t>
            </a:r>
            <a:r>
              <a:rPr lang="cs-CZ" dirty="0" smtClean="0">
                <a:solidFill>
                  <a:schemeClr val="accent6">
                    <a:lumMod val="75000"/>
                  </a:schemeClr>
                </a:solidFill>
              </a:rPr>
              <a:t>rombocyty</a:t>
            </a:r>
            <a:endParaRPr lang="cs-CZ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674071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Indikace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Trombocytopenie či </a:t>
            </a:r>
            <a:r>
              <a:rPr lang="cs-CZ" dirty="0" err="1" smtClean="0"/>
              <a:t>trombocytopatie</a:t>
            </a:r>
            <a:endParaRPr lang="cs-CZ" dirty="0" smtClean="0"/>
          </a:p>
          <a:p>
            <a:pPr lvl="1"/>
            <a:r>
              <a:rPr lang="cs-CZ" dirty="0" smtClean="0"/>
              <a:t>Substituce při krvácení</a:t>
            </a:r>
          </a:p>
          <a:p>
            <a:pPr lvl="2"/>
            <a:r>
              <a:rPr lang="cs-CZ" dirty="0" smtClean="0"/>
              <a:t>Petechie pod </a:t>
            </a:r>
            <a:r>
              <a:rPr lang="cs-CZ" dirty="0"/>
              <a:t>30 x </a:t>
            </a:r>
            <a:r>
              <a:rPr lang="cs-CZ" dirty="0" smtClean="0"/>
              <a:t>10</a:t>
            </a:r>
            <a:r>
              <a:rPr lang="cs-CZ" baseline="30000" dirty="0" smtClean="0"/>
              <a:t>9/l</a:t>
            </a:r>
            <a:endParaRPr lang="cs-CZ" dirty="0" smtClean="0"/>
          </a:p>
          <a:p>
            <a:pPr lvl="2"/>
            <a:r>
              <a:rPr lang="cs-CZ" dirty="0" smtClean="0"/>
              <a:t>Závažné </a:t>
            </a:r>
            <a:r>
              <a:rPr lang="cs-CZ" dirty="0"/>
              <a:t>30 – 75 x </a:t>
            </a:r>
            <a:r>
              <a:rPr lang="cs-CZ" dirty="0" smtClean="0"/>
              <a:t>10</a:t>
            </a:r>
            <a:r>
              <a:rPr lang="cs-CZ" baseline="30000" dirty="0" smtClean="0"/>
              <a:t>9/l</a:t>
            </a:r>
            <a:endParaRPr lang="cs-CZ" dirty="0" smtClean="0"/>
          </a:p>
          <a:p>
            <a:pPr lvl="2"/>
            <a:r>
              <a:rPr lang="cs-CZ" dirty="0" smtClean="0"/>
              <a:t>Život ohrožující pod 75 x 10</a:t>
            </a:r>
            <a:r>
              <a:rPr lang="cs-CZ" baseline="30000" dirty="0" smtClean="0"/>
              <a:t>9/l</a:t>
            </a:r>
            <a:endParaRPr lang="cs-CZ" b="1" dirty="0" smtClean="0"/>
          </a:p>
          <a:p>
            <a:pPr lvl="1"/>
            <a:r>
              <a:rPr lang="cs-CZ" dirty="0" smtClean="0"/>
              <a:t>Profylaxe </a:t>
            </a:r>
            <a:endParaRPr lang="cs-CZ" dirty="0"/>
          </a:p>
          <a:p>
            <a:pPr lvl="2"/>
            <a:r>
              <a:rPr lang="cs-CZ" dirty="0" smtClean="0"/>
              <a:t>Pod  20 x 10</a:t>
            </a:r>
            <a:r>
              <a:rPr lang="cs-CZ" baseline="30000" dirty="0" smtClean="0"/>
              <a:t>9</a:t>
            </a:r>
            <a:r>
              <a:rPr lang="cs-CZ" dirty="0" smtClean="0"/>
              <a:t>/l</a:t>
            </a:r>
          </a:p>
          <a:p>
            <a:pPr lvl="2"/>
            <a:r>
              <a:rPr lang="cs-CZ" dirty="0" smtClean="0"/>
              <a:t>před invazivními  a chirurgickými zákroky obvykle pod 50 </a:t>
            </a:r>
            <a:r>
              <a:rPr lang="cs-CZ" dirty="0"/>
              <a:t>x </a:t>
            </a:r>
            <a:r>
              <a:rPr lang="cs-CZ" dirty="0" smtClean="0"/>
              <a:t>10</a:t>
            </a:r>
            <a:r>
              <a:rPr lang="cs-CZ" baseline="30000" dirty="0" smtClean="0"/>
              <a:t>9</a:t>
            </a:r>
            <a:r>
              <a:rPr lang="cs-CZ" dirty="0" smtClean="0"/>
              <a:t>/l, operace srdce a CNS 80 – 100 </a:t>
            </a:r>
            <a:r>
              <a:rPr lang="cs-CZ" dirty="0"/>
              <a:t>x 10</a:t>
            </a:r>
            <a:r>
              <a:rPr lang="cs-CZ" baseline="30000" dirty="0"/>
              <a:t>9</a:t>
            </a:r>
            <a:r>
              <a:rPr lang="cs-CZ" dirty="0"/>
              <a:t>/l</a:t>
            </a:r>
          </a:p>
          <a:p>
            <a:pPr lvl="2"/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1907704" y="5805264"/>
            <a:ext cx="5327869" cy="954107"/>
          </a:xfrm>
          <a:prstGeom prst="rect">
            <a:avLst/>
          </a:prstGeom>
          <a:noFill/>
          <a:ln w="57150">
            <a:solidFill>
              <a:srgbClr val="FFC000"/>
            </a:solidFill>
          </a:ln>
        </p:spPr>
        <p:txBody>
          <a:bodyPr wrap="none" rtlCol="0">
            <a:spAutoFit/>
          </a:bodyPr>
          <a:lstStyle/>
          <a:p>
            <a:pPr marL="0" lvl="2"/>
            <a:r>
              <a:rPr lang="cs-CZ" sz="2800" dirty="0" smtClean="0"/>
              <a:t>1TD zvýší počet </a:t>
            </a:r>
            <a:r>
              <a:rPr lang="cs-CZ" sz="2800" dirty="0" err="1" smtClean="0"/>
              <a:t>tro</a:t>
            </a:r>
            <a:r>
              <a:rPr lang="cs-CZ" sz="2800" dirty="0" smtClean="0"/>
              <a:t> o 10 – 20 </a:t>
            </a:r>
            <a:r>
              <a:rPr lang="cs-CZ" sz="2800" dirty="0"/>
              <a:t>x 10</a:t>
            </a:r>
            <a:r>
              <a:rPr lang="cs-CZ" sz="2800" baseline="30000" dirty="0"/>
              <a:t>9/l</a:t>
            </a:r>
            <a:endParaRPr lang="cs-CZ" sz="2800" dirty="0" smtClean="0"/>
          </a:p>
          <a:p>
            <a:pPr marL="0" lvl="2"/>
            <a:r>
              <a:rPr lang="cs-CZ" sz="2800" dirty="0" smtClean="0"/>
              <a:t>Novorozenci ½ TD </a:t>
            </a:r>
          </a:p>
        </p:txBody>
      </p:sp>
    </p:spTree>
    <p:extLst>
      <p:ext uri="{BB962C8B-B14F-4D97-AF65-F5344CB8AC3E}">
        <p14:creationId xmlns:p14="http://schemas.microsoft.com/office/powerpoint/2010/main" val="16385938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Zvýšení počtu trombocytů je definováno CCI indexem – hodnoty CCI hodinu po transfuzi mají dosahovat hodnoty 10</a:t>
            </a:r>
          </a:p>
          <a:p>
            <a:r>
              <a:rPr lang="cs-CZ" dirty="0" smtClean="0"/>
              <a:t>AB0, </a:t>
            </a:r>
            <a:r>
              <a:rPr lang="cs-CZ" dirty="0" err="1" smtClean="0"/>
              <a:t>Rh</a:t>
            </a:r>
            <a:r>
              <a:rPr lang="cs-CZ" dirty="0" smtClean="0"/>
              <a:t>(D) shoda</a:t>
            </a:r>
          </a:p>
          <a:p>
            <a:r>
              <a:rPr lang="cs-CZ" dirty="0" err="1" smtClean="0"/>
              <a:t>Refrakterita</a:t>
            </a:r>
            <a:r>
              <a:rPr lang="cs-CZ" dirty="0" smtClean="0"/>
              <a:t> na léčbu trombocyty </a:t>
            </a:r>
          </a:p>
          <a:p>
            <a:pPr lvl="1"/>
            <a:r>
              <a:rPr lang="cs-CZ" dirty="0" smtClean="0"/>
              <a:t>Imunní 15% - způsobena anti-HLA nebo anti-</a:t>
            </a:r>
            <a:r>
              <a:rPr lang="cs-CZ" dirty="0" err="1" smtClean="0"/>
              <a:t>tro</a:t>
            </a:r>
            <a:r>
              <a:rPr lang="cs-CZ" dirty="0" smtClean="0"/>
              <a:t> protilátkami – řešení: </a:t>
            </a:r>
            <a:r>
              <a:rPr lang="cs-CZ" dirty="0" err="1" smtClean="0"/>
              <a:t>crossmatchované</a:t>
            </a:r>
            <a:r>
              <a:rPr lang="cs-CZ" dirty="0" smtClean="0"/>
              <a:t> </a:t>
            </a:r>
            <a:r>
              <a:rPr lang="cs-CZ" dirty="0" err="1" smtClean="0"/>
              <a:t>tro</a:t>
            </a:r>
            <a:r>
              <a:rPr lang="cs-CZ" dirty="0" smtClean="0"/>
              <a:t>, HLA shodný dárce, směsné trombocyty</a:t>
            </a:r>
          </a:p>
          <a:p>
            <a:pPr lvl="1"/>
            <a:r>
              <a:rPr lang="cs-CZ" dirty="0" smtClean="0"/>
              <a:t>Neimunní 85%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9392606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6">
                    <a:lumMod val="75000"/>
                  </a:schemeClr>
                </a:solidFill>
              </a:rPr>
              <a:t>Plazma</a:t>
            </a:r>
            <a:endParaRPr lang="cs-CZ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224366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Indikace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Krvácení při DIC</a:t>
            </a:r>
          </a:p>
          <a:p>
            <a:r>
              <a:rPr lang="cs-CZ" dirty="0" smtClean="0"/>
              <a:t>Krvácení při získaném nedostatku koagulačních </a:t>
            </a:r>
            <a:r>
              <a:rPr lang="cs-CZ" dirty="0"/>
              <a:t>f</a:t>
            </a:r>
            <a:r>
              <a:rPr lang="cs-CZ" dirty="0" smtClean="0"/>
              <a:t>aktorů (V,XI,XIII)</a:t>
            </a:r>
          </a:p>
          <a:p>
            <a:r>
              <a:rPr lang="cs-CZ" dirty="0" smtClean="0"/>
              <a:t>TTP</a:t>
            </a:r>
          </a:p>
          <a:p>
            <a:r>
              <a:rPr lang="cs-CZ" dirty="0" smtClean="0"/>
              <a:t>Výměnná plazmaferéza</a:t>
            </a:r>
          </a:p>
          <a:p>
            <a:r>
              <a:rPr lang="cs-CZ" dirty="0" smtClean="0"/>
              <a:t>Krvácení při deficitu vit. K</a:t>
            </a:r>
          </a:p>
          <a:p>
            <a:r>
              <a:rPr lang="cs-CZ" dirty="0" smtClean="0"/>
              <a:t>Masivní krevní ztráty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2267744" y="5744150"/>
            <a:ext cx="4356770" cy="523220"/>
          </a:xfrm>
          <a:prstGeom prst="rect">
            <a:avLst/>
          </a:prstGeom>
          <a:noFill/>
          <a:ln w="57150">
            <a:solidFill>
              <a:srgbClr val="FFC000"/>
            </a:solidFill>
          </a:ln>
        </p:spPr>
        <p:txBody>
          <a:bodyPr wrap="none" rtlCol="0">
            <a:spAutoFit/>
          </a:bodyPr>
          <a:lstStyle/>
          <a:p>
            <a:r>
              <a:rPr lang="cs-CZ" sz="2800" dirty="0" smtClean="0"/>
              <a:t>Obvyklá dávka 10 – 15 ml/kg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88375315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6">
                    <a:lumMod val="75000"/>
                  </a:schemeClr>
                </a:solidFill>
              </a:rPr>
              <a:t>Granulocyty</a:t>
            </a:r>
            <a:endParaRPr lang="cs-CZ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Font typeface="Arial" pitchFamily="34" charset="0"/>
              <a:buChar char="•"/>
            </a:pPr>
            <a:r>
              <a:rPr lang="cs-CZ" sz="3200" dirty="0" smtClean="0"/>
              <a:t>Omezené indikace: </a:t>
            </a:r>
            <a:r>
              <a:rPr lang="cs-CZ" sz="3200" dirty="0" err="1" smtClean="0"/>
              <a:t>neutropenie</a:t>
            </a:r>
            <a:r>
              <a:rPr lang="cs-CZ" sz="3200" dirty="0" smtClean="0"/>
              <a:t> &lt; 0,5 x 10</a:t>
            </a:r>
            <a:r>
              <a:rPr lang="cs-CZ" sz="3200" baseline="30000" dirty="0" smtClean="0"/>
              <a:t>9</a:t>
            </a:r>
            <a:r>
              <a:rPr lang="cs-CZ" sz="3200" dirty="0" smtClean="0"/>
              <a:t>/l se současnými projevy sepse neodpovídající na léčbu ATB a antimykotiky</a:t>
            </a:r>
            <a:endParaRPr lang="cs-CZ" dirty="0" smtClean="0"/>
          </a:p>
          <a:p>
            <a:r>
              <a:rPr lang="cs-CZ" dirty="0" smtClean="0"/>
              <a:t>Test kompatibility (velká příměs erytrocytů)</a:t>
            </a:r>
          </a:p>
          <a:p>
            <a:r>
              <a:rPr lang="cs-CZ" dirty="0" smtClean="0"/>
              <a:t>Z </a:t>
            </a:r>
            <a:r>
              <a:rPr lang="cs-CZ" dirty="0" err="1" smtClean="0"/>
              <a:t>aferézy</a:t>
            </a:r>
            <a:r>
              <a:rPr lang="cs-CZ" dirty="0" smtClean="0"/>
              <a:t> po stimulaci dárce </a:t>
            </a:r>
            <a:r>
              <a:rPr lang="cs-CZ" dirty="0" err="1" smtClean="0"/>
              <a:t>filgrastimem</a:t>
            </a:r>
            <a:r>
              <a:rPr lang="cs-CZ" dirty="0" smtClean="0"/>
              <a:t> (G-CSF) v dávce 5-10 </a:t>
            </a:r>
            <a:r>
              <a:rPr lang="cs-CZ" dirty="0" err="1" smtClean="0"/>
              <a:t>ug</a:t>
            </a:r>
            <a:r>
              <a:rPr lang="cs-CZ" dirty="0" smtClean="0"/>
              <a:t>/kg nebo z plné krve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365208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2"/>
                </a:solidFill>
              </a:rPr>
              <a:t>1. Zásady </a:t>
            </a:r>
            <a:r>
              <a:rPr lang="cs-CZ" dirty="0" err="1" smtClean="0">
                <a:solidFill>
                  <a:schemeClr val="accent2"/>
                </a:solidFill>
              </a:rPr>
              <a:t>hemoterapie</a:t>
            </a:r>
            <a:endParaRPr lang="cs-CZ" dirty="0">
              <a:solidFill>
                <a:schemeClr val="accent2"/>
              </a:solidFill>
            </a:endParaRP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9070403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Krevní deriváty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dirty="0" smtClean="0"/>
              <a:t>F VIII</a:t>
            </a:r>
          </a:p>
          <a:p>
            <a:r>
              <a:rPr lang="cs-CZ" dirty="0" smtClean="0"/>
              <a:t>Rekombinantní F VIII</a:t>
            </a:r>
          </a:p>
          <a:p>
            <a:r>
              <a:rPr lang="cs-CZ" dirty="0" smtClean="0"/>
              <a:t>F VIII + </a:t>
            </a:r>
            <a:r>
              <a:rPr lang="cs-CZ" dirty="0" err="1" smtClean="0"/>
              <a:t>vWf</a:t>
            </a:r>
            <a:endParaRPr lang="cs-CZ" dirty="0" smtClean="0"/>
          </a:p>
          <a:p>
            <a:r>
              <a:rPr lang="cs-CZ" dirty="0" smtClean="0"/>
              <a:t>IX</a:t>
            </a:r>
          </a:p>
          <a:p>
            <a:r>
              <a:rPr lang="cs-CZ" dirty="0" smtClean="0"/>
              <a:t>VII</a:t>
            </a:r>
          </a:p>
          <a:p>
            <a:r>
              <a:rPr lang="cs-CZ" dirty="0" smtClean="0"/>
              <a:t>Faktory protrombinového komplexu</a:t>
            </a:r>
          </a:p>
          <a:p>
            <a:r>
              <a:rPr lang="cs-CZ" dirty="0"/>
              <a:t>Faktory </a:t>
            </a:r>
            <a:r>
              <a:rPr lang="cs-CZ" dirty="0" smtClean="0"/>
              <a:t>aktivovaného protrombinového komplexu</a:t>
            </a:r>
          </a:p>
          <a:p>
            <a:r>
              <a:rPr lang="cs-CZ" dirty="0" smtClean="0"/>
              <a:t>Fibrinogen</a:t>
            </a:r>
          </a:p>
          <a:p>
            <a:r>
              <a:rPr lang="cs-CZ" dirty="0" smtClean="0"/>
              <a:t>Rekombinantní aktivovaný F VII</a:t>
            </a:r>
          </a:p>
          <a:p>
            <a:r>
              <a:rPr lang="cs-CZ" dirty="0"/>
              <a:t>A</a:t>
            </a:r>
            <a:r>
              <a:rPr lang="cs-CZ" dirty="0" smtClean="0"/>
              <a:t>ntitrombin</a:t>
            </a:r>
          </a:p>
          <a:p>
            <a:r>
              <a:rPr lang="cs-CZ" dirty="0"/>
              <a:t>P</a:t>
            </a:r>
            <a:r>
              <a:rPr lang="cs-CZ" dirty="0" smtClean="0"/>
              <a:t>rotein C</a:t>
            </a:r>
          </a:p>
          <a:p>
            <a:r>
              <a:rPr lang="cs-CZ" dirty="0" smtClean="0"/>
              <a:t>Albumin</a:t>
            </a:r>
          </a:p>
          <a:p>
            <a:r>
              <a:rPr lang="cs-CZ" dirty="0" smtClean="0"/>
              <a:t>Imunoglobuliny</a:t>
            </a:r>
          </a:p>
          <a:p>
            <a:r>
              <a:rPr lang="cs-CZ" dirty="0" smtClean="0"/>
              <a:t>Tkáňová lepidla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2983776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2"/>
                </a:solidFill>
              </a:rPr>
              <a:t>2. Rizika </a:t>
            </a:r>
            <a:r>
              <a:rPr lang="cs-CZ" dirty="0" err="1" smtClean="0">
                <a:solidFill>
                  <a:schemeClr val="accent2"/>
                </a:solidFill>
              </a:rPr>
              <a:t>hemoterapie</a:t>
            </a:r>
            <a:endParaRPr lang="cs-CZ" dirty="0">
              <a:solidFill>
                <a:schemeClr val="accent2"/>
              </a:solidFill>
            </a:endParaRP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5904008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26170"/>
          </a:xfrm>
        </p:spPr>
        <p:txBody>
          <a:bodyPr>
            <a:normAutofit fontScale="90000"/>
          </a:bodyPr>
          <a:lstStyle/>
          <a:p>
            <a:r>
              <a:rPr lang="cs-CZ" dirty="0" err="1" smtClean="0"/>
              <a:t>Potransfuzní</a:t>
            </a:r>
            <a:r>
              <a:rPr lang="cs-CZ" dirty="0" smtClean="0"/>
              <a:t> reakce:</a:t>
            </a:r>
            <a:br>
              <a:rPr lang="cs-CZ" dirty="0" smtClean="0"/>
            </a:br>
            <a:r>
              <a:rPr lang="cs-CZ" dirty="0" smtClean="0"/>
              <a:t>nežádoucí reakce x nežádoucí událost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1"/>
          </p:nvPr>
        </p:nvSpPr>
        <p:spPr>
          <a:xfrm>
            <a:off x="457200" y="2636912"/>
            <a:ext cx="4038600" cy="3489251"/>
          </a:xfrm>
        </p:spPr>
        <p:txBody>
          <a:bodyPr/>
          <a:lstStyle/>
          <a:p>
            <a:pPr marL="0" indent="0">
              <a:buNone/>
            </a:pPr>
            <a:r>
              <a:rPr lang="cs-CZ" dirty="0" smtClean="0">
                <a:solidFill>
                  <a:schemeClr val="accent6">
                    <a:lumMod val="75000"/>
                  </a:schemeClr>
                </a:solidFill>
              </a:rPr>
              <a:t>Podle časového průběhu:</a:t>
            </a:r>
          </a:p>
          <a:p>
            <a:r>
              <a:rPr lang="cs-CZ" dirty="0" smtClean="0"/>
              <a:t>Akutní – do 24 hodin od aplikace transfuze</a:t>
            </a:r>
          </a:p>
          <a:p>
            <a:r>
              <a:rPr lang="cs-CZ" dirty="0" smtClean="0"/>
              <a:t>Pozdní – s odstupem několika dní až týdnů</a:t>
            </a:r>
          </a:p>
          <a:p>
            <a:pPr marL="0" indent="0">
              <a:buNone/>
            </a:pP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half" idx="2"/>
          </p:nvPr>
        </p:nvSpPr>
        <p:spPr>
          <a:xfrm>
            <a:off x="4648200" y="2636912"/>
            <a:ext cx="4038600" cy="3489251"/>
          </a:xfrm>
        </p:spPr>
        <p:txBody>
          <a:bodyPr/>
          <a:lstStyle/>
          <a:p>
            <a:pPr marL="0" indent="0">
              <a:buNone/>
            </a:pPr>
            <a:r>
              <a:rPr lang="cs-CZ" dirty="0" smtClean="0">
                <a:solidFill>
                  <a:schemeClr val="accent6">
                    <a:lumMod val="75000"/>
                  </a:schemeClr>
                </a:solidFill>
              </a:rPr>
              <a:t>Podle klinického průběhu:</a:t>
            </a:r>
          </a:p>
          <a:p>
            <a:r>
              <a:rPr lang="cs-CZ" dirty="0" smtClean="0"/>
              <a:t>Lehká – lehký klinický průběh</a:t>
            </a:r>
          </a:p>
          <a:p>
            <a:r>
              <a:rPr lang="cs-CZ" dirty="0" smtClean="0"/>
              <a:t>Závažná – má za následek poškození zdraví, ohrožení života  nebo smrt pacienta 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6770307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Společným jmenovatelem řady </a:t>
            </a:r>
            <a:r>
              <a:rPr lang="cs-CZ" dirty="0" err="1" smtClean="0"/>
              <a:t>potransfuzních</a:t>
            </a:r>
            <a:r>
              <a:rPr lang="cs-CZ" dirty="0" smtClean="0"/>
              <a:t> reakcí – procesní chyby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Záměna vzorku</a:t>
            </a:r>
          </a:p>
          <a:p>
            <a:r>
              <a:rPr lang="cs-CZ" dirty="0" smtClean="0"/>
              <a:t>Chyba v identifikačních údajích</a:t>
            </a:r>
          </a:p>
          <a:p>
            <a:r>
              <a:rPr lang="cs-CZ" dirty="0" smtClean="0"/>
              <a:t>Chyba při vyšetření KS</a:t>
            </a:r>
          </a:p>
          <a:p>
            <a:r>
              <a:rPr lang="cs-CZ" dirty="0" smtClean="0"/>
              <a:t>Záměna TP</a:t>
            </a:r>
          </a:p>
          <a:p>
            <a:r>
              <a:rPr lang="cs-CZ" dirty="0" smtClean="0"/>
              <a:t>Nedodržení zásad SVP</a:t>
            </a:r>
          </a:p>
          <a:p>
            <a:r>
              <a:rPr lang="cs-CZ" dirty="0" smtClean="0"/>
              <a:t>Nedodržení obecně platných postupů pro podání transfuze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7650275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6">
                    <a:lumMod val="75000"/>
                  </a:schemeClr>
                </a:solidFill>
              </a:rPr>
              <a:t>Akutní hemolytická</a:t>
            </a:r>
            <a:endParaRPr lang="cs-CZ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Příčina:</a:t>
            </a:r>
          </a:p>
          <a:p>
            <a:pPr lvl="2"/>
            <a:r>
              <a:rPr lang="cs-CZ" dirty="0" smtClean="0"/>
              <a:t>Po podání inkompatibilního TP – nejčastěji jsou příčinou administrativní chyby!</a:t>
            </a:r>
          </a:p>
          <a:p>
            <a:pPr lvl="2"/>
            <a:r>
              <a:rPr lang="cs-CZ" dirty="0" smtClean="0"/>
              <a:t>Neimunní příčina – hemolýza </a:t>
            </a:r>
            <a:r>
              <a:rPr lang="cs-CZ" dirty="0" err="1" smtClean="0"/>
              <a:t>ery</a:t>
            </a:r>
            <a:r>
              <a:rPr lang="cs-CZ" dirty="0" smtClean="0"/>
              <a:t> při poškození teplem nebo chladem, mechanicky, bakteriální kontaminace TP</a:t>
            </a:r>
          </a:p>
          <a:p>
            <a:r>
              <a:rPr lang="cs-CZ" dirty="0" smtClean="0"/>
              <a:t>Klinické příznaky:</a:t>
            </a:r>
          </a:p>
          <a:p>
            <a:pPr lvl="2"/>
            <a:r>
              <a:rPr lang="cs-CZ" dirty="0" smtClean="0"/>
              <a:t>Třesavka</a:t>
            </a:r>
            <a:r>
              <a:rPr lang="cs-CZ" dirty="0"/>
              <a:t>, horečka, bolest v zádech nebo na hrudi, tachykardie, hypotenze, šok, úzkost, zvracení, kašel</a:t>
            </a:r>
          </a:p>
          <a:p>
            <a:r>
              <a:rPr lang="cs-CZ" dirty="0" smtClean="0"/>
              <a:t>Diagnóza:</a:t>
            </a:r>
          </a:p>
          <a:p>
            <a:pPr lvl="2"/>
            <a:r>
              <a:rPr lang="cs-CZ" dirty="0" smtClean="0"/>
              <a:t>Zvýšení hladiny bilirubinu a LDH, </a:t>
            </a:r>
            <a:r>
              <a:rPr lang="cs-CZ" dirty="0" err="1" smtClean="0"/>
              <a:t>hemogloginemie</a:t>
            </a:r>
            <a:r>
              <a:rPr lang="cs-CZ" dirty="0" smtClean="0"/>
              <a:t>, snížení hladiny </a:t>
            </a:r>
            <a:r>
              <a:rPr lang="cs-CZ" dirty="0" err="1" smtClean="0"/>
              <a:t>haptoglobinu</a:t>
            </a:r>
            <a:r>
              <a:rPr lang="cs-CZ" dirty="0" smtClean="0"/>
              <a:t>, </a:t>
            </a:r>
            <a:r>
              <a:rPr lang="cs-CZ" dirty="0" err="1" smtClean="0"/>
              <a:t>hemoglobinurie</a:t>
            </a:r>
            <a:r>
              <a:rPr lang="cs-CZ" dirty="0" smtClean="0"/>
              <a:t>, ověření KS pacienta i z vaku, pozitivní PAT, pozitivní výsledek zkoušky kompatibility</a:t>
            </a:r>
          </a:p>
          <a:p>
            <a:r>
              <a:rPr lang="cs-CZ" dirty="0" smtClean="0"/>
              <a:t>Léčba:</a:t>
            </a:r>
          </a:p>
          <a:p>
            <a:pPr lvl="2"/>
            <a:r>
              <a:rPr lang="cs-CZ" dirty="0" smtClean="0"/>
              <a:t>Protišoková léčba, zajištění renálních funkcí (forsírovaná diuréza, hemodialýza), prevence DIC, zajištění vitálních funkcí</a:t>
            </a:r>
          </a:p>
        </p:txBody>
      </p:sp>
    </p:spTree>
    <p:extLst>
      <p:ext uri="{BB962C8B-B14F-4D97-AF65-F5344CB8AC3E}">
        <p14:creationId xmlns:p14="http://schemas.microsoft.com/office/powerpoint/2010/main" val="365429735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>
                <a:solidFill>
                  <a:schemeClr val="accent6">
                    <a:lumMod val="75000"/>
                  </a:schemeClr>
                </a:solidFill>
              </a:rPr>
              <a:t>Pozdní hemolytická</a:t>
            </a:r>
            <a:endParaRPr lang="cs-CZ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Příčina:</a:t>
            </a:r>
          </a:p>
          <a:p>
            <a:pPr lvl="2"/>
            <a:r>
              <a:rPr lang="cs-CZ" dirty="0" smtClean="0"/>
              <a:t>Pacient byl imunizován v minulosti – důsledek sekundární imunitní odpovědi na opakovanou expozici erytrocytovým antigenům, proti kterým má pacient vytvořenu </a:t>
            </a:r>
            <a:r>
              <a:rPr lang="cs-CZ" dirty="0" err="1" smtClean="0"/>
              <a:t>aloprotilátku</a:t>
            </a:r>
            <a:endParaRPr lang="cs-CZ" dirty="0" smtClean="0"/>
          </a:p>
          <a:p>
            <a:r>
              <a:rPr lang="cs-CZ" dirty="0" smtClean="0"/>
              <a:t>Klinické příznaky:</a:t>
            </a:r>
          </a:p>
          <a:p>
            <a:pPr lvl="2"/>
            <a:r>
              <a:rPr lang="cs-CZ" dirty="0" smtClean="0"/>
              <a:t>Horečka, žloutenka, anémie v odstupu 5 až 14 dnů – extravaskulární hemolýza, selhání ledvin méně často</a:t>
            </a:r>
          </a:p>
          <a:p>
            <a:r>
              <a:rPr lang="cs-CZ" dirty="0" smtClean="0"/>
              <a:t>Diagnóza:</a:t>
            </a:r>
          </a:p>
          <a:p>
            <a:pPr lvl="2"/>
            <a:r>
              <a:rPr lang="cs-CZ" dirty="0" smtClean="0"/>
              <a:t>Anémie, vzestup bilirubinu, LDH, pokles </a:t>
            </a:r>
            <a:r>
              <a:rPr lang="cs-CZ" dirty="0" err="1" smtClean="0"/>
              <a:t>haptoglobinu</a:t>
            </a:r>
            <a:r>
              <a:rPr lang="cs-CZ" dirty="0" smtClean="0"/>
              <a:t>,, </a:t>
            </a:r>
            <a:r>
              <a:rPr lang="cs-CZ" dirty="0" err="1" smtClean="0"/>
              <a:t>hemoglobinurie</a:t>
            </a:r>
            <a:r>
              <a:rPr lang="cs-CZ" dirty="0" smtClean="0"/>
              <a:t>, pozitivní PAT, průkaz </a:t>
            </a:r>
            <a:r>
              <a:rPr lang="cs-CZ" dirty="0" err="1" smtClean="0"/>
              <a:t>antierytrocytární</a:t>
            </a:r>
            <a:r>
              <a:rPr lang="cs-CZ" dirty="0" smtClean="0"/>
              <a:t> protilátky</a:t>
            </a:r>
          </a:p>
          <a:p>
            <a:r>
              <a:rPr lang="cs-CZ" dirty="0" smtClean="0"/>
              <a:t>Léčba: </a:t>
            </a:r>
          </a:p>
          <a:p>
            <a:pPr lvl="2"/>
            <a:r>
              <a:rPr lang="cs-CZ" dirty="0" smtClean="0"/>
              <a:t>Symptomatická, transfuze erytrocytů bez antigenu, proti kterému je vytvořena protilátka</a:t>
            </a:r>
          </a:p>
          <a:p>
            <a:r>
              <a:rPr lang="cs-CZ" dirty="0" smtClean="0"/>
              <a:t>Prevence: dodržení bezpečných postupů </a:t>
            </a:r>
            <a:endParaRPr lang="cs-CZ" dirty="0"/>
          </a:p>
          <a:p>
            <a:pPr lvl="2"/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23560568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6">
                    <a:lumMod val="75000"/>
                  </a:schemeClr>
                </a:solidFill>
              </a:rPr>
              <a:t>Febrilní </a:t>
            </a:r>
            <a:r>
              <a:rPr lang="cs-CZ" dirty="0" err="1" smtClean="0">
                <a:solidFill>
                  <a:schemeClr val="accent6">
                    <a:lumMod val="75000"/>
                  </a:schemeClr>
                </a:solidFill>
              </a:rPr>
              <a:t>nehemolytická</a:t>
            </a:r>
            <a:endParaRPr lang="cs-CZ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Příčina:</a:t>
            </a:r>
          </a:p>
          <a:p>
            <a:pPr lvl="2"/>
            <a:r>
              <a:rPr lang="cs-CZ" dirty="0" smtClean="0"/>
              <a:t>Patří k nejčastějším, způsobena mediátory a </a:t>
            </a:r>
            <a:r>
              <a:rPr lang="cs-CZ" dirty="0" err="1" smtClean="0"/>
              <a:t>cytokiny</a:t>
            </a:r>
            <a:r>
              <a:rPr lang="cs-CZ" dirty="0" smtClean="0"/>
              <a:t> z leukocytů nebo anti-HLA protilátkami</a:t>
            </a:r>
          </a:p>
          <a:p>
            <a:r>
              <a:rPr lang="cs-CZ" dirty="0" smtClean="0"/>
              <a:t>Klinické příznaky:</a:t>
            </a:r>
          </a:p>
          <a:p>
            <a:pPr lvl="2"/>
            <a:r>
              <a:rPr lang="cs-CZ" dirty="0" smtClean="0"/>
              <a:t>Horečka, třesavka , zimnice obvykle do 30-60 minut od zahájení transfuze</a:t>
            </a:r>
          </a:p>
          <a:p>
            <a:r>
              <a:rPr lang="cs-CZ" dirty="0"/>
              <a:t>Diagnóza</a:t>
            </a:r>
            <a:r>
              <a:rPr lang="cs-CZ" dirty="0" smtClean="0"/>
              <a:t>:</a:t>
            </a:r>
          </a:p>
          <a:p>
            <a:pPr lvl="2"/>
            <a:r>
              <a:rPr lang="cs-CZ" dirty="0" smtClean="0"/>
              <a:t>Zvýšení tělesné teploty o nejméně 1˚C. Příznaky FNHTR se mohou vyskytovat i u závažných </a:t>
            </a:r>
            <a:r>
              <a:rPr lang="cs-CZ" dirty="0" err="1" smtClean="0"/>
              <a:t>potransfuzních</a:t>
            </a:r>
            <a:r>
              <a:rPr lang="cs-CZ" dirty="0" smtClean="0"/>
              <a:t> reakcí – </a:t>
            </a:r>
            <a:r>
              <a:rPr lang="cs-CZ" dirty="0" err="1" smtClean="0"/>
              <a:t>dif.dg</a:t>
            </a:r>
            <a:r>
              <a:rPr lang="cs-CZ" dirty="0" smtClean="0"/>
              <a:t>. akutní hemolýza, bakteriémie, TRALI</a:t>
            </a:r>
            <a:endParaRPr lang="cs-CZ" dirty="0"/>
          </a:p>
          <a:p>
            <a:r>
              <a:rPr lang="cs-CZ" dirty="0"/>
              <a:t>Léčba</a:t>
            </a:r>
            <a:r>
              <a:rPr lang="cs-CZ" dirty="0" smtClean="0"/>
              <a:t>: </a:t>
            </a:r>
          </a:p>
          <a:p>
            <a:pPr lvl="2"/>
            <a:r>
              <a:rPr lang="cs-CZ" dirty="0" smtClean="0"/>
              <a:t>Antipyretika dle potřeby</a:t>
            </a:r>
            <a:endParaRPr lang="cs-CZ" dirty="0"/>
          </a:p>
          <a:p>
            <a:r>
              <a:rPr lang="cs-CZ" dirty="0" smtClean="0"/>
              <a:t>Prevence = </a:t>
            </a:r>
            <a:r>
              <a:rPr lang="cs-CZ" dirty="0" err="1" smtClean="0"/>
              <a:t>deleukotizace</a:t>
            </a:r>
            <a:r>
              <a:rPr lang="cs-CZ" dirty="0" smtClean="0"/>
              <a:t> TP (v zemích , kde byla zavedena plošná </a:t>
            </a:r>
            <a:r>
              <a:rPr lang="cs-CZ" dirty="0" err="1" smtClean="0"/>
              <a:t>deleukotizace</a:t>
            </a:r>
            <a:r>
              <a:rPr lang="cs-CZ" dirty="0" smtClean="0"/>
              <a:t> se výskyt FNHTR významně snížil).</a:t>
            </a:r>
          </a:p>
        </p:txBody>
      </p:sp>
    </p:spTree>
    <p:extLst>
      <p:ext uri="{BB962C8B-B14F-4D97-AF65-F5344CB8AC3E}">
        <p14:creationId xmlns:p14="http://schemas.microsoft.com/office/powerpoint/2010/main" val="9998829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6">
                    <a:lumMod val="75000"/>
                  </a:schemeClr>
                </a:solidFill>
              </a:rPr>
              <a:t>Bakteriálně toxická</a:t>
            </a:r>
            <a:endParaRPr lang="cs-CZ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Příčina:</a:t>
            </a:r>
          </a:p>
          <a:p>
            <a:pPr lvl="2"/>
            <a:r>
              <a:rPr lang="cs-CZ" dirty="0" smtClean="0"/>
              <a:t>Bakteriální kontaminace TP</a:t>
            </a:r>
            <a:endParaRPr lang="cs-CZ" dirty="0"/>
          </a:p>
          <a:p>
            <a:pPr lvl="2"/>
            <a:r>
              <a:rPr lang="cs-CZ" dirty="0" smtClean="0"/>
              <a:t>Nejdéle známé riziko </a:t>
            </a:r>
            <a:r>
              <a:rPr lang="cs-CZ" dirty="0" err="1" smtClean="0"/>
              <a:t>hemoterapie</a:t>
            </a:r>
            <a:r>
              <a:rPr lang="cs-CZ" dirty="0" smtClean="0"/>
              <a:t> – nejvyšší u trombocytů, které se skladují při pokojové teplotě</a:t>
            </a:r>
          </a:p>
          <a:p>
            <a:r>
              <a:rPr lang="cs-CZ" dirty="0" smtClean="0"/>
              <a:t>Klinické příznaky:</a:t>
            </a:r>
          </a:p>
          <a:p>
            <a:pPr lvl="2"/>
            <a:r>
              <a:rPr lang="cs-CZ" dirty="0" smtClean="0"/>
              <a:t>Horečka, zimnice, zvracení, průjem, tachykardie, hypotenze, šok</a:t>
            </a:r>
          </a:p>
          <a:p>
            <a:r>
              <a:rPr lang="cs-CZ" dirty="0" smtClean="0"/>
              <a:t>Diagnóza:</a:t>
            </a:r>
          </a:p>
          <a:p>
            <a:pPr lvl="2"/>
            <a:r>
              <a:rPr lang="cs-CZ" dirty="0" smtClean="0"/>
              <a:t>Vyšetření hemokultury, sterilita TP</a:t>
            </a:r>
          </a:p>
          <a:p>
            <a:pPr lvl="2"/>
            <a:r>
              <a:rPr lang="cs-CZ" dirty="0" smtClean="0"/>
              <a:t>Bakteriální kontaminaci vyloučit vždy u závažných reakcí s horečkou a hypotenzí</a:t>
            </a:r>
          </a:p>
          <a:p>
            <a:r>
              <a:rPr lang="cs-CZ" dirty="0" smtClean="0"/>
              <a:t>Léčba: </a:t>
            </a:r>
          </a:p>
          <a:p>
            <a:pPr lvl="2"/>
            <a:r>
              <a:rPr lang="cs-CZ" dirty="0" smtClean="0"/>
              <a:t>symptomatická léčba, antibiotika</a:t>
            </a:r>
          </a:p>
          <a:p>
            <a:r>
              <a:rPr lang="cs-CZ" dirty="0" smtClean="0"/>
              <a:t>Prevence: vizuální kontrola TP, striktní dodržení podmínek pro skladování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4981915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6">
                    <a:lumMod val="75000"/>
                  </a:schemeClr>
                </a:solidFill>
              </a:rPr>
              <a:t>Alergická a anafylaktická</a:t>
            </a:r>
            <a:endParaRPr lang="cs-CZ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Příčina:</a:t>
            </a:r>
          </a:p>
          <a:p>
            <a:pPr lvl="2"/>
            <a:r>
              <a:rPr lang="cs-CZ" dirty="0" smtClean="0"/>
              <a:t>Nejčastěji po TP s obsahem plazmy</a:t>
            </a:r>
          </a:p>
          <a:p>
            <a:pPr lvl="2"/>
            <a:r>
              <a:rPr lang="cs-CZ" dirty="0" smtClean="0"/>
              <a:t>Specifické protilátky proti plazmatickým bílkovinám v TP</a:t>
            </a:r>
          </a:p>
          <a:p>
            <a:pPr lvl="2"/>
            <a:r>
              <a:rPr lang="cs-CZ" dirty="0" smtClean="0"/>
              <a:t>Anafylaxe – u pacientů se selektivním </a:t>
            </a:r>
            <a:r>
              <a:rPr lang="cs-CZ" dirty="0" err="1" smtClean="0"/>
              <a:t>IgA</a:t>
            </a:r>
            <a:r>
              <a:rPr lang="cs-CZ" dirty="0" smtClean="0"/>
              <a:t> deficitem s anti-</a:t>
            </a:r>
            <a:r>
              <a:rPr lang="cs-CZ" dirty="0" err="1" smtClean="0"/>
              <a:t>IgA</a:t>
            </a:r>
            <a:endParaRPr lang="cs-CZ" dirty="0" smtClean="0"/>
          </a:p>
          <a:p>
            <a:r>
              <a:rPr lang="cs-CZ" dirty="0" smtClean="0"/>
              <a:t>Klinické příznaky:</a:t>
            </a:r>
          </a:p>
          <a:p>
            <a:pPr lvl="2"/>
            <a:r>
              <a:rPr lang="cs-CZ" dirty="0" smtClean="0"/>
              <a:t>Kopřivka, svědění, zvracení, průjem, hypotenze, šok, dušnost</a:t>
            </a:r>
          </a:p>
          <a:p>
            <a:r>
              <a:rPr lang="cs-CZ" dirty="0" smtClean="0"/>
              <a:t>Diagnóza: </a:t>
            </a:r>
          </a:p>
          <a:p>
            <a:pPr lvl="2"/>
            <a:r>
              <a:rPr lang="cs-CZ" dirty="0" smtClean="0"/>
              <a:t>u opakovaných těžkých průběhů vyšetřit hladinu </a:t>
            </a:r>
            <a:r>
              <a:rPr lang="cs-CZ" dirty="0" err="1" smtClean="0"/>
              <a:t>IgA</a:t>
            </a:r>
            <a:endParaRPr lang="cs-CZ" dirty="0" smtClean="0"/>
          </a:p>
          <a:p>
            <a:r>
              <a:rPr lang="cs-CZ" dirty="0" smtClean="0"/>
              <a:t>Léčba: </a:t>
            </a:r>
          </a:p>
          <a:p>
            <a:pPr lvl="2"/>
            <a:r>
              <a:rPr lang="cs-CZ" dirty="0" smtClean="0"/>
              <a:t>symptomatická léčba alergických projevů</a:t>
            </a:r>
          </a:p>
          <a:p>
            <a:r>
              <a:rPr lang="cs-CZ" dirty="0" smtClean="0"/>
              <a:t>Prevence: promytí TP u těžkých reakcí, antihistaminika, kortikoidy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4415377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6">
                    <a:lumMod val="75000"/>
                  </a:schemeClr>
                </a:solidFill>
              </a:rPr>
              <a:t>TRALI</a:t>
            </a:r>
            <a:endParaRPr lang="cs-CZ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Příčina:</a:t>
            </a:r>
          </a:p>
          <a:p>
            <a:pPr lvl="2"/>
            <a:r>
              <a:rPr lang="cs-CZ" dirty="0" smtClean="0"/>
              <a:t>Přítomnost anti-HLA nebo anti-HNA v plazmě dárce, méně často příjemce. Leukocyty </a:t>
            </a:r>
            <a:r>
              <a:rPr lang="cs-CZ" dirty="0" err="1" smtClean="0"/>
              <a:t>adherují</a:t>
            </a:r>
            <a:r>
              <a:rPr lang="cs-CZ" dirty="0" smtClean="0"/>
              <a:t> k endotelu plicních kapilár – obstrukce plicní mikrocirkulace – rozvoj ARDS</a:t>
            </a:r>
          </a:p>
          <a:p>
            <a:r>
              <a:rPr lang="cs-CZ" dirty="0"/>
              <a:t>Klinické příznaky</a:t>
            </a:r>
            <a:r>
              <a:rPr lang="cs-CZ" dirty="0" smtClean="0"/>
              <a:t>:</a:t>
            </a:r>
          </a:p>
          <a:p>
            <a:pPr lvl="2"/>
            <a:r>
              <a:rPr lang="cs-CZ" dirty="0" smtClean="0"/>
              <a:t>Horečka, hypotenze, respirační selhání s oboustrannými plicními infiltráty do 6 hodiny po aplikaci, nejsou známky oběhového přetížení</a:t>
            </a:r>
            <a:endParaRPr lang="cs-CZ" dirty="0"/>
          </a:p>
          <a:p>
            <a:r>
              <a:rPr lang="cs-CZ" dirty="0"/>
              <a:t>Diagnóza</a:t>
            </a:r>
            <a:r>
              <a:rPr lang="cs-CZ" dirty="0" smtClean="0"/>
              <a:t>:</a:t>
            </a:r>
          </a:p>
          <a:p>
            <a:pPr lvl="2"/>
            <a:r>
              <a:rPr lang="cs-CZ" dirty="0" smtClean="0"/>
              <a:t>Saturace O₂, předozadní </a:t>
            </a:r>
            <a:r>
              <a:rPr lang="cs-CZ" dirty="0" err="1" smtClean="0"/>
              <a:t>rtg</a:t>
            </a:r>
            <a:r>
              <a:rPr lang="cs-CZ" dirty="0" smtClean="0"/>
              <a:t> plic, anti-HLA nebo anti-HNA protilátky</a:t>
            </a:r>
            <a:endParaRPr lang="cs-CZ" dirty="0"/>
          </a:p>
          <a:p>
            <a:r>
              <a:rPr lang="cs-CZ" dirty="0"/>
              <a:t>Léčba</a:t>
            </a:r>
            <a:r>
              <a:rPr lang="cs-CZ" dirty="0" smtClean="0"/>
              <a:t>:</a:t>
            </a:r>
          </a:p>
          <a:p>
            <a:pPr lvl="2"/>
            <a:r>
              <a:rPr lang="cs-CZ" dirty="0" smtClean="0"/>
              <a:t>Zajištění respiračních a kardiovaskulárních funkcí, </a:t>
            </a:r>
            <a:r>
              <a:rPr lang="cs-CZ" dirty="0" err="1" smtClean="0"/>
              <a:t>deleukotizované</a:t>
            </a:r>
            <a:r>
              <a:rPr lang="cs-CZ" dirty="0" smtClean="0"/>
              <a:t> TP</a:t>
            </a:r>
            <a:endParaRPr lang="cs-CZ" dirty="0"/>
          </a:p>
          <a:p>
            <a:r>
              <a:rPr lang="cs-CZ" dirty="0" smtClean="0"/>
              <a:t>Prevence: vyřazení plazmy od žen z klinického použití</a:t>
            </a:r>
          </a:p>
        </p:txBody>
      </p:sp>
    </p:spTree>
    <p:extLst>
      <p:ext uri="{BB962C8B-B14F-4D97-AF65-F5344CB8AC3E}">
        <p14:creationId xmlns:p14="http://schemas.microsoft.com/office/powerpoint/2010/main" val="34432291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Obecné zásady </a:t>
            </a:r>
            <a:r>
              <a:rPr lang="cs-CZ" dirty="0" err="1" smtClean="0"/>
              <a:t>hemoterapie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cs-CZ" b="1" dirty="0" err="1" smtClean="0">
                <a:solidFill>
                  <a:schemeClr val="accent6">
                    <a:lumMod val="75000"/>
                  </a:schemeClr>
                </a:solidFill>
              </a:rPr>
              <a:t>Hemoterapie</a:t>
            </a:r>
            <a:r>
              <a:rPr lang="cs-CZ" b="1" dirty="0" smtClean="0">
                <a:solidFill>
                  <a:schemeClr val="accent6">
                    <a:lumMod val="75000"/>
                  </a:schemeClr>
                </a:solidFill>
              </a:rPr>
              <a:t> představuje léčbu transfuzními přípravky a krevními deriváty.</a:t>
            </a:r>
          </a:p>
          <a:p>
            <a:endParaRPr lang="cs-CZ" dirty="0" smtClean="0"/>
          </a:p>
          <a:p>
            <a:r>
              <a:rPr lang="cs-CZ" dirty="0" smtClean="0"/>
              <a:t>Dodržování indikací - neindikovaná transfuze je kontraindikovaná!</a:t>
            </a:r>
          </a:p>
          <a:p>
            <a:r>
              <a:rPr lang="cs-CZ" dirty="0" smtClean="0"/>
              <a:t>Poučení pacienta o výhodách a rizicích </a:t>
            </a:r>
            <a:r>
              <a:rPr lang="cs-CZ" dirty="0" err="1" smtClean="0"/>
              <a:t>hemoterapie</a:t>
            </a:r>
            <a:r>
              <a:rPr lang="cs-CZ" dirty="0" smtClean="0"/>
              <a:t> (v situacích, kdy to zdravotní stav umožňuje)</a:t>
            </a:r>
          </a:p>
          <a:p>
            <a:r>
              <a:rPr lang="cs-CZ" dirty="0" smtClean="0"/>
              <a:t>Striktní dodržování stanovených postupů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0975238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6">
                    <a:lumMod val="75000"/>
                  </a:schemeClr>
                </a:solidFill>
              </a:rPr>
              <a:t>TA - </a:t>
            </a:r>
            <a:r>
              <a:rPr lang="cs-CZ" dirty="0" err="1" smtClean="0">
                <a:solidFill>
                  <a:schemeClr val="accent6">
                    <a:lumMod val="75000"/>
                  </a:schemeClr>
                </a:solidFill>
              </a:rPr>
              <a:t>GvHD</a:t>
            </a:r>
            <a:endParaRPr lang="cs-CZ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Příčina:</a:t>
            </a:r>
          </a:p>
          <a:p>
            <a:pPr lvl="2"/>
            <a:r>
              <a:rPr lang="cs-CZ" dirty="0" smtClean="0"/>
              <a:t>Raritní, často fatální</a:t>
            </a:r>
          </a:p>
          <a:p>
            <a:pPr lvl="2"/>
            <a:r>
              <a:rPr lang="cs-CZ" dirty="0" smtClean="0"/>
              <a:t>Proliferace imunokompetentních dárcovských lymfocytů v těle </a:t>
            </a:r>
            <a:r>
              <a:rPr lang="cs-CZ" dirty="0" err="1" smtClean="0"/>
              <a:t>imunokompromitovaného</a:t>
            </a:r>
            <a:r>
              <a:rPr lang="cs-CZ" dirty="0" smtClean="0"/>
              <a:t> příjemce</a:t>
            </a:r>
          </a:p>
          <a:p>
            <a:pPr lvl="2"/>
            <a:r>
              <a:rPr lang="cs-CZ" dirty="0" smtClean="0"/>
              <a:t>Riziko </a:t>
            </a:r>
            <a:r>
              <a:rPr lang="cs-CZ" dirty="0" err="1" smtClean="0"/>
              <a:t>příbuzeneckých</a:t>
            </a:r>
            <a:r>
              <a:rPr lang="cs-CZ" dirty="0" smtClean="0"/>
              <a:t> transfuzí</a:t>
            </a:r>
            <a:endParaRPr lang="cs-CZ" dirty="0"/>
          </a:p>
          <a:p>
            <a:r>
              <a:rPr lang="cs-CZ" dirty="0" smtClean="0"/>
              <a:t>Klinické příznaky:</a:t>
            </a:r>
          </a:p>
          <a:p>
            <a:pPr lvl="2"/>
            <a:r>
              <a:rPr lang="cs-CZ" dirty="0" smtClean="0"/>
              <a:t>Horečka, erytém, zvracení, průjmy, lymfadenopatie, </a:t>
            </a:r>
            <a:r>
              <a:rPr lang="cs-CZ" dirty="0" err="1" smtClean="0"/>
              <a:t>hepatopatie</a:t>
            </a:r>
            <a:r>
              <a:rPr lang="cs-CZ" dirty="0" smtClean="0"/>
              <a:t>, </a:t>
            </a:r>
            <a:r>
              <a:rPr lang="cs-CZ" dirty="0" err="1" smtClean="0"/>
              <a:t>pancytopenie</a:t>
            </a:r>
            <a:r>
              <a:rPr lang="cs-CZ" dirty="0" smtClean="0"/>
              <a:t> za 4 – 30 dnů po transfuzi</a:t>
            </a:r>
          </a:p>
          <a:p>
            <a:r>
              <a:rPr lang="cs-CZ" dirty="0" smtClean="0"/>
              <a:t>Diagnóza: </a:t>
            </a:r>
          </a:p>
          <a:p>
            <a:pPr lvl="2"/>
            <a:r>
              <a:rPr lang="cs-CZ" dirty="0" smtClean="0"/>
              <a:t>Biopsie typická pro </a:t>
            </a:r>
            <a:r>
              <a:rPr lang="cs-CZ" dirty="0" err="1" smtClean="0"/>
              <a:t>GvHD</a:t>
            </a:r>
            <a:r>
              <a:rPr lang="cs-CZ" dirty="0" smtClean="0"/>
              <a:t> a průkaz </a:t>
            </a:r>
            <a:r>
              <a:rPr lang="cs-CZ" dirty="0" err="1" smtClean="0"/>
              <a:t>chimérismu</a:t>
            </a:r>
            <a:r>
              <a:rPr lang="cs-CZ" dirty="0" smtClean="0"/>
              <a:t> lymfocytů příjemce s dárcovskými lymfocyty</a:t>
            </a:r>
          </a:p>
          <a:p>
            <a:r>
              <a:rPr lang="cs-CZ" dirty="0" smtClean="0"/>
              <a:t>Prevence: ozáření, nepodávat transfuze od pokrevních příbuzných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5603422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>
                <a:solidFill>
                  <a:schemeClr val="accent6">
                    <a:lumMod val="75000"/>
                  </a:schemeClr>
                </a:solidFill>
              </a:rPr>
              <a:t>TACO (</a:t>
            </a:r>
            <a:r>
              <a:rPr lang="cs-CZ" dirty="0" err="1" smtClean="0">
                <a:solidFill>
                  <a:schemeClr val="accent6">
                    <a:lumMod val="75000"/>
                  </a:schemeClr>
                </a:solidFill>
              </a:rPr>
              <a:t>transfusion</a:t>
            </a:r>
            <a:r>
              <a:rPr lang="cs-CZ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accent6">
                    <a:lumMod val="75000"/>
                  </a:schemeClr>
                </a:solidFill>
              </a:rPr>
              <a:t>associated</a:t>
            </a:r>
            <a:r>
              <a:rPr lang="cs-CZ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accent6">
                    <a:lumMod val="75000"/>
                  </a:schemeClr>
                </a:solidFill>
              </a:rPr>
              <a:t>circulatory</a:t>
            </a:r>
            <a:r>
              <a:rPr lang="cs-CZ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accent6">
                    <a:lumMod val="75000"/>
                  </a:schemeClr>
                </a:solidFill>
              </a:rPr>
              <a:t>overload</a:t>
            </a:r>
            <a:r>
              <a:rPr lang="cs-CZ" dirty="0" smtClean="0">
                <a:solidFill>
                  <a:schemeClr val="accent6">
                    <a:lumMod val="75000"/>
                  </a:schemeClr>
                </a:solidFill>
              </a:rPr>
              <a:t>)</a:t>
            </a:r>
            <a:endParaRPr lang="cs-CZ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Příčina:</a:t>
            </a:r>
          </a:p>
          <a:p>
            <a:pPr lvl="2"/>
            <a:r>
              <a:rPr lang="cs-CZ" dirty="0" smtClean="0"/>
              <a:t>Po velkoobjemových transfuzích – vznik akutní hypervolemie</a:t>
            </a:r>
          </a:p>
          <a:p>
            <a:r>
              <a:rPr lang="cs-CZ" dirty="0" smtClean="0"/>
              <a:t>Klinické příznaky:</a:t>
            </a:r>
          </a:p>
          <a:p>
            <a:pPr lvl="2"/>
            <a:r>
              <a:rPr lang="cs-CZ" dirty="0" smtClean="0"/>
              <a:t>Dušnost, kašel, akutní plicní edém, bolest hlavy, tachykardie, cyanóza, srdeční selhání do 12 hodin po aplikaci</a:t>
            </a:r>
          </a:p>
          <a:p>
            <a:r>
              <a:rPr lang="cs-CZ" dirty="0"/>
              <a:t>Diagnóza</a:t>
            </a:r>
            <a:r>
              <a:rPr lang="cs-CZ" dirty="0" smtClean="0"/>
              <a:t>:</a:t>
            </a:r>
          </a:p>
          <a:p>
            <a:pPr lvl="2"/>
            <a:r>
              <a:rPr lang="cs-CZ" dirty="0" smtClean="0"/>
              <a:t>Rozvoj akutní dušnosti s poklesem saturace </a:t>
            </a:r>
            <a:r>
              <a:rPr lang="cs-CZ" dirty="0"/>
              <a:t>O</a:t>
            </a:r>
            <a:r>
              <a:rPr lang="cs-CZ" dirty="0" smtClean="0"/>
              <a:t>₂, typický </a:t>
            </a:r>
            <a:r>
              <a:rPr lang="cs-CZ" dirty="0" err="1" smtClean="0"/>
              <a:t>rtg</a:t>
            </a:r>
            <a:r>
              <a:rPr lang="cs-CZ" dirty="0" smtClean="0"/>
              <a:t> obraz kardiální dekompenzace</a:t>
            </a:r>
            <a:endParaRPr lang="cs-CZ" dirty="0"/>
          </a:p>
          <a:p>
            <a:r>
              <a:rPr lang="cs-CZ" dirty="0"/>
              <a:t>Léčba</a:t>
            </a:r>
            <a:r>
              <a:rPr lang="cs-CZ" dirty="0" smtClean="0"/>
              <a:t>:</a:t>
            </a:r>
          </a:p>
          <a:p>
            <a:pPr lvl="2"/>
            <a:r>
              <a:rPr lang="cs-CZ" dirty="0" err="1" smtClean="0"/>
              <a:t>Oxygenace</a:t>
            </a:r>
            <a:r>
              <a:rPr lang="cs-CZ" dirty="0" smtClean="0"/>
              <a:t>, diuretika</a:t>
            </a:r>
          </a:p>
          <a:p>
            <a:r>
              <a:rPr lang="cs-CZ" dirty="0" smtClean="0"/>
              <a:t>Prevence: dodržet rychlost podání 2-4ml/kg tělesné hmotnosti pacienta za hodinu, u rizikových 1ml/kg</a:t>
            </a:r>
          </a:p>
        </p:txBody>
      </p:sp>
    </p:spTree>
    <p:extLst>
      <p:ext uri="{BB962C8B-B14F-4D97-AF65-F5344CB8AC3E}">
        <p14:creationId xmlns:p14="http://schemas.microsoft.com/office/powerpoint/2010/main" val="121662411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6">
                    <a:lumMod val="75000"/>
                  </a:schemeClr>
                </a:solidFill>
              </a:rPr>
              <a:t>Hypotermie</a:t>
            </a:r>
            <a:endParaRPr lang="cs-CZ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Tělesná teplota klesá na 32 – 34˚C</a:t>
            </a:r>
          </a:p>
          <a:p>
            <a:r>
              <a:rPr lang="cs-CZ" dirty="0" smtClean="0"/>
              <a:t>Nejčastěji souvislost s masivními transfuzemi</a:t>
            </a:r>
          </a:p>
          <a:p>
            <a:r>
              <a:rPr lang="cs-CZ" dirty="0" smtClean="0"/>
              <a:t>Prevence: ohřátí TP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2256760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>
                <a:solidFill>
                  <a:schemeClr val="accent6">
                    <a:lumMod val="75000"/>
                  </a:schemeClr>
                </a:solidFill>
              </a:rPr>
              <a:t>Hyperkalemie</a:t>
            </a:r>
            <a:endParaRPr lang="cs-CZ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Abnormální zvýšení hladiny kalia po transfuzi</a:t>
            </a:r>
          </a:p>
          <a:p>
            <a:r>
              <a:rPr lang="cs-CZ" dirty="0" smtClean="0"/>
              <a:t>Po rychlém podání erytrocytů (nad 60ml/min.)</a:t>
            </a:r>
          </a:p>
          <a:p>
            <a:r>
              <a:rPr lang="cs-CZ" dirty="0" smtClean="0"/>
              <a:t>Roli hraje i stáří erytrocytů – vyšší obsah </a:t>
            </a:r>
            <a:r>
              <a:rPr lang="cs-CZ" dirty="0" err="1" smtClean="0"/>
              <a:t>drasíku</a:t>
            </a:r>
            <a:r>
              <a:rPr lang="cs-CZ" dirty="0" smtClean="0"/>
              <a:t> je ve starých a ozářených erytrocytech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8629825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>
                <a:solidFill>
                  <a:schemeClr val="accent6">
                    <a:lumMod val="75000"/>
                  </a:schemeClr>
                </a:solidFill>
              </a:rPr>
              <a:t>Potransfuzní</a:t>
            </a:r>
            <a:r>
              <a:rPr lang="cs-CZ" dirty="0" smtClean="0">
                <a:solidFill>
                  <a:schemeClr val="accent6">
                    <a:lumMod val="75000"/>
                  </a:schemeClr>
                </a:solidFill>
              </a:rPr>
              <a:t> purpura</a:t>
            </a:r>
            <a:endParaRPr lang="cs-CZ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Příčina:</a:t>
            </a:r>
          </a:p>
          <a:p>
            <a:pPr lvl="2"/>
            <a:r>
              <a:rPr lang="cs-CZ" dirty="0" smtClean="0"/>
              <a:t>Specifické protilátky proti trombocytům (nejčastěji anti-HPA 1a)</a:t>
            </a:r>
          </a:p>
          <a:p>
            <a:r>
              <a:rPr lang="cs-CZ" dirty="0" smtClean="0"/>
              <a:t>Klinické příznaky:</a:t>
            </a:r>
          </a:p>
          <a:p>
            <a:pPr lvl="2"/>
            <a:r>
              <a:rPr lang="cs-CZ" dirty="0" smtClean="0"/>
              <a:t>Trombocytopenie, krvácivost, závažná </a:t>
            </a:r>
            <a:r>
              <a:rPr lang="cs-CZ" dirty="0" err="1" smtClean="0"/>
              <a:t>potransfuzní</a:t>
            </a:r>
            <a:r>
              <a:rPr lang="cs-CZ" dirty="0" smtClean="0"/>
              <a:t> reakce</a:t>
            </a:r>
          </a:p>
          <a:p>
            <a:r>
              <a:rPr lang="cs-CZ" dirty="0" smtClean="0"/>
              <a:t>Diagnóza:</a:t>
            </a:r>
          </a:p>
          <a:p>
            <a:pPr lvl="2"/>
            <a:r>
              <a:rPr lang="cs-CZ" dirty="0" smtClean="0"/>
              <a:t>Průkaz specifických </a:t>
            </a:r>
            <a:r>
              <a:rPr lang="cs-CZ" dirty="0" err="1" smtClean="0"/>
              <a:t>antitrombocytárních</a:t>
            </a:r>
            <a:r>
              <a:rPr lang="cs-CZ" dirty="0" smtClean="0"/>
              <a:t> protilátek</a:t>
            </a:r>
          </a:p>
          <a:p>
            <a:r>
              <a:rPr lang="cs-CZ" dirty="0" smtClean="0"/>
              <a:t>Léčba: IVIG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4604131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>
                <a:solidFill>
                  <a:schemeClr val="accent6">
                    <a:lumMod val="75000"/>
                  </a:schemeClr>
                </a:solidFill>
              </a:rPr>
              <a:t>Potransfuzní</a:t>
            </a:r>
            <a:r>
              <a:rPr lang="cs-CZ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accent6">
                    <a:lumMod val="75000"/>
                  </a:schemeClr>
                </a:solidFill>
              </a:rPr>
              <a:t>hemosideróza</a:t>
            </a:r>
            <a:endParaRPr lang="cs-CZ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Přetížení železem po dlouhodobé aplikaci transfuzí</a:t>
            </a:r>
          </a:p>
          <a:p>
            <a:r>
              <a:rPr lang="cs-CZ" dirty="0" err="1" smtClean="0"/>
              <a:t>hemosiderin</a:t>
            </a:r>
            <a:r>
              <a:rPr lang="cs-CZ" dirty="0"/>
              <a:t> </a:t>
            </a:r>
            <a:r>
              <a:rPr lang="cs-CZ" dirty="0" smtClean="0"/>
              <a:t>= feritin agregovaný do větších komplexů, ukládá se v parenchymatózních orgánech</a:t>
            </a:r>
          </a:p>
          <a:p>
            <a:r>
              <a:rPr lang="cs-CZ" dirty="0" smtClean="0"/>
              <a:t>1T.U. obsahuje cca 230mg elementárního železa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6741494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Materiál pro vyšetření </a:t>
            </a:r>
            <a:r>
              <a:rPr lang="cs-CZ" dirty="0" err="1" smtClean="0"/>
              <a:t>potransfuzní</a:t>
            </a:r>
            <a:r>
              <a:rPr lang="cs-CZ" dirty="0" smtClean="0"/>
              <a:t> reakce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Vzorek pacienta před transfuzí</a:t>
            </a:r>
          </a:p>
          <a:p>
            <a:r>
              <a:rPr lang="cs-CZ" dirty="0" smtClean="0"/>
              <a:t>Vzorek </a:t>
            </a:r>
            <a:r>
              <a:rPr lang="cs-CZ" dirty="0"/>
              <a:t>pacienta po transfuzi</a:t>
            </a:r>
          </a:p>
          <a:p>
            <a:r>
              <a:rPr lang="cs-CZ" dirty="0"/>
              <a:t>Vak se zbytkem TP</a:t>
            </a:r>
          </a:p>
          <a:p>
            <a:r>
              <a:rPr lang="cs-CZ" dirty="0" smtClean="0"/>
              <a:t>Vyplněné hlášení </a:t>
            </a:r>
            <a:r>
              <a:rPr lang="cs-CZ" dirty="0"/>
              <a:t>o </a:t>
            </a:r>
            <a:r>
              <a:rPr lang="cs-CZ" dirty="0" err="1"/>
              <a:t>potransfuzní</a:t>
            </a:r>
            <a:r>
              <a:rPr lang="cs-CZ" dirty="0"/>
              <a:t> </a:t>
            </a:r>
            <a:r>
              <a:rPr lang="cs-CZ" dirty="0" smtClean="0"/>
              <a:t>reakci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7004811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cs-CZ" dirty="0" smtClean="0"/>
          </a:p>
          <a:p>
            <a:pPr marL="0" indent="0" algn="ctr">
              <a:buNone/>
            </a:pPr>
            <a:endParaRPr lang="cs-CZ" dirty="0"/>
          </a:p>
          <a:p>
            <a:pPr marL="0" indent="0" algn="ctr">
              <a:buNone/>
            </a:pPr>
            <a:r>
              <a:rPr lang="cs-CZ" sz="4800" dirty="0" smtClean="0"/>
              <a:t>Děkuji za pozornost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796907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Vedlejší účinky </a:t>
            </a:r>
            <a:r>
              <a:rPr lang="cs-CZ" dirty="0" err="1" smtClean="0"/>
              <a:t>hemoterapie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Inhibice imunity</a:t>
            </a:r>
          </a:p>
          <a:p>
            <a:pPr lvl="2"/>
            <a:r>
              <a:rPr lang="cs-CZ" dirty="0" smtClean="0"/>
              <a:t>Dávka transfundovaných leukocytů</a:t>
            </a:r>
          </a:p>
          <a:p>
            <a:pPr lvl="2"/>
            <a:r>
              <a:rPr lang="cs-CZ" dirty="0" smtClean="0"/>
              <a:t>Stáří TP</a:t>
            </a:r>
          </a:p>
          <a:p>
            <a:r>
              <a:rPr lang="cs-CZ" dirty="0" err="1" smtClean="0"/>
              <a:t>Aloimunizace</a:t>
            </a:r>
            <a:endParaRPr lang="cs-CZ" dirty="0" smtClean="0"/>
          </a:p>
          <a:p>
            <a:pPr lvl="2"/>
            <a:r>
              <a:rPr lang="cs-CZ" dirty="0" smtClean="0"/>
              <a:t>Anti-</a:t>
            </a:r>
            <a:r>
              <a:rPr lang="cs-CZ" dirty="0" err="1" smtClean="0"/>
              <a:t>ery</a:t>
            </a:r>
            <a:endParaRPr lang="cs-CZ" dirty="0" smtClean="0"/>
          </a:p>
          <a:p>
            <a:pPr lvl="2"/>
            <a:r>
              <a:rPr lang="cs-CZ" dirty="0" smtClean="0"/>
              <a:t>Anti-HLA</a:t>
            </a:r>
          </a:p>
          <a:p>
            <a:pPr lvl="2"/>
            <a:r>
              <a:rPr lang="cs-CZ" dirty="0" smtClean="0"/>
              <a:t>Anti-trombo</a:t>
            </a:r>
          </a:p>
          <a:p>
            <a:pPr lvl="2"/>
            <a:r>
              <a:rPr lang="cs-CZ" dirty="0" smtClean="0"/>
              <a:t>Anti-</a:t>
            </a:r>
            <a:r>
              <a:rPr lang="cs-CZ" dirty="0" err="1" smtClean="0"/>
              <a:t>leu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660223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Definice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2800" dirty="0" smtClean="0">
                <a:solidFill>
                  <a:schemeClr val="accent6">
                    <a:lumMod val="75000"/>
                  </a:schemeClr>
                </a:solidFill>
              </a:rPr>
              <a:t>Transfuzní přípravek</a:t>
            </a:r>
            <a:endParaRPr lang="cs-CZ" sz="28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6" name="Zástupný symbol pro obsah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dirty="0" smtClean="0"/>
              <a:t>Maximálně 10 dárců</a:t>
            </a:r>
          </a:p>
          <a:p>
            <a:r>
              <a:rPr lang="cs-CZ" dirty="0" smtClean="0"/>
              <a:t>Není ošetřen metodou inaktivace patogenů</a:t>
            </a:r>
          </a:p>
          <a:p>
            <a:r>
              <a:rPr lang="cs-CZ" dirty="0" smtClean="0"/>
              <a:t>Vyšší riziko přenosu „krví přenosných chorob“</a:t>
            </a:r>
          </a:p>
          <a:p>
            <a:r>
              <a:rPr lang="cs-CZ" dirty="0" smtClean="0"/>
              <a:t>Zařízení transfuzní služby</a:t>
            </a:r>
            <a:endParaRPr lang="cs-CZ" dirty="0"/>
          </a:p>
        </p:txBody>
      </p:sp>
      <p:sp>
        <p:nvSpPr>
          <p:cNvPr id="7" name="Zástupný symbol pro text 6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2800" dirty="0" smtClean="0">
                <a:solidFill>
                  <a:schemeClr val="accent6">
                    <a:lumMod val="75000"/>
                  </a:schemeClr>
                </a:solidFill>
              </a:rPr>
              <a:t>Krevní derivát</a:t>
            </a:r>
            <a:endParaRPr lang="cs-CZ" sz="28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cs-CZ" dirty="0" smtClean="0"/>
              <a:t>Tisíce dárců</a:t>
            </a:r>
          </a:p>
          <a:p>
            <a:r>
              <a:rPr lang="cs-CZ" dirty="0" smtClean="0"/>
              <a:t>Povinně ošetřeny metodou inaktivace patogenů</a:t>
            </a:r>
          </a:p>
          <a:p>
            <a:r>
              <a:rPr lang="cs-CZ" dirty="0" smtClean="0"/>
              <a:t>Minimální riziko přenosu „krví přenosných chorob“</a:t>
            </a:r>
          </a:p>
          <a:p>
            <a:r>
              <a:rPr lang="cs-CZ" dirty="0" smtClean="0"/>
              <a:t>Frakcionační centra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868671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TU x TD</a:t>
            </a:r>
            <a:endParaRPr lang="cs-CZ" dirty="0"/>
          </a:p>
        </p:txBody>
      </p:sp>
      <p:sp>
        <p:nvSpPr>
          <p:cNvPr id="10" name="Zástupný symbol pro obsah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6">
                    <a:lumMod val="75000"/>
                  </a:schemeClr>
                </a:solidFill>
              </a:rPr>
              <a:t>Transfuzní jednotka (TU, </a:t>
            </a:r>
            <a:r>
              <a:rPr lang="cs-CZ" dirty="0" err="1" smtClean="0">
                <a:solidFill>
                  <a:schemeClr val="accent6">
                    <a:lumMod val="75000"/>
                  </a:schemeClr>
                </a:solidFill>
              </a:rPr>
              <a:t>Transfusion</a:t>
            </a:r>
            <a:r>
              <a:rPr lang="cs-CZ" dirty="0" smtClean="0">
                <a:solidFill>
                  <a:schemeClr val="accent6">
                    <a:lumMod val="75000"/>
                  </a:schemeClr>
                </a:solidFill>
              </a:rPr>
              <a:t> Unit)</a:t>
            </a:r>
          </a:p>
          <a:p>
            <a:pPr lvl="1"/>
            <a:r>
              <a:rPr lang="cs-CZ" dirty="0" smtClean="0"/>
              <a:t>Množství TP z jednoho standardního odběru plné krve</a:t>
            </a:r>
          </a:p>
          <a:p>
            <a:pPr lvl="1"/>
            <a:r>
              <a:rPr lang="cs-CZ" dirty="0" smtClean="0"/>
              <a:t>V případě aferetického odběru je množství TP přepočítáno na ekvivalentní množství transfuzních jednotek</a:t>
            </a:r>
          </a:p>
          <a:p>
            <a:r>
              <a:rPr lang="cs-CZ" dirty="0" smtClean="0">
                <a:solidFill>
                  <a:schemeClr val="accent6">
                    <a:lumMod val="75000"/>
                  </a:schemeClr>
                </a:solidFill>
              </a:rPr>
              <a:t>Terapeutická dávka (TD, </a:t>
            </a:r>
            <a:r>
              <a:rPr lang="cs-CZ" dirty="0" err="1" smtClean="0">
                <a:solidFill>
                  <a:schemeClr val="accent6">
                    <a:lumMod val="75000"/>
                  </a:schemeClr>
                </a:solidFill>
              </a:rPr>
              <a:t>Therapeutic</a:t>
            </a:r>
            <a:r>
              <a:rPr lang="cs-CZ" dirty="0" smtClean="0">
                <a:solidFill>
                  <a:schemeClr val="accent6">
                    <a:lumMod val="75000"/>
                  </a:schemeClr>
                </a:solidFill>
              </a:rPr>
              <a:t> Dose)</a:t>
            </a:r>
          </a:p>
          <a:p>
            <a:pPr lvl="1"/>
            <a:r>
              <a:rPr lang="cs-CZ" dirty="0" smtClean="0"/>
              <a:t>Množství TP, které má u dospělého příjemce očekávaný terapeutický efekt</a:t>
            </a:r>
          </a:p>
          <a:p>
            <a:pPr marL="457200" lvl="1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059514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Transfuzní přípravky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Erytrocytové</a:t>
            </a:r>
          </a:p>
          <a:p>
            <a:r>
              <a:rPr lang="cs-CZ" dirty="0" smtClean="0"/>
              <a:t>Trombocytové</a:t>
            </a:r>
            <a:endParaRPr lang="cs-CZ" dirty="0"/>
          </a:p>
          <a:p>
            <a:r>
              <a:rPr lang="cs-CZ" dirty="0" smtClean="0"/>
              <a:t>Plazmové</a:t>
            </a:r>
          </a:p>
          <a:p>
            <a:endParaRPr lang="cs-CZ" dirty="0" smtClean="0"/>
          </a:p>
          <a:p>
            <a:r>
              <a:rPr lang="cs-CZ" dirty="0" smtClean="0"/>
              <a:t>Granulocyty – v ojedinělých indikacích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34923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Indikace sekundárních úprav TP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err="1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</a:rPr>
              <a:t>Deleukotizace</a:t>
            </a:r>
            <a:r>
              <a:rPr lang="cs-CZ" dirty="0">
                <a:solidFill>
                  <a:srgbClr val="002060"/>
                </a:solidFill>
                <a:latin typeface="Calibri" panose="020F0502020204030204" pitchFamily="34" charset="0"/>
              </a:rPr>
              <a:t> </a:t>
            </a:r>
            <a:r>
              <a:rPr lang="cs-CZ" dirty="0">
                <a:latin typeface="Calibri" panose="020F0502020204030204" pitchFamily="34" charset="0"/>
              </a:rPr>
              <a:t>– </a:t>
            </a:r>
            <a:r>
              <a:rPr lang="cs-CZ" dirty="0" smtClean="0">
                <a:latin typeface="Calibri" panose="020F0502020204030204" pitchFamily="34" charset="0"/>
              </a:rPr>
              <a:t>nejsou indikační omezení</a:t>
            </a:r>
            <a:endParaRPr lang="cs-CZ" dirty="0">
              <a:latin typeface="Calibri" panose="020F0502020204030204" pitchFamily="34" charset="0"/>
            </a:endParaRPr>
          </a:p>
          <a:p>
            <a:r>
              <a:rPr lang="cs-CZ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</a:rPr>
              <a:t>Ozáření </a:t>
            </a:r>
            <a:r>
              <a:rPr lang="cs-CZ" dirty="0">
                <a:latin typeface="Calibri" panose="020F0502020204030204" pitchFamily="34" charset="0"/>
              </a:rPr>
              <a:t>– </a:t>
            </a:r>
            <a:r>
              <a:rPr lang="el-GR" dirty="0">
                <a:latin typeface="Calibri" panose="020F0502020204030204" pitchFamily="34" charset="0"/>
              </a:rPr>
              <a:t>γ</a:t>
            </a:r>
            <a:r>
              <a:rPr lang="cs-CZ" dirty="0">
                <a:latin typeface="Calibri" panose="020F0502020204030204" pitchFamily="34" charset="0"/>
              </a:rPr>
              <a:t> paprsky 25-50 </a:t>
            </a:r>
            <a:r>
              <a:rPr lang="cs-CZ" dirty="0" err="1">
                <a:latin typeface="Calibri" panose="020F0502020204030204" pitchFamily="34" charset="0"/>
              </a:rPr>
              <a:t>Gy</a:t>
            </a:r>
            <a:r>
              <a:rPr lang="cs-CZ" dirty="0">
                <a:latin typeface="Calibri" panose="020F0502020204030204" pitchFamily="34" charset="0"/>
              </a:rPr>
              <a:t>, podle požadavku v indikovaných případech (prevence TA-</a:t>
            </a:r>
            <a:r>
              <a:rPr lang="cs-CZ" dirty="0" err="1">
                <a:latin typeface="Calibri" panose="020F0502020204030204" pitchFamily="34" charset="0"/>
              </a:rPr>
              <a:t>GvHD</a:t>
            </a:r>
            <a:r>
              <a:rPr lang="cs-CZ" dirty="0">
                <a:latin typeface="Calibri" panose="020F0502020204030204" pitchFamily="34" charset="0"/>
              </a:rPr>
              <a:t>)</a:t>
            </a:r>
          </a:p>
          <a:p>
            <a:r>
              <a:rPr lang="cs-CZ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</a:rPr>
              <a:t>Promytí</a:t>
            </a:r>
            <a:r>
              <a:rPr lang="cs-CZ" dirty="0">
                <a:solidFill>
                  <a:srgbClr val="FFFF00"/>
                </a:solidFill>
                <a:latin typeface="Calibri" panose="020F0502020204030204" pitchFamily="34" charset="0"/>
              </a:rPr>
              <a:t> </a:t>
            </a:r>
            <a:r>
              <a:rPr lang="cs-CZ" dirty="0">
                <a:latin typeface="Calibri" panose="020F0502020204030204" pitchFamily="34" charset="0"/>
              </a:rPr>
              <a:t>– indikováno u těžkých alergických reakcí a selektivního </a:t>
            </a:r>
            <a:r>
              <a:rPr lang="cs-CZ" dirty="0" err="1">
                <a:latin typeface="Calibri" panose="020F0502020204030204" pitchFamily="34" charset="0"/>
              </a:rPr>
              <a:t>IgA</a:t>
            </a:r>
            <a:r>
              <a:rPr lang="cs-CZ" dirty="0">
                <a:latin typeface="Calibri" panose="020F0502020204030204" pitchFamily="34" charset="0"/>
              </a:rPr>
              <a:t> deficitu s přítomností protilátek</a:t>
            </a:r>
          </a:p>
          <a:p>
            <a:r>
              <a:rPr lang="cs-CZ" dirty="0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</a:rPr>
              <a:t>Patogenní </a:t>
            </a:r>
            <a:r>
              <a:rPr lang="cs-CZ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</a:rPr>
              <a:t>inaktivace </a:t>
            </a:r>
            <a:r>
              <a:rPr lang="cs-CZ" dirty="0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</a:rPr>
              <a:t>trombocytů</a:t>
            </a:r>
            <a:r>
              <a:rPr lang="cs-CZ" dirty="0" smtClean="0">
                <a:latin typeface="Calibri" panose="020F0502020204030204" pitchFamily="34" charset="0"/>
              </a:rPr>
              <a:t>– </a:t>
            </a:r>
            <a:r>
              <a:rPr lang="cs-CZ" dirty="0">
                <a:latin typeface="Calibri" panose="020F0502020204030204" pitchFamily="34" charset="0"/>
              </a:rPr>
              <a:t>indikace u </a:t>
            </a:r>
            <a:r>
              <a:rPr lang="cs-CZ" dirty="0" err="1">
                <a:latin typeface="Calibri" panose="020F0502020204030204" pitchFamily="34" charset="0"/>
              </a:rPr>
              <a:t>imunosuprimovaných</a:t>
            </a:r>
            <a:r>
              <a:rPr lang="cs-CZ" dirty="0">
                <a:latin typeface="Calibri" panose="020F0502020204030204" pitchFamily="34" charset="0"/>
              </a:rPr>
              <a:t> pacientů před a po alogenní transplantaci kostní dřeně</a:t>
            </a:r>
          </a:p>
          <a:p>
            <a:endParaRPr lang="cs-CZ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00681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>
                <a:solidFill>
                  <a:schemeClr val="accent6">
                    <a:lumMod val="75000"/>
                  </a:schemeClr>
                </a:solidFill>
              </a:rPr>
              <a:t>E</a:t>
            </a:r>
            <a:r>
              <a:rPr lang="cs-CZ" dirty="0" smtClean="0">
                <a:solidFill>
                  <a:schemeClr val="accent6">
                    <a:lumMod val="75000"/>
                  </a:schemeClr>
                </a:solidFill>
              </a:rPr>
              <a:t>rytrocyty</a:t>
            </a:r>
            <a:endParaRPr lang="cs-CZ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5236806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472</TotalTime>
  <Words>1410</Words>
  <Application>Microsoft Office PowerPoint</Application>
  <PresentationFormat>Předvádění na obrazovce (4:3)</PresentationFormat>
  <Paragraphs>249</Paragraphs>
  <Slides>37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37</vt:i4>
      </vt:variant>
    </vt:vector>
  </HeadingPairs>
  <TitlesOfParts>
    <vt:vector size="38" baseType="lpstr">
      <vt:lpstr>Motiv systému Office</vt:lpstr>
      <vt:lpstr>Zásady a rizika hemoterapie </vt:lpstr>
      <vt:lpstr>1. Zásady hemoterapie</vt:lpstr>
      <vt:lpstr>Obecné zásady hemoterapie</vt:lpstr>
      <vt:lpstr>Vedlejší účinky hemoterapie</vt:lpstr>
      <vt:lpstr>Definice</vt:lpstr>
      <vt:lpstr>TU x TD</vt:lpstr>
      <vt:lpstr>Transfuzní přípravky</vt:lpstr>
      <vt:lpstr>Indikace sekundárních úprav TP</vt:lpstr>
      <vt:lpstr>Erytrocyty</vt:lpstr>
      <vt:lpstr>Rozhodnutí o transfuzi</vt:lpstr>
      <vt:lpstr>Indikace</vt:lpstr>
      <vt:lpstr>Indikace</vt:lpstr>
      <vt:lpstr>Pravděpodobnost náhrady u akutních krevních ztrát</vt:lpstr>
      <vt:lpstr>Trombocyty</vt:lpstr>
      <vt:lpstr>Indikace</vt:lpstr>
      <vt:lpstr>Prezentace aplikace PowerPoint</vt:lpstr>
      <vt:lpstr>Plazma</vt:lpstr>
      <vt:lpstr>Indikace</vt:lpstr>
      <vt:lpstr>Granulocyty</vt:lpstr>
      <vt:lpstr>Krevní deriváty</vt:lpstr>
      <vt:lpstr>2. Rizika hemoterapie</vt:lpstr>
      <vt:lpstr>Potransfuzní reakce: nežádoucí reakce x nežádoucí událost</vt:lpstr>
      <vt:lpstr>Společným jmenovatelem řady potransfuzních reakcí – procesní chyby</vt:lpstr>
      <vt:lpstr>Akutní hemolytická</vt:lpstr>
      <vt:lpstr>Pozdní hemolytická</vt:lpstr>
      <vt:lpstr>Febrilní nehemolytická</vt:lpstr>
      <vt:lpstr>Bakteriálně toxická</vt:lpstr>
      <vt:lpstr>Alergická a anafylaktická</vt:lpstr>
      <vt:lpstr>TRALI</vt:lpstr>
      <vt:lpstr>TA - GvHD</vt:lpstr>
      <vt:lpstr>TACO (transfusion associated circulatory overload)</vt:lpstr>
      <vt:lpstr>Hypotermie</vt:lpstr>
      <vt:lpstr>Hyperkalemie</vt:lpstr>
      <vt:lpstr>Potransfuzní purpura</vt:lpstr>
      <vt:lpstr>Potransfuzní hemosideróza</vt:lpstr>
      <vt:lpstr>Materiál pro vyšetření potransfuzní reakce</vt:lpstr>
      <vt:lpstr>Prezentace aplikace PowerPoint</vt:lpstr>
    </vt:vector>
  </TitlesOfParts>
  <Company>FN Brno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Hemoterapie</dc:title>
  <dc:creator>Lejdarova Hana</dc:creator>
  <cp:lastModifiedBy>Lejdarova Hana</cp:lastModifiedBy>
  <cp:revision>57</cp:revision>
  <cp:lastPrinted>2015-11-23T19:02:56Z</cp:lastPrinted>
  <dcterms:created xsi:type="dcterms:W3CDTF">2015-08-06T08:30:02Z</dcterms:created>
  <dcterms:modified xsi:type="dcterms:W3CDTF">2016-01-07T10:52:43Z</dcterms:modified>
</cp:coreProperties>
</file>