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71" r:id="rId10"/>
    <p:sldId id="266" r:id="rId11"/>
    <p:sldId id="270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908720"/>
            <a:ext cx="6172200" cy="1728192"/>
          </a:xfrm>
        </p:spPr>
        <p:txBody>
          <a:bodyPr/>
          <a:lstStyle/>
          <a:p>
            <a:pPr algn="ctr"/>
            <a:r>
              <a:rPr lang="cs-CZ" dirty="0" smtClean="0"/>
              <a:t>Odběry biologického materiálu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B. Trojanová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5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Charakteristika jednotlivých odběrů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Hematologické vyšetření </a:t>
            </a:r>
            <a:r>
              <a:rPr lang="cs-CZ" dirty="0" smtClean="0"/>
              <a:t>–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KS+Rh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křížová zkouška, hemokoagulační vyšetření, </a:t>
            </a:r>
            <a:r>
              <a:rPr lang="cs-CZ" dirty="0" smtClean="0">
                <a:solidFill>
                  <a:srgbClr val="FF0000"/>
                </a:solidFill>
              </a:rPr>
              <a:t>KO,FW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Biochemické vyšetření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ionty, metabolity, bílkovina, lipidy, hormony, léky, toxiny,…</a:t>
            </a:r>
          </a:p>
          <a:p>
            <a:r>
              <a:rPr lang="cs-CZ" b="1" dirty="0" smtClean="0"/>
              <a:t>Mikrobiologické vyšetření </a:t>
            </a:r>
            <a:r>
              <a:rPr lang="cs-CZ" dirty="0" smtClean="0"/>
              <a:t>(hemokultura) – při podezření na bakteriémii, vždy u vzestupu TT, 1x odběr na anaerobní vyšetření a 1x na aerobní vyšetření. </a:t>
            </a:r>
          </a:p>
          <a:p>
            <a:pPr marL="0" indent="0">
              <a:buNone/>
            </a:pPr>
            <a:r>
              <a:rPr lang="cs-CZ" b="1" i="1" dirty="0" smtClean="0"/>
              <a:t>Specifika odběru</a:t>
            </a:r>
            <a:r>
              <a:rPr lang="cs-CZ" dirty="0" smtClean="0"/>
              <a:t>: z </a:t>
            </a:r>
            <a:r>
              <a:rPr lang="cs-CZ" dirty="0" err="1" smtClean="0"/>
              <a:t>kubity</a:t>
            </a:r>
            <a:r>
              <a:rPr lang="cs-CZ" dirty="0" smtClean="0"/>
              <a:t>, dva </a:t>
            </a:r>
            <a:r>
              <a:rPr lang="cs-CZ" dirty="0" err="1" smtClean="0"/>
              <a:t>desinf</a:t>
            </a:r>
            <a:r>
              <a:rPr lang="cs-CZ" dirty="0" smtClean="0"/>
              <a:t>. prostředky (alkoholový a pak jiný), odběr 10 ml do každé lahvičky, stěr z místa vpichu na </a:t>
            </a:r>
            <a:r>
              <a:rPr lang="cs-CZ" dirty="0" err="1" smtClean="0"/>
              <a:t>Staphylococcus</a:t>
            </a:r>
            <a:r>
              <a:rPr lang="cs-CZ" dirty="0" smtClean="0"/>
              <a:t> epidermis. Výměna jehel. </a:t>
            </a:r>
            <a:r>
              <a:rPr lang="cs-CZ" b="1" dirty="0" smtClean="0">
                <a:solidFill>
                  <a:srgbClr val="FF0000"/>
                </a:solidFill>
              </a:rPr>
              <a:t>NE přes žilní katetr!!! </a:t>
            </a:r>
          </a:p>
          <a:p>
            <a:r>
              <a:rPr lang="cs-CZ" b="1" dirty="0" smtClean="0"/>
              <a:t>Serologické –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BWR, CRP, ASLO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3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Zvláštnosti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Krvácivost – srážlivost</a:t>
            </a:r>
            <a:r>
              <a:rPr lang="cs-CZ" dirty="0" smtClean="0"/>
              <a:t> – vpich do ušního lalůčku, </a:t>
            </a:r>
            <a:r>
              <a:rPr lang="cs-CZ" dirty="0" err="1" smtClean="0"/>
              <a:t>fyz</a:t>
            </a:r>
            <a:r>
              <a:rPr lang="cs-CZ" dirty="0" smtClean="0"/>
              <a:t>. hodnoty: 2-7 minut</a:t>
            </a:r>
          </a:p>
          <a:p>
            <a:r>
              <a:rPr lang="cs-CZ" b="1" dirty="0" smtClean="0"/>
              <a:t>FW</a:t>
            </a:r>
            <a:r>
              <a:rPr lang="cs-CZ" dirty="0" smtClean="0"/>
              <a:t> (podle </a:t>
            </a:r>
            <a:r>
              <a:rPr lang="cs-CZ" dirty="0" err="1" smtClean="0"/>
              <a:t>Fahrea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Westergreena</a:t>
            </a:r>
            <a:r>
              <a:rPr lang="cs-CZ" dirty="0" smtClean="0"/>
              <a:t>) – odečet za 1 a 2 hodiny, při sklonu 45 stupňů za 10 a 17 minut. </a:t>
            </a:r>
            <a:r>
              <a:rPr lang="cs-CZ" dirty="0" err="1" smtClean="0"/>
              <a:t>Fyz</a:t>
            </a:r>
            <a:r>
              <a:rPr lang="cs-CZ" dirty="0" smtClean="0"/>
              <a:t>. hodnoty 8/12 u žen a 5/8 u </a:t>
            </a:r>
            <a:r>
              <a:rPr lang="cs-CZ" dirty="0" smtClean="0"/>
              <a:t>mužů.  Vzestup </a:t>
            </a:r>
            <a:r>
              <a:rPr lang="cs-CZ" dirty="0" smtClean="0"/>
              <a:t>v </a:t>
            </a:r>
            <a:r>
              <a:rPr lang="cs-CZ" dirty="0" smtClean="0"/>
              <a:t>těhotenství, při </a:t>
            </a:r>
            <a:r>
              <a:rPr lang="cs-CZ" dirty="0" err="1" smtClean="0"/>
              <a:t>infektech</a:t>
            </a:r>
            <a:r>
              <a:rPr lang="cs-CZ" smtClean="0"/>
              <a:t>, Ca. </a:t>
            </a:r>
            <a:endParaRPr lang="cs-CZ" dirty="0" smtClean="0"/>
          </a:p>
          <a:p>
            <a:r>
              <a:rPr lang="cs-CZ" b="1" dirty="0" smtClean="0"/>
              <a:t>Vyšetření acidobazické rovnováhy  </a:t>
            </a:r>
            <a:r>
              <a:rPr lang="cs-CZ" dirty="0" smtClean="0"/>
              <a:t>podle  </a:t>
            </a:r>
            <a:r>
              <a:rPr lang="cs-CZ" i="1" dirty="0" err="1" smtClean="0"/>
              <a:t>Astrupa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z kapiláry </a:t>
            </a:r>
            <a:r>
              <a:rPr lang="cs-CZ" dirty="0" smtClean="0"/>
              <a:t>do </a:t>
            </a:r>
            <a:r>
              <a:rPr lang="cs-CZ" dirty="0" err="1" smtClean="0"/>
              <a:t>vyheparinizovaných</a:t>
            </a:r>
            <a:r>
              <a:rPr lang="cs-CZ" dirty="0" smtClean="0"/>
              <a:t> kapilár, nebo </a:t>
            </a:r>
            <a:r>
              <a:rPr lang="cs-CZ" dirty="0" smtClean="0">
                <a:solidFill>
                  <a:srgbClr val="FF0000"/>
                </a:solidFill>
              </a:rPr>
              <a:t>z artérie </a:t>
            </a:r>
            <a:r>
              <a:rPr lang="cs-CZ" dirty="0" smtClean="0"/>
              <a:t>u novorozence do stříkačky protažené  heparinem, zavřít čepičkou.  </a:t>
            </a:r>
            <a:r>
              <a:rPr lang="cs-CZ" dirty="0" err="1" smtClean="0"/>
              <a:t>Fyz</a:t>
            </a:r>
            <a:r>
              <a:rPr lang="cs-CZ" dirty="0" smtClean="0"/>
              <a:t>. hodnoty pH: 7,36 – 7,44.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3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 </a:t>
            </a:r>
            <a:r>
              <a:rPr lang="cs-CZ" dirty="0" err="1" smtClean="0"/>
              <a:t>Sarsted</a:t>
            </a:r>
            <a:endParaRPr lang="cs-CZ" dirty="0"/>
          </a:p>
        </p:txBody>
      </p:sp>
      <p:pic>
        <p:nvPicPr>
          <p:cNvPr id="2050" name="Picture 2" descr="D:\Users\38870\Pictures\1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2741290" cy="324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Users\38870\Pictures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04864"/>
            <a:ext cx="2088232" cy="242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Users\38870\Pictures\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44824"/>
            <a:ext cx="2232248" cy="278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  </a:t>
            </a:r>
            <a:r>
              <a:rPr lang="cs-CZ" dirty="0" err="1" smtClean="0"/>
              <a:t>vacutainer</a:t>
            </a:r>
            <a:endParaRPr lang="cs-CZ" dirty="0"/>
          </a:p>
        </p:txBody>
      </p:sp>
      <p:pic>
        <p:nvPicPr>
          <p:cNvPr id="3074" name="Picture 2" descr="D:\Users\38870\Pictures\Obrázky k odběrům krveNová složka\images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96207"/>
            <a:ext cx="31242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Users\38870\Pictures\Obrázky k odběrům krveNová složka\images[1]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492896"/>
            <a:ext cx="2438400" cy="152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20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cs-CZ" b="1" dirty="0" smtClean="0"/>
              <a:t>Druhy biologického materiálu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/>
          <a:lstStyle/>
          <a:p>
            <a:r>
              <a:rPr lang="cs-CZ" b="1" dirty="0" smtClean="0"/>
              <a:t>Tělní tekutiny </a:t>
            </a:r>
            <a:r>
              <a:rPr lang="cs-CZ" dirty="0" smtClean="0"/>
              <a:t>– krev, mozkomíšní mok (</a:t>
            </a:r>
            <a:r>
              <a:rPr lang="cs-CZ" dirty="0" err="1" smtClean="0"/>
              <a:t>likvor</a:t>
            </a:r>
            <a:r>
              <a:rPr lang="cs-CZ" dirty="0" smtClean="0"/>
              <a:t>), žaludeční a duodenální šťáva.</a:t>
            </a:r>
          </a:p>
          <a:p>
            <a:r>
              <a:rPr lang="cs-CZ" b="1" dirty="0" smtClean="0"/>
              <a:t>Tělesné sekrety </a:t>
            </a:r>
            <a:r>
              <a:rPr lang="cs-CZ" dirty="0" smtClean="0"/>
              <a:t>– z chorobných kožních a slizničních ložisek, punktát, vaginální sekret.</a:t>
            </a:r>
          </a:p>
          <a:p>
            <a:r>
              <a:rPr lang="cs-CZ" b="1" dirty="0" smtClean="0"/>
              <a:t>Tělesné exkrety </a:t>
            </a:r>
            <a:r>
              <a:rPr lang="cs-CZ" dirty="0" smtClean="0"/>
              <a:t>– moč, stolice, zvratky, sputum, pot.</a:t>
            </a:r>
          </a:p>
          <a:p>
            <a:r>
              <a:rPr lang="cs-CZ" b="1" dirty="0" smtClean="0"/>
              <a:t>Tkáně jednotlivých orgánů </a:t>
            </a:r>
            <a:r>
              <a:rPr lang="cs-CZ" dirty="0" smtClean="0"/>
              <a:t>(jater, ledvin, sliznice žaludku, sliznice dutiny děložní,…</a:t>
            </a:r>
          </a:p>
          <a:p>
            <a:r>
              <a:rPr lang="cs-CZ" b="1" dirty="0" smtClean="0"/>
              <a:t>Tkáně patologických útvarů </a:t>
            </a:r>
            <a:r>
              <a:rPr lang="cs-CZ" dirty="0" smtClean="0"/>
              <a:t>(novotvary – nádory)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6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Faktory ovlivňující vyšetření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preanalytické</a:t>
            </a:r>
            <a:r>
              <a:rPr lang="cs-CZ" dirty="0" smtClean="0"/>
              <a:t> fázi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Biologické vlivy </a:t>
            </a:r>
            <a:r>
              <a:rPr lang="cs-CZ" dirty="0" smtClean="0"/>
              <a:t>– věk</a:t>
            </a:r>
            <a:r>
              <a:rPr lang="cs-CZ" dirty="0" smtClean="0"/>
              <a:t>, pohlaví, rasa, dieta, hmotnost, kouření,…</a:t>
            </a:r>
          </a:p>
          <a:p>
            <a:r>
              <a:rPr lang="cs-CZ" b="1" dirty="0" smtClean="0"/>
              <a:t>Při odběru </a:t>
            </a:r>
          </a:p>
          <a:p>
            <a:pPr marL="0" indent="0">
              <a:buNone/>
            </a:pPr>
            <a:r>
              <a:rPr lang="cs-CZ" dirty="0" smtClean="0"/>
              <a:t>– doba odběru (fáze </a:t>
            </a:r>
            <a:r>
              <a:rPr lang="cs-CZ" dirty="0" err="1" smtClean="0"/>
              <a:t>menstr</a:t>
            </a:r>
            <a:r>
              <a:rPr lang="cs-CZ" dirty="0" smtClean="0"/>
              <a:t>. cyklu, denní doba)</a:t>
            </a:r>
          </a:p>
          <a:p>
            <a:pPr marL="0" indent="0">
              <a:buNone/>
            </a:pPr>
            <a:r>
              <a:rPr lang="cs-CZ" dirty="0" smtClean="0"/>
              <a:t>- poloha</a:t>
            </a:r>
          </a:p>
          <a:p>
            <a:pPr>
              <a:buFontTx/>
              <a:buChar char="-"/>
            </a:pPr>
            <a:r>
              <a:rPr lang="cs-CZ" dirty="0" smtClean="0"/>
              <a:t>odběrové systémy</a:t>
            </a:r>
          </a:p>
          <a:p>
            <a:pPr marL="0" indent="0">
              <a:buNone/>
            </a:pPr>
            <a:r>
              <a:rPr lang="cs-CZ" b="1" dirty="0" smtClean="0"/>
              <a:t>Při transportu a skladování</a:t>
            </a:r>
          </a:p>
          <a:p>
            <a:pPr marL="0" indent="0">
              <a:buNone/>
            </a:pPr>
            <a:r>
              <a:rPr lang="cs-CZ" dirty="0" smtClean="0"/>
              <a:t>- Postup dle standardů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cs-CZ" b="1" dirty="0" smtClean="0"/>
              <a:t>Druhy vyšetření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Biochemické laboratorní vyšetření </a:t>
            </a:r>
            <a:r>
              <a:rPr lang="cs-CZ" dirty="0" smtClean="0"/>
              <a:t>– určuje jednotlivé látky organického i anorganického původu obsažené v materiály (tuky, hormony, glukózu,…)</a:t>
            </a:r>
          </a:p>
          <a:p>
            <a:r>
              <a:rPr lang="cs-CZ" b="1" dirty="0" smtClean="0"/>
              <a:t>Mikrobiologické vyšetření </a:t>
            </a:r>
            <a:r>
              <a:rPr lang="cs-CZ" dirty="0" smtClean="0"/>
              <a:t>– určuje přítomnost patogenu v materiálu. Přítomnost bakterií určí </a:t>
            </a:r>
            <a:r>
              <a:rPr lang="cs-CZ" i="1" dirty="0" smtClean="0"/>
              <a:t>bakteriologické vyš</a:t>
            </a:r>
            <a:r>
              <a:rPr lang="cs-CZ" dirty="0" smtClean="0"/>
              <a:t>., přítomnost virů určí </a:t>
            </a:r>
            <a:r>
              <a:rPr lang="cs-CZ" i="1" dirty="0" smtClean="0"/>
              <a:t>virologické vyš</a:t>
            </a:r>
            <a:r>
              <a:rPr lang="cs-CZ" dirty="0" smtClean="0"/>
              <a:t>. Doplňuje se o citlivost na ATB.</a:t>
            </a:r>
          </a:p>
          <a:p>
            <a:r>
              <a:rPr lang="cs-CZ" b="1" dirty="0" smtClean="0"/>
              <a:t>Sérologické vyšetření </a:t>
            </a:r>
            <a:r>
              <a:rPr lang="cs-CZ" dirty="0" smtClean="0"/>
              <a:t>– prokazuje přítomnost látek v séru</a:t>
            </a:r>
          </a:p>
          <a:p>
            <a:r>
              <a:rPr lang="cs-CZ" b="1" dirty="0" smtClean="0"/>
              <a:t>Hematologické vyšetření </a:t>
            </a:r>
            <a:r>
              <a:rPr lang="cs-CZ" dirty="0" smtClean="0"/>
              <a:t>– určí vlastnosti krve (KO, hemoglobin, hematokrit, koagulace,…)</a:t>
            </a:r>
          </a:p>
          <a:p>
            <a:r>
              <a:rPr lang="cs-CZ" b="1" dirty="0" smtClean="0"/>
              <a:t>Histologické, cytologické, parazitologické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02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 správného odběru BM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Dle požadavků laboratoře</a:t>
            </a:r>
          </a:p>
          <a:p>
            <a:r>
              <a:rPr lang="cs-CZ" dirty="0" smtClean="0"/>
              <a:t>Do určených nádob, označení</a:t>
            </a:r>
          </a:p>
          <a:p>
            <a:r>
              <a:rPr lang="cs-CZ" dirty="0" smtClean="0"/>
              <a:t>Žádanky</a:t>
            </a:r>
          </a:p>
          <a:p>
            <a:r>
              <a:rPr lang="cs-CZ" dirty="0" smtClean="0"/>
              <a:t>Dodržet pokyny pro transport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Mytí rukou před a po výkonu</a:t>
            </a:r>
          </a:p>
          <a:p>
            <a:r>
              <a:rPr lang="cs-CZ" dirty="0" smtClean="0"/>
              <a:t>Vždy nové rukavice ke každému klientovi</a:t>
            </a:r>
          </a:p>
          <a:p>
            <a:r>
              <a:rPr lang="cs-CZ" dirty="0" smtClean="0"/>
              <a:t>Ochranné </a:t>
            </a:r>
            <a:r>
              <a:rPr lang="cs-CZ" dirty="0" smtClean="0"/>
              <a:t>pomůcky (</a:t>
            </a:r>
            <a:r>
              <a:rPr lang="cs-CZ" dirty="0" smtClean="0"/>
              <a:t>štít, brýle, plášť)</a:t>
            </a:r>
          </a:p>
          <a:p>
            <a:r>
              <a:rPr lang="cs-CZ" dirty="0" smtClean="0"/>
              <a:t>Nekontaminovat vnějšek nádoby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Dle standardů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Zásady BOZP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8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41964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Odběry krve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2"/>
          </p:nvPr>
        </p:nvSpPr>
        <p:spPr>
          <a:xfrm>
            <a:off x="457200" y="1700808"/>
            <a:ext cx="3657600" cy="4547592"/>
          </a:xfrm>
        </p:spPr>
        <p:txBody>
          <a:bodyPr/>
          <a:lstStyle/>
          <a:p>
            <a:r>
              <a:rPr lang="cs-CZ" dirty="0" smtClean="0"/>
              <a:t>Obvykle ráno na lačno</a:t>
            </a:r>
          </a:p>
          <a:p>
            <a:r>
              <a:rPr lang="cs-CZ" dirty="0" smtClean="0"/>
              <a:t>Do předem označených </a:t>
            </a:r>
            <a:r>
              <a:rPr lang="cs-CZ" dirty="0" err="1" smtClean="0"/>
              <a:t>odběrovek</a:t>
            </a:r>
            <a:endParaRPr lang="cs-CZ" dirty="0" smtClean="0"/>
          </a:p>
          <a:p>
            <a:r>
              <a:rPr lang="cs-CZ" dirty="0" smtClean="0"/>
              <a:t>Jehla širšího průměru (zelená, žlutá)</a:t>
            </a:r>
          </a:p>
          <a:p>
            <a:r>
              <a:rPr lang="cs-CZ" dirty="0" smtClean="0"/>
              <a:t>Doplnit žádankou</a:t>
            </a:r>
          </a:p>
          <a:p>
            <a:r>
              <a:rPr lang="cs-CZ" dirty="0" smtClean="0"/>
              <a:t>Uvádět užívání léků u vybraných odběrů</a:t>
            </a:r>
            <a:endParaRPr lang="cs-CZ" dirty="0"/>
          </a:p>
          <a:p>
            <a:r>
              <a:rPr lang="cs-CZ" b="1" dirty="0" smtClean="0">
                <a:solidFill>
                  <a:srgbClr val="FF0000"/>
                </a:solidFill>
              </a:rPr>
              <a:t>STATIM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4371975" y="1844824"/>
            <a:ext cx="3657600" cy="44035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Hemolýza z důvodu: znečištění jehly </a:t>
            </a:r>
            <a:r>
              <a:rPr lang="cs-CZ" dirty="0" err="1" smtClean="0"/>
              <a:t>desinf</a:t>
            </a:r>
            <a:r>
              <a:rPr lang="cs-CZ" dirty="0" smtClean="0"/>
              <a:t>. prostředkem, třepání se zkumavkou, uskladnění v mrazničce, na slunci.</a:t>
            </a:r>
          </a:p>
          <a:p>
            <a:r>
              <a:rPr lang="cs-CZ" dirty="0" smtClean="0"/>
              <a:t>Dlouhé zaškrcení končetiny</a:t>
            </a:r>
          </a:p>
          <a:p>
            <a:r>
              <a:rPr lang="cs-CZ" dirty="0" smtClean="0"/>
              <a:t>Usilovné cvičení s končetinou (stoupají minerály v séru, hematokrit, označit na žádanku: </a:t>
            </a:r>
            <a:r>
              <a:rPr lang="cs-CZ" i="1" dirty="0" smtClean="0"/>
              <a:t>odběr ze zatažené paže se cvičením</a:t>
            </a:r>
            <a:r>
              <a:rPr lang="cs-CZ" dirty="0" smtClean="0"/>
              <a:t>) </a:t>
            </a:r>
          </a:p>
          <a:p>
            <a:r>
              <a:rPr lang="cs-CZ" dirty="0" smtClean="0"/>
              <a:t>Záměna zkumavek</a:t>
            </a:r>
          </a:p>
          <a:p>
            <a:r>
              <a:rPr lang="cs-CZ" dirty="0" smtClean="0"/>
              <a:t>Nesterilní odběr 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"/>
          </p:nvPr>
        </p:nvSpPr>
        <p:spPr>
          <a:xfrm>
            <a:off x="457200" y="764704"/>
            <a:ext cx="3657600" cy="792088"/>
          </a:xfrm>
        </p:spPr>
        <p:txBody>
          <a:bodyPr/>
          <a:lstStyle/>
          <a:p>
            <a:r>
              <a:rPr lang="cs-CZ" dirty="0" smtClean="0"/>
              <a:t>Obecné zásady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>
          <a:xfrm>
            <a:off x="4355976" y="764704"/>
            <a:ext cx="3657600" cy="792088"/>
          </a:xfrm>
        </p:spPr>
        <p:txBody>
          <a:bodyPr/>
          <a:lstStyle/>
          <a:p>
            <a:r>
              <a:rPr lang="cs-CZ" dirty="0" smtClean="0"/>
              <a:t>Nejčastější závady při odběru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Charakteristika odběrů krve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Plná krev </a:t>
            </a:r>
            <a:r>
              <a:rPr lang="cs-CZ" dirty="0" smtClean="0"/>
              <a:t>– </a:t>
            </a:r>
            <a:r>
              <a:rPr lang="cs-CZ" b="1" dirty="0" smtClean="0"/>
              <a:t>plazma</a:t>
            </a:r>
            <a:r>
              <a:rPr lang="cs-CZ" dirty="0" smtClean="0"/>
              <a:t> (protisrážlivý prostředek) – </a:t>
            </a:r>
            <a:r>
              <a:rPr lang="cs-CZ" b="1" dirty="0" smtClean="0"/>
              <a:t>sérum</a:t>
            </a:r>
          </a:p>
          <a:p>
            <a:r>
              <a:rPr lang="cs-CZ" b="1" dirty="0" smtClean="0"/>
              <a:t>Arteriální</a:t>
            </a:r>
            <a:r>
              <a:rPr lang="cs-CZ" dirty="0" smtClean="0"/>
              <a:t> – </a:t>
            </a:r>
            <a:r>
              <a:rPr lang="cs-CZ" b="1" dirty="0" smtClean="0"/>
              <a:t>venózní - </a:t>
            </a:r>
            <a:r>
              <a:rPr lang="cs-CZ" b="1" dirty="0" smtClean="0"/>
              <a:t>kapilární</a:t>
            </a:r>
          </a:p>
          <a:p>
            <a:r>
              <a:rPr lang="cs-CZ" b="1" dirty="0" smtClean="0"/>
              <a:t>Srážlivá</a:t>
            </a:r>
            <a:r>
              <a:rPr lang="cs-CZ" dirty="0" smtClean="0"/>
              <a:t> (rychle stáhnout) – </a:t>
            </a:r>
            <a:r>
              <a:rPr lang="cs-CZ" b="1" dirty="0" smtClean="0"/>
              <a:t>nesrážlivá krev</a:t>
            </a:r>
          </a:p>
          <a:p>
            <a:endParaRPr lang="cs-CZ" dirty="0"/>
          </a:p>
          <a:p>
            <a:r>
              <a:rPr lang="cs-CZ" b="1" dirty="0" smtClean="0"/>
              <a:t>PROTISRÁŽLIVÉ PROSTŘEDKY</a:t>
            </a:r>
          </a:p>
          <a:p>
            <a:r>
              <a:rPr lang="cs-CZ" b="1" i="1" dirty="0" err="1" smtClean="0"/>
              <a:t>Wintrobova</a:t>
            </a:r>
            <a:r>
              <a:rPr lang="cs-CZ" b="1" i="1" dirty="0" smtClean="0"/>
              <a:t> směs </a:t>
            </a:r>
            <a:r>
              <a:rPr lang="cs-CZ" dirty="0" smtClean="0"/>
              <a:t>– směs šťavelanu amonného a draselného v destilované vodě + 40 % formalin. Na stěně </a:t>
            </a:r>
            <a:r>
              <a:rPr lang="cs-CZ" dirty="0" err="1" smtClean="0"/>
              <a:t>odběrovky</a:t>
            </a:r>
            <a:r>
              <a:rPr lang="cs-CZ" dirty="0" smtClean="0"/>
              <a:t> utvoří bílé krystalky.</a:t>
            </a:r>
          </a:p>
          <a:p>
            <a:r>
              <a:rPr lang="cs-CZ" b="1" i="1" dirty="0" smtClean="0"/>
              <a:t>Heparin</a:t>
            </a:r>
          </a:p>
          <a:p>
            <a:r>
              <a:rPr lang="cs-CZ" b="1" i="1" dirty="0" smtClean="0"/>
              <a:t>K2 EDTA – </a:t>
            </a:r>
            <a:r>
              <a:rPr lang="cs-CZ" dirty="0" err="1" smtClean="0"/>
              <a:t>dvojdraselná</a:t>
            </a:r>
            <a:r>
              <a:rPr lang="cs-CZ" dirty="0" smtClean="0"/>
              <a:t> sůl, na </a:t>
            </a:r>
            <a:r>
              <a:rPr lang="cs-CZ" dirty="0"/>
              <a:t>stěně </a:t>
            </a:r>
            <a:r>
              <a:rPr lang="cs-CZ" dirty="0" err="1"/>
              <a:t>odběrovky</a:t>
            </a:r>
            <a:r>
              <a:rPr lang="cs-CZ" dirty="0"/>
              <a:t> utvoří bílý povlak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Promíchat opatrně!!!!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53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Nádoby na odběr krve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Zkumavky systému </a:t>
            </a:r>
            <a:r>
              <a:rPr lang="cs-CZ" dirty="0" err="1" smtClean="0"/>
              <a:t>Vacutainer</a:t>
            </a:r>
            <a:r>
              <a:rPr lang="cs-CZ" dirty="0" smtClean="0"/>
              <a:t>, SARSTED</a:t>
            </a:r>
          </a:p>
          <a:p>
            <a:r>
              <a:rPr lang="cs-CZ" dirty="0" smtClean="0"/>
              <a:t>Lahvičky </a:t>
            </a:r>
          </a:p>
          <a:p>
            <a:r>
              <a:rPr lang="cs-CZ" dirty="0" smtClean="0"/>
              <a:t>Umělohmotné </a:t>
            </a:r>
            <a:r>
              <a:rPr lang="cs-CZ" dirty="0" err="1" smtClean="0"/>
              <a:t>kepy</a:t>
            </a:r>
            <a:endParaRPr lang="cs-CZ" dirty="0" smtClean="0"/>
          </a:p>
          <a:p>
            <a:r>
              <a:rPr lang="cs-CZ" dirty="0" smtClean="0"/>
              <a:t>Kapiláry</a:t>
            </a:r>
          </a:p>
          <a:p>
            <a:endParaRPr lang="cs-CZ" dirty="0"/>
          </a:p>
          <a:p>
            <a:r>
              <a:rPr lang="cs-CZ" dirty="0" smtClean="0"/>
              <a:t>Zkumavky s </a:t>
            </a:r>
            <a:r>
              <a:rPr lang="cs-CZ" dirty="0" err="1" smtClean="0"/>
              <a:t>krastenem</a:t>
            </a:r>
            <a:r>
              <a:rPr lang="cs-CZ" dirty="0" smtClean="0"/>
              <a:t> – drobná zrníčka zabrání uvolnění fibrinu a usnadní stáčení krevního séra. 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05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 SARSTED – s </a:t>
            </a:r>
            <a:r>
              <a:rPr lang="cs-CZ" dirty="0" err="1" smtClean="0"/>
              <a:t>Monovette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D:\Users\38870\Pictures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2381251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sers\38870\Pictures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04864"/>
            <a:ext cx="172819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Users\38870\Pictures\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14351"/>
            <a:ext cx="23812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38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</TotalTime>
  <Words>630</Words>
  <Application>Microsoft Office PowerPoint</Application>
  <PresentationFormat>Předvádění na obrazovce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Arkýř</vt:lpstr>
      <vt:lpstr>Odběry biologického materiálu</vt:lpstr>
      <vt:lpstr>Druhy biologického materiálu</vt:lpstr>
      <vt:lpstr>Faktory ovlivňující vyšetření v preanalytické fázi</vt:lpstr>
      <vt:lpstr>Druhy vyšetření</vt:lpstr>
      <vt:lpstr>Zásady správného odběru BM</vt:lpstr>
      <vt:lpstr>Odběry krve</vt:lpstr>
      <vt:lpstr>Charakteristika odběrů krve</vt:lpstr>
      <vt:lpstr>Nádoby na odběr krve</vt:lpstr>
      <vt:lpstr>Fy SARSTED – s Monovette</vt:lpstr>
      <vt:lpstr>Charakteristika jednotlivých odběrů</vt:lpstr>
      <vt:lpstr>Zvláštnosti</vt:lpstr>
      <vt:lpstr>Systém Sarsted</vt:lpstr>
      <vt:lpstr>Systém  vacutainer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Blanka Trojanová</dc:creator>
  <cp:lastModifiedBy>Blanka Trojanová</cp:lastModifiedBy>
  <cp:revision>26</cp:revision>
  <dcterms:created xsi:type="dcterms:W3CDTF">2013-11-21T10:28:26Z</dcterms:created>
  <dcterms:modified xsi:type="dcterms:W3CDTF">2014-11-19T12:27:52Z</dcterms:modified>
</cp:coreProperties>
</file>