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2" r:id="rId4"/>
    <p:sldId id="263" r:id="rId5"/>
    <p:sldId id="264" r:id="rId6"/>
    <p:sldId id="265" r:id="rId7"/>
    <p:sldId id="266" r:id="rId8"/>
    <p:sldId id="274" r:id="rId9"/>
    <p:sldId id="267" r:id="rId10"/>
    <p:sldId id="272" r:id="rId11"/>
    <p:sldId id="275" r:id="rId12"/>
    <p:sldId id="268" r:id="rId13"/>
    <p:sldId id="273" r:id="rId14"/>
    <p:sldId id="276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025208" cy="99060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>
                <a:latin typeface="Cambria" pitchFamily="18" charset="0"/>
              </a:rPr>
              <a:t>Úvod do latinské jmenné flexe</a:t>
            </a:r>
            <a:br>
              <a:rPr lang="cs-CZ" dirty="0" smtClean="0">
                <a:latin typeface="Cambria" pitchFamily="18" charset="0"/>
              </a:rPr>
            </a:br>
            <a:r>
              <a:rPr lang="cs-CZ" dirty="0" smtClean="0">
                <a:latin typeface="Cambria" pitchFamily="18" charset="0"/>
              </a:rPr>
              <a:t>1. deklinace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Cambria" pitchFamily="18" charset="0"/>
              </a:rPr>
              <a:t>Úvodní </a:t>
            </a:r>
            <a:r>
              <a:rPr lang="cs-CZ" dirty="0" smtClean="0">
                <a:latin typeface="Cambria" pitchFamily="18" charset="0"/>
              </a:rPr>
              <a:t>hodina</a:t>
            </a:r>
            <a:r>
              <a:rPr lang="cs-CZ" dirty="0" smtClean="0">
                <a:latin typeface="Cambria" pitchFamily="18" charset="0"/>
              </a:rPr>
              <a:t> </a:t>
            </a:r>
            <a:r>
              <a:rPr lang="cs-CZ" dirty="0" smtClean="0">
                <a:latin typeface="Cambria" pitchFamily="18" charset="0"/>
              </a:rPr>
              <a:t>II, lekce 1</a:t>
            </a:r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14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1. deklinace – latinská substantiva a adjektiva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  <a:latin typeface="Cambria" panose="02040503050406030204" pitchFamily="18" charset="0"/>
              </a:rPr>
              <a:t>s</a:t>
            </a:r>
            <a:r>
              <a:rPr lang="cs-CZ" dirty="0" smtClean="0">
                <a:solidFill>
                  <a:srgbClr val="C00000"/>
                </a:solidFill>
                <a:latin typeface="Cambria" panose="02040503050406030204" pitchFamily="18" charset="0"/>
              </a:rPr>
              <a:t>kloňování vzoru </a:t>
            </a:r>
            <a:r>
              <a:rPr lang="cs-CZ" b="1" dirty="0" err="1">
                <a:solidFill>
                  <a:srgbClr val="C00000"/>
                </a:solidFill>
                <a:latin typeface="Cambria" panose="02040503050406030204" pitchFamily="18" charset="0"/>
              </a:rPr>
              <a:t>vēna</a:t>
            </a:r>
            <a:r>
              <a:rPr lang="cs-CZ" b="1" dirty="0">
                <a:solidFill>
                  <a:srgbClr val="C00000"/>
                </a:solidFill>
                <a:latin typeface="Cambria" panose="02040503050406030204" pitchFamily="18" charset="0"/>
              </a:rPr>
              <a:t>, </a:t>
            </a:r>
            <a:r>
              <a:rPr lang="cs-CZ" b="1" dirty="0" err="1">
                <a:solidFill>
                  <a:srgbClr val="C00000"/>
                </a:solidFill>
                <a:latin typeface="Cambria" panose="02040503050406030204" pitchFamily="18" charset="0"/>
              </a:rPr>
              <a:t>ae</a:t>
            </a:r>
            <a:r>
              <a:rPr lang="cs-CZ" b="1" dirty="0">
                <a:solidFill>
                  <a:srgbClr val="C00000"/>
                </a:solidFill>
                <a:latin typeface="Cambria" panose="02040503050406030204" pitchFamily="18" charset="0"/>
              </a:rPr>
              <a:t>, f.</a:t>
            </a:r>
            <a:endParaRPr lang="cs-CZ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039185"/>
              </p:ext>
            </p:extLst>
          </p:nvPr>
        </p:nvGraphicFramePr>
        <p:xfrm>
          <a:off x="1623060" y="2060850"/>
          <a:ext cx="5897880" cy="338856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489075"/>
                <a:gridCol w="595769"/>
                <a:gridCol w="1494651"/>
                <a:gridCol w="593581"/>
                <a:gridCol w="1724804"/>
              </a:tblGrid>
              <a:tr h="6777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pl.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777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vēn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vēn-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77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vēn-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vēn-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77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vēn-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vēn-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77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vēn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vēn-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01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1. deklinace – latinská substantiva a adjektiva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>
                <a:solidFill>
                  <a:srgbClr val="C00000"/>
                </a:solidFill>
                <a:latin typeface="Cambria" panose="02040503050406030204" pitchFamily="18" charset="0"/>
              </a:rPr>
              <a:t>p</a:t>
            </a:r>
            <a:r>
              <a:rPr lang="cs-CZ" sz="24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říklad skloňování spojení substantiva 1. deklinace a adjektiva 1. a 2. deklinace (tvaru pro feminina):</a:t>
            </a:r>
          </a:p>
          <a:p>
            <a:endParaRPr lang="cs-CZ" sz="2400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001488"/>
              </p:ext>
            </p:extLst>
          </p:nvPr>
        </p:nvGraphicFramePr>
        <p:xfrm>
          <a:off x="457200" y="2492896"/>
          <a:ext cx="8229600" cy="331656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018456"/>
                <a:gridCol w="1802786"/>
                <a:gridCol w="1802786"/>
                <a:gridCol w="1802786"/>
                <a:gridCol w="1802786"/>
              </a:tblGrid>
              <a:tr h="6633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633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</a:t>
                      </a:r>
                      <a:r>
                        <a:rPr kumimoji="0" lang="cs-CZ" sz="2400" kern="12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nsill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palāt</a:t>
                      </a:r>
                      <a:r>
                        <a:rPr kumimoji="0" lang="cs-CZ" sz="2400" kern="12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</a:t>
                      </a:r>
                      <a:r>
                        <a:rPr kumimoji="0" lang="cs-CZ" sz="2400" kern="12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nsill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ae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palāt</a:t>
                      </a:r>
                      <a:r>
                        <a:rPr kumimoji="0" lang="cs-CZ" sz="2400" kern="12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33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2400" kern="12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to</a:t>
                      </a: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nsill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ae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palāt</a:t>
                      </a:r>
                      <a:r>
                        <a:rPr kumimoji="0" lang="cs-CZ" sz="2400" kern="12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</a:t>
                      </a:r>
                      <a:r>
                        <a:rPr kumimoji="0" lang="cs-CZ" sz="2400" kern="12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nsill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palāt</a:t>
                      </a:r>
                      <a:r>
                        <a:rPr kumimoji="0" lang="cs-CZ" sz="2400" kern="12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33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</a:t>
                      </a:r>
                      <a:r>
                        <a:rPr kumimoji="0" lang="cs-CZ" sz="2400" kern="12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nsill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am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palāt</a:t>
                      </a:r>
                      <a:r>
                        <a:rPr kumimoji="0" lang="cs-CZ" sz="2400" kern="12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</a:t>
                      </a:r>
                      <a:r>
                        <a:rPr kumimoji="0" lang="cs-CZ" sz="2400" kern="12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nsill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palāt</a:t>
                      </a:r>
                      <a:r>
                        <a:rPr kumimoji="0" lang="cs-CZ" sz="2400" kern="12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33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</a:t>
                      </a:r>
                      <a:r>
                        <a:rPr kumimoji="0" lang="cs-CZ" sz="2400" kern="12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nsill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palāt</a:t>
                      </a:r>
                      <a:r>
                        <a:rPr kumimoji="0" lang="cs-CZ" sz="2400" kern="12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t</a:t>
                      </a:r>
                      <a:r>
                        <a:rPr kumimoji="0" lang="cs-CZ" sz="2400" kern="12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nsill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palāt</a:t>
                      </a:r>
                      <a:r>
                        <a:rPr kumimoji="0" lang="cs-CZ" sz="2400" kern="1200" dirty="0" err="1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488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1. deklinace – </a:t>
            </a:r>
            <a:r>
              <a:rPr lang="cs-CZ" dirty="0" smtClean="0">
                <a:latin typeface="Cambria" pitchFamily="18" charset="0"/>
              </a:rPr>
              <a:t>řecká substantiva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Cambria" panose="02040503050406030204" pitchFamily="18" charset="0"/>
              </a:rPr>
              <a:t>s</a:t>
            </a:r>
            <a:r>
              <a:rPr lang="cs-CZ" sz="2400" dirty="0" smtClean="0">
                <a:latin typeface="Cambria" pitchFamily="18" charset="0"/>
              </a:rPr>
              <a:t>ubstantiva 1. deklinace řeckého původu:</a:t>
            </a:r>
          </a:p>
          <a:p>
            <a:pPr lvl="1"/>
            <a:r>
              <a:rPr lang="cs-CZ" sz="2100" dirty="0" err="1" smtClean="0">
                <a:latin typeface="Cambria" panose="02040503050406030204" pitchFamily="18" charset="0"/>
              </a:rPr>
              <a:t>nom</a:t>
            </a:r>
            <a:r>
              <a:rPr lang="cs-CZ" sz="2100" dirty="0">
                <a:latin typeface="Cambria" panose="02040503050406030204" pitchFamily="18" charset="0"/>
              </a:rPr>
              <a:t>. </a:t>
            </a:r>
            <a:r>
              <a:rPr lang="cs-CZ" sz="2100" dirty="0" err="1">
                <a:latin typeface="Cambria" panose="02040503050406030204" pitchFamily="18" charset="0"/>
              </a:rPr>
              <a:t>sg</a:t>
            </a:r>
            <a:r>
              <a:rPr lang="cs-CZ" sz="2100" dirty="0">
                <a:latin typeface="Cambria" panose="02040503050406030204" pitchFamily="18" charset="0"/>
              </a:rPr>
              <a:t>. zakončený na </a:t>
            </a:r>
            <a:r>
              <a:rPr lang="cs-CZ" sz="2100" b="1" dirty="0">
                <a:latin typeface="Cambria" panose="02040503050406030204" pitchFamily="18" charset="0"/>
              </a:rPr>
              <a:t>-a</a:t>
            </a:r>
            <a:r>
              <a:rPr lang="cs-CZ" sz="2100" dirty="0">
                <a:latin typeface="Cambria" panose="02040503050406030204" pitchFamily="18" charset="0"/>
              </a:rPr>
              <a:t>, gen. </a:t>
            </a:r>
            <a:r>
              <a:rPr lang="cs-CZ" sz="2100" dirty="0" err="1">
                <a:latin typeface="Cambria" panose="02040503050406030204" pitchFamily="18" charset="0"/>
              </a:rPr>
              <a:t>sg</a:t>
            </a:r>
            <a:r>
              <a:rPr lang="cs-CZ" sz="2100" dirty="0">
                <a:latin typeface="Cambria" panose="02040503050406030204" pitchFamily="18" charset="0"/>
              </a:rPr>
              <a:t>. </a:t>
            </a:r>
            <a:r>
              <a:rPr lang="cs-CZ" sz="2100" b="1" dirty="0">
                <a:latin typeface="Cambria" panose="02040503050406030204" pitchFamily="18" charset="0"/>
              </a:rPr>
              <a:t>-</a:t>
            </a:r>
            <a:r>
              <a:rPr lang="cs-CZ" sz="2100" b="1" dirty="0" err="1">
                <a:latin typeface="Cambria" panose="02040503050406030204" pitchFamily="18" charset="0"/>
              </a:rPr>
              <a:t>ae</a:t>
            </a:r>
            <a:r>
              <a:rPr lang="cs-CZ" sz="2100" dirty="0">
                <a:latin typeface="Cambria" panose="02040503050406030204" pitchFamily="18" charset="0"/>
              </a:rPr>
              <a:t>, např. </a:t>
            </a:r>
            <a:r>
              <a:rPr lang="cs-CZ" sz="2100" i="1" dirty="0" err="1">
                <a:latin typeface="Cambria" panose="02040503050406030204" pitchFamily="18" charset="0"/>
              </a:rPr>
              <a:t>artēria</a:t>
            </a:r>
            <a:r>
              <a:rPr lang="cs-CZ" sz="2100" i="1" dirty="0">
                <a:latin typeface="Cambria" panose="02040503050406030204" pitchFamily="18" charset="0"/>
              </a:rPr>
              <a:t>, </a:t>
            </a:r>
            <a:r>
              <a:rPr lang="cs-CZ" sz="2100" i="1" dirty="0" err="1">
                <a:latin typeface="Cambria" panose="02040503050406030204" pitchFamily="18" charset="0"/>
              </a:rPr>
              <a:t>ae</a:t>
            </a:r>
            <a:r>
              <a:rPr lang="cs-CZ" sz="2100" i="1" dirty="0">
                <a:latin typeface="Cambria" panose="02040503050406030204" pitchFamily="18" charset="0"/>
              </a:rPr>
              <a:t>, f</a:t>
            </a:r>
            <a:r>
              <a:rPr lang="cs-CZ" sz="2100" i="1" dirty="0" smtClean="0">
                <a:latin typeface="Cambria" panose="02040503050406030204" pitchFamily="18" charset="0"/>
              </a:rPr>
              <a:t>.</a:t>
            </a:r>
          </a:p>
          <a:p>
            <a:pPr lvl="2"/>
            <a:r>
              <a:rPr lang="cs-CZ" dirty="0" smtClean="0">
                <a:latin typeface="Cambria" panose="02040503050406030204" pitchFamily="18" charset="0"/>
              </a:rPr>
              <a:t>skloňují </a:t>
            </a:r>
            <a:r>
              <a:rPr lang="cs-CZ" dirty="0">
                <a:latin typeface="Cambria" panose="02040503050406030204" pitchFamily="18" charset="0"/>
              </a:rPr>
              <a:t>se podle vzoru </a:t>
            </a:r>
            <a:r>
              <a:rPr lang="cs-CZ" i="1" dirty="0" err="1" smtClean="0">
                <a:latin typeface="Cambria" panose="02040503050406030204" pitchFamily="18" charset="0"/>
              </a:rPr>
              <a:t>vēna</a:t>
            </a:r>
            <a:endParaRPr lang="cs-CZ" i="1" dirty="0" smtClean="0">
              <a:latin typeface="Cambria" panose="02040503050406030204" pitchFamily="18" charset="0"/>
            </a:endParaRPr>
          </a:p>
          <a:p>
            <a:pPr lvl="1"/>
            <a:endParaRPr lang="cs-CZ" sz="2100" dirty="0">
              <a:latin typeface="Cambria" panose="02040503050406030204" pitchFamily="18" charset="0"/>
            </a:endParaRPr>
          </a:p>
          <a:p>
            <a:pPr lvl="1"/>
            <a:r>
              <a:rPr lang="cs-CZ" sz="2100" dirty="0" err="1">
                <a:latin typeface="Cambria" panose="02040503050406030204" pitchFamily="18" charset="0"/>
              </a:rPr>
              <a:t>nom</a:t>
            </a:r>
            <a:r>
              <a:rPr lang="cs-CZ" sz="2100" dirty="0">
                <a:latin typeface="Cambria" panose="02040503050406030204" pitchFamily="18" charset="0"/>
              </a:rPr>
              <a:t>. </a:t>
            </a:r>
            <a:r>
              <a:rPr lang="cs-CZ" sz="2100" dirty="0" err="1">
                <a:latin typeface="Cambria" panose="02040503050406030204" pitchFamily="18" charset="0"/>
              </a:rPr>
              <a:t>sg</a:t>
            </a:r>
            <a:r>
              <a:rPr lang="cs-CZ" sz="2100" dirty="0">
                <a:latin typeface="Cambria" panose="02040503050406030204" pitchFamily="18" charset="0"/>
              </a:rPr>
              <a:t>. zakončený na </a:t>
            </a:r>
            <a:r>
              <a:rPr lang="cs-CZ" sz="2100" b="1" dirty="0">
                <a:latin typeface="Cambria" panose="02040503050406030204" pitchFamily="18" charset="0"/>
              </a:rPr>
              <a:t>-ē</a:t>
            </a:r>
            <a:r>
              <a:rPr lang="cs-CZ" sz="2100" dirty="0">
                <a:latin typeface="Cambria" panose="02040503050406030204" pitchFamily="18" charset="0"/>
              </a:rPr>
              <a:t>, gen. </a:t>
            </a:r>
            <a:r>
              <a:rPr lang="cs-CZ" sz="2100" dirty="0" err="1">
                <a:latin typeface="Cambria" panose="02040503050406030204" pitchFamily="18" charset="0"/>
              </a:rPr>
              <a:t>sg</a:t>
            </a:r>
            <a:r>
              <a:rPr lang="cs-CZ" sz="2100" dirty="0">
                <a:latin typeface="Cambria" panose="02040503050406030204" pitchFamily="18" charset="0"/>
              </a:rPr>
              <a:t>. -</a:t>
            </a:r>
            <a:r>
              <a:rPr lang="cs-CZ" sz="2100" b="1" dirty="0" err="1">
                <a:latin typeface="Cambria" panose="02040503050406030204" pitchFamily="18" charset="0"/>
              </a:rPr>
              <a:t>ēs</a:t>
            </a:r>
            <a:r>
              <a:rPr lang="cs-CZ" sz="2100" dirty="0">
                <a:latin typeface="Cambria" panose="02040503050406030204" pitchFamily="18" charset="0"/>
              </a:rPr>
              <a:t>, např. </a:t>
            </a:r>
            <a:r>
              <a:rPr lang="cs-CZ" sz="2100" i="1" dirty="0" err="1" smtClean="0">
                <a:latin typeface="Cambria" panose="02040503050406030204" pitchFamily="18" charset="0"/>
              </a:rPr>
              <a:t>raphē</a:t>
            </a:r>
            <a:r>
              <a:rPr lang="cs-CZ" sz="2100" i="1" dirty="0">
                <a:latin typeface="Cambria" panose="02040503050406030204" pitchFamily="18" charset="0"/>
              </a:rPr>
              <a:t>, </a:t>
            </a:r>
            <a:r>
              <a:rPr lang="cs-CZ" sz="2100" i="1" dirty="0" err="1">
                <a:latin typeface="Cambria" panose="02040503050406030204" pitchFamily="18" charset="0"/>
              </a:rPr>
              <a:t>ēs</a:t>
            </a:r>
            <a:r>
              <a:rPr lang="cs-CZ" sz="2100" i="1" dirty="0">
                <a:latin typeface="Cambria" panose="02040503050406030204" pitchFamily="18" charset="0"/>
              </a:rPr>
              <a:t>, f</a:t>
            </a:r>
            <a:r>
              <a:rPr lang="cs-CZ" sz="2100" i="1" dirty="0" smtClean="0">
                <a:latin typeface="Cambria" panose="02040503050406030204" pitchFamily="18" charset="0"/>
              </a:rPr>
              <a:t>.</a:t>
            </a:r>
            <a:endParaRPr lang="cs-CZ" sz="2100" dirty="0" smtClean="0">
              <a:latin typeface="Cambria" panose="02040503050406030204" pitchFamily="18" charset="0"/>
            </a:endParaRPr>
          </a:p>
          <a:p>
            <a:pPr lvl="2"/>
            <a:r>
              <a:rPr lang="cs-CZ" dirty="0" smtClean="0">
                <a:latin typeface="Cambria" panose="02040503050406030204" pitchFamily="18" charset="0"/>
              </a:rPr>
              <a:t>v</a:t>
            </a:r>
            <a:r>
              <a:rPr lang="cs-CZ" dirty="0">
                <a:latin typeface="Cambria" panose="02040503050406030204" pitchFamily="18" charset="0"/>
              </a:rPr>
              <a:t> singuláru si uchovávají původní řecké koncovky, v plurálu se skloňují podle vzoru </a:t>
            </a:r>
            <a:r>
              <a:rPr lang="cs-CZ" i="1" dirty="0" err="1" smtClean="0">
                <a:latin typeface="Cambria" panose="02040503050406030204" pitchFamily="18" charset="0"/>
              </a:rPr>
              <a:t>vēna</a:t>
            </a:r>
            <a:endParaRPr lang="cs-CZ" i="1" dirty="0" smtClean="0">
              <a:latin typeface="Cambria" panose="02040503050406030204" pitchFamily="18" charset="0"/>
            </a:endParaRPr>
          </a:p>
          <a:p>
            <a:pPr lvl="2"/>
            <a:r>
              <a:rPr lang="cs-CZ" dirty="0">
                <a:latin typeface="Cambria" panose="02040503050406030204" pitchFamily="18" charset="0"/>
              </a:rPr>
              <a:t>j</a:t>
            </a:r>
            <a:r>
              <a:rPr lang="cs-CZ" dirty="0" smtClean="0">
                <a:latin typeface="Cambria" panose="02040503050406030204" pitchFamily="18" charset="0"/>
              </a:rPr>
              <a:t>sou vždy rodu ženského</a:t>
            </a:r>
            <a:endParaRPr lang="cs-CZ" dirty="0" smtClean="0">
              <a:latin typeface="Cambria" panose="02040503050406030204" pitchFamily="18" charset="0"/>
            </a:endParaRPr>
          </a:p>
          <a:p>
            <a:pPr marL="274320" lvl="1" indent="0">
              <a:buNone/>
            </a:pPr>
            <a:endParaRPr lang="cs-CZ" sz="2100" dirty="0">
              <a:latin typeface="Cambria" panose="02040503050406030204" pitchFamily="18" charset="0"/>
            </a:endParaRPr>
          </a:p>
          <a:p>
            <a:pPr lvl="1"/>
            <a:r>
              <a:rPr lang="cs-CZ" sz="2100" dirty="0" err="1">
                <a:latin typeface="Cambria" panose="02040503050406030204" pitchFamily="18" charset="0"/>
              </a:rPr>
              <a:t>nom</a:t>
            </a:r>
            <a:r>
              <a:rPr lang="cs-CZ" sz="2100" dirty="0">
                <a:latin typeface="Cambria" panose="02040503050406030204" pitchFamily="18" charset="0"/>
              </a:rPr>
              <a:t>. </a:t>
            </a:r>
            <a:r>
              <a:rPr lang="cs-CZ" sz="2100" dirty="0" err="1">
                <a:latin typeface="Cambria" panose="02040503050406030204" pitchFamily="18" charset="0"/>
              </a:rPr>
              <a:t>sg</a:t>
            </a:r>
            <a:r>
              <a:rPr lang="cs-CZ" sz="2100" dirty="0">
                <a:latin typeface="Cambria" panose="02040503050406030204" pitchFamily="18" charset="0"/>
              </a:rPr>
              <a:t>. zakončený na -</a:t>
            </a:r>
            <a:r>
              <a:rPr lang="cs-CZ" sz="2100" b="1" dirty="0" err="1">
                <a:latin typeface="Cambria" panose="02040503050406030204" pitchFamily="18" charset="0"/>
              </a:rPr>
              <a:t>ēs</a:t>
            </a:r>
            <a:r>
              <a:rPr lang="cs-CZ" sz="2100" dirty="0">
                <a:latin typeface="Cambria" panose="02040503050406030204" pitchFamily="18" charset="0"/>
              </a:rPr>
              <a:t>, gen. </a:t>
            </a:r>
            <a:r>
              <a:rPr lang="cs-CZ" sz="2100" dirty="0" err="1">
                <a:latin typeface="Cambria" panose="02040503050406030204" pitchFamily="18" charset="0"/>
              </a:rPr>
              <a:t>sg</a:t>
            </a:r>
            <a:r>
              <a:rPr lang="cs-CZ" sz="2100" dirty="0">
                <a:latin typeface="Cambria" panose="02040503050406030204" pitchFamily="18" charset="0"/>
              </a:rPr>
              <a:t>. na -</a:t>
            </a:r>
            <a:r>
              <a:rPr lang="cs-CZ" sz="2100" b="1" dirty="0" err="1">
                <a:latin typeface="Cambria" panose="02040503050406030204" pitchFamily="18" charset="0"/>
              </a:rPr>
              <a:t>ae</a:t>
            </a:r>
            <a:r>
              <a:rPr lang="cs-CZ" sz="2100" dirty="0">
                <a:latin typeface="Cambria" panose="02040503050406030204" pitchFamily="18" charset="0"/>
              </a:rPr>
              <a:t>, např. </a:t>
            </a:r>
            <a:r>
              <a:rPr lang="cs-CZ" sz="2100" i="1" dirty="0" err="1">
                <a:latin typeface="Cambria" panose="02040503050406030204" pitchFamily="18" charset="0"/>
              </a:rPr>
              <a:t>diabētēs</a:t>
            </a:r>
            <a:r>
              <a:rPr lang="cs-CZ" sz="2100" i="1" dirty="0">
                <a:latin typeface="Cambria" panose="02040503050406030204" pitchFamily="18" charset="0"/>
              </a:rPr>
              <a:t>, </a:t>
            </a:r>
            <a:r>
              <a:rPr lang="cs-CZ" sz="2100" i="1" dirty="0" err="1">
                <a:latin typeface="Cambria" panose="02040503050406030204" pitchFamily="18" charset="0"/>
              </a:rPr>
              <a:t>ae</a:t>
            </a:r>
            <a:r>
              <a:rPr lang="cs-CZ" sz="2100" i="1" dirty="0">
                <a:latin typeface="Cambria" panose="02040503050406030204" pitchFamily="18" charset="0"/>
              </a:rPr>
              <a:t>, m.</a:t>
            </a:r>
            <a:r>
              <a:rPr lang="cs-CZ" sz="2100" dirty="0">
                <a:latin typeface="Cambria" panose="02040503050406030204" pitchFamily="18" charset="0"/>
              </a:rPr>
              <a:t>; </a:t>
            </a:r>
            <a:endParaRPr lang="cs-CZ" sz="2100" dirty="0" smtClean="0">
              <a:latin typeface="Cambria" panose="02040503050406030204" pitchFamily="18" charset="0"/>
            </a:endParaRPr>
          </a:p>
          <a:p>
            <a:pPr lvl="2"/>
            <a:r>
              <a:rPr lang="cs-CZ" dirty="0" smtClean="0">
                <a:latin typeface="Cambria" panose="02040503050406030204" pitchFamily="18" charset="0"/>
              </a:rPr>
              <a:t>skloňují </a:t>
            </a:r>
            <a:r>
              <a:rPr lang="cs-CZ" dirty="0">
                <a:latin typeface="Cambria" panose="02040503050406030204" pitchFamily="18" charset="0"/>
              </a:rPr>
              <a:t>se podle vzoru </a:t>
            </a:r>
            <a:r>
              <a:rPr lang="cs-CZ" i="1" dirty="0" err="1">
                <a:latin typeface="Cambria" panose="02040503050406030204" pitchFamily="18" charset="0"/>
              </a:rPr>
              <a:t>vēna</a:t>
            </a:r>
            <a:r>
              <a:rPr lang="cs-CZ" dirty="0">
                <a:latin typeface="Cambria" panose="02040503050406030204" pitchFamily="18" charset="0"/>
              </a:rPr>
              <a:t>, v některých pádech v singuláru mohou mít i původní řecké </a:t>
            </a:r>
            <a:r>
              <a:rPr lang="cs-CZ" dirty="0" smtClean="0">
                <a:latin typeface="Cambria" panose="02040503050406030204" pitchFamily="18" charset="0"/>
              </a:rPr>
              <a:t>koncovky</a:t>
            </a:r>
          </a:p>
          <a:p>
            <a:pPr lvl="2"/>
            <a:r>
              <a:rPr lang="cs-CZ" dirty="0">
                <a:latin typeface="Cambria" panose="02040503050406030204" pitchFamily="18" charset="0"/>
              </a:rPr>
              <a:t>j</a:t>
            </a:r>
            <a:r>
              <a:rPr lang="cs-CZ" dirty="0" smtClean="0">
                <a:latin typeface="Cambria" panose="02040503050406030204" pitchFamily="18" charset="0"/>
              </a:rPr>
              <a:t>sou vždy rodu mužského</a:t>
            </a:r>
            <a:endParaRPr lang="cs-CZ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91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ambria" panose="02040503050406030204" pitchFamily="18" charset="0"/>
              </a:rPr>
              <a:t>Skloňování řeckých substantiv 1. </a:t>
            </a:r>
            <a:r>
              <a:rPr lang="cs-CZ" dirty="0" smtClean="0">
                <a:latin typeface="Cambria" panose="02040503050406030204" pitchFamily="18" charset="0"/>
              </a:rPr>
              <a:t>deklinace (</a:t>
            </a:r>
            <a:r>
              <a:rPr lang="cs-CZ" dirty="0" err="1" smtClean="0">
                <a:latin typeface="Cambria" panose="02040503050406030204" pitchFamily="18" charset="0"/>
              </a:rPr>
              <a:t>sg</a:t>
            </a:r>
            <a:r>
              <a:rPr lang="cs-CZ" dirty="0" smtClean="0">
                <a:latin typeface="Cambria" panose="02040503050406030204" pitchFamily="18" charset="0"/>
              </a:rPr>
              <a:t>.)</a:t>
            </a:r>
            <a:endParaRPr lang="cs-CZ" dirty="0">
              <a:latin typeface="Cambria" panose="020405030504060302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71466531"/>
              </p:ext>
            </p:extLst>
          </p:nvPr>
        </p:nvGraphicFramePr>
        <p:xfrm>
          <a:off x="467544" y="1700808"/>
          <a:ext cx="8280920" cy="352839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152128"/>
                <a:gridCol w="216024"/>
                <a:gridCol w="2014472"/>
                <a:gridCol w="289784"/>
                <a:gridCol w="2150448"/>
                <a:gridCol w="297824"/>
                <a:gridCol w="2160240"/>
              </a:tblGrid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artēria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, f.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raphē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, f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diabētēs, ae, m.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 smtClean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000" dirty="0" err="1" smtClean="0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 smtClean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artēri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raph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gen</a:t>
                      </a:r>
                      <a:r>
                        <a:rPr lang="cs-CZ" sz="2000" dirty="0" smtClean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000" dirty="0" err="1" smtClean="0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 smtClean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artēri-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raph-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000" dirty="0" smtClean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000" dirty="0" err="1" smtClean="0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 smtClean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artēri-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raph-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ēn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/-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000" dirty="0" smtClean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000" dirty="0" err="1" smtClean="0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 smtClean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artēri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raph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diabēt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/-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07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ambria" panose="02040503050406030204" pitchFamily="18" charset="0"/>
              </a:rPr>
              <a:t>Skloňování řeckých substantiv 1. </a:t>
            </a:r>
            <a:r>
              <a:rPr lang="cs-CZ" dirty="0" smtClean="0">
                <a:latin typeface="Cambria" panose="02040503050406030204" pitchFamily="18" charset="0"/>
              </a:rPr>
              <a:t>deklinace (</a:t>
            </a:r>
            <a:r>
              <a:rPr lang="cs-CZ" dirty="0" err="1" smtClean="0">
                <a:latin typeface="Cambria" panose="02040503050406030204" pitchFamily="18" charset="0"/>
              </a:rPr>
              <a:t>pl</a:t>
            </a:r>
            <a:r>
              <a:rPr lang="cs-CZ" dirty="0" smtClean="0">
                <a:latin typeface="Cambria" panose="02040503050406030204" pitchFamily="18" charset="0"/>
              </a:rPr>
              <a:t>.)</a:t>
            </a:r>
            <a:endParaRPr lang="cs-CZ" dirty="0">
              <a:latin typeface="Cambria" panose="020405030504060302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6409543"/>
              </p:ext>
            </p:extLst>
          </p:nvPr>
        </p:nvGraphicFramePr>
        <p:xfrm>
          <a:off x="467544" y="1700808"/>
          <a:ext cx="8280920" cy="352839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152128"/>
                <a:gridCol w="216024"/>
                <a:gridCol w="2014472"/>
                <a:gridCol w="289784"/>
                <a:gridCol w="2150448"/>
                <a:gridCol w="297824"/>
                <a:gridCol w="2160240"/>
              </a:tblGrid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artēria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, f.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raphē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f.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diabētēs, ae, m.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 smtClean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000" dirty="0" err="1" smtClean="0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 smtClean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artēri-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raph-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gen</a:t>
                      </a:r>
                      <a:r>
                        <a:rPr lang="cs-CZ" sz="2000" dirty="0" smtClean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000" dirty="0" err="1" smtClean="0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 smtClean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artēri-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raph-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000" dirty="0" smtClean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000" dirty="0" err="1" smtClean="0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 smtClean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artēri-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raph-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endParaRPr lang="cs-CZ" sz="2400" dirty="0" smtClean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000" dirty="0" smtClean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000" dirty="0" err="1" smtClean="0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 smtClean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artēri-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raph-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82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C00000"/>
                </a:solidFill>
                <a:latin typeface="Cambria" pitchFamily="18" charset="0"/>
              </a:rPr>
              <a:t>Quaestiones</a:t>
            </a:r>
            <a:endParaRPr lang="cs-CZ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Q1:</a:t>
            </a:r>
            <a:r>
              <a:rPr lang="cs-CZ" dirty="0" smtClean="0">
                <a:latin typeface="Cambria" pitchFamily="18" charset="0"/>
              </a:rPr>
              <a:t> Jak poznám, do které deklinace patří latinské substantivum?</a:t>
            </a:r>
          </a:p>
          <a:p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Q2:</a:t>
            </a:r>
            <a:r>
              <a:rPr lang="cs-CZ" dirty="0" smtClean="0">
                <a:latin typeface="Cambria" pitchFamily="18" charset="0"/>
              </a:rPr>
              <a:t> Ke které deklinaci byste přiřadili substantiva </a:t>
            </a:r>
            <a:r>
              <a:rPr lang="cs-CZ" i="1" dirty="0" err="1" smtClean="0">
                <a:latin typeface="Cambria" pitchFamily="18" charset="0"/>
              </a:rPr>
              <a:t>oculus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>
                <a:latin typeface="Cambria" pitchFamily="18" charset="0"/>
              </a:rPr>
              <a:t>ī</a:t>
            </a:r>
            <a:r>
              <a:rPr lang="cs-CZ" i="1" dirty="0" smtClean="0">
                <a:latin typeface="Cambria" pitchFamily="18" charset="0"/>
              </a:rPr>
              <a:t>, m., </a:t>
            </a:r>
            <a:r>
              <a:rPr lang="cs-CZ" i="1" dirty="0" err="1" smtClean="0">
                <a:latin typeface="Cambria" pitchFamily="18" charset="0"/>
              </a:rPr>
              <a:t>costa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ae</a:t>
            </a:r>
            <a:r>
              <a:rPr lang="cs-CZ" i="1" dirty="0" smtClean="0">
                <a:latin typeface="Cambria" pitchFamily="18" charset="0"/>
              </a:rPr>
              <a:t>, f.</a:t>
            </a:r>
            <a:r>
              <a:rPr lang="cs-CZ" dirty="0" smtClean="0">
                <a:latin typeface="Cambria" pitchFamily="18" charset="0"/>
              </a:rPr>
              <a:t> a </a:t>
            </a:r>
            <a:r>
              <a:rPr lang="cs-CZ" i="1" dirty="0" err="1" smtClean="0">
                <a:latin typeface="Cambria" pitchFamily="18" charset="0"/>
              </a:rPr>
              <a:t>manus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>
                <a:latin typeface="Cambria" pitchFamily="18" charset="0"/>
              </a:rPr>
              <a:t>ū</a:t>
            </a:r>
            <a:r>
              <a:rPr lang="cs-CZ" i="1" dirty="0" err="1" smtClean="0">
                <a:latin typeface="Cambria" pitchFamily="18" charset="0"/>
              </a:rPr>
              <a:t>s</a:t>
            </a:r>
            <a:r>
              <a:rPr lang="cs-CZ" i="1" dirty="0" smtClean="0">
                <a:latin typeface="Cambria" pitchFamily="18" charset="0"/>
              </a:rPr>
              <a:t>, f.</a:t>
            </a:r>
            <a:r>
              <a:rPr lang="cs-CZ" dirty="0" smtClean="0">
                <a:latin typeface="Cambria" pitchFamily="18" charset="0"/>
              </a:rPr>
              <a:t>?</a:t>
            </a:r>
          </a:p>
          <a:p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Q3:</a:t>
            </a:r>
            <a:r>
              <a:rPr lang="cs-CZ" dirty="0" smtClean="0">
                <a:latin typeface="Cambria" pitchFamily="18" charset="0"/>
              </a:rPr>
              <a:t> Proč je důležité znát gramatický rod latinského substantiva?</a:t>
            </a:r>
          </a:p>
          <a:p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Q4:</a:t>
            </a:r>
            <a:r>
              <a:rPr lang="cs-CZ" dirty="0" smtClean="0">
                <a:latin typeface="Cambria" pitchFamily="18" charset="0"/>
              </a:rPr>
              <a:t> Jak bude vypadat plurál spojení </a:t>
            </a:r>
            <a:r>
              <a:rPr lang="cs-CZ" i="1" dirty="0" err="1" smtClean="0">
                <a:latin typeface="Cambria" pitchFamily="18" charset="0"/>
              </a:rPr>
              <a:t>vertebra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thoracica</a:t>
            </a:r>
            <a:r>
              <a:rPr lang="cs-CZ" dirty="0" smtClean="0">
                <a:latin typeface="Cambria" pitchFamily="18" charset="0"/>
              </a:rPr>
              <a:t>?</a:t>
            </a:r>
          </a:p>
          <a:p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Q5</a:t>
            </a:r>
            <a:r>
              <a:rPr lang="cs-CZ" smtClean="0">
                <a:solidFill>
                  <a:srgbClr val="C00000"/>
                </a:solidFill>
                <a:latin typeface="Cambria" pitchFamily="18" charset="0"/>
              </a:rPr>
              <a:t>: </a:t>
            </a:r>
            <a:r>
              <a:rPr lang="cs-CZ" dirty="0">
                <a:latin typeface="Cambria" pitchFamily="18" charset="0"/>
              </a:rPr>
              <a:t>J</a:t>
            </a:r>
            <a:r>
              <a:rPr lang="cs-CZ" smtClean="0">
                <a:latin typeface="Cambria" pitchFamily="18" charset="0"/>
              </a:rPr>
              <a:t>ak </a:t>
            </a:r>
            <a:r>
              <a:rPr lang="cs-CZ" dirty="0" smtClean="0">
                <a:latin typeface="Cambria" pitchFamily="18" charset="0"/>
              </a:rPr>
              <a:t>bude vypadat genitiv singuláru od stejného spojení?</a:t>
            </a:r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778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600" dirty="0" smtClean="0">
                <a:latin typeface="Cambria" pitchFamily="18" charset="0"/>
              </a:rPr>
              <a:t>Latinské názvosloví </a:t>
            </a:r>
            <a:r>
              <a:rPr lang="cs-CZ" sz="2600" dirty="0" smtClean="0">
                <a:latin typeface="Cambria" pitchFamily="18" charset="0"/>
              </a:rPr>
              <a:t>slovních druhů a gramatických </a:t>
            </a:r>
            <a:r>
              <a:rPr lang="cs-CZ" sz="2600" dirty="0" smtClean="0">
                <a:latin typeface="Cambria" pitchFamily="18" charset="0"/>
              </a:rPr>
              <a:t>kategorií</a:t>
            </a:r>
            <a:endParaRPr lang="cs-CZ" sz="2600" dirty="0">
              <a:latin typeface="Cambria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39168245"/>
              </p:ext>
            </p:extLst>
          </p:nvPr>
        </p:nvGraphicFramePr>
        <p:xfrm>
          <a:off x="467544" y="1168906"/>
          <a:ext cx="8136904" cy="22860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304256"/>
                <a:gridCol w="2952328"/>
                <a:gridCol w="2880320"/>
              </a:tblGrid>
              <a:tr h="352680">
                <a:tc row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mbria" pitchFamily="18" charset="0"/>
                        </a:rPr>
                        <a:t>Slovní </a:t>
                      </a:r>
                      <a:r>
                        <a:rPr lang="cs-CZ" sz="2000" dirty="0">
                          <a:effectLst/>
                          <a:latin typeface="Cambria" pitchFamily="18" charset="0"/>
                        </a:rPr>
                        <a:t>druhy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substantiva</a:t>
                      </a:r>
                      <a:endParaRPr lang="cs-CZ" sz="2000" i="1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podstatná jména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68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adjektiva</a:t>
                      </a:r>
                      <a:endParaRPr lang="cs-CZ" sz="2000" i="1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přídavná jména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680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  <a:latin typeface="Cambria" pitchFamily="18" charset="0"/>
                        </a:rPr>
                        <a:t>numeralia</a:t>
                      </a:r>
                      <a:endParaRPr lang="cs-CZ" sz="2000" i="1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itchFamily="18" charset="0"/>
                        </a:rPr>
                        <a:t>číslovky</a:t>
                      </a:r>
                      <a:endParaRPr lang="cs-CZ" sz="20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6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  <a:latin typeface="Cambria" pitchFamily="18" charset="0"/>
                        </a:rPr>
                        <a:t>prepozice</a:t>
                      </a:r>
                      <a:endParaRPr lang="cs-CZ" sz="2000" i="1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mbria" pitchFamily="18" charset="0"/>
                        </a:rPr>
                        <a:t>předložky</a:t>
                      </a:r>
                      <a:endParaRPr lang="cs-CZ" sz="20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680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 smtClean="0"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adverbia</a:t>
                      </a:r>
                      <a:endParaRPr lang="cs-CZ" sz="2000" i="1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příslovce</a:t>
                      </a:r>
                      <a:endParaRPr lang="cs-CZ" sz="20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631862"/>
              </p:ext>
            </p:extLst>
          </p:nvPr>
        </p:nvGraphicFramePr>
        <p:xfrm>
          <a:off x="467544" y="4005064"/>
          <a:ext cx="8136904" cy="13716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304256"/>
                <a:gridCol w="2952328"/>
                <a:gridCol w="2880320"/>
              </a:tblGrid>
              <a:tr h="366251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mbria" pitchFamily="18" charset="0"/>
                        </a:rPr>
                        <a:t>Rod substantiva</a:t>
                      </a:r>
                      <a:endParaRPr lang="cs-CZ" sz="20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maskulinum (</a:t>
                      </a:r>
                      <a:r>
                        <a:rPr lang="cs-CZ" sz="2000" i="1" dirty="0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m.)</a:t>
                      </a:r>
                      <a:endParaRPr lang="cs-CZ" sz="2000" i="1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itchFamily="18" charset="0"/>
                        </a:rPr>
                        <a:t>mužský</a:t>
                      </a:r>
                      <a:endParaRPr lang="cs-CZ" sz="200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4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femininum (</a:t>
                      </a:r>
                      <a:r>
                        <a:rPr lang="cs-CZ" sz="2000" i="1" dirty="0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f.)</a:t>
                      </a:r>
                      <a:endParaRPr lang="cs-CZ" sz="2000" i="1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itchFamily="18" charset="0"/>
                        </a:rPr>
                        <a:t>ženský</a:t>
                      </a:r>
                      <a:endParaRPr lang="cs-CZ" sz="20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81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neutrum (</a:t>
                      </a:r>
                      <a:r>
                        <a:rPr lang="cs-CZ" sz="2000" i="1" dirty="0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n.)</a:t>
                      </a:r>
                      <a:endParaRPr lang="cs-CZ" sz="2000" i="1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itchFamily="18" charset="0"/>
                        </a:rPr>
                        <a:t>střední</a:t>
                      </a:r>
                      <a:endParaRPr lang="cs-CZ" sz="20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181931"/>
              </p:ext>
            </p:extLst>
          </p:nvPr>
        </p:nvGraphicFramePr>
        <p:xfrm>
          <a:off x="467544" y="5373216"/>
          <a:ext cx="8136905" cy="936104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304256"/>
                <a:gridCol w="2952328"/>
                <a:gridCol w="2880321"/>
              </a:tblGrid>
              <a:tr h="46805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mbria" pitchFamily="18" charset="0"/>
                        </a:rPr>
                        <a:t>Číslo</a:t>
                      </a:r>
                      <a:endParaRPr lang="cs-CZ" sz="20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singulár (</a:t>
                      </a:r>
                      <a:r>
                        <a:rPr lang="cs-CZ" sz="2000" i="1" dirty="0" err="1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sg</a:t>
                      </a:r>
                      <a:r>
                        <a:rPr lang="cs-CZ" sz="2000" i="1" dirty="0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.)</a:t>
                      </a:r>
                      <a:endParaRPr lang="cs-CZ" sz="2000" i="1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itchFamily="18" charset="0"/>
                        </a:rPr>
                        <a:t>jednotné</a:t>
                      </a:r>
                      <a:endParaRPr lang="cs-CZ" sz="20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80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plurál (</a:t>
                      </a:r>
                      <a:r>
                        <a:rPr lang="cs-CZ" sz="2000" i="1" dirty="0" err="1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pl</a:t>
                      </a:r>
                      <a:r>
                        <a:rPr lang="cs-CZ" sz="2000" i="1" dirty="0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.)</a:t>
                      </a:r>
                      <a:endParaRPr lang="cs-CZ" sz="2000" i="1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itchFamily="18" charset="0"/>
                        </a:rPr>
                        <a:t>množné</a:t>
                      </a:r>
                      <a:endParaRPr lang="cs-CZ" sz="20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754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Latinské názvosloví gramatických kategorií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64593325"/>
              </p:ext>
            </p:extLst>
          </p:nvPr>
        </p:nvGraphicFramePr>
        <p:xfrm>
          <a:off x="539553" y="1556792"/>
          <a:ext cx="8064895" cy="2260848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304255"/>
                <a:gridCol w="2880320"/>
                <a:gridCol w="2880320"/>
              </a:tblGrid>
              <a:tr h="565212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itchFamily="18" charset="0"/>
                        </a:rPr>
                        <a:t>Pády</a:t>
                      </a:r>
                      <a:endParaRPr lang="cs-CZ" sz="20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nominativ (</a:t>
                      </a:r>
                      <a:r>
                        <a:rPr lang="cs-CZ" sz="2000" i="1" dirty="0" err="1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nom</a:t>
                      </a:r>
                      <a:r>
                        <a:rPr lang="cs-CZ" sz="2000" i="1" dirty="0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.)</a:t>
                      </a:r>
                      <a:endParaRPr lang="cs-CZ" sz="2000" i="1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itchFamily="18" charset="0"/>
                        </a:rPr>
                        <a:t>1. pád</a:t>
                      </a:r>
                      <a:endParaRPr lang="cs-CZ" sz="200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52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genitiv (gen.)</a:t>
                      </a:r>
                      <a:endParaRPr lang="cs-CZ" sz="2000" i="1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itchFamily="18" charset="0"/>
                        </a:rPr>
                        <a:t>2. pád</a:t>
                      </a:r>
                      <a:endParaRPr lang="cs-CZ" sz="20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52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akuzativ (</a:t>
                      </a:r>
                      <a:r>
                        <a:rPr lang="cs-CZ" sz="2000" i="1" dirty="0" err="1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akuz</a:t>
                      </a:r>
                      <a:r>
                        <a:rPr lang="cs-CZ" sz="2000" i="1" dirty="0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.)</a:t>
                      </a:r>
                      <a:endParaRPr lang="cs-CZ" sz="2000" i="1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itchFamily="18" charset="0"/>
                        </a:rPr>
                        <a:t>4. pád</a:t>
                      </a:r>
                      <a:endParaRPr lang="cs-CZ" sz="20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52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ablativ (</a:t>
                      </a:r>
                      <a:r>
                        <a:rPr lang="cs-CZ" sz="2000" i="1" dirty="0" err="1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abl</a:t>
                      </a:r>
                      <a:r>
                        <a:rPr lang="cs-CZ" sz="2000" i="1" dirty="0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.)</a:t>
                      </a:r>
                      <a:endParaRPr lang="cs-CZ" sz="2000" i="1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itchFamily="18" charset="0"/>
                        </a:rPr>
                        <a:t>6. pád</a:t>
                      </a:r>
                      <a:endParaRPr lang="cs-CZ" sz="20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16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mbria" pitchFamily="18" charset="0"/>
              </a:rPr>
              <a:t>Úvod do latinského deklinačního systému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  <a:latin typeface="Cambria" pitchFamily="18" charset="0"/>
              </a:rPr>
              <a:t>l</a:t>
            </a:r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atinská substantiva</a:t>
            </a:r>
            <a:endParaRPr lang="cs-CZ" dirty="0" smtClean="0">
              <a:solidFill>
                <a:srgbClr val="C00000"/>
              </a:solidFill>
              <a:latin typeface="Cambria" pitchFamily="18" charset="0"/>
            </a:endParaRPr>
          </a:p>
          <a:p>
            <a:pPr lvl="1"/>
            <a:r>
              <a:rPr lang="cs-CZ" dirty="0">
                <a:latin typeface="Cambria" pitchFamily="18" charset="0"/>
              </a:rPr>
              <a:t>v</a:t>
            </a:r>
            <a:r>
              <a:rPr lang="cs-CZ" dirty="0" smtClean="0">
                <a:latin typeface="Cambria" pitchFamily="18" charset="0"/>
              </a:rPr>
              <a:t> latině existuje celkem 5 způsobů skloňování </a:t>
            </a:r>
            <a:r>
              <a:rPr lang="cs-CZ" dirty="0" smtClean="0">
                <a:latin typeface="Cambria" pitchFamily="18" charset="0"/>
              </a:rPr>
              <a:t>substantiv </a:t>
            </a:r>
          </a:p>
          <a:p>
            <a:pPr marL="274320" lvl="1" indent="0">
              <a:buNone/>
            </a:pPr>
            <a:r>
              <a:rPr lang="cs-CZ" dirty="0" smtClean="0">
                <a:latin typeface="Cambria" pitchFamily="18" charset="0"/>
              </a:rPr>
              <a:t>(5 </a:t>
            </a:r>
            <a:r>
              <a:rPr lang="cs-CZ" dirty="0" smtClean="0">
                <a:latin typeface="Cambria" pitchFamily="18" charset="0"/>
              </a:rPr>
              <a:t>deklinací)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pro správné přiřazení substantiva do jedné z těchto pěti deklinací je třeba znát slovníkový tvar a význam </a:t>
            </a:r>
            <a:r>
              <a:rPr lang="cs-CZ" dirty="0">
                <a:latin typeface="Cambria" pitchFamily="18" charset="0"/>
              </a:rPr>
              <a:t>i</a:t>
            </a:r>
            <a:r>
              <a:rPr lang="cs-CZ" dirty="0" smtClean="0">
                <a:latin typeface="Cambria" pitchFamily="18" charset="0"/>
              </a:rPr>
              <a:t> funkci jednotlivých údajů, např.</a:t>
            </a:r>
          </a:p>
          <a:p>
            <a:pPr lvl="1"/>
            <a:endParaRPr lang="cs-CZ" dirty="0" smtClean="0">
              <a:latin typeface="Cambria" pitchFamily="18" charset="0"/>
            </a:endParaRPr>
          </a:p>
          <a:p>
            <a:pPr marL="2011680" lvl="8" indent="0">
              <a:buNone/>
            </a:pPr>
            <a:r>
              <a:rPr lang="cs-CZ" sz="4000" dirty="0" smtClean="0">
                <a:latin typeface="Cambria" pitchFamily="18" charset="0"/>
              </a:rPr>
              <a:t>	</a:t>
            </a:r>
            <a:r>
              <a:rPr lang="cs-CZ" sz="4000" dirty="0" err="1" smtClean="0">
                <a:latin typeface="Cambria" pitchFamily="18" charset="0"/>
              </a:rPr>
              <a:t>artēria</a:t>
            </a:r>
            <a:r>
              <a:rPr lang="cs-CZ" sz="4000" dirty="0" smtClean="0">
                <a:latin typeface="Cambria" pitchFamily="18" charset="0"/>
              </a:rPr>
              <a:t>,  </a:t>
            </a:r>
            <a:r>
              <a:rPr lang="cs-CZ" sz="4000" dirty="0" err="1" smtClean="0">
                <a:latin typeface="Cambria" pitchFamily="18" charset="0"/>
              </a:rPr>
              <a:t>ae</a:t>
            </a:r>
            <a:r>
              <a:rPr lang="cs-CZ" sz="4000" dirty="0" smtClean="0">
                <a:latin typeface="Cambria" pitchFamily="18" charset="0"/>
              </a:rPr>
              <a:t>,  f.</a:t>
            </a:r>
          </a:p>
          <a:p>
            <a:pPr marL="2011680" lvl="8" indent="0">
              <a:buNone/>
            </a:pPr>
            <a:endParaRPr lang="cs-CZ" sz="4000" dirty="0" smtClean="0">
              <a:latin typeface="Cambria" pitchFamily="18" charset="0"/>
            </a:endParaRPr>
          </a:p>
          <a:p>
            <a:pPr lvl="1"/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12746"/>
              </p:ext>
            </p:extLst>
          </p:nvPr>
        </p:nvGraphicFramePr>
        <p:xfrm>
          <a:off x="467544" y="4725145"/>
          <a:ext cx="8208912" cy="1071308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735710"/>
                <a:gridCol w="2736601"/>
                <a:gridCol w="2736601"/>
              </a:tblGrid>
              <a:tr h="4134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err="1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artēria</a:t>
                      </a:r>
                      <a:endParaRPr lang="cs-CZ" sz="2400" b="1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err="1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ae</a:t>
                      </a:r>
                      <a:endParaRPr lang="cs-CZ" sz="2400" b="1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f.</a:t>
                      </a:r>
                      <a:endParaRPr lang="cs-CZ" sz="2400" b="1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26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mbria" pitchFamily="18" charset="0"/>
                        </a:rPr>
                        <a:t>základní tvar </a:t>
                      </a:r>
                      <a:r>
                        <a:rPr lang="cs-CZ" sz="2000" dirty="0" err="1" smtClean="0">
                          <a:effectLst/>
                          <a:latin typeface="Cambria" pitchFamily="18" charset="0"/>
                        </a:rPr>
                        <a:t>nom</a:t>
                      </a:r>
                      <a:r>
                        <a:rPr lang="cs-CZ" sz="2000" dirty="0" smtClean="0">
                          <a:effectLst/>
                          <a:latin typeface="Cambria" pitchFamily="18" charset="0"/>
                        </a:rPr>
                        <a:t>. </a:t>
                      </a:r>
                      <a:r>
                        <a:rPr lang="cs-CZ" sz="2000" baseline="0" dirty="0" err="1" smtClean="0">
                          <a:effectLst/>
                          <a:latin typeface="Cambria" pitchFamily="18" charset="0"/>
                        </a:rPr>
                        <a:t>sg</a:t>
                      </a:r>
                      <a:r>
                        <a:rPr lang="cs-CZ" sz="2000" baseline="0" dirty="0" smtClean="0">
                          <a:effectLst/>
                          <a:latin typeface="Cambria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effectLst/>
                          <a:latin typeface="Cambria" pitchFamily="18" charset="0"/>
                        </a:rPr>
                        <a:t>koncovka gen.sg.</a:t>
                      </a:r>
                      <a:endParaRPr lang="cs-CZ" sz="20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err="1" smtClean="0">
                          <a:effectLst/>
                          <a:latin typeface="Cambria" pitchFamily="18" charset="0"/>
                        </a:rPr>
                        <a:t>rd</a:t>
                      </a:r>
                      <a:r>
                        <a:rPr lang="cs-CZ" sz="2000" dirty="0" smtClean="0">
                          <a:effectLst/>
                          <a:latin typeface="Cambria" pitchFamily="18" charset="0"/>
                        </a:rPr>
                        <a:t> substantiva</a:t>
                      </a:r>
                      <a:endParaRPr lang="cs-CZ" sz="2000" dirty="0" smtClean="0">
                        <a:effectLst/>
                        <a:latin typeface="Cambria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39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Úvod do latinského deklinačního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  <a:latin typeface="Cambria" pitchFamily="18" charset="0"/>
              </a:rPr>
              <a:t>k</a:t>
            </a:r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oncovka genitivu singuláru</a:t>
            </a:r>
          </a:p>
          <a:p>
            <a:pPr lvl="1"/>
            <a:r>
              <a:rPr lang="cs-CZ" dirty="0">
                <a:latin typeface="Cambria" pitchFamily="18" charset="0"/>
              </a:rPr>
              <a:t>p</a:t>
            </a:r>
            <a:r>
              <a:rPr lang="cs-CZ" dirty="0" smtClean="0">
                <a:latin typeface="Cambria" pitchFamily="18" charset="0"/>
              </a:rPr>
              <a:t>odle ní se pozná, do které z pěti deklinací dané substantivum patří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cvičení: určete deklinaci u následujících substantiv</a:t>
            </a:r>
          </a:p>
          <a:p>
            <a:pPr lvl="3"/>
            <a:r>
              <a:rPr lang="cs-CZ" sz="2000" i="1" dirty="0" err="1">
                <a:latin typeface="Cambria" pitchFamily="18" charset="0"/>
              </a:rPr>
              <a:t>d</a:t>
            </a:r>
            <a:r>
              <a:rPr lang="cs-CZ" sz="2000" i="1" dirty="0" err="1" smtClean="0">
                <a:latin typeface="Cambria" pitchFamily="18" charset="0"/>
              </a:rPr>
              <a:t>uctus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>
                <a:latin typeface="Cambria" pitchFamily="18" charset="0"/>
              </a:rPr>
              <a:t>ū</a:t>
            </a:r>
            <a:r>
              <a:rPr lang="cs-CZ" sz="2000" i="1" dirty="0" err="1" smtClean="0">
                <a:latin typeface="Cambria" pitchFamily="18" charset="0"/>
              </a:rPr>
              <a:t>s</a:t>
            </a:r>
            <a:r>
              <a:rPr lang="cs-CZ" sz="2000" i="1" dirty="0" smtClean="0">
                <a:latin typeface="Cambria" pitchFamily="18" charset="0"/>
              </a:rPr>
              <a:t>, m.</a:t>
            </a:r>
          </a:p>
          <a:p>
            <a:pPr lvl="3"/>
            <a:r>
              <a:rPr lang="cs-CZ" sz="2000" i="1" dirty="0" err="1" smtClean="0">
                <a:latin typeface="Cambria" pitchFamily="18" charset="0"/>
              </a:rPr>
              <a:t>nervus</a:t>
            </a:r>
            <a:r>
              <a:rPr lang="cs-CZ" sz="2000" i="1" dirty="0" smtClean="0">
                <a:latin typeface="Cambria" pitchFamily="18" charset="0"/>
              </a:rPr>
              <a:t>, ī, m.</a:t>
            </a:r>
          </a:p>
          <a:p>
            <a:pPr lvl="3"/>
            <a:r>
              <a:rPr lang="cs-CZ" sz="2000" i="1" dirty="0" err="1">
                <a:latin typeface="Cambria" pitchFamily="18" charset="0"/>
              </a:rPr>
              <a:t>faciēs</a:t>
            </a:r>
            <a:r>
              <a:rPr lang="cs-CZ" sz="2000" i="1" dirty="0">
                <a:latin typeface="Cambria" pitchFamily="18" charset="0"/>
              </a:rPr>
              <a:t>, </a:t>
            </a:r>
            <a:r>
              <a:rPr lang="cs-CZ" sz="2000" i="1" dirty="0" err="1">
                <a:latin typeface="Cambria" pitchFamily="18" charset="0"/>
              </a:rPr>
              <a:t>ēī</a:t>
            </a:r>
            <a:r>
              <a:rPr lang="cs-CZ" sz="2000" i="1" dirty="0">
                <a:latin typeface="Cambria" pitchFamily="18" charset="0"/>
              </a:rPr>
              <a:t>, f.</a:t>
            </a:r>
          </a:p>
          <a:p>
            <a:pPr lvl="3"/>
            <a:r>
              <a:rPr lang="cs-CZ" sz="2000" i="1" dirty="0" err="1" smtClean="0">
                <a:latin typeface="Cambria" pitchFamily="18" charset="0"/>
              </a:rPr>
              <a:t>melanōma</a:t>
            </a:r>
            <a:r>
              <a:rPr lang="cs-CZ" sz="2000" i="1" dirty="0" smtClean="0">
                <a:latin typeface="Cambria" pitchFamily="18" charset="0"/>
              </a:rPr>
              <a:t>, tis, n.</a:t>
            </a:r>
          </a:p>
          <a:p>
            <a:pPr lvl="3"/>
            <a:r>
              <a:rPr lang="cs-CZ" sz="2000" i="1" dirty="0" err="1">
                <a:latin typeface="Cambria" pitchFamily="18" charset="0"/>
              </a:rPr>
              <a:t>m</a:t>
            </a:r>
            <a:r>
              <a:rPr lang="cs-CZ" sz="2000" i="1" dirty="0" err="1" smtClean="0">
                <a:latin typeface="Cambria" pitchFamily="18" charset="0"/>
              </a:rPr>
              <a:t>amma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 smtClean="0">
                <a:latin typeface="Cambria" pitchFamily="18" charset="0"/>
              </a:rPr>
              <a:t>ae</a:t>
            </a:r>
            <a:r>
              <a:rPr lang="cs-CZ" sz="2000" i="1" dirty="0" smtClean="0">
                <a:latin typeface="Cambria" pitchFamily="18" charset="0"/>
              </a:rPr>
              <a:t>, f.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105933"/>
              </p:ext>
            </p:extLst>
          </p:nvPr>
        </p:nvGraphicFramePr>
        <p:xfrm>
          <a:off x="539553" y="2564904"/>
          <a:ext cx="8064896" cy="11887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296143"/>
                <a:gridCol w="1368152"/>
                <a:gridCol w="1368152"/>
                <a:gridCol w="1368152"/>
                <a:gridCol w="1368152"/>
                <a:gridCol w="1296145"/>
              </a:tblGrid>
              <a:tr h="3463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mbria" pitchFamily="18" charset="0"/>
                        </a:rPr>
                        <a:t>1. deklinace</a:t>
                      </a:r>
                      <a:endParaRPr lang="cs-CZ" sz="16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mbria" pitchFamily="18" charset="0"/>
                        </a:rPr>
                        <a:t>2. deklinace</a:t>
                      </a:r>
                      <a:endParaRPr lang="cs-CZ" sz="16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mbria" pitchFamily="18" charset="0"/>
                        </a:rPr>
                        <a:t>3. deklinace</a:t>
                      </a:r>
                      <a:endParaRPr lang="cs-CZ" sz="16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mbria" pitchFamily="18" charset="0"/>
                        </a:rPr>
                        <a:t>4. deklinace</a:t>
                      </a:r>
                      <a:endParaRPr lang="cs-CZ" sz="16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mbria" pitchFamily="18" charset="0"/>
                        </a:rPr>
                        <a:t>5. deklinace</a:t>
                      </a:r>
                      <a:endParaRPr lang="cs-CZ" sz="16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97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mbria" pitchFamily="18" charset="0"/>
                        </a:rPr>
                        <a:t>Koncovka gen. </a:t>
                      </a:r>
                      <a:r>
                        <a:rPr lang="cs-CZ" sz="1600" dirty="0" err="1">
                          <a:effectLst/>
                          <a:latin typeface="Cambria" pitchFamily="18" charset="0"/>
                        </a:rPr>
                        <a:t>sg</a:t>
                      </a:r>
                      <a:r>
                        <a:rPr lang="cs-CZ" sz="1600" dirty="0">
                          <a:effectLst/>
                          <a:latin typeface="Cambria" pitchFamily="18" charset="0"/>
                        </a:rPr>
                        <a:t>.</a:t>
                      </a:r>
                      <a:endParaRPr lang="cs-CZ" sz="16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-ī</a:t>
                      </a:r>
                      <a:endParaRPr lang="cs-CZ" sz="2400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is</a:t>
                      </a:r>
                      <a:endParaRPr lang="cs-CZ" sz="2400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ūs</a:t>
                      </a:r>
                      <a:endParaRPr lang="cs-CZ" sz="2400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-</a:t>
                      </a:r>
                      <a:r>
                        <a:rPr lang="cs-CZ" sz="2400" dirty="0" err="1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ēī</a:t>
                      </a:r>
                      <a:endParaRPr lang="cs-CZ" sz="2400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35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Úvod do latinského deklinačního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C00000"/>
                </a:solidFill>
                <a:latin typeface="Cambria" pitchFamily="18" charset="0"/>
              </a:rPr>
              <a:t>r</a:t>
            </a:r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od substantiva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ovlivňuje </a:t>
            </a:r>
            <a:r>
              <a:rPr lang="cs-CZ" dirty="0">
                <a:latin typeface="Cambria" pitchFamily="18" charset="0"/>
              </a:rPr>
              <a:t>tvar a způsob skloňování adjektiva, se kterým </a:t>
            </a:r>
            <a:r>
              <a:rPr lang="cs-CZ" dirty="0" smtClean="0">
                <a:latin typeface="Cambria" pitchFamily="18" charset="0"/>
              </a:rPr>
              <a:t>dané substantivum vytváří </a:t>
            </a:r>
            <a:r>
              <a:rPr lang="cs-CZ" dirty="0">
                <a:latin typeface="Cambria" pitchFamily="18" charset="0"/>
              </a:rPr>
              <a:t>spojení (shodný </a:t>
            </a:r>
            <a:r>
              <a:rPr lang="cs-CZ" dirty="0" smtClean="0">
                <a:latin typeface="Cambria" pitchFamily="18" charset="0"/>
              </a:rPr>
              <a:t>přívlastek), např.</a:t>
            </a:r>
          </a:p>
          <a:p>
            <a:pPr lvl="3"/>
            <a:r>
              <a:rPr lang="cs-CZ" sz="2000" i="1" dirty="0" err="1">
                <a:latin typeface="Cambria" pitchFamily="18" charset="0"/>
              </a:rPr>
              <a:t>d</a:t>
            </a:r>
            <a:r>
              <a:rPr lang="cs-CZ" sz="2000" i="1" dirty="0" err="1" smtClean="0">
                <a:latin typeface="Cambria" pitchFamily="18" charset="0"/>
              </a:rPr>
              <a:t>exter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 smtClean="0">
                <a:latin typeface="Cambria" pitchFamily="18" charset="0"/>
              </a:rPr>
              <a:t>dextra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 smtClean="0">
                <a:latin typeface="Cambria" pitchFamily="18" charset="0"/>
              </a:rPr>
              <a:t>dextrum</a:t>
            </a:r>
            <a:r>
              <a:rPr lang="cs-CZ" sz="2000" i="1" dirty="0" smtClean="0">
                <a:latin typeface="Cambria" pitchFamily="18" charset="0"/>
              </a:rPr>
              <a:t> </a:t>
            </a:r>
            <a:r>
              <a:rPr lang="cs-CZ" dirty="0" smtClean="0">
                <a:latin typeface="Cambria" pitchFamily="18" charset="0"/>
              </a:rPr>
              <a:t>(pravý, pravá, pravé = ležící na pravé straně)</a:t>
            </a:r>
          </a:p>
          <a:p>
            <a:pPr lvl="3"/>
            <a:endParaRPr lang="cs-CZ" dirty="0">
              <a:latin typeface="Cambria" pitchFamily="18" charset="0"/>
            </a:endParaRPr>
          </a:p>
          <a:p>
            <a:pPr marL="1143000" lvl="4" indent="0">
              <a:lnSpc>
                <a:spcPct val="150000"/>
              </a:lnSpc>
              <a:buNone/>
            </a:pPr>
            <a:r>
              <a:rPr lang="cs-CZ" sz="2000" i="1" dirty="0" err="1">
                <a:latin typeface="Cambria" pitchFamily="18" charset="0"/>
              </a:rPr>
              <a:t>D</a:t>
            </a:r>
            <a:r>
              <a:rPr lang="cs-CZ" sz="2000" i="1" dirty="0" err="1" smtClean="0">
                <a:latin typeface="Cambria" pitchFamily="18" charset="0"/>
              </a:rPr>
              <a:t>uctus</a:t>
            </a:r>
            <a:r>
              <a:rPr lang="cs-CZ" sz="2000" i="1" dirty="0" smtClean="0">
                <a:latin typeface="Cambria" pitchFamily="18" charset="0"/>
              </a:rPr>
              <a:t> (m.) </a:t>
            </a:r>
            <a:r>
              <a:rPr lang="cs-CZ" sz="2000" i="1" dirty="0" err="1" smtClean="0">
                <a:latin typeface="Cambria" pitchFamily="18" charset="0"/>
              </a:rPr>
              <a:t>lymphaticus</a:t>
            </a:r>
            <a:r>
              <a:rPr lang="cs-CZ" sz="2000" i="1" dirty="0" smtClean="0">
                <a:latin typeface="Cambria" pitchFamily="18" charset="0"/>
              </a:rPr>
              <a:t> </a:t>
            </a:r>
            <a:r>
              <a:rPr lang="cs-CZ" sz="2000" i="1" dirty="0" err="1" smtClean="0">
                <a:latin typeface="Cambria" pitchFamily="18" charset="0"/>
              </a:rPr>
              <a:t>dext</a:t>
            </a:r>
            <a:r>
              <a:rPr lang="cs-CZ" sz="2000" i="1" dirty="0" err="1" smtClean="0">
                <a:solidFill>
                  <a:srgbClr val="FF0000"/>
                </a:solidFill>
                <a:latin typeface="Cambria" pitchFamily="18" charset="0"/>
              </a:rPr>
              <a:t>er</a:t>
            </a:r>
            <a:r>
              <a:rPr lang="cs-CZ" sz="2000" i="1" dirty="0" smtClean="0">
                <a:latin typeface="Cambria" pitchFamily="18" charset="0"/>
              </a:rPr>
              <a:t> </a:t>
            </a:r>
            <a:r>
              <a:rPr lang="cs-CZ" sz="2000" dirty="0" smtClean="0">
                <a:latin typeface="Cambria" pitchFamily="18" charset="0"/>
              </a:rPr>
              <a:t>(prav</a:t>
            </a:r>
            <a:r>
              <a:rPr lang="cs-CZ" sz="2000" dirty="0" smtClean="0">
                <a:solidFill>
                  <a:srgbClr val="FF0000"/>
                </a:solidFill>
                <a:latin typeface="Cambria" pitchFamily="18" charset="0"/>
              </a:rPr>
              <a:t>ý</a:t>
            </a:r>
            <a:r>
              <a:rPr lang="cs-CZ" sz="2000" dirty="0" smtClean="0">
                <a:latin typeface="Cambria" pitchFamily="18" charset="0"/>
              </a:rPr>
              <a:t> mízovod)</a:t>
            </a:r>
          </a:p>
          <a:p>
            <a:pPr marL="1143000" lvl="4" indent="0">
              <a:lnSpc>
                <a:spcPct val="150000"/>
              </a:lnSpc>
              <a:buNone/>
            </a:pPr>
            <a:r>
              <a:rPr lang="cs-CZ" sz="2000" i="1" dirty="0" err="1">
                <a:latin typeface="Cambria" pitchFamily="18" charset="0"/>
              </a:rPr>
              <a:t>A</a:t>
            </a:r>
            <a:r>
              <a:rPr lang="cs-CZ" sz="2000" i="1" dirty="0" err="1" smtClean="0">
                <a:latin typeface="Cambria" pitchFamily="18" charset="0"/>
              </a:rPr>
              <a:t>rteria</a:t>
            </a:r>
            <a:r>
              <a:rPr lang="cs-CZ" sz="2000" i="1" dirty="0" smtClean="0">
                <a:latin typeface="Cambria" pitchFamily="18" charset="0"/>
              </a:rPr>
              <a:t> (f.) </a:t>
            </a:r>
            <a:r>
              <a:rPr lang="cs-CZ" sz="2000" i="1" dirty="0" err="1" smtClean="0">
                <a:latin typeface="Cambria" pitchFamily="18" charset="0"/>
              </a:rPr>
              <a:t>coronaria</a:t>
            </a:r>
            <a:r>
              <a:rPr lang="cs-CZ" sz="2000" i="1" dirty="0" smtClean="0">
                <a:latin typeface="Cambria" pitchFamily="18" charset="0"/>
              </a:rPr>
              <a:t> </a:t>
            </a:r>
            <a:r>
              <a:rPr lang="cs-CZ" sz="2000" i="1" dirty="0" err="1" smtClean="0">
                <a:latin typeface="Cambria" pitchFamily="18" charset="0"/>
              </a:rPr>
              <a:t>dextr</a:t>
            </a:r>
            <a:r>
              <a:rPr lang="cs-CZ" sz="2000" i="1" dirty="0" err="1" smtClean="0">
                <a:solidFill>
                  <a:srgbClr val="FF0000"/>
                </a:solidFill>
                <a:latin typeface="Cambria" pitchFamily="18" charset="0"/>
              </a:rPr>
              <a:t>a</a:t>
            </a:r>
            <a:r>
              <a:rPr lang="cs-CZ" sz="2000" i="1" dirty="0" smtClean="0">
                <a:latin typeface="Cambria" pitchFamily="18" charset="0"/>
              </a:rPr>
              <a:t> </a:t>
            </a:r>
            <a:r>
              <a:rPr lang="cs-CZ" sz="2000" dirty="0" smtClean="0">
                <a:latin typeface="Cambria" pitchFamily="18" charset="0"/>
              </a:rPr>
              <a:t>(prav</a:t>
            </a:r>
            <a:r>
              <a:rPr lang="cs-CZ" sz="2000" dirty="0" smtClean="0">
                <a:solidFill>
                  <a:srgbClr val="FF0000"/>
                </a:solidFill>
                <a:latin typeface="Cambria" pitchFamily="18" charset="0"/>
              </a:rPr>
              <a:t>á</a:t>
            </a:r>
            <a:r>
              <a:rPr lang="cs-CZ" sz="2000" dirty="0" smtClean="0">
                <a:latin typeface="Cambria" pitchFamily="18" charset="0"/>
              </a:rPr>
              <a:t> věnčitá tepna)</a:t>
            </a:r>
          </a:p>
          <a:p>
            <a:pPr marL="1143000" lvl="4" indent="0">
              <a:lnSpc>
                <a:spcPct val="150000"/>
              </a:lnSpc>
              <a:buNone/>
            </a:pPr>
            <a:r>
              <a:rPr lang="cs-CZ" sz="2000" i="1" dirty="0">
                <a:latin typeface="Cambria" pitchFamily="18" charset="0"/>
              </a:rPr>
              <a:t>G</a:t>
            </a:r>
            <a:r>
              <a:rPr lang="cs-CZ" sz="2000" i="1" dirty="0" smtClean="0">
                <a:latin typeface="Cambria" pitchFamily="18" charset="0"/>
              </a:rPr>
              <a:t>enu (n.) </a:t>
            </a:r>
            <a:r>
              <a:rPr lang="cs-CZ" sz="2000" i="1" dirty="0" err="1" smtClean="0">
                <a:latin typeface="Cambria" pitchFamily="18" charset="0"/>
              </a:rPr>
              <a:t>dextr</a:t>
            </a:r>
            <a:r>
              <a:rPr lang="cs-CZ" sz="2000" i="1" dirty="0" err="1" smtClean="0">
                <a:solidFill>
                  <a:srgbClr val="FF0000"/>
                </a:solidFill>
                <a:latin typeface="Cambria" pitchFamily="18" charset="0"/>
              </a:rPr>
              <a:t>um</a:t>
            </a:r>
            <a:r>
              <a:rPr lang="cs-CZ" sz="2000" i="1" dirty="0" smtClean="0">
                <a:latin typeface="Cambria" pitchFamily="18" charset="0"/>
              </a:rPr>
              <a:t> </a:t>
            </a:r>
            <a:r>
              <a:rPr lang="cs-CZ" sz="2000" dirty="0" smtClean="0">
                <a:latin typeface="Cambria" pitchFamily="18" charset="0"/>
              </a:rPr>
              <a:t>(prav</a:t>
            </a:r>
            <a:r>
              <a:rPr lang="cs-CZ" sz="2000" dirty="0" smtClean="0">
                <a:solidFill>
                  <a:srgbClr val="FF0000"/>
                </a:solidFill>
                <a:latin typeface="Cambria" pitchFamily="18" charset="0"/>
              </a:rPr>
              <a:t>é</a:t>
            </a:r>
            <a:r>
              <a:rPr lang="cs-CZ" sz="2000" dirty="0" smtClean="0">
                <a:latin typeface="Cambria" pitchFamily="18" charset="0"/>
              </a:rPr>
              <a:t> koleno)</a:t>
            </a:r>
            <a:endParaRPr lang="cs-CZ" sz="2000" dirty="0">
              <a:latin typeface="Cambria" pitchFamily="18" charset="0"/>
            </a:endParaRPr>
          </a:p>
          <a:p>
            <a:pPr lvl="1"/>
            <a:r>
              <a:rPr lang="cs-CZ" dirty="0" smtClean="0">
                <a:latin typeface="Cambria" pitchFamily="18" charset="0"/>
              </a:rPr>
              <a:t>rod latinského substantiva nemusí odpovídat rodu jeho českého ekvivalentu, např.</a:t>
            </a:r>
          </a:p>
          <a:p>
            <a:pPr lvl="3"/>
            <a:r>
              <a:rPr lang="cs-CZ" i="1" dirty="0">
                <a:latin typeface="Cambria" pitchFamily="18" charset="0"/>
              </a:rPr>
              <a:t>o</a:t>
            </a:r>
            <a:r>
              <a:rPr lang="cs-CZ" i="1" dirty="0" smtClean="0">
                <a:latin typeface="Cambria" pitchFamily="18" charset="0"/>
              </a:rPr>
              <a:t>s</a:t>
            </a:r>
            <a:r>
              <a:rPr lang="cs-CZ" dirty="0" smtClean="0">
                <a:latin typeface="Cambria" pitchFamily="18" charset="0"/>
              </a:rPr>
              <a:t> (n.) = kost (f.)</a:t>
            </a:r>
          </a:p>
          <a:p>
            <a:pPr lvl="3"/>
            <a:r>
              <a:rPr lang="cs-CZ" i="1" dirty="0">
                <a:latin typeface="Cambria" pitchFamily="18" charset="0"/>
              </a:rPr>
              <a:t>c</a:t>
            </a:r>
            <a:r>
              <a:rPr lang="cs-CZ" i="1" dirty="0" smtClean="0">
                <a:latin typeface="Cambria" pitchFamily="18" charset="0"/>
              </a:rPr>
              <a:t>erebrum</a:t>
            </a:r>
            <a:r>
              <a:rPr lang="cs-CZ" dirty="0" smtClean="0">
                <a:latin typeface="Cambria" pitchFamily="18" charset="0"/>
              </a:rPr>
              <a:t> (n.) = mozek (m.)</a:t>
            </a:r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08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Úvod </a:t>
            </a:r>
            <a:r>
              <a:rPr lang="cs-CZ" dirty="0">
                <a:latin typeface="Cambria" pitchFamily="18" charset="0"/>
              </a:rPr>
              <a:t>do latinského deklinačního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  <a:latin typeface="Cambria" pitchFamily="18" charset="0"/>
              </a:rPr>
              <a:t>l</a:t>
            </a:r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atinská adjektiva</a:t>
            </a:r>
            <a:endParaRPr lang="cs-CZ" dirty="0" smtClean="0">
              <a:solidFill>
                <a:srgbClr val="C00000"/>
              </a:solidFill>
              <a:latin typeface="Cambria" pitchFamily="18" charset="0"/>
            </a:endParaRPr>
          </a:p>
          <a:p>
            <a:pPr lvl="1"/>
            <a:r>
              <a:rPr lang="cs-CZ" dirty="0">
                <a:latin typeface="Cambria" pitchFamily="18" charset="0"/>
              </a:rPr>
              <a:t>a</a:t>
            </a:r>
            <a:r>
              <a:rPr lang="cs-CZ" dirty="0" smtClean="0">
                <a:latin typeface="Cambria" pitchFamily="18" charset="0"/>
              </a:rPr>
              <a:t>djektiva 1. a 2. deklinace</a:t>
            </a:r>
          </a:p>
          <a:p>
            <a:pPr lvl="2"/>
            <a:r>
              <a:rPr lang="cs-CZ" dirty="0">
                <a:latin typeface="Cambria" pitchFamily="18" charset="0"/>
              </a:rPr>
              <a:t>t</a:t>
            </a:r>
            <a:r>
              <a:rPr lang="cs-CZ" dirty="0" smtClean="0">
                <a:latin typeface="Cambria" pitchFamily="18" charset="0"/>
              </a:rPr>
              <a:t>rojvýchodná s typickým zakončením nominativu na </a:t>
            </a:r>
          </a:p>
          <a:p>
            <a:pPr marL="594360" lvl="2" indent="0">
              <a:buNone/>
            </a:pPr>
            <a:r>
              <a:rPr lang="cs-CZ" b="1" i="1" dirty="0">
                <a:latin typeface="Cambria" pitchFamily="18" charset="0"/>
              </a:rPr>
              <a:t>	</a:t>
            </a:r>
            <a:r>
              <a:rPr lang="cs-CZ" b="1" i="1" dirty="0" smtClean="0">
                <a:latin typeface="Cambria" pitchFamily="18" charset="0"/>
              </a:rPr>
              <a:t>-</a:t>
            </a:r>
            <a:r>
              <a:rPr lang="cs-CZ" b="1" i="1" dirty="0" err="1" smtClean="0">
                <a:latin typeface="Cambria" pitchFamily="18" charset="0"/>
              </a:rPr>
              <a:t>us</a:t>
            </a:r>
            <a:r>
              <a:rPr lang="cs-CZ" b="1" i="1" dirty="0" smtClean="0">
                <a:latin typeface="Cambria" pitchFamily="18" charset="0"/>
              </a:rPr>
              <a:t>/</a:t>
            </a:r>
            <a:r>
              <a:rPr lang="cs-CZ" b="1" i="1" dirty="0" err="1" smtClean="0">
                <a:latin typeface="Cambria" pitchFamily="18" charset="0"/>
              </a:rPr>
              <a:t>er</a:t>
            </a:r>
            <a:r>
              <a:rPr lang="cs-CZ" b="1" i="1" dirty="0" smtClean="0">
                <a:latin typeface="Cambria" pitchFamily="18" charset="0"/>
              </a:rPr>
              <a:t>, -a, -um</a:t>
            </a:r>
          </a:p>
          <a:p>
            <a:pPr lvl="3"/>
            <a:r>
              <a:rPr lang="cs-CZ" i="1" dirty="0" err="1">
                <a:latin typeface="Cambria" pitchFamily="18" charset="0"/>
              </a:rPr>
              <a:t>m</a:t>
            </a:r>
            <a:r>
              <a:rPr lang="cs-CZ" i="1" dirty="0" err="1" smtClean="0">
                <a:latin typeface="Cambria" pitchFamily="18" charset="0"/>
              </a:rPr>
              <a:t>edius</a:t>
            </a:r>
            <a:r>
              <a:rPr lang="cs-CZ" i="1" dirty="0" smtClean="0">
                <a:latin typeface="Cambria" pitchFamily="18" charset="0"/>
              </a:rPr>
              <a:t>, media, medium</a:t>
            </a:r>
          </a:p>
          <a:p>
            <a:pPr lvl="3"/>
            <a:r>
              <a:rPr lang="cs-CZ" i="1" dirty="0" err="1">
                <a:latin typeface="Cambria" pitchFamily="18" charset="0"/>
              </a:rPr>
              <a:t>d</a:t>
            </a:r>
            <a:r>
              <a:rPr lang="cs-CZ" i="1" dirty="0" err="1" smtClean="0">
                <a:latin typeface="Cambria" pitchFamily="18" charset="0"/>
              </a:rPr>
              <a:t>exter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dextra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dextrum</a:t>
            </a:r>
            <a:endParaRPr lang="cs-CZ" i="1" dirty="0" smtClean="0">
              <a:latin typeface="Cambria" pitchFamily="18" charset="0"/>
            </a:endParaRPr>
          </a:p>
          <a:p>
            <a:pPr lvl="1"/>
            <a:endParaRPr lang="cs-CZ" dirty="0" smtClean="0">
              <a:latin typeface="Cambria" pitchFamily="18" charset="0"/>
            </a:endParaRPr>
          </a:p>
          <a:p>
            <a:pPr lvl="1"/>
            <a:r>
              <a:rPr lang="cs-CZ" dirty="0">
                <a:latin typeface="Cambria" pitchFamily="18" charset="0"/>
              </a:rPr>
              <a:t>a</a:t>
            </a:r>
            <a:r>
              <a:rPr lang="cs-CZ" dirty="0" smtClean="0">
                <a:latin typeface="Cambria" pitchFamily="18" charset="0"/>
              </a:rPr>
              <a:t>djektiva 3. deklinace</a:t>
            </a:r>
          </a:p>
          <a:p>
            <a:pPr lvl="2"/>
            <a:r>
              <a:rPr lang="cs-CZ" dirty="0">
                <a:latin typeface="Cambria" pitchFamily="18" charset="0"/>
              </a:rPr>
              <a:t>n</a:t>
            </a:r>
            <a:r>
              <a:rPr lang="cs-CZ" dirty="0" smtClean="0">
                <a:latin typeface="Cambria" pitchFamily="18" charset="0"/>
              </a:rPr>
              <a:t>ejčastěji </a:t>
            </a:r>
            <a:r>
              <a:rPr lang="cs-CZ" dirty="0" err="1" smtClean="0">
                <a:latin typeface="Cambria" pitchFamily="18" charset="0"/>
              </a:rPr>
              <a:t>dvojvýchodná</a:t>
            </a:r>
            <a:r>
              <a:rPr lang="cs-CZ" dirty="0" smtClean="0">
                <a:latin typeface="Cambria" pitchFamily="18" charset="0"/>
              </a:rPr>
              <a:t> s typickým zakončením </a:t>
            </a:r>
            <a:r>
              <a:rPr lang="cs-CZ" dirty="0" err="1" smtClean="0">
                <a:latin typeface="Cambria" pitchFamily="18" charset="0"/>
              </a:rPr>
              <a:t>nom</a:t>
            </a:r>
            <a:r>
              <a:rPr lang="cs-CZ" dirty="0" smtClean="0">
                <a:latin typeface="Cambria" pitchFamily="18" charset="0"/>
              </a:rPr>
              <a:t>. </a:t>
            </a:r>
            <a:r>
              <a:rPr lang="cs-CZ" dirty="0" err="1">
                <a:latin typeface="Cambria" pitchFamily="18" charset="0"/>
              </a:rPr>
              <a:t>s</a:t>
            </a:r>
            <a:r>
              <a:rPr lang="cs-CZ" dirty="0" err="1" smtClean="0">
                <a:latin typeface="Cambria" pitchFamily="18" charset="0"/>
              </a:rPr>
              <a:t>g</a:t>
            </a:r>
            <a:r>
              <a:rPr lang="cs-CZ" dirty="0" smtClean="0">
                <a:latin typeface="Cambria" pitchFamily="18" charset="0"/>
              </a:rPr>
              <a:t>. </a:t>
            </a:r>
            <a:r>
              <a:rPr lang="cs-CZ" b="1" dirty="0" smtClean="0">
                <a:latin typeface="Cambria" pitchFamily="18" charset="0"/>
              </a:rPr>
              <a:t>-</a:t>
            </a:r>
            <a:r>
              <a:rPr lang="cs-CZ" b="1" dirty="0" err="1" smtClean="0">
                <a:latin typeface="Cambria" pitchFamily="18" charset="0"/>
              </a:rPr>
              <a:t>is</a:t>
            </a:r>
            <a:r>
              <a:rPr lang="cs-CZ" b="1" dirty="0" smtClean="0">
                <a:latin typeface="Cambria" pitchFamily="18" charset="0"/>
              </a:rPr>
              <a:t>, -e</a:t>
            </a:r>
          </a:p>
          <a:p>
            <a:pPr lvl="3"/>
            <a:r>
              <a:rPr lang="cs-CZ" i="1" dirty="0" err="1" smtClean="0">
                <a:latin typeface="Cambria" pitchFamily="18" charset="0"/>
              </a:rPr>
              <a:t>lumb</a:t>
            </a:r>
            <a:r>
              <a:rPr lang="cs-CZ" i="1" dirty="0" err="1" smtClean="0">
                <a:latin typeface="Cambria" panose="02040503050406030204" pitchFamily="18" charset="0"/>
              </a:rPr>
              <a:t>ā</a:t>
            </a:r>
            <a:r>
              <a:rPr lang="cs-CZ" i="1" dirty="0" err="1" smtClean="0">
                <a:latin typeface="Cambria" pitchFamily="18" charset="0"/>
              </a:rPr>
              <a:t>lis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>
                <a:latin typeface="Cambria" pitchFamily="18" charset="0"/>
              </a:rPr>
              <a:t>lumbāle</a:t>
            </a:r>
            <a:endParaRPr lang="cs-CZ" i="1" dirty="0" smtClean="0">
              <a:latin typeface="Cambria" pitchFamily="18" charset="0"/>
            </a:endParaRPr>
          </a:p>
          <a:p>
            <a:pPr lvl="2"/>
            <a:r>
              <a:rPr lang="cs-CZ" dirty="0">
                <a:latin typeface="Cambria" pitchFamily="18" charset="0"/>
              </a:rPr>
              <a:t>j</a:t>
            </a:r>
            <a:r>
              <a:rPr lang="cs-CZ" dirty="0" smtClean="0">
                <a:latin typeface="Cambria" pitchFamily="18" charset="0"/>
              </a:rPr>
              <a:t>ednovýchodná s typickým zakončením </a:t>
            </a:r>
            <a:r>
              <a:rPr lang="cs-CZ" dirty="0" err="1" smtClean="0">
                <a:latin typeface="Cambria" pitchFamily="18" charset="0"/>
              </a:rPr>
              <a:t>nom</a:t>
            </a:r>
            <a:r>
              <a:rPr lang="cs-CZ" dirty="0" smtClean="0">
                <a:latin typeface="Cambria" pitchFamily="18" charset="0"/>
              </a:rPr>
              <a:t>. </a:t>
            </a:r>
            <a:r>
              <a:rPr lang="cs-CZ" dirty="0" err="1">
                <a:latin typeface="Cambria" pitchFamily="18" charset="0"/>
              </a:rPr>
              <a:t>s</a:t>
            </a:r>
            <a:r>
              <a:rPr lang="cs-CZ" dirty="0" err="1" smtClean="0">
                <a:latin typeface="Cambria" pitchFamily="18" charset="0"/>
              </a:rPr>
              <a:t>g</a:t>
            </a:r>
            <a:r>
              <a:rPr lang="cs-CZ" dirty="0" smtClean="0">
                <a:latin typeface="Cambria" pitchFamily="18" charset="0"/>
              </a:rPr>
              <a:t>. </a:t>
            </a:r>
            <a:r>
              <a:rPr lang="cs-CZ" b="1" dirty="0" smtClean="0">
                <a:latin typeface="Cambria" pitchFamily="18" charset="0"/>
              </a:rPr>
              <a:t>-ex/ -</a:t>
            </a:r>
            <a:r>
              <a:rPr lang="cs-CZ" b="1" dirty="0" err="1" smtClean="0">
                <a:latin typeface="Cambria" pitchFamily="18" charset="0"/>
              </a:rPr>
              <a:t>ns</a:t>
            </a:r>
            <a:r>
              <a:rPr lang="cs-CZ" b="1" dirty="0" smtClean="0">
                <a:latin typeface="Cambria" pitchFamily="18" charset="0"/>
              </a:rPr>
              <a:t>/ -s</a:t>
            </a:r>
            <a:endParaRPr lang="cs-CZ" b="1" dirty="0" smtClean="0">
              <a:latin typeface="Cambria" pitchFamily="18" charset="0"/>
            </a:endParaRPr>
          </a:p>
          <a:p>
            <a:pPr lvl="3"/>
            <a:r>
              <a:rPr lang="cs-CZ" i="1" dirty="0" smtClean="0">
                <a:latin typeface="Cambria" pitchFamily="18" charset="0"/>
              </a:rPr>
              <a:t>simplex</a:t>
            </a:r>
            <a:endParaRPr lang="cs-CZ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72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229600" cy="9144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1. DEKLINACE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39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1. deklinace – </a:t>
            </a:r>
            <a:r>
              <a:rPr lang="cs-CZ" dirty="0" smtClean="0">
                <a:latin typeface="Cambria" pitchFamily="18" charset="0"/>
              </a:rPr>
              <a:t>latinská substantiva a adjektiva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charakteristika:</a:t>
            </a:r>
            <a:endParaRPr lang="cs-CZ" dirty="0" smtClean="0">
              <a:solidFill>
                <a:srgbClr val="C00000"/>
              </a:solidFill>
              <a:latin typeface="Cambria" pitchFamily="18" charset="0"/>
            </a:endParaRPr>
          </a:p>
          <a:p>
            <a:pPr lvl="1"/>
            <a:r>
              <a:rPr lang="cs-CZ" dirty="0">
                <a:latin typeface="Cambria" pitchFamily="18" charset="0"/>
              </a:rPr>
              <a:t>n</a:t>
            </a:r>
            <a:r>
              <a:rPr lang="cs-CZ" dirty="0" smtClean="0">
                <a:latin typeface="Cambria" pitchFamily="18" charset="0"/>
              </a:rPr>
              <a:t>ominativ singuláru končí na </a:t>
            </a:r>
            <a:r>
              <a:rPr lang="cs-CZ" b="1" dirty="0" smtClean="0">
                <a:latin typeface="Cambria" pitchFamily="18" charset="0"/>
              </a:rPr>
              <a:t>-a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koncovka </a:t>
            </a:r>
            <a:r>
              <a:rPr lang="cs-CZ" b="1" dirty="0" smtClean="0">
                <a:latin typeface="Cambria" pitchFamily="18" charset="0"/>
              </a:rPr>
              <a:t>-</a:t>
            </a:r>
            <a:r>
              <a:rPr lang="cs-CZ" b="1" dirty="0" err="1" smtClean="0">
                <a:latin typeface="Cambria" pitchFamily="18" charset="0"/>
              </a:rPr>
              <a:t>ae</a:t>
            </a:r>
            <a:r>
              <a:rPr lang="cs-CZ" dirty="0" smtClean="0">
                <a:latin typeface="Cambria" pitchFamily="18" charset="0"/>
              </a:rPr>
              <a:t> v genitivu singuláru</a:t>
            </a:r>
          </a:p>
          <a:p>
            <a:pPr lvl="1"/>
            <a:r>
              <a:rPr lang="cs-CZ" dirty="0">
                <a:latin typeface="Cambria" pitchFamily="18" charset="0"/>
              </a:rPr>
              <a:t>s</a:t>
            </a:r>
            <a:r>
              <a:rPr lang="cs-CZ" dirty="0" smtClean="0">
                <a:latin typeface="Cambria" pitchFamily="18" charset="0"/>
              </a:rPr>
              <a:t>ubstantiva </a:t>
            </a:r>
            <a:r>
              <a:rPr lang="cs-CZ" dirty="0" smtClean="0">
                <a:latin typeface="Cambria" pitchFamily="18" charset="0"/>
              </a:rPr>
              <a:t>ženského </a:t>
            </a:r>
            <a:r>
              <a:rPr lang="cs-CZ" dirty="0" smtClean="0">
                <a:latin typeface="Cambria" pitchFamily="18" charset="0"/>
              </a:rPr>
              <a:t>rodu</a:t>
            </a:r>
          </a:p>
          <a:p>
            <a:pPr lvl="3"/>
            <a:r>
              <a:rPr lang="cs-CZ" sz="2000" i="1" dirty="0" smtClean="0">
                <a:latin typeface="Cambria" pitchFamily="18" charset="0"/>
              </a:rPr>
              <a:t>aorta</a:t>
            </a:r>
            <a:r>
              <a:rPr lang="cs-CZ" sz="2000" i="1" dirty="0">
                <a:latin typeface="Cambria" pitchFamily="18" charset="0"/>
              </a:rPr>
              <a:t>, </a:t>
            </a:r>
            <a:r>
              <a:rPr lang="cs-CZ" sz="2000" i="1" dirty="0" err="1">
                <a:latin typeface="Cambria" pitchFamily="18" charset="0"/>
              </a:rPr>
              <a:t>ae</a:t>
            </a:r>
            <a:r>
              <a:rPr lang="cs-CZ" sz="2000" i="1" dirty="0">
                <a:latin typeface="Cambria" pitchFamily="18" charset="0"/>
              </a:rPr>
              <a:t>, f</a:t>
            </a:r>
            <a:r>
              <a:rPr lang="cs-CZ" sz="2000" i="1" dirty="0" smtClean="0">
                <a:latin typeface="Cambria" pitchFamily="18" charset="0"/>
              </a:rPr>
              <a:t>.	</a:t>
            </a:r>
            <a:r>
              <a:rPr lang="cs-CZ" sz="2000" dirty="0">
                <a:latin typeface="Cambria" pitchFamily="18" charset="0"/>
              </a:rPr>
              <a:t>srdečnice</a:t>
            </a:r>
          </a:p>
          <a:p>
            <a:pPr lvl="3"/>
            <a:r>
              <a:rPr lang="cs-CZ" sz="2000" i="1" dirty="0" err="1">
                <a:latin typeface="Cambria" pitchFamily="18" charset="0"/>
              </a:rPr>
              <a:t>āreola</a:t>
            </a:r>
            <a:r>
              <a:rPr lang="cs-CZ" sz="2000" i="1" dirty="0">
                <a:latin typeface="Cambria" pitchFamily="18" charset="0"/>
              </a:rPr>
              <a:t>, </a:t>
            </a:r>
            <a:r>
              <a:rPr lang="cs-CZ" sz="2000" i="1" dirty="0" err="1">
                <a:latin typeface="Cambria" pitchFamily="18" charset="0"/>
              </a:rPr>
              <a:t>ae</a:t>
            </a:r>
            <a:r>
              <a:rPr lang="cs-CZ" sz="2000" i="1" dirty="0">
                <a:latin typeface="Cambria" pitchFamily="18" charset="0"/>
              </a:rPr>
              <a:t>, f</a:t>
            </a:r>
            <a:r>
              <a:rPr lang="cs-CZ" sz="2000" i="1" dirty="0" smtClean="0">
                <a:latin typeface="Cambria" pitchFamily="18" charset="0"/>
              </a:rPr>
              <a:t>.</a:t>
            </a:r>
            <a:r>
              <a:rPr lang="cs-CZ" sz="2000" dirty="0" smtClean="0">
                <a:latin typeface="Cambria" pitchFamily="18" charset="0"/>
              </a:rPr>
              <a:t>	dvorec</a:t>
            </a:r>
            <a:endParaRPr lang="cs-CZ" sz="2000" dirty="0">
              <a:latin typeface="Cambria" pitchFamily="18" charset="0"/>
            </a:endParaRPr>
          </a:p>
          <a:p>
            <a:pPr lvl="3"/>
            <a:r>
              <a:rPr lang="cs-CZ" sz="2000" i="1" dirty="0" err="1" smtClean="0">
                <a:latin typeface="Cambria" pitchFamily="18" charset="0"/>
              </a:rPr>
              <a:t>bursa</a:t>
            </a:r>
            <a:r>
              <a:rPr lang="cs-CZ" sz="2000" i="1" dirty="0">
                <a:latin typeface="Cambria" pitchFamily="18" charset="0"/>
              </a:rPr>
              <a:t>, </a:t>
            </a:r>
            <a:r>
              <a:rPr lang="cs-CZ" sz="2000" i="1" dirty="0" err="1">
                <a:latin typeface="Cambria" pitchFamily="18" charset="0"/>
              </a:rPr>
              <a:t>ae</a:t>
            </a:r>
            <a:r>
              <a:rPr lang="cs-CZ" sz="2000" i="1" dirty="0">
                <a:latin typeface="Cambria" pitchFamily="18" charset="0"/>
              </a:rPr>
              <a:t>, f</a:t>
            </a:r>
            <a:r>
              <a:rPr lang="cs-CZ" sz="2000" i="1" dirty="0" smtClean="0">
                <a:latin typeface="Cambria" pitchFamily="18" charset="0"/>
              </a:rPr>
              <a:t>.</a:t>
            </a:r>
            <a:r>
              <a:rPr lang="cs-CZ" sz="2000" dirty="0" smtClean="0">
                <a:latin typeface="Cambria" pitchFamily="18" charset="0"/>
              </a:rPr>
              <a:t>	váček</a:t>
            </a:r>
            <a:endParaRPr lang="cs-CZ" sz="2000" dirty="0">
              <a:latin typeface="Cambria" pitchFamily="18" charset="0"/>
            </a:endParaRPr>
          </a:p>
          <a:p>
            <a:pPr lvl="3"/>
            <a:r>
              <a:rPr lang="cs-CZ" sz="2000" i="1" dirty="0" err="1">
                <a:latin typeface="Cambria" pitchFamily="18" charset="0"/>
              </a:rPr>
              <a:t>clāvicula</a:t>
            </a:r>
            <a:r>
              <a:rPr lang="cs-CZ" sz="2000" i="1" dirty="0">
                <a:latin typeface="Cambria" pitchFamily="18" charset="0"/>
              </a:rPr>
              <a:t>, </a:t>
            </a:r>
            <a:r>
              <a:rPr lang="cs-CZ" sz="2000" i="1" dirty="0" err="1">
                <a:latin typeface="Cambria" pitchFamily="18" charset="0"/>
              </a:rPr>
              <a:t>ae</a:t>
            </a:r>
            <a:r>
              <a:rPr lang="cs-CZ" sz="2000" i="1" dirty="0">
                <a:latin typeface="Cambria" pitchFamily="18" charset="0"/>
              </a:rPr>
              <a:t>, f</a:t>
            </a:r>
            <a:r>
              <a:rPr lang="cs-CZ" sz="2000" i="1" dirty="0" smtClean="0">
                <a:latin typeface="Cambria" pitchFamily="18" charset="0"/>
              </a:rPr>
              <a:t>.</a:t>
            </a:r>
            <a:r>
              <a:rPr lang="cs-CZ" sz="2000" dirty="0" smtClean="0">
                <a:latin typeface="Cambria" pitchFamily="18" charset="0"/>
              </a:rPr>
              <a:t>	klíční kost</a:t>
            </a:r>
            <a:endParaRPr lang="cs-CZ" sz="2000" b="1" dirty="0" smtClean="0">
              <a:latin typeface="Cambria" pitchFamily="18" charset="0"/>
            </a:endParaRPr>
          </a:p>
          <a:p>
            <a:pPr lvl="1"/>
            <a:r>
              <a:rPr lang="cs-CZ" dirty="0" smtClean="0">
                <a:latin typeface="Cambria" pitchFamily="18" charset="0"/>
              </a:rPr>
              <a:t>do </a:t>
            </a:r>
            <a:r>
              <a:rPr lang="cs-CZ" dirty="0" smtClean="0">
                <a:latin typeface="Cambria" pitchFamily="18" charset="0"/>
              </a:rPr>
              <a:t>1. deklinace patří i adjektiva, a to tvar adjektiv 1. a 2. deklinace určený pro feminina</a:t>
            </a:r>
          </a:p>
          <a:p>
            <a:pPr lvl="3"/>
            <a:r>
              <a:rPr lang="cs-CZ" sz="2000" i="1" dirty="0" err="1" smtClean="0">
                <a:latin typeface="Cambria" pitchFamily="18" charset="0"/>
              </a:rPr>
              <a:t>palāt</a:t>
            </a:r>
            <a:r>
              <a:rPr lang="cs-CZ" sz="2000" i="1" dirty="0" err="1">
                <a:latin typeface="Cambria" pitchFamily="18" charset="0"/>
              </a:rPr>
              <a:t>ī</a:t>
            </a:r>
            <a:r>
              <a:rPr lang="cs-CZ" sz="2000" i="1" dirty="0" err="1" smtClean="0">
                <a:latin typeface="Cambria" pitchFamily="18" charset="0"/>
              </a:rPr>
              <a:t>nus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 smtClean="0">
                <a:solidFill>
                  <a:srgbClr val="FF0000"/>
                </a:solidFill>
                <a:latin typeface="Cambria" pitchFamily="18" charset="0"/>
              </a:rPr>
              <a:t>pal</a:t>
            </a:r>
            <a:r>
              <a:rPr lang="cs-CZ" sz="2000" i="1" dirty="0" err="1" smtClean="0">
                <a:solidFill>
                  <a:srgbClr val="FF0000"/>
                </a:solidFill>
                <a:latin typeface="Cambria" pitchFamily="18" charset="0"/>
              </a:rPr>
              <a:t>ā</a:t>
            </a:r>
            <a:r>
              <a:rPr lang="cs-CZ" sz="2000" i="1" dirty="0" err="1" smtClean="0">
                <a:solidFill>
                  <a:srgbClr val="FF0000"/>
                </a:solidFill>
                <a:latin typeface="Cambria" pitchFamily="18" charset="0"/>
              </a:rPr>
              <a:t>t</a:t>
            </a:r>
            <a:r>
              <a:rPr lang="cs-CZ" sz="2000" i="1" dirty="0" err="1">
                <a:solidFill>
                  <a:srgbClr val="FF0000"/>
                </a:solidFill>
                <a:latin typeface="Cambria" pitchFamily="18" charset="0"/>
              </a:rPr>
              <a:t>ī</a:t>
            </a:r>
            <a:r>
              <a:rPr lang="cs-CZ" sz="2000" i="1" dirty="0" err="1" smtClean="0">
                <a:solidFill>
                  <a:srgbClr val="FF0000"/>
                </a:solidFill>
                <a:latin typeface="Cambria" pitchFamily="18" charset="0"/>
              </a:rPr>
              <a:t>na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 smtClean="0">
                <a:latin typeface="Cambria" pitchFamily="18" charset="0"/>
              </a:rPr>
              <a:t>palāt</a:t>
            </a:r>
            <a:r>
              <a:rPr lang="cs-CZ" sz="2000" i="1" dirty="0" err="1">
                <a:latin typeface="Cambria" pitchFamily="18" charset="0"/>
              </a:rPr>
              <a:t>ī</a:t>
            </a:r>
            <a:r>
              <a:rPr lang="cs-CZ" sz="2000" i="1" dirty="0" err="1" smtClean="0">
                <a:latin typeface="Cambria" pitchFamily="18" charset="0"/>
              </a:rPr>
              <a:t>num</a:t>
            </a:r>
            <a:endParaRPr lang="cs-CZ" sz="2000" i="1" dirty="0" smtClean="0">
              <a:latin typeface="Cambria" pitchFamily="18" charset="0"/>
            </a:endParaRPr>
          </a:p>
          <a:p>
            <a:pPr lvl="3"/>
            <a:r>
              <a:rPr lang="cs-CZ" sz="2000" i="1" dirty="0" err="1" smtClean="0">
                <a:latin typeface="Cambria" pitchFamily="18" charset="0"/>
              </a:rPr>
              <a:t>dexter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 smtClean="0">
                <a:solidFill>
                  <a:srgbClr val="FF0000"/>
                </a:solidFill>
                <a:latin typeface="Cambria" pitchFamily="18" charset="0"/>
              </a:rPr>
              <a:t>dextra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 smtClean="0">
                <a:latin typeface="Cambria" pitchFamily="18" charset="0"/>
              </a:rPr>
              <a:t>dextrum</a:t>
            </a:r>
            <a:r>
              <a:rPr lang="cs-CZ" sz="2000" i="1" dirty="0" smtClean="0">
                <a:latin typeface="Cambria" pitchFamily="18" charset="0"/>
              </a:rPr>
              <a:t> </a:t>
            </a:r>
          </a:p>
          <a:p>
            <a:pPr lvl="3"/>
            <a:endParaRPr lang="cs-CZ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81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1247</TotalTime>
  <Words>732</Words>
  <Application>Microsoft Office PowerPoint</Application>
  <PresentationFormat>Předvádění na obrazovce (4:3)</PresentationFormat>
  <Paragraphs>246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Původ</vt:lpstr>
      <vt:lpstr>Úvod do latinské jmenné flexe 1. deklinace</vt:lpstr>
      <vt:lpstr>Latinské názvosloví slovních druhů a gramatických kategorií</vt:lpstr>
      <vt:lpstr>Latinské názvosloví gramatických kategorií</vt:lpstr>
      <vt:lpstr>Úvod do latinského deklinačního systému</vt:lpstr>
      <vt:lpstr>Úvod do latinského deklinačního systému</vt:lpstr>
      <vt:lpstr>Úvod do latinského deklinačního systému</vt:lpstr>
      <vt:lpstr>Úvod do latinského deklinačního systému</vt:lpstr>
      <vt:lpstr>1. DEKLINACE</vt:lpstr>
      <vt:lpstr>1. deklinace – latinská substantiva a adjektiva</vt:lpstr>
      <vt:lpstr>1. deklinace – latinská substantiva a adjektiva</vt:lpstr>
      <vt:lpstr>1. deklinace – latinská substantiva a adjektiva</vt:lpstr>
      <vt:lpstr>1. deklinace – řecká substantiva</vt:lpstr>
      <vt:lpstr>Skloňování řeckých substantiv 1. deklinace (sg.)</vt:lpstr>
      <vt:lpstr>Skloňování řeckých substantiv 1. deklinace (pl.)</vt:lpstr>
      <vt:lpstr>Quaestiones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Pořízková</dc:creator>
  <cp:lastModifiedBy>porizek</cp:lastModifiedBy>
  <cp:revision>84</cp:revision>
  <dcterms:created xsi:type="dcterms:W3CDTF">2013-09-10T06:45:42Z</dcterms:created>
  <dcterms:modified xsi:type="dcterms:W3CDTF">2015-09-21T08:00:42Z</dcterms:modified>
</cp:coreProperties>
</file>