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0" r:id="rId3"/>
    <p:sldId id="299" r:id="rId4"/>
    <p:sldId id="300" r:id="rId5"/>
    <p:sldId id="306" r:id="rId6"/>
    <p:sldId id="301" r:id="rId7"/>
    <p:sldId id="302" r:id="rId8"/>
    <p:sldId id="303" r:id="rId9"/>
    <p:sldId id="30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C646-6DC9-4E12-BDF0-F60B8C9018DA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1A7-BFBB-4079-8968-42B801B2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57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025208" cy="99060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latin typeface="Cambria" pitchFamily="18" charset="0"/>
              </a:rPr>
              <a:t>Adjektiva 3</a:t>
            </a:r>
            <a:r>
              <a:rPr lang="cs-CZ" dirty="0" smtClean="0">
                <a:latin typeface="Cambria" pitchFamily="18" charset="0"/>
              </a:rPr>
              <a:t>. </a:t>
            </a:r>
            <a:r>
              <a:rPr lang="cs-CZ" dirty="0" smtClean="0">
                <a:latin typeface="Cambria" pitchFamily="18" charset="0"/>
              </a:rPr>
              <a:t>deklinace</a:t>
            </a:r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endParaRPr lang="cs-CZ" dirty="0">
              <a:latin typeface="Cambri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>
                <a:latin typeface="Cambria" pitchFamily="18" charset="0"/>
              </a:rPr>
              <a:t>L</a:t>
            </a:r>
            <a:r>
              <a:rPr lang="cs-CZ" dirty="0" smtClean="0">
                <a:latin typeface="Cambria" pitchFamily="18" charset="0"/>
              </a:rPr>
              <a:t>ekce </a:t>
            </a:r>
            <a:r>
              <a:rPr lang="cs-CZ" dirty="0">
                <a:latin typeface="Cambria" pitchFamily="18" charset="0"/>
              </a:rPr>
              <a:t>4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1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Adjektiva 1. a 2. deklinace (shrnutí)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c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harakteristika</a:t>
            </a:r>
            <a:endParaRPr lang="cs-CZ" dirty="0" smtClean="0">
              <a:solidFill>
                <a:srgbClr val="C00000"/>
              </a:solidFill>
              <a:latin typeface="Cambria" pitchFamily="18" charset="0"/>
            </a:endParaRPr>
          </a:p>
          <a:p>
            <a:pPr lvl="1"/>
            <a:r>
              <a:rPr lang="cs-CZ" sz="2100" dirty="0">
                <a:latin typeface="Cambria" panose="02040503050406030204" pitchFamily="18" charset="0"/>
              </a:rPr>
              <a:t>v</a:t>
            </a:r>
            <a:r>
              <a:rPr lang="cs-CZ" sz="2100" dirty="0" smtClean="0">
                <a:latin typeface="Cambria" panose="02040503050406030204" pitchFamily="18" charset="0"/>
              </a:rPr>
              <a:t>ždy trojvýchodná: v</a:t>
            </a:r>
            <a:r>
              <a:rPr lang="cs-CZ" sz="2100" dirty="0">
                <a:latin typeface="Cambria" panose="02040503050406030204" pitchFamily="18" charset="0"/>
              </a:rPr>
              <a:t> </a:t>
            </a:r>
            <a:r>
              <a:rPr lang="cs-CZ" sz="2100" dirty="0" err="1" smtClean="0">
                <a:latin typeface="Cambria" panose="02040503050406030204" pitchFamily="18" charset="0"/>
              </a:rPr>
              <a:t>nom</a:t>
            </a:r>
            <a:r>
              <a:rPr lang="cs-CZ" sz="2100" dirty="0" smtClean="0">
                <a:latin typeface="Cambria" panose="02040503050406030204" pitchFamily="18" charset="0"/>
              </a:rPr>
              <a:t>. </a:t>
            </a:r>
            <a:r>
              <a:rPr lang="cs-CZ" sz="2100" dirty="0" err="1">
                <a:latin typeface="Cambria" panose="02040503050406030204" pitchFamily="18" charset="0"/>
              </a:rPr>
              <a:t>s</a:t>
            </a:r>
            <a:r>
              <a:rPr lang="cs-CZ" sz="2100" dirty="0" err="1" smtClean="0">
                <a:latin typeface="Cambria" panose="02040503050406030204" pitchFamily="18" charset="0"/>
              </a:rPr>
              <a:t>g</a:t>
            </a:r>
            <a:r>
              <a:rPr lang="cs-CZ" sz="2100" dirty="0" smtClean="0">
                <a:latin typeface="Cambria" panose="02040503050406030204" pitchFamily="18" charset="0"/>
              </a:rPr>
              <a:t>. </a:t>
            </a:r>
            <a:r>
              <a:rPr lang="cs-CZ" sz="2100" dirty="0">
                <a:latin typeface="Cambria" panose="02040503050406030204" pitchFamily="18" charset="0"/>
              </a:rPr>
              <a:t>mají pro každý rod zvláštní </a:t>
            </a:r>
            <a:r>
              <a:rPr lang="cs-CZ" sz="2100" dirty="0" smtClean="0">
                <a:latin typeface="Cambria" panose="02040503050406030204" pitchFamily="18" charset="0"/>
              </a:rPr>
              <a:t>zakončení</a:t>
            </a:r>
          </a:p>
          <a:p>
            <a:pPr marL="274320" lvl="1" indent="0">
              <a:buNone/>
            </a:pPr>
            <a:endParaRPr lang="cs-CZ" sz="2100" dirty="0">
              <a:latin typeface="Cambria" panose="02040503050406030204" pitchFamily="18" charset="0"/>
            </a:endParaRPr>
          </a:p>
          <a:p>
            <a:pPr marL="274320" lvl="1" indent="0">
              <a:buNone/>
            </a:pPr>
            <a:endParaRPr lang="cs-CZ" sz="2100" dirty="0" smtClean="0">
              <a:latin typeface="Cambria" panose="02040503050406030204" pitchFamily="18" charset="0"/>
            </a:endParaRPr>
          </a:p>
          <a:p>
            <a:pPr lvl="1"/>
            <a:endParaRPr lang="cs-CZ" sz="2100" dirty="0" smtClean="0">
              <a:latin typeface="Cambria" panose="02040503050406030204" pitchFamily="18" charset="0"/>
            </a:endParaRPr>
          </a:p>
          <a:p>
            <a:pPr lvl="1"/>
            <a:r>
              <a:rPr lang="cs-CZ" sz="2100" dirty="0" smtClean="0">
                <a:latin typeface="Cambria" panose="02040503050406030204" pitchFamily="18" charset="0"/>
              </a:rPr>
              <a:t>v </a:t>
            </a:r>
            <a:r>
              <a:rPr lang="cs-CZ" sz="2100" dirty="0" err="1" smtClean="0">
                <a:latin typeface="Cambria" panose="02040503050406030204" pitchFamily="18" charset="0"/>
              </a:rPr>
              <a:t>nom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sg</a:t>
            </a:r>
            <a:r>
              <a:rPr lang="cs-CZ" sz="2100" dirty="0" smtClean="0">
                <a:latin typeface="Cambria" panose="02040503050406030204" pitchFamily="18" charset="0"/>
              </a:rPr>
              <a:t>. končí </a:t>
            </a:r>
            <a:r>
              <a:rPr lang="cs-CZ" sz="2100" dirty="0">
                <a:latin typeface="Cambria" panose="02040503050406030204" pitchFamily="18" charset="0"/>
              </a:rPr>
              <a:t>první tvar na </a:t>
            </a:r>
            <a:r>
              <a:rPr lang="cs-CZ" sz="2100" b="1" dirty="0">
                <a:latin typeface="Cambria" panose="02040503050406030204" pitchFamily="18" charset="0"/>
              </a:rPr>
              <a:t>-</a:t>
            </a:r>
            <a:r>
              <a:rPr lang="cs-CZ" sz="2100" b="1" dirty="0" err="1">
                <a:latin typeface="Cambria" panose="02040503050406030204" pitchFamily="18" charset="0"/>
              </a:rPr>
              <a:t>us</a:t>
            </a:r>
            <a:r>
              <a:rPr lang="cs-CZ" sz="2100" b="1" dirty="0">
                <a:latin typeface="Cambria" panose="02040503050406030204" pitchFamily="18" charset="0"/>
              </a:rPr>
              <a:t> </a:t>
            </a:r>
            <a:r>
              <a:rPr lang="cs-CZ" sz="2100" dirty="0">
                <a:latin typeface="Cambria" panose="02040503050406030204" pitchFamily="18" charset="0"/>
              </a:rPr>
              <a:t>nebo</a:t>
            </a:r>
            <a:r>
              <a:rPr lang="cs-CZ" sz="2100" b="1" dirty="0">
                <a:latin typeface="Cambria" panose="02040503050406030204" pitchFamily="18" charset="0"/>
              </a:rPr>
              <a:t> -</a:t>
            </a:r>
            <a:r>
              <a:rPr lang="cs-CZ" sz="2100" b="1" dirty="0" err="1">
                <a:latin typeface="Cambria" panose="02040503050406030204" pitchFamily="18" charset="0"/>
              </a:rPr>
              <a:t>er</a:t>
            </a:r>
            <a:r>
              <a:rPr lang="cs-CZ" sz="2100" b="1" dirty="0">
                <a:latin typeface="Cambria" panose="02040503050406030204" pitchFamily="18" charset="0"/>
              </a:rPr>
              <a:t>, </a:t>
            </a:r>
            <a:r>
              <a:rPr lang="cs-CZ" sz="2100" dirty="0">
                <a:latin typeface="Cambria" panose="02040503050406030204" pitchFamily="18" charset="0"/>
              </a:rPr>
              <a:t>druhý na</a:t>
            </a:r>
            <a:r>
              <a:rPr lang="cs-CZ" sz="2100" b="1" dirty="0">
                <a:latin typeface="Cambria" panose="02040503050406030204" pitchFamily="18" charset="0"/>
              </a:rPr>
              <a:t> -a, </a:t>
            </a:r>
            <a:r>
              <a:rPr lang="cs-CZ" sz="2100" dirty="0">
                <a:latin typeface="Cambria" panose="02040503050406030204" pitchFamily="18" charset="0"/>
              </a:rPr>
              <a:t>třetí na</a:t>
            </a:r>
            <a:r>
              <a:rPr lang="cs-CZ" sz="2100" b="1" dirty="0">
                <a:latin typeface="Cambria" panose="02040503050406030204" pitchFamily="18" charset="0"/>
              </a:rPr>
              <a:t> </a:t>
            </a:r>
            <a:r>
              <a:rPr lang="cs-CZ" sz="2100" b="1" dirty="0" smtClean="0">
                <a:latin typeface="Cambria" panose="02040503050406030204" pitchFamily="18" charset="0"/>
              </a:rPr>
              <a:t>-um</a:t>
            </a:r>
          </a:p>
          <a:p>
            <a:pPr lvl="2"/>
            <a:r>
              <a:rPr lang="cs-CZ" sz="2100" dirty="0">
                <a:latin typeface="Cambria" panose="02040503050406030204" pitchFamily="18" charset="0"/>
              </a:rPr>
              <a:t>u adjektiv se zakončením na </a:t>
            </a:r>
            <a:r>
              <a:rPr lang="cs-CZ" sz="2100" i="1" dirty="0">
                <a:latin typeface="Cambria" panose="02040503050406030204" pitchFamily="18" charset="0"/>
              </a:rPr>
              <a:t>-</a:t>
            </a:r>
            <a:r>
              <a:rPr lang="cs-CZ" sz="2100" i="1" dirty="0" err="1">
                <a:latin typeface="Cambria" panose="02040503050406030204" pitchFamily="18" charset="0"/>
              </a:rPr>
              <a:t>er</a:t>
            </a:r>
            <a:r>
              <a:rPr lang="cs-CZ" sz="2100" i="1" dirty="0">
                <a:latin typeface="Cambria" panose="02040503050406030204" pitchFamily="18" charset="0"/>
              </a:rPr>
              <a:t>, -</a:t>
            </a:r>
            <a:r>
              <a:rPr lang="cs-CZ" sz="2100" i="1" dirty="0" err="1">
                <a:latin typeface="Cambria" panose="02040503050406030204" pitchFamily="18" charset="0"/>
              </a:rPr>
              <a:t>ra</a:t>
            </a:r>
            <a:r>
              <a:rPr lang="cs-CZ" sz="2100" i="1" dirty="0">
                <a:latin typeface="Cambria" panose="02040503050406030204" pitchFamily="18" charset="0"/>
              </a:rPr>
              <a:t>, -rum</a:t>
            </a:r>
            <a:r>
              <a:rPr lang="cs-CZ" sz="2100" b="1" dirty="0">
                <a:latin typeface="Cambria" panose="02040503050406030204" pitchFamily="18" charset="0"/>
              </a:rPr>
              <a:t> </a:t>
            </a:r>
            <a:r>
              <a:rPr lang="cs-CZ" sz="2100" dirty="0">
                <a:latin typeface="Cambria" panose="02040503050406030204" pitchFamily="18" charset="0"/>
              </a:rPr>
              <a:t>se v genitivu singuláru vypouští koncová samohláska </a:t>
            </a:r>
            <a:r>
              <a:rPr lang="cs-CZ" sz="2100" b="1" dirty="0">
                <a:latin typeface="Cambria" panose="02040503050406030204" pitchFamily="18" charset="0"/>
              </a:rPr>
              <a:t>-e </a:t>
            </a:r>
            <a:r>
              <a:rPr lang="cs-CZ" sz="2100" dirty="0" smtClean="0">
                <a:latin typeface="Cambria" panose="02040503050406030204" pitchFamily="18" charset="0"/>
              </a:rPr>
              <a:t>(např. </a:t>
            </a:r>
            <a:r>
              <a:rPr lang="cs-CZ" sz="2100" i="1" dirty="0" err="1" smtClean="0">
                <a:latin typeface="Cambria" panose="02040503050406030204" pitchFamily="18" charset="0"/>
              </a:rPr>
              <a:t>dexter</a:t>
            </a:r>
            <a:r>
              <a:rPr lang="cs-CZ" sz="2100" i="1" dirty="0" smtClean="0">
                <a:latin typeface="Cambria" panose="02040503050406030204" pitchFamily="18" charset="0"/>
              </a:rPr>
              <a:t>, tra, </a:t>
            </a:r>
            <a:r>
              <a:rPr lang="cs-CZ" sz="2100" i="1" dirty="0" err="1" smtClean="0">
                <a:latin typeface="Cambria" panose="02040503050406030204" pitchFamily="18" charset="0"/>
              </a:rPr>
              <a:t>trum</a:t>
            </a:r>
            <a:r>
              <a:rPr lang="cs-CZ" sz="2100" dirty="0" smtClean="0">
                <a:latin typeface="Cambria" panose="02040503050406030204" pitchFamily="18" charset="0"/>
              </a:rPr>
              <a:t>)</a:t>
            </a:r>
            <a:endParaRPr lang="cs-CZ" sz="2100" dirty="0">
              <a:latin typeface="Cambria" panose="02040503050406030204" pitchFamily="18" charset="0"/>
            </a:endParaRPr>
          </a:p>
          <a:p>
            <a:pPr lvl="2"/>
            <a:r>
              <a:rPr lang="cs-CZ" sz="2100" dirty="0">
                <a:latin typeface="Cambria" panose="02040503050406030204" pitchFamily="18" charset="0"/>
              </a:rPr>
              <a:t>u adjektiv se zakončením na </a:t>
            </a:r>
            <a:r>
              <a:rPr lang="cs-CZ" sz="2100" i="1" dirty="0" smtClean="0">
                <a:latin typeface="Cambria" panose="02040503050406030204" pitchFamily="18" charset="0"/>
              </a:rPr>
              <a:t>-</a:t>
            </a:r>
            <a:r>
              <a:rPr lang="cs-CZ" sz="2100" i="1" dirty="0" err="1" smtClean="0">
                <a:latin typeface="Cambria" panose="02040503050406030204" pitchFamily="18" charset="0"/>
              </a:rPr>
              <a:t>er</a:t>
            </a:r>
            <a:r>
              <a:rPr lang="cs-CZ" sz="2100" i="1" dirty="0">
                <a:latin typeface="Cambria" panose="02040503050406030204" pitchFamily="18" charset="0"/>
              </a:rPr>
              <a:t>, -</a:t>
            </a:r>
            <a:r>
              <a:rPr lang="cs-CZ" sz="2100" i="1" dirty="0" err="1">
                <a:latin typeface="Cambria" panose="02040503050406030204" pitchFamily="18" charset="0"/>
              </a:rPr>
              <a:t>era</a:t>
            </a:r>
            <a:r>
              <a:rPr lang="cs-CZ" sz="2100" i="1" dirty="0">
                <a:latin typeface="Cambria" panose="02040503050406030204" pitchFamily="18" charset="0"/>
              </a:rPr>
              <a:t>, -</a:t>
            </a:r>
            <a:r>
              <a:rPr lang="cs-CZ" sz="2100" i="1" dirty="0" err="1">
                <a:latin typeface="Cambria" panose="02040503050406030204" pitchFamily="18" charset="0"/>
              </a:rPr>
              <a:t>erum</a:t>
            </a:r>
            <a:r>
              <a:rPr lang="cs-CZ" sz="2100" dirty="0">
                <a:latin typeface="Cambria" panose="02040503050406030204" pitchFamily="18" charset="0"/>
              </a:rPr>
              <a:t> v genitivu singuláru zůstává koncová samohláska </a:t>
            </a:r>
            <a:r>
              <a:rPr lang="cs-CZ" sz="2100" b="1" dirty="0">
                <a:latin typeface="Cambria" panose="02040503050406030204" pitchFamily="18" charset="0"/>
              </a:rPr>
              <a:t>-e</a:t>
            </a:r>
            <a:r>
              <a:rPr lang="cs-CZ" sz="2100" dirty="0">
                <a:latin typeface="Cambria" panose="02040503050406030204" pitchFamily="18" charset="0"/>
              </a:rPr>
              <a:t> součástí slovního </a:t>
            </a:r>
            <a:r>
              <a:rPr lang="cs-CZ" sz="2100" dirty="0" smtClean="0">
                <a:latin typeface="Cambria" panose="02040503050406030204" pitchFamily="18" charset="0"/>
              </a:rPr>
              <a:t>základu </a:t>
            </a:r>
            <a:br>
              <a:rPr lang="cs-CZ" sz="2100" dirty="0" smtClean="0">
                <a:latin typeface="Cambria" panose="02040503050406030204" pitchFamily="18" charset="0"/>
              </a:rPr>
            </a:br>
            <a:r>
              <a:rPr lang="cs-CZ" sz="2100" dirty="0" smtClean="0">
                <a:latin typeface="Cambria" panose="02040503050406030204" pitchFamily="18" charset="0"/>
              </a:rPr>
              <a:t>(např. </a:t>
            </a:r>
            <a:r>
              <a:rPr lang="cs-CZ" sz="2100" i="1" dirty="0" err="1" smtClean="0">
                <a:latin typeface="Cambria" panose="02040503050406030204" pitchFamily="18" charset="0"/>
              </a:rPr>
              <a:t>līber</a:t>
            </a:r>
            <a:r>
              <a:rPr lang="cs-CZ" sz="2100" i="1" dirty="0" smtClean="0">
                <a:latin typeface="Cambria" panose="02040503050406030204" pitchFamily="18" charset="0"/>
              </a:rPr>
              <a:t>, </a:t>
            </a:r>
            <a:r>
              <a:rPr lang="cs-CZ" sz="2100" i="1" dirty="0" err="1" smtClean="0">
                <a:latin typeface="Cambria" panose="02040503050406030204" pitchFamily="18" charset="0"/>
              </a:rPr>
              <a:t>era</a:t>
            </a:r>
            <a:r>
              <a:rPr lang="cs-CZ" sz="2100" i="1" dirty="0" smtClean="0">
                <a:latin typeface="Cambria" panose="02040503050406030204" pitchFamily="18" charset="0"/>
              </a:rPr>
              <a:t>, </a:t>
            </a:r>
            <a:r>
              <a:rPr lang="cs-CZ" sz="2100" i="1" dirty="0" err="1" smtClean="0">
                <a:latin typeface="Cambria" panose="02040503050406030204" pitchFamily="18" charset="0"/>
              </a:rPr>
              <a:t>erum</a:t>
            </a:r>
            <a:r>
              <a:rPr lang="cs-CZ" sz="2100" dirty="0" smtClean="0">
                <a:latin typeface="Cambria" panose="02040503050406030204" pitchFamily="18" charset="0"/>
              </a:rPr>
              <a:t>)</a:t>
            </a:r>
            <a:endParaRPr lang="cs-CZ" sz="2100" dirty="0">
              <a:latin typeface="Cambria" panose="02040503050406030204" pitchFamily="18" charset="0"/>
            </a:endParaRPr>
          </a:p>
          <a:p>
            <a:r>
              <a:rPr lang="cs-CZ" sz="22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skloňování </a:t>
            </a:r>
            <a:endParaRPr lang="cs-CZ" sz="2200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1900" dirty="0">
                <a:latin typeface="Cambria" panose="02040503050406030204" pitchFamily="18" charset="0"/>
              </a:rPr>
              <a:t>mužský tvar podle vzoru </a:t>
            </a:r>
            <a:r>
              <a:rPr lang="cs-CZ" sz="1900" i="1" dirty="0" err="1">
                <a:solidFill>
                  <a:schemeClr val="tx1"/>
                </a:solidFill>
                <a:latin typeface="Cambria" panose="02040503050406030204" pitchFamily="18" charset="0"/>
              </a:rPr>
              <a:t>nervus</a:t>
            </a:r>
            <a:endParaRPr lang="cs-CZ" sz="19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1900" dirty="0">
                <a:latin typeface="Cambria" panose="02040503050406030204" pitchFamily="18" charset="0"/>
              </a:rPr>
              <a:t>ženský tvar podle vzoru </a:t>
            </a:r>
            <a:r>
              <a:rPr lang="cs-CZ" sz="1900" i="1" dirty="0" err="1">
                <a:solidFill>
                  <a:schemeClr val="tx1"/>
                </a:solidFill>
                <a:latin typeface="Cambria" panose="02040503050406030204" pitchFamily="18" charset="0"/>
              </a:rPr>
              <a:t>vēna</a:t>
            </a:r>
            <a:endParaRPr lang="cs-CZ" sz="19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1900" dirty="0">
                <a:latin typeface="Cambria" panose="02040503050406030204" pitchFamily="18" charset="0"/>
              </a:rPr>
              <a:t>střední tvar podle vzoru </a:t>
            </a:r>
            <a:r>
              <a:rPr lang="cs-CZ" sz="1900" i="1" dirty="0" err="1">
                <a:solidFill>
                  <a:schemeClr val="tx1"/>
                </a:solidFill>
                <a:latin typeface="Cambria" panose="02040503050406030204" pitchFamily="18" charset="0"/>
              </a:rPr>
              <a:t>sēptum</a:t>
            </a:r>
            <a:endParaRPr lang="cs-CZ" sz="19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i="1" dirty="0">
              <a:latin typeface="Cambria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47014"/>
              </p:ext>
            </p:extLst>
          </p:nvPr>
        </p:nvGraphicFramePr>
        <p:xfrm>
          <a:off x="1115615" y="1988840"/>
          <a:ext cx="6912770" cy="76130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303756"/>
                <a:gridCol w="2304507"/>
                <a:gridCol w="230450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sulcus</a:t>
                      </a:r>
                      <a:r>
                        <a:rPr lang="cs-CZ" sz="20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0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000" b="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us</a:t>
                      </a:r>
                      <a:endParaRPr lang="cs-CZ" sz="2000" b="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tonsilla</a:t>
                      </a:r>
                      <a:r>
                        <a:rPr lang="cs-CZ" sz="20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0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000" b="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000" b="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 err="1">
                          <a:effectLst/>
                          <a:latin typeface="Cambria" panose="02040503050406030204" pitchFamily="18" charset="0"/>
                        </a:rPr>
                        <a:t>vēlum</a:t>
                      </a:r>
                      <a:r>
                        <a:rPr lang="cs-CZ" sz="2000" b="0" i="1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000" b="0" i="1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000" b="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000" b="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08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Skloňování adjektiv </a:t>
            </a:r>
            <a:r>
              <a:rPr lang="cs-CZ" dirty="0">
                <a:latin typeface="Cambria" pitchFamily="18" charset="0"/>
              </a:rPr>
              <a:t>1. a 2. </a:t>
            </a:r>
            <a:r>
              <a:rPr lang="cs-CZ" dirty="0" smtClean="0">
                <a:latin typeface="Cambria" pitchFamily="18" charset="0"/>
              </a:rPr>
              <a:t>deklinace (shrnutí)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504417"/>
              </p:ext>
            </p:extLst>
          </p:nvPr>
        </p:nvGraphicFramePr>
        <p:xfrm>
          <a:off x="457200" y="1219200"/>
          <a:ext cx="8229600" cy="51511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53092"/>
                <a:gridCol w="301468"/>
                <a:gridCol w="1890403"/>
                <a:gridCol w="269837"/>
                <a:gridCol w="1922034"/>
                <a:gridCol w="238206"/>
                <a:gridCol w="93980"/>
                <a:gridCol w="18605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palātīn-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us</a:t>
                      </a:r>
                      <a:endParaRPr lang="cs-CZ" sz="24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71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4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palātīn-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4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palātīn-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ōs</a:t>
                      </a:r>
                      <a:endParaRPr lang="cs-CZ" sz="24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palātīn-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palātīn-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87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Adjektiva 3. deklinace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Cambria" panose="02040503050406030204" pitchFamily="18" charset="0"/>
              </a:rPr>
              <a:t>c</a:t>
            </a:r>
            <a:r>
              <a:rPr lang="cs-CZ" sz="24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harakteristika</a:t>
            </a:r>
            <a:endParaRPr lang="cs-CZ" sz="2400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2200" dirty="0">
                <a:latin typeface="Cambria" panose="02040503050406030204" pitchFamily="18" charset="0"/>
              </a:rPr>
              <a:t>podle počtu tvarů a zakončení v </a:t>
            </a:r>
            <a:r>
              <a:rPr lang="cs-CZ" sz="2200" dirty="0" err="1" smtClean="0">
                <a:latin typeface="Cambria" panose="02040503050406030204" pitchFamily="18" charset="0"/>
              </a:rPr>
              <a:t>nom</a:t>
            </a:r>
            <a:r>
              <a:rPr lang="cs-CZ" sz="2200" dirty="0" smtClean="0">
                <a:latin typeface="Cambria" panose="02040503050406030204" pitchFamily="18" charset="0"/>
              </a:rPr>
              <a:t>. </a:t>
            </a:r>
            <a:r>
              <a:rPr lang="cs-CZ" sz="2200" dirty="0" err="1">
                <a:latin typeface="Cambria" panose="02040503050406030204" pitchFamily="18" charset="0"/>
              </a:rPr>
              <a:t>s</a:t>
            </a:r>
            <a:r>
              <a:rPr lang="cs-CZ" sz="2200" dirty="0" err="1" smtClean="0">
                <a:latin typeface="Cambria" panose="02040503050406030204" pitchFamily="18" charset="0"/>
              </a:rPr>
              <a:t>g</a:t>
            </a:r>
            <a:r>
              <a:rPr lang="cs-CZ" sz="2200" dirty="0" smtClean="0">
                <a:latin typeface="Cambria" panose="02040503050406030204" pitchFamily="18" charset="0"/>
              </a:rPr>
              <a:t>. rozlišujeme </a:t>
            </a:r>
            <a:br>
              <a:rPr lang="cs-CZ" sz="2200" dirty="0" smtClean="0">
                <a:latin typeface="Cambria" panose="02040503050406030204" pitchFamily="18" charset="0"/>
              </a:rPr>
            </a:br>
            <a:r>
              <a:rPr lang="cs-CZ" sz="2200" dirty="0" smtClean="0">
                <a:latin typeface="Cambria" panose="02040503050406030204" pitchFamily="18" charset="0"/>
              </a:rPr>
              <a:t>adjektiva 3. deklinace:</a:t>
            </a:r>
            <a:endParaRPr lang="cs-CZ" sz="2200" dirty="0">
              <a:latin typeface="Cambria" panose="02040503050406030204" pitchFamily="18" charset="0"/>
            </a:endParaRPr>
          </a:p>
          <a:p>
            <a:pPr lvl="2"/>
            <a:r>
              <a:rPr lang="cs-CZ" sz="2200" i="1" dirty="0" err="1">
                <a:latin typeface="Cambria" panose="02040503050406030204" pitchFamily="18" charset="0"/>
              </a:rPr>
              <a:t>dvojvýchodná</a:t>
            </a:r>
            <a:r>
              <a:rPr lang="cs-CZ" sz="2200" i="1" dirty="0">
                <a:latin typeface="Cambria" panose="02040503050406030204" pitchFamily="18" charset="0"/>
              </a:rPr>
              <a:t>:</a:t>
            </a:r>
            <a:r>
              <a:rPr lang="cs-CZ" sz="2200" dirty="0">
                <a:latin typeface="Cambria" panose="02040503050406030204" pitchFamily="18" charset="0"/>
              </a:rPr>
              <a:t> v </a:t>
            </a:r>
            <a:r>
              <a:rPr lang="cs-CZ" sz="2200" dirty="0" err="1" smtClean="0">
                <a:latin typeface="Cambria" panose="02040503050406030204" pitchFamily="18" charset="0"/>
              </a:rPr>
              <a:t>nom</a:t>
            </a:r>
            <a:r>
              <a:rPr lang="cs-CZ" sz="2200" dirty="0" smtClean="0">
                <a:latin typeface="Cambria" panose="02040503050406030204" pitchFamily="18" charset="0"/>
              </a:rPr>
              <a:t>. </a:t>
            </a:r>
            <a:r>
              <a:rPr lang="cs-CZ" sz="2200" dirty="0" err="1">
                <a:latin typeface="Cambria" panose="02040503050406030204" pitchFamily="18" charset="0"/>
              </a:rPr>
              <a:t>s</a:t>
            </a:r>
            <a:r>
              <a:rPr lang="cs-CZ" sz="2200" dirty="0" err="1" smtClean="0">
                <a:latin typeface="Cambria" panose="02040503050406030204" pitchFamily="18" charset="0"/>
              </a:rPr>
              <a:t>g</a:t>
            </a:r>
            <a:r>
              <a:rPr lang="cs-CZ" sz="2200" dirty="0" smtClean="0">
                <a:latin typeface="Cambria" panose="02040503050406030204" pitchFamily="18" charset="0"/>
              </a:rPr>
              <a:t>. </a:t>
            </a:r>
            <a:r>
              <a:rPr lang="cs-CZ" sz="2200" dirty="0">
                <a:latin typeface="Cambria" panose="02040503050406030204" pitchFamily="18" charset="0"/>
              </a:rPr>
              <a:t>mají dva </a:t>
            </a:r>
            <a:r>
              <a:rPr lang="cs-CZ" sz="2200" dirty="0" smtClean="0">
                <a:latin typeface="Cambria" panose="02040503050406030204" pitchFamily="18" charset="0"/>
              </a:rPr>
              <a:t>tvary</a:t>
            </a:r>
          </a:p>
          <a:p>
            <a:pPr lvl="3"/>
            <a:r>
              <a:rPr lang="cs-CZ" sz="2200" dirty="0" smtClean="0">
                <a:latin typeface="Cambria" panose="02040503050406030204" pitchFamily="18" charset="0"/>
              </a:rPr>
              <a:t>první </a:t>
            </a:r>
            <a:r>
              <a:rPr lang="cs-CZ" sz="2200" dirty="0">
                <a:latin typeface="Cambria" panose="02040503050406030204" pitchFamily="18" charset="0"/>
              </a:rPr>
              <a:t>s koncovkou </a:t>
            </a:r>
            <a:r>
              <a:rPr lang="cs-CZ" sz="2200" dirty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2200" dirty="0" err="1">
                <a:solidFill>
                  <a:srgbClr val="FF0000"/>
                </a:solidFill>
                <a:latin typeface="Cambria" panose="02040503050406030204" pitchFamily="18" charset="0"/>
              </a:rPr>
              <a:t>is</a:t>
            </a:r>
            <a:r>
              <a:rPr lang="cs-CZ" sz="2200" dirty="0">
                <a:latin typeface="Cambria" panose="02040503050406030204" pitchFamily="18" charset="0"/>
              </a:rPr>
              <a:t> je společný pro maskulina a </a:t>
            </a:r>
            <a:r>
              <a:rPr lang="cs-CZ" sz="2200" dirty="0" smtClean="0">
                <a:latin typeface="Cambria" panose="02040503050406030204" pitchFamily="18" charset="0"/>
              </a:rPr>
              <a:t>feminina</a:t>
            </a:r>
          </a:p>
          <a:p>
            <a:pPr lvl="3"/>
            <a:r>
              <a:rPr lang="cs-CZ" sz="2200" dirty="0" smtClean="0">
                <a:latin typeface="Cambria" panose="02040503050406030204" pitchFamily="18" charset="0"/>
              </a:rPr>
              <a:t>druhý </a:t>
            </a:r>
            <a:r>
              <a:rPr lang="cs-CZ" sz="2200" dirty="0">
                <a:latin typeface="Cambria" panose="02040503050406030204" pitchFamily="18" charset="0"/>
              </a:rPr>
              <a:t>tvar s koncovkou </a:t>
            </a:r>
            <a:r>
              <a:rPr lang="cs-CZ" sz="2200" dirty="0">
                <a:solidFill>
                  <a:srgbClr val="FF0000"/>
                </a:solidFill>
                <a:latin typeface="Cambria" panose="02040503050406030204" pitchFamily="18" charset="0"/>
              </a:rPr>
              <a:t>-e</a:t>
            </a:r>
            <a:r>
              <a:rPr lang="cs-CZ" sz="2200" dirty="0">
                <a:latin typeface="Cambria" panose="02040503050406030204" pitchFamily="18" charset="0"/>
              </a:rPr>
              <a:t> je určený pro </a:t>
            </a:r>
            <a:r>
              <a:rPr lang="cs-CZ" sz="2200" dirty="0" smtClean="0">
                <a:latin typeface="Cambria" panose="02040503050406030204" pitchFamily="18" charset="0"/>
              </a:rPr>
              <a:t>neutra</a:t>
            </a:r>
          </a:p>
          <a:p>
            <a:pPr lvl="3"/>
            <a:r>
              <a:rPr lang="cs-CZ" sz="2200" dirty="0">
                <a:latin typeface="Cambria" panose="02040503050406030204" pitchFamily="18" charset="0"/>
              </a:rPr>
              <a:t>n</a:t>
            </a:r>
            <a:r>
              <a:rPr lang="cs-CZ" sz="2200" dirty="0" smtClean="0">
                <a:latin typeface="Cambria" panose="02040503050406030204" pitchFamily="18" charset="0"/>
              </a:rPr>
              <a:t>apř</a:t>
            </a:r>
            <a:r>
              <a:rPr lang="cs-CZ" sz="2200" dirty="0">
                <a:latin typeface="Cambria" panose="02040503050406030204" pitchFamily="18" charset="0"/>
              </a:rPr>
              <a:t>. </a:t>
            </a:r>
            <a:r>
              <a:rPr lang="cs-CZ" sz="2200" i="1" dirty="0" err="1">
                <a:latin typeface="Cambria" panose="02040503050406030204" pitchFamily="18" charset="0"/>
              </a:rPr>
              <a:t>nāsālis</a:t>
            </a:r>
            <a:r>
              <a:rPr lang="cs-CZ" sz="2200" i="1" dirty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nāsāle</a:t>
            </a:r>
            <a:endParaRPr lang="cs-CZ" sz="2200" i="1" dirty="0" smtClean="0">
              <a:latin typeface="Cambria" panose="02040503050406030204" pitchFamily="18" charset="0"/>
            </a:endParaRPr>
          </a:p>
          <a:p>
            <a:pPr lvl="2"/>
            <a:endParaRPr lang="cs-CZ" dirty="0">
              <a:latin typeface="Cambria" panose="02040503050406030204" pitchFamily="18" charset="0"/>
            </a:endParaRPr>
          </a:p>
          <a:p>
            <a:pPr lvl="2"/>
            <a:endParaRPr lang="cs-CZ" i="1" dirty="0" smtClean="0">
              <a:latin typeface="Cambria" panose="02040503050406030204" pitchFamily="18" charset="0"/>
            </a:endParaRPr>
          </a:p>
          <a:p>
            <a:pPr lvl="2"/>
            <a:endParaRPr lang="cs-CZ" sz="1100" i="1" dirty="0" smtClean="0">
              <a:latin typeface="Cambria" panose="02040503050406030204" pitchFamily="18" charset="0"/>
            </a:endParaRPr>
          </a:p>
          <a:p>
            <a:pPr lvl="2"/>
            <a:endParaRPr lang="cs-CZ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989612"/>
              </p:ext>
            </p:extLst>
          </p:nvPr>
        </p:nvGraphicFramePr>
        <p:xfrm>
          <a:off x="1259632" y="4509120"/>
          <a:ext cx="7283152" cy="11148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27190"/>
                <a:gridCol w="2427981"/>
                <a:gridCol w="2427981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7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margō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400" b="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400" b="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crista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4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4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os </a:t>
                      </a: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4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4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48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Adjektiva 3. deklinace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2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jednovýchodná</a:t>
            </a:r>
            <a:r>
              <a:rPr lang="cs-CZ" sz="2200" i="1" dirty="0">
                <a:solidFill>
                  <a:schemeClr val="tx1"/>
                </a:solidFill>
                <a:latin typeface="Cambria" panose="02040503050406030204" pitchFamily="18" charset="0"/>
              </a:rPr>
              <a:t>:</a:t>
            </a:r>
            <a:r>
              <a:rPr lang="cs-CZ" sz="22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v</a:t>
            </a:r>
            <a:r>
              <a:rPr lang="cs-CZ" sz="2200" dirty="0">
                <a:solidFill>
                  <a:schemeClr val="tx1"/>
                </a:solidFill>
                <a:latin typeface="Cambria" panose="02040503050406030204" pitchFamily="18" charset="0"/>
              </a:rPr>
              <a:t> </a:t>
            </a:r>
            <a:r>
              <a:rPr lang="cs-CZ" sz="22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nom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. </a:t>
            </a:r>
            <a:r>
              <a:rPr lang="cs-CZ" sz="2200" dirty="0" err="1">
                <a:solidFill>
                  <a:schemeClr val="tx1"/>
                </a:solidFill>
                <a:latin typeface="Cambria" panose="02040503050406030204" pitchFamily="18" charset="0"/>
              </a:rPr>
              <a:t>s</a:t>
            </a:r>
            <a:r>
              <a:rPr lang="cs-CZ" sz="22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g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. </a:t>
            </a:r>
            <a:r>
              <a:rPr lang="cs-CZ" sz="2200" dirty="0">
                <a:solidFill>
                  <a:schemeClr val="tx1"/>
                </a:solidFill>
                <a:latin typeface="Cambria" panose="02040503050406030204" pitchFamily="18" charset="0"/>
              </a:rPr>
              <a:t>mají jeden tvar společný pro všechny tři 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rody</a:t>
            </a:r>
          </a:p>
          <a:p>
            <a:pPr lvl="2"/>
            <a:r>
              <a:rPr lang="cs-CZ" dirty="0" smtClean="0">
                <a:latin typeface="Cambria" panose="02040503050406030204" pitchFamily="18" charset="0"/>
              </a:rPr>
              <a:t>typické </a:t>
            </a:r>
            <a:r>
              <a:rPr lang="cs-CZ" dirty="0">
                <a:latin typeface="Cambria" panose="02040503050406030204" pitchFamily="18" charset="0"/>
              </a:rPr>
              <a:t>zakončení základního tvaru: </a:t>
            </a:r>
          </a:p>
          <a:p>
            <a:pPr lvl="3"/>
            <a:r>
              <a:rPr lang="cs-CZ" sz="19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1900" dirty="0">
                <a:solidFill>
                  <a:srgbClr val="FF0000"/>
                </a:solidFill>
                <a:latin typeface="Cambria" panose="02040503050406030204" pitchFamily="18" charset="0"/>
              </a:rPr>
              <a:t>ex</a:t>
            </a:r>
            <a:r>
              <a:rPr lang="cs-CZ" sz="1900" dirty="0">
                <a:latin typeface="Cambria" panose="02040503050406030204" pitchFamily="18" charset="0"/>
              </a:rPr>
              <a:t>: </a:t>
            </a:r>
            <a:r>
              <a:rPr lang="cs-CZ" sz="1900" i="1" dirty="0">
                <a:latin typeface="Cambria" panose="02040503050406030204" pitchFamily="18" charset="0"/>
              </a:rPr>
              <a:t>simplex, </a:t>
            </a:r>
            <a:r>
              <a:rPr lang="cs-CZ" sz="1900" i="1" dirty="0" err="1">
                <a:latin typeface="Cambria" panose="02040503050406030204" pitchFamily="18" charset="0"/>
              </a:rPr>
              <a:t>icis</a:t>
            </a:r>
            <a:r>
              <a:rPr lang="cs-CZ" sz="1900" i="1" dirty="0">
                <a:latin typeface="Cambria" panose="02040503050406030204" pitchFamily="18" charset="0"/>
              </a:rPr>
              <a:t> </a:t>
            </a:r>
            <a:endParaRPr lang="cs-CZ" sz="1900" dirty="0">
              <a:latin typeface="Cambria" panose="02040503050406030204" pitchFamily="18" charset="0"/>
            </a:endParaRPr>
          </a:p>
          <a:p>
            <a:pPr lvl="3"/>
            <a:r>
              <a:rPr lang="cs-CZ" sz="19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1900" dirty="0" err="1">
                <a:solidFill>
                  <a:srgbClr val="FF0000"/>
                </a:solidFill>
                <a:latin typeface="Cambria" panose="02040503050406030204" pitchFamily="18" charset="0"/>
              </a:rPr>
              <a:t>ns</a:t>
            </a:r>
            <a:r>
              <a:rPr lang="cs-CZ" sz="1900" dirty="0">
                <a:latin typeface="Cambria" panose="02040503050406030204" pitchFamily="18" charset="0"/>
              </a:rPr>
              <a:t>: </a:t>
            </a:r>
            <a:r>
              <a:rPr lang="cs-CZ" sz="1900" i="1" dirty="0" err="1" smtClean="0">
                <a:latin typeface="Cambria" panose="02040503050406030204" pitchFamily="18" charset="0"/>
              </a:rPr>
              <a:t>abdūcēns</a:t>
            </a:r>
            <a:r>
              <a:rPr lang="cs-CZ" sz="1900" i="1" dirty="0" smtClean="0">
                <a:latin typeface="Cambria" panose="02040503050406030204" pitchFamily="18" charset="0"/>
              </a:rPr>
              <a:t>, </a:t>
            </a:r>
            <a:r>
              <a:rPr lang="cs-CZ" sz="1900" i="1" dirty="0" err="1">
                <a:latin typeface="Cambria" panose="02040503050406030204" pitchFamily="18" charset="0"/>
              </a:rPr>
              <a:t>entis</a:t>
            </a:r>
            <a:r>
              <a:rPr lang="cs-CZ" sz="1900" i="1" dirty="0">
                <a:latin typeface="Cambria" panose="02040503050406030204" pitchFamily="18" charset="0"/>
              </a:rPr>
              <a:t> </a:t>
            </a:r>
            <a:endParaRPr lang="cs-CZ" sz="1900" dirty="0">
              <a:latin typeface="Cambria" panose="02040503050406030204" pitchFamily="18" charset="0"/>
            </a:endParaRPr>
          </a:p>
          <a:p>
            <a:pPr lvl="3"/>
            <a:r>
              <a:rPr lang="cs-CZ" sz="19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1900" dirty="0" err="1">
                <a:solidFill>
                  <a:srgbClr val="FF0000"/>
                </a:solidFill>
                <a:latin typeface="Cambria" panose="02040503050406030204" pitchFamily="18" charset="0"/>
              </a:rPr>
              <a:t>ceps</a:t>
            </a:r>
            <a:r>
              <a:rPr lang="cs-CZ" sz="1900" dirty="0">
                <a:latin typeface="Cambria" panose="02040503050406030204" pitchFamily="18" charset="0"/>
              </a:rPr>
              <a:t>: </a:t>
            </a:r>
            <a:r>
              <a:rPr lang="cs-CZ" sz="1900" i="1" dirty="0">
                <a:latin typeface="Cambria" panose="02040503050406030204" pitchFamily="18" charset="0"/>
              </a:rPr>
              <a:t>biceps, </a:t>
            </a:r>
            <a:r>
              <a:rPr lang="cs-CZ" sz="1900" i="1" dirty="0" err="1">
                <a:latin typeface="Cambria" panose="02040503050406030204" pitchFamily="18" charset="0"/>
              </a:rPr>
              <a:t>ipitis</a:t>
            </a:r>
            <a:r>
              <a:rPr lang="cs-CZ" sz="1900" i="1" dirty="0">
                <a:latin typeface="Cambria" panose="02040503050406030204" pitchFamily="18" charset="0"/>
              </a:rPr>
              <a:t> </a:t>
            </a:r>
            <a:endParaRPr lang="cs-CZ" sz="1900" dirty="0">
              <a:latin typeface="Cambria" panose="02040503050406030204" pitchFamily="18" charset="0"/>
            </a:endParaRPr>
          </a:p>
          <a:p>
            <a:pPr lvl="3"/>
            <a:r>
              <a:rPr lang="cs-CZ" sz="19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1900" dirty="0">
                <a:solidFill>
                  <a:srgbClr val="FF0000"/>
                </a:solidFill>
                <a:latin typeface="Cambria" panose="02040503050406030204" pitchFamily="18" charset="0"/>
              </a:rPr>
              <a:t>es</a:t>
            </a:r>
            <a:r>
              <a:rPr lang="cs-CZ" sz="1900" dirty="0">
                <a:latin typeface="Cambria" panose="02040503050406030204" pitchFamily="18" charset="0"/>
              </a:rPr>
              <a:t>: </a:t>
            </a:r>
            <a:r>
              <a:rPr lang="cs-CZ" sz="1900" i="1" dirty="0" err="1">
                <a:latin typeface="Cambria" panose="02040503050406030204" pitchFamily="18" charset="0"/>
              </a:rPr>
              <a:t>teres</a:t>
            </a:r>
            <a:r>
              <a:rPr lang="cs-CZ" sz="1900" i="1" dirty="0">
                <a:latin typeface="Cambria" panose="02040503050406030204" pitchFamily="18" charset="0"/>
              </a:rPr>
              <a:t>, </a:t>
            </a:r>
            <a:r>
              <a:rPr lang="cs-CZ" sz="1900" i="1" dirty="0" err="1">
                <a:latin typeface="Cambria" panose="02040503050406030204" pitchFamily="18" charset="0"/>
              </a:rPr>
              <a:t>etis</a:t>
            </a:r>
            <a:r>
              <a:rPr lang="cs-CZ" sz="1900" i="1" dirty="0">
                <a:latin typeface="Cambria" panose="02040503050406030204" pitchFamily="18" charset="0"/>
              </a:rPr>
              <a:t> </a:t>
            </a:r>
            <a:endParaRPr lang="cs-CZ" sz="1900" dirty="0">
              <a:latin typeface="Cambria" panose="02040503050406030204" pitchFamily="18" charset="0"/>
            </a:endParaRPr>
          </a:p>
          <a:p>
            <a:endParaRPr lang="cs-CZ" dirty="0" smtClean="0">
              <a:latin typeface="Cambria" panose="02040503050406030204" pitchFamily="18" charset="0"/>
            </a:endParaRPr>
          </a:p>
          <a:p>
            <a:endParaRPr lang="cs-CZ" dirty="0" smtClean="0">
              <a:latin typeface="Cambria" panose="02040503050406030204" pitchFamily="18" charset="0"/>
            </a:endParaRPr>
          </a:p>
          <a:p>
            <a:pPr lvl="1"/>
            <a:endParaRPr lang="cs-CZ" dirty="0" smtClean="0">
              <a:latin typeface="Cambria" panose="02040503050406030204" pitchFamily="18" charset="0"/>
            </a:endParaRPr>
          </a:p>
          <a:p>
            <a:pPr lvl="2"/>
            <a:r>
              <a:rPr lang="cs-CZ" dirty="0" smtClean="0">
                <a:latin typeface="Cambria" panose="02040503050406030204" pitchFamily="18" charset="0"/>
              </a:rPr>
              <a:t>na </a:t>
            </a:r>
            <a:r>
              <a:rPr lang="cs-CZ" dirty="0">
                <a:latin typeface="Cambria" panose="02040503050406030204" pitchFamily="18" charset="0"/>
              </a:rPr>
              <a:t>druhém místě slovníkového tvaru je u těchto adjektiv uváděno zakončení genitivu singuláru (dochází k rozšíření kmene) </a:t>
            </a:r>
          </a:p>
          <a:p>
            <a:endParaRPr lang="cs-CZ" sz="2200" dirty="0">
              <a:latin typeface="Cambria" panose="02040503050406030204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730807"/>
              </p:ext>
            </p:extLst>
          </p:nvPr>
        </p:nvGraphicFramePr>
        <p:xfrm>
          <a:off x="1115616" y="3861048"/>
          <a:ext cx="7283152" cy="10058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304256"/>
                <a:gridCol w="2736304"/>
                <a:gridCol w="224259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lobulus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simpl</a:t>
                      </a:r>
                      <a:r>
                        <a:rPr lang="cs-CZ" sz="2400" b="0" i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ex</a:t>
                      </a:r>
                      <a:endParaRPr lang="cs-CZ" sz="2400" b="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articulātiō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 simpl</a:t>
                      </a:r>
                      <a:r>
                        <a:rPr lang="cs-CZ" sz="2400" i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ex</a:t>
                      </a:r>
                      <a:endParaRPr lang="cs-CZ" sz="24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crūs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 simpl</a:t>
                      </a:r>
                      <a:r>
                        <a:rPr lang="cs-CZ" sz="2400" i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ex</a:t>
                      </a:r>
                      <a:endParaRPr lang="cs-CZ" sz="24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01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Adjektiva 3. deklinace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Cambria" panose="02040503050406030204" pitchFamily="18" charset="0"/>
              </a:rPr>
              <a:t>s</a:t>
            </a:r>
            <a:r>
              <a:rPr lang="cs-CZ" sz="28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kloňování</a:t>
            </a:r>
            <a:endParaRPr lang="cs-CZ" sz="2800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2400" dirty="0" smtClean="0">
                <a:latin typeface="Cambria" panose="02040503050406030204" pitchFamily="18" charset="0"/>
              </a:rPr>
              <a:t>tvary </a:t>
            </a:r>
            <a:r>
              <a:rPr lang="cs-CZ" sz="2400" dirty="0">
                <a:latin typeface="Cambria" panose="02040503050406030204" pitchFamily="18" charset="0"/>
              </a:rPr>
              <a:t>adjektiv 3. </a:t>
            </a:r>
            <a:r>
              <a:rPr lang="cs-CZ" sz="2400" dirty="0" smtClean="0">
                <a:latin typeface="Cambria" panose="02040503050406030204" pitchFamily="18" charset="0"/>
              </a:rPr>
              <a:t>deklinace ve spojení se substantivy mužského nebo ženského rodu:</a:t>
            </a:r>
          </a:p>
          <a:p>
            <a:pPr lvl="2"/>
            <a:r>
              <a:rPr lang="cs-CZ" sz="2400" dirty="0" smtClean="0">
                <a:latin typeface="Cambria" panose="02040503050406030204" pitchFamily="18" charset="0"/>
              </a:rPr>
              <a:t>podle </a:t>
            </a:r>
            <a:r>
              <a:rPr lang="cs-CZ" sz="2400" dirty="0">
                <a:latin typeface="Cambria" panose="02040503050406030204" pitchFamily="18" charset="0"/>
              </a:rPr>
              <a:t>vzoru </a:t>
            </a:r>
            <a:r>
              <a:rPr lang="cs-CZ" sz="2400" b="1" i="1" dirty="0" err="1">
                <a:latin typeface="Cambria" panose="02040503050406030204" pitchFamily="18" charset="0"/>
              </a:rPr>
              <a:t>auris</a:t>
            </a:r>
            <a:r>
              <a:rPr lang="cs-CZ" sz="2400" dirty="0">
                <a:latin typeface="Cambria" panose="02040503050406030204" pitchFamily="18" charset="0"/>
              </a:rPr>
              <a:t> </a:t>
            </a:r>
            <a:endParaRPr lang="cs-CZ" sz="2400" dirty="0" smtClean="0">
              <a:latin typeface="Cambria" panose="02040503050406030204" pitchFamily="18" charset="0"/>
            </a:endParaRPr>
          </a:p>
          <a:p>
            <a:pPr lvl="3"/>
            <a:r>
              <a:rPr lang="cs-CZ" sz="2400" dirty="0" smtClean="0">
                <a:latin typeface="Cambria" panose="02040503050406030204" pitchFamily="18" charset="0"/>
              </a:rPr>
              <a:t>s</a:t>
            </a:r>
            <a:r>
              <a:rPr lang="cs-CZ" sz="2400" dirty="0">
                <a:latin typeface="Cambria" panose="02040503050406030204" pitchFamily="18" charset="0"/>
              </a:rPr>
              <a:t> výjimkou ablativu singuláru, kde mají </a:t>
            </a:r>
            <a:r>
              <a:rPr lang="cs-CZ" sz="2400" dirty="0" smtClean="0">
                <a:latin typeface="Cambria" panose="02040503050406030204" pitchFamily="18" charset="0"/>
              </a:rPr>
              <a:t/>
            </a:r>
            <a:br>
              <a:rPr lang="cs-CZ" sz="2400" dirty="0" smtClean="0">
                <a:latin typeface="Cambria" panose="02040503050406030204" pitchFamily="18" charset="0"/>
              </a:rPr>
            </a:br>
            <a:r>
              <a:rPr lang="cs-CZ" sz="2400" dirty="0" smtClean="0">
                <a:latin typeface="Cambria" panose="02040503050406030204" pitchFamily="18" charset="0"/>
              </a:rPr>
              <a:t>koncovku </a:t>
            </a:r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</a:rPr>
              <a:t>-ī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</a:rPr>
              <a:t>místo </a:t>
            </a:r>
            <a:r>
              <a:rPr lang="cs-CZ" sz="24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-e</a:t>
            </a:r>
            <a:endParaRPr lang="cs-CZ" sz="24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lvl="1"/>
            <a:endParaRPr lang="cs-CZ" sz="2400" dirty="0" smtClean="0">
              <a:latin typeface="Cambria" panose="02040503050406030204" pitchFamily="18" charset="0"/>
            </a:endParaRPr>
          </a:p>
          <a:p>
            <a:pPr lvl="1"/>
            <a:r>
              <a:rPr lang="cs-CZ" sz="2400" dirty="0" smtClean="0">
                <a:latin typeface="Cambria" panose="02040503050406030204" pitchFamily="18" charset="0"/>
              </a:rPr>
              <a:t>tvary </a:t>
            </a:r>
            <a:r>
              <a:rPr lang="cs-CZ" sz="2400" dirty="0">
                <a:latin typeface="Cambria" panose="02040503050406030204" pitchFamily="18" charset="0"/>
              </a:rPr>
              <a:t>adjektiv 3. deklinace ve spojení se substantivy </a:t>
            </a:r>
            <a:r>
              <a:rPr lang="cs-CZ" sz="2400" dirty="0" smtClean="0">
                <a:latin typeface="Cambria" panose="02040503050406030204" pitchFamily="18" charset="0"/>
              </a:rPr>
              <a:t>středního rodu:</a:t>
            </a:r>
          </a:p>
          <a:p>
            <a:pPr lvl="2"/>
            <a:r>
              <a:rPr lang="cs-CZ" sz="2400" dirty="0" smtClean="0">
                <a:latin typeface="Cambria" panose="02040503050406030204" pitchFamily="18" charset="0"/>
              </a:rPr>
              <a:t>podle </a:t>
            </a:r>
            <a:r>
              <a:rPr lang="cs-CZ" sz="2400" dirty="0">
                <a:latin typeface="Cambria" panose="02040503050406030204" pitchFamily="18" charset="0"/>
              </a:rPr>
              <a:t>vzoru </a:t>
            </a:r>
            <a:r>
              <a:rPr lang="cs-CZ" sz="2400" b="1" i="1" dirty="0" err="1">
                <a:latin typeface="Cambria" panose="02040503050406030204" pitchFamily="18" charset="0"/>
              </a:rPr>
              <a:t>rēte</a:t>
            </a:r>
            <a:endParaRPr lang="cs-CZ" sz="2400" b="1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88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Skloňování adjektiv 3. deklinace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>
                <a:latin typeface="Cambria" panose="02040503050406030204" pitchFamily="18" charset="0"/>
              </a:rPr>
              <a:t>skloňování </a:t>
            </a:r>
            <a:r>
              <a:rPr lang="cs-CZ" sz="2400" dirty="0" err="1">
                <a:latin typeface="Cambria" panose="02040503050406030204" pitchFamily="18" charset="0"/>
              </a:rPr>
              <a:t>dvojvýchodného</a:t>
            </a:r>
            <a:r>
              <a:rPr lang="cs-CZ" sz="2400" dirty="0">
                <a:latin typeface="Cambria" panose="02040503050406030204" pitchFamily="18" charset="0"/>
              </a:rPr>
              <a:t> adjektiva </a:t>
            </a:r>
            <a:r>
              <a:rPr lang="cs-CZ" sz="2400" b="1" dirty="0" err="1">
                <a:latin typeface="Cambria" panose="02040503050406030204" pitchFamily="18" charset="0"/>
              </a:rPr>
              <a:t>nāsālis</a:t>
            </a:r>
            <a:r>
              <a:rPr lang="cs-CZ" sz="2400" b="1" dirty="0">
                <a:latin typeface="Cambria" panose="02040503050406030204" pitchFamily="18" charset="0"/>
              </a:rPr>
              <a:t>, e</a:t>
            </a:r>
            <a:endParaRPr lang="cs-CZ" sz="2400" dirty="0">
              <a:latin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391703"/>
              </p:ext>
            </p:extLst>
          </p:nvPr>
        </p:nvGraphicFramePr>
        <p:xfrm>
          <a:off x="539551" y="1700808"/>
          <a:ext cx="8147249" cy="46177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36550"/>
                <a:gridCol w="472150"/>
                <a:gridCol w="1697787"/>
                <a:gridCol w="567113"/>
                <a:gridCol w="1602825"/>
                <a:gridCol w="536050"/>
                <a:gridCol w="16347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09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Skloňování adjektiv 3. deklinace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2400" dirty="0">
                <a:latin typeface="Cambria" panose="02040503050406030204" pitchFamily="18" charset="0"/>
              </a:rPr>
              <a:t>skloňování jednovýchodného adjektiva </a:t>
            </a:r>
            <a:r>
              <a:rPr lang="cs-CZ" sz="2400" b="1" dirty="0">
                <a:latin typeface="Cambria" panose="02040503050406030204" pitchFamily="18" charset="0"/>
              </a:rPr>
              <a:t>simplex</a:t>
            </a:r>
            <a:endParaRPr lang="cs-CZ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14358"/>
              </p:ext>
            </p:extLst>
          </p:nvPr>
        </p:nvGraphicFramePr>
        <p:xfrm>
          <a:off x="827583" y="1700809"/>
          <a:ext cx="7859217" cy="48329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52129"/>
                <a:gridCol w="360040"/>
                <a:gridCol w="2159746"/>
                <a:gridCol w="288526"/>
                <a:gridCol w="1804697"/>
                <a:gridCol w="355543"/>
                <a:gridCol w="1738536"/>
              </a:tblGrid>
              <a:tr h="38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simplex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simplex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simplex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simplex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40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0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>
                <a:latin typeface="Cambria" panose="02040503050406030204" pitchFamily="18" charset="0"/>
              </a:rPr>
              <a:t>Odvozování adjektiv příponami s významem </a:t>
            </a:r>
            <a:r>
              <a:rPr lang="cs-CZ" dirty="0" smtClean="0">
                <a:latin typeface="Cambria" panose="02040503050406030204" pitchFamily="18" charset="0"/>
              </a:rPr>
              <a:t>příslušnosti/ </a:t>
            </a:r>
            <a:r>
              <a:rPr lang="cs-CZ" dirty="0">
                <a:latin typeface="Cambria" panose="02040503050406030204" pitchFamily="18" charset="0"/>
              </a:rPr>
              <a:t>vztahu k určité anatomické struktuře 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Cambria" panose="02040503050406030204" pitchFamily="18" charset="0"/>
              </a:rPr>
              <a:t>latinská </a:t>
            </a:r>
            <a:r>
              <a:rPr lang="cs-CZ" sz="2400" dirty="0">
                <a:latin typeface="Cambria" panose="02040503050406030204" pitchFamily="18" charset="0"/>
              </a:rPr>
              <a:t>adjektiva s významem </a:t>
            </a:r>
            <a:r>
              <a:rPr lang="cs-CZ" sz="2400" dirty="0" smtClean="0">
                <a:latin typeface="Cambria" panose="02040503050406030204" pitchFamily="18" charset="0"/>
              </a:rPr>
              <a:t>příslušnosti/ </a:t>
            </a:r>
            <a:r>
              <a:rPr lang="cs-CZ" sz="2400" dirty="0">
                <a:latin typeface="Cambria" panose="02040503050406030204" pitchFamily="18" charset="0"/>
              </a:rPr>
              <a:t>vztahu </a:t>
            </a:r>
          </a:p>
          <a:p>
            <a:pPr lvl="1"/>
            <a:r>
              <a:rPr lang="cs-CZ" sz="2100" dirty="0" smtClean="0">
                <a:latin typeface="Cambria" panose="02040503050406030204" pitchFamily="18" charset="0"/>
              </a:rPr>
              <a:t>odvozují </a:t>
            </a:r>
            <a:r>
              <a:rPr lang="cs-CZ" sz="2100" dirty="0">
                <a:latin typeface="Cambria" panose="02040503050406030204" pitchFamily="18" charset="0"/>
              </a:rPr>
              <a:t>se od genitivního kmene substantiva připojením </a:t>
            </a:r>
            <a:r>
              <a:rPr lang="cs-CZ" sz="2100" dirty="0" smtClean="0">
                <a:latin typeface="Cambria" panose="02040503050406030204" pitchFamily="18" charset="0"/>
              </a:rPr>
              <a:t>přípon:</a:t>
            </a:r>
            <a:r>
              <a:rPr lang="cs-CZ" sz="2100" dirty="0">
                <a:latin typeface="Cambria" panose="02040503050406030204" pitchFamily="18" charset="0"/>
              </a:rPr>
              <a:t/>
            </a:r>
            <a:br>
              <a:rPr lang="cs-CZ" sz="2100" dirty="0">
                <a:latin typeface="Cambria" panose="02040503050406030204" pitchFamily="18" charset="0"/>
              </a:rPr>
            </a:br>
            <a:r>
              <a:rPr lang="cs-CZ" sz="2100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2100" i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ālis</a:t>
            </a:r>
            <a:r>
              <a:rPr lang="cs-CZ" sz="2100" i="1" dirty="0">
                <a:solidFill>
                  <a:srgbClr val="FF0000"/>
                </a:solidFill>
                <a:latin typeface="Cambria" panose="02040503050406030204" pitchFamily="18" charset="0"/>
              </a:rPr>
              <a:t>, -</a:t>
            </a:r>
            <a:r>
              <a:rPr lang="cs-CZ" sz="2100" i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āle</a:t>
            </a:r>
            <a:r>
              <a:rPr lang="cs-CZ" sz="2100" i="1" dirty="0">
                <a:solidFill>
                  <a:schemeClr val="tx1"/>
                </a:solidFill>
                <a:latin typeface="Cambria" panose="02040503050406030204" pitchFamily="18" charset="0"/>
              </a:rPr>
              <a:t>/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i="1" dirty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2100" i="1" dirty="0" err="1">
                <a:solidFill>
                  <a:srgbClr val="FF0000"/>
                </a:solidFill>
                <a:latin typeface="Cambria" panose="02040503050406030204" pitchFamily="18" charset="0"/>
              </a:rPr>
              <a:t>āris</a:t>
            </a:r>
            <a:r>
              <a:rPr lang="cs-CZ" sz="2100" i="1" dirty="0">
                <a:solidFill>
                  <a:srgbClr val="FF0000"/>
                </a:solidFill>
                <a:latin typeface="Cambria" panose="02040503050406030204" pitchFamily="18" charset="0"/>
              </a:rPr>
              <a:t>, -</a:t>
            </a:r>
            <a:r>
              <a:rPr lang="cs-CZ" sz="2100" i="1" dirty="0" err="1">
                <a:solidFill>
                  <a:srgbClr val="FF0000"/>
                </a:solidFill>
                <a:latin typeface="Cambria" panose="02040503050406030204" pitchFamily="18" charset="0"/>
              </a:rPr>
              <a:t>āre</a:t>
            </a:r>
            <a:r>
              <a:rPr lang="cs-CZ" sz="2100" i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endParaRPr lang="cs-CZ" sz="21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</a:endParaRPr>
          </a:p>
          <a:p>
            <a:endParaRPr lang="cs-CZ" sz="2400" dirty="0" smtClean="0">
              <a:latin typeface="Cambria" panose="02040503050406030204" pitchFamily="18" charset="0"/>
            </a:endParaRPr>
          </a:p>
          <a:p>
            <a:r>
              <a:rPr lang="cs-CZ" sz="2400" dirty="0" smtClean="0">
                <a:latin typeface="Cambria" panose="02040503050406030204" pitchFamily="18" charset="0"/>
              </a:rPr>
              <a:t>řecká </a:t>
            </a:r>
            <a:r>
              <a:rPr lang="cs-CZ" sz="2400" dirty="0">
                <a:latin typeface="Cambria" panose="02040503050406030204" pitchFamily="18" charset="0"/>
              </a:rPr>
              <a:t>adjektiva s významem </a:t>
            </a:r>
            <a:r>
              <a:rPr lang="cs-CZ" sz="2400" dirty="0" smtClean="0">
                <a:latin typeface="Cambria" panose="02040503050406030204" pitchFamily="18" charset="0"/>
              </a:rPr>
              <a:t>příslušnosti/ </a:t>
            </a:r>
            <a:r>
              <a:rPr lang="cs-CZ" sz="2400" dirty="0">
                <a:latin typeface="Cambria" panose="02040503050406030204" pitchFamily="18" charset="0"/>
              </a:rPr>
              <a:t>vztahu </a:t>
            </a:r>
          </a:p>
          <a:p>
            <a:pPr lvl="1"/>
            <a:r>
              <a:rPr lang="cs-CZ" sz="2100" dirty="0" smtClean="0">
                <a:latin typeface="Cambria" panose="02040503050406030204" pitchFamily="18" charset="0"/>
              </a:rPr>
              <a:t>odvozují </a:t>
            </a:r>
            <a:r>
              <a:rPr lang="cs-CZ" sz="2100" dirty="0">
                <a:latin typeface="Cambria" panose="02040503050406030204" pitchFamily="18" charset="0"/>
              </a:rPr>
              <a:t>se od genitivního kmene substantiva připojením přípon: </a:t>
            </a:r>
          </a:p>
          <a:p>
            <a:pPr lvl="2"/>
            <a:r>
              <a:rPr lang="cs-CZ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i="1" dirty="0" err="1">
                <a:solidFill>
                  <a:srgbClr val="FF0000"/>
                </a:solidFill>
                <a:latin typeface="Cambria" panose="02040503050406030204" pitchFamily="18" charset="0"/>
              </a:rPr>
              <a:t>icus</a:t>
            </a:r>
            <a:r>
              <a:rPr lang="cs-CZ" i="1" dirty="0">
                <a:solidFill>
                  <a:srgbClr val="FF0000"/>
                </a:solidFill>
                <a:latin typeface="Cambria" panose="02040503050406030204" pitchFamily="18" charset="0"/>
              </a:rPr>
              <a:t>, -</a:t>
            </a:r>
            <a:r>
              <a:rPr lang="cs-CZ" i="1" dirty="0" err="1">
                <a:solidFill>
                  <a:srgbClr val="FF0000"/>
                </a:solidFill>
                <a:latin typeface="Cambria" panose="02040503050406030204" pitchFamily="18" charset="0"/>
              </a:rPr>
              <a:t>ica</a:t>
            </a:r>
            <a:r>
              <a:rPr lang="cs-CZ" i="1" dirty="0">
                <a:solidFill>
                  <a:srgbClr val="FF0000"/>
                </a:solidFill>
                <a:latin typeface="Cambria" panose="02040503050406030204" pitchFamily="18" charset="0"/>
              </a:rPr>
              <a:t>, -</a:t>
            </a:r>
            <a:r>
              <a:rPr lang="cs-CZ" i="1" dirty="0" err="1">
                <a:solidFill>
                  <a:srgbClr val="FF0000"/>
                </a:solidFill>
                <a:latin typeface="Cambria" panose="02040503050406030204" pitchFamily="18" charset="0"/>
              </a:rPr>
              <a:t>icum</a:t>
            </a:r>
            <a:r>
              <a:rPr lang="cs-CZ" i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lvl="2"/>
            <a:r>
              <a:rPr lang="cs-CZ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i="1" dirty="0" err="1">
                <a:solidFill>
                  <a:srgbClr val="FF0000"/>
                </a:solidFill>
                <a:latin typeface="Cambria" panose="02040503050406030204" pitchFamily="18" charset="0"/>
              </a:rPr>
              <a:t>eus</a:t>
            </a:r>
            <a:r>
              <a:rPr lang="cs-CZ" i="1" dirty="0">
                <a:solidFill>
                  <a:srgbClr val="FF0000"/>
                </a:solidFill>
                <a:latin typeface="Cambria" panose="02040503050406030204" pitchFamily="18" charset="0"/>
              </a:rPr>
              <a:t>, -</a:t>
            </a:r>
            <a:r>
              <a:rPr lang="cs-CZ" i="1" dirty="0" err="1">
                <a:solidFill>
                  <a:srgbClr val="FF0000"/>
                </a:solidFill>
                <a:latin typeface="Cambria" panose="02040503050406030204" pitchFamily="18" charset="0"/>
              </a:rPr>
              <a:t>ea</a:t>
            </a:r>
            <a:r>
              <a:rPr lang="cs-CZ" i="1" dirty="0">
                <a:solidFill>
                  <a:srgbClr val="FF0000"/>
                </a:solidFill>
                <a:latin typeface="Cambria" panose="02040503050406030204" pitchFamily="18" charset="0"/>
              </a:rPr>
              <a:t>, -</a:t>
            </a:r>
            <a:r>
              <a:rPr lang="cs-CZ" i="1" dirty="0" err="1">
                <a:solidFill>
                  <a:srgbClr val="FF0000"/>
                </a:solidFill>
                <a:latin typeface="Cambria" panose="02040503050406030204" pitchFamily="18" charset="0"/>
              </a:rPr>
              <a:t>eum</a:t>
            </a:r>
            <a:r>
              <a:rPr lang="cs-CZ" i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894503"/>
              </p:ext>
            </p:extLst>
          </p:nvPr>
        </p:nvGraphicFramePr>
        <p:xfrm>
          <a:off x="755575" y="2461434"/>
          <a:ext cx="7848872" cy="103670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592289"/>
                <a:gridCol w="2088232"/>
                <a:gridCol w="316835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slovníkový </a:t>
                      </a:r>
                      <a:r>
                        <a:rPr lang="cs-CZ" sz="1800" dirty="0" smtClean="0">
                          <a:effectLst/>
                          <a:latin typeface="Cambria" panose="02040503050406030204" pitchFamily="18" charset="0"/>
                        </a:rPr>
                        <a:t>tvar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kmen substantiva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odvozené </a:t>
                      </a:r>
                      <a:r>
                        <a:rPr lang="cs-CZ" sz="1800" dirty="0" smtClean="0">
                          <a:effectLst/>
                          <a:latin typeface="Cambria" panose="02040503050406030204" pitchFamily="18" charset="0"/>
                        </a:rPr>
                        <a:t>adjektivum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pariēs</a:t>
                      </a: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pariet-is</a:t>
                      </a: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m.</a:t>
                      </a:r>
                      <a:endParaRPr lang="cs-CZ" sz="18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pariet</a:t>
                      </a: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pariet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ālis</a:t>
                      </a:r>
                      <a:r>
                        <a:rPr lang="cs-CZ" sz="18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pariet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āle</a:t>
                      </a:r>
                      <a:endParaRPr lang="cs-CZ" sz="18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mūsculus</a:t>
                      </a: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ī, m.</a:t>
                      </a:r>
                      <a:endParaRPr lang="cs-CZ" sz="18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mūscul</a:t>
                      </a: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mūscul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āris</a:t>
                      </a:r>
                      <a:r>
                        <a:rPr lang="cs-CZ" sz="18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mūscul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āre</a:t>
                      </a:r>
                      <a:endParaRPr lang="cs-CZ" sz="18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525408"/>
              </p:ext>
            </p:extLst>
          </p:nvPr>
        </p:nvGraphicFramePr>
        <p:xfrm>
          <a:off x="755575" y="5340286"/>
          <a:ext cx="7931224" cy="103670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48273"/>
                <a:gridCol w="2232248"/>
                <a:gridCol w="325070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slovníkový </a:t>
                      </a:r>
                      <a:r>
                        <a:rPr lang="cs-CZ" sz="1800" dirty="0" smtClean="0">
                          <a:effectLst/>
                          <a:latin typeface="Cambria" panose="02040503050406030204" pitchFamily="18" charset="0"/>
                        </a:rPr>
                        <a:t>tvar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kmen substantiva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odvozené </a:t>
                      </a:r>
                      <a:r>
                        <a:rPr lang="cs-CZ" sz="1800" dirty="0" smtClean="0">
                          <a:effectLst/>
                          <a:latin typeface="Cambria" panose="02040503050406030204" pitchFamily="18" charset="0"/>
                        </a:rPr>
                        <a:t>adjektivum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hēpar</a:t>
                      </a: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hēpat-is</a:t>
                      </a: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n.</a:t>
                      </a:r>
                      <a:endParaRPr lang="cs-CZ" sz="18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hēpat</a:t>
                      </a: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hēpat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icus</a:t>
                      </a:r>
                      <a:r>
                        <a:rPr lang="cs-CZ" sz="18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hēpat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ica</a:t>
                      </a:r>
                      <a:r>
                        <a:rPr lang="cs-CZ" sz="18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hēpat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icum</a:t>
                      </a:r>
                      <a:endParaRPr lang="cs-CZ" sz="18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larynx, laryng-</a:t>
                      </a:r>
                      <a:r>
                        <a:rPr lang="cs-CZ" sz="18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18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m.</a:t>
                      </a:r>
                      <a:endParaRPr lang="cs-CZ" sz="18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laryng</a:t>
                      </a: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laryng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eus</a:t>
                      </a:r>
                      <a:r>
                        <a:rPr lang="cs-CZ" sz="18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laryng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ea</a:t>
                      </a:r>
                      <a:r>
                        <a:rPr lang="cs-CZ" sz="18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1800" i="1" dirty="0" err="1">
                          <a:effectLst/>
                          <a:latin typeface="Cambria" panose="02040503050406030204" pitchFamily="18" charset="0"/>
                        </a:rPr>
                        <a:t>laryng</a:t>
                      </a:r>
                      <a:r>
                        <a:rPr lang="cs-CZ" sz="1800" i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eum</a:t>
                      </a:r>
                      <a:endParaRPr lang="cs-CZ" sz="1800" i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44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2268</TotalTime>
  <Words>333</Words>
  <Application>Microsoft Office PowerPoint</Application>
  <PresentationFormat>Předvádění na obrazovce (4:3)</PresentationFormat>
  <Paragraphs>278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Původ</vt:lpstr>
      <vt:lpstr>Adjektiva 3. deklinace </vt:lpstr>
      <vt:lpstr>Adjektiva 1. a 2. deklinace (shrnutí)</vt:lpstr>
      <vt:lpstr>Skloňování adjektiv 1. a 2. deklinace (shrnutí)</vt:lpstr>
      <vt:lpstr>Adjektiva 3. deklinace</vt:lpstr>
      <vt:lpstr>Adjektiva 3. deklinace</vt:lpstr>
      <vt:lpstr>Adjektiva 3. deklinace</vt:lpstr>
      <vt:lpstr>Skloňování adjektiv 3. deklinace</vt:lpstr>
      <vt:lpstr>Skloňování adjektiv 3. deklinace</vt:lpstr>
      <vt:lpstr> Odvozování adjektiv příponami s významem příslušnosti/ vztahu k určité anatomické struktuře 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Pořízková</dc:creator>
  <cp:lastModifiedBy>porizek</cp:lastModifiedBy>
  <cp:revision>150</cp:revision>
  <dcterms:created xsi:type="dcterms:W3CDTF">2013-09-10T06:45:42Z</dcterms:created>
  <dcterms:modified xsi:type="dcterms:W3CDTF">2015-10-06T10:12:30Z</dcterms:modified>
</cp:coreProperties>
</file>