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7" r:id="rId3"/>
    <p:sldId id="309" r:id="rId4"/>
    <p:sldId id="310" r:id="rId5"/>
    <p:sldId id="311" r:id="rId6"/>
    <p:sldId id="312" r:id="rId7"/>
    <p:sldId id="308" r:id="rId8"/>
    <p:sldId id="313" r:id="rId9"/>
    <p:sldId id="31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C646-6DC9-4E12-BDF0-F60B8C9018DA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01A7-BFBB-4079-8968-42B801B2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57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A04FDF-6BF5-4A1A-8A70-585516EB4B2F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5208" cy="9906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latin typeface="Cambria" pitchFamily="18" charset="0"/>
              </a:rPr>
              <a:t>Stupňování latinských adjektiv</a:t>
            </a: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endParaRPr lang="cs-CZ" dirty="0"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ekce </a:t>
            </a:r>
            <a:r>
              <a:rPr lang="cs-CZ" dirty="0">
                <a:latin typeface="Cambria" pitchFamily="18" charset="0"/>
              </a:rPr>
              <a:t>5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Stupňování adjektiv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c</a:t>
            </a:r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harakteristika:</a:t>
            </a: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představuje možnost vyjádřit pomocí adjektiva různé stupně téže </a:t>
            </a:r>
            <a:r>
              <a:rPr lang="cs-CZ" sz="2400" dirty="0" smtClean="0">
                <a:latin typeface="Cambria" panose="02040503050406030204" pitchFamily="18" charset="0"/>
              </a:rPr>
              <a:t>vlastnosti</a:t>
            </a:r>
          </a:p>
          <a:p>
            <a:pPr lvl="1"/>
            <a:r>
              <a:rPr lang="cs-CZ" sz="2400" dirty="0" smtClean="0">
                <a:latin typeface="Cambria" panose="02040503050406030204" pitchFamily="18" charset="0"/>
              </a:rPr>
              <a:t>rozlišujeme 3 stupně: </a:t>
            </a:r>
          </a:p>
          <a:p>
            <a:pPr lvl="2"/>
            <a:r>
              <a:rPr lang="cs-CZ" sz="2400" i="1" dirty="0" smtClean="0">
                <a:latin typeface="Cambria" panose="02040503050406030204" pitchFamily="18" charset="0"/>
              </a:rPr>
              <a:t>pozitiv</a:t>
            </a:r>
            <a:r>
              <a:rPr lang="cs-CZ" sz="2400" dirty="0" smtClean="0">
                <a:latin typeface="Cambria" panose="02040503050406030204" pitchFamily="18" charset="0"/>
              </a:rPr>
              <a:t> (základní stupeň) </a:t>
            </a:r>
            <a:endParaRPr lang="cs-CZ" sz="2400" dirty="0">
              <a:latin typeface="Cambria" panose="02040503050406030204" pitchFamily="18" charset="0"/>
            </a:endParaRPr>
          </a:p>
          <a:p>
            <a:pPr lvl="2"/>
            <a:r>
              <a:rPr lang="cs-CZ" sz="2400" i="1" dirty="0" smtClean="0">
                <a:latin typeface="Cambria" panose="02040503050406030204" pitchFamily="18" charset="0"/>
              </a:rPr>
              <a:t>komparativ</a:t>
            </a:r>
            <a:r>
              <a:rPr lang="cs-CZ" sz="2400" dirty="0" smtClean="0">
                <a:latin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</a:rPr>
              <a:t>(2. stupeň) </a:t>
            </a:r>
            <a:r>
              <a:rPr lang="cs-CZ" sz="2400" dirty="0" smtClean="0">
                <a:latin typeface="Cambria" panose="02040503050406030204" pitchFamily="18" charset="0"/>
              </a:rPr>
              <a:t>- pro </a:t>
            </a:r>
            <a:r>
              <a:rPr lang="cs-CZ" sz="2400" dirty="0">
                <a:latin typeface="Cambria" panose="02040503050406030204" pitchFamily="18" charset="0"/>
              </a:rPr>
              <a:t>vyjádření vyššího stupně vlastnosti při srovnání dvou </a:t>
            </a:r>
            <a:r>
              <a:rPr lang="cs-CZ" sz="2400" dirty="0" smtClean="0">
                <a:latin typeface="Cambria" panose="02040503050406030204" pitchFamily="18" charset="0"/>
              </a:rPr>
              <a:t>objektů </a:t>
            </a:r>
            <a:endParaRPr lang="cs-CZ" sz="2400" dirty="0">
              <a:latin typeface="Cambria" panose="02040503050406030204" pitchFamily="18" charset="0"/>
            </a:endParaRPr>
          </a:p>
          <a:p>
            <a:pPr lvl="2"/>
            <a:r>
              <a:rPr lang="cs-CZ" sz="2400" i="1" dirty="0" smtClean="0">
                <a:latin typeface="Cambria" panose="02040503050406030204" pitchFamily="18" charset="0"/>
              </a:rPr>
              <a:t>superlativ</a:t>
            </a:r>
            <a:r>
              <a:rPr lang="cs-CZ" sz="2400" dirty="0" smtClean="0">
                <a:latin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</a:rPr>
              <a:t>(3. stupeň) </a:t>
            </a:r>
            <a:r>
              <a:rPr lang="cs-CZ" sz="2400" dirty="0" smtClean="0">
                <a:latin typeface="Cambria" panose="02040503050406030204" pitchFamily="18" charset="0"/>
              </a:rPr>
              <a:t>- pro </a:t>
            </a:r>
            <a:r>
              <a:rPr lang="cs-CZ" sz="2400" dirty="0">
                <a:latin typeface="Cambria" panose="02040503050406030204" pitchFamily="18" charset="0"/>
              </a:rPr>
              <a:t>vyjádření nejvyššího stupně vlastnosti při srovnání </a:t>
            </a:r>
            <a:r>
              <a:rPr lang="cs-CZ" sz="2400" dirty="0" smtClean="0">
                <a:latin typeface="Cambria" panose="02040503050406030204" pitchFamily="18" charset="0"/>
              </a:rPr>
              <a:t>jednoho objektu s několika dalšími</a:t>
            </a:r>
            <a:endParaRPr lang="cs-CZ" sz="2400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02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Latinský komparativ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c</a:t>
            </a:r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harakteristika</a:t>
            </a:r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dirty="0">
                <a:latin typeface="Cambria" panose="02040503050406030204" pitchFamily="18" charset="0"/>
              </a:rPr>
              <a:t>nominativ singuláru je zakončen příponou </a:t>
            </a:r>
            <a:r>
              <a:rPr lang="cs-CZ" b="1" dirty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ior</a:t>
            </a:r>
            <a:r>
              <a:rPr lang="cs-CZ" dirty="0">
                <a:latin typeface="Cambria" panose="02040503050406030204" pitchFamily="18" charset="0"/>
              </a:rPr>
              <a:t> (mužské a ženské tvary) a </a:t>
            </a:r>
            <a:r>
              <a:rPr lang="cs-CZ" b="1" dirty="0">
                <a:latin typeface="Cambria" panose="02040503050406030204" pitchFamily="18" charset="0"/>
              </a:rPr>
              <a:t>-ius</a:t>
            </a:r>
            <a:r>
              <a:rPr lang="cs-CZ" dirty="0">
                <a:latin typeface="Cambria" panose="02040503050406030204" pitchFamily="18" charset="0"/>
              </a:rPr>
              <a:t> (střední tvary</a:t>
            </a:r>
            <a:r>
              <a:rPr lang="cs-CZ" dirty="0" smtClean="0">
                <a:latin typeface="Cambria" panose="02040503050406030204" pitchFamily="18" charset="0"/>
              </a:rPr>
              <a:t>)</a:t>
            </a:r>
            <a:endParaRPr lang="cs-CZ" dirty="0">
              <a:latin typeface="Cambria" panose="02040503050406030204" pitchFamily="18" charset="0"/>
            </a:endParaRPr>
          </a:p>
          <a:p>
            <a:pPr lvl="1"/>
            <a:r>
              <a:rPr lang="cs-CZ" dirty="0">
                <a:latin typeface="Cambria" panose="02040503050406030204" pitchFamily="18" charset="0"/>
              </a:rPr>
              <a:t>při pravidelném stupňování se komparativy tvoří připojením přípony </a:t>
            </a:r>
            <a:r>
              <a:rPr lang="cs-CZ" b="1" dirty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ior</a:t>
            </a:r>
            <a:r>
              <a:rPr lang="cs-CZ" b="1" dirty="0">
                <a:latin typeface="Cambria" panose="02040503050406030204" pitchFamily="18" charset="0"/>
              </a:rPr>
              <a:t>, -ius</a:t>
            </a:r>
            <a:r>
              <a:rPr lang="cs-CZ" dirty="0">
                <a:latin typeface="Cambria" panose="02040503050406030204" pitchFamily="18" charset="0"/>
              </a:rPr>
              <a:t> ke genitivnímu kmeni adjektiva, např</a:t>
            </a:r>
            <a:r>
              <a:rPr lang="cs-CZ" dirty="0" smtClean="0">
                <a:latin typeface="Cambria" panose="02040503050406030204" pitchFamily="18" charset="0"/>
              </a:rPr>
              <a:t>.:</a:t>
            </a:r>
          </a:p>
          <a:p>
            <a:pPr lvl="2"/>
            <a:r>
              <a:rPr lang="cs-CZ" i="1" dirty="0" err="1" smtClean="0">
                <a:latin typeface="Cambria" panose="02040503050406030204" pitchFamily="18" charset="0"/>
              </a:rPr>
              <a:t>lātus</a:t>
            </a:r>
            <a:r>
              <a:rPr lang="cs-CZ" i="1" dirty="0">
                <a:latin typeface="Cambria" panose="02040503050406030204" pitchFamily="18" charset="0"/>
              </a:rPr>
              <a:t>, a, </a:t>
            </a:r>
            <a:r>
              <a:rPr lang="cs-CZ" i="1" dirty="0" smtClean="0">
                <a:latin typeface="Cambria" panose="02040503050406030204" pitchFamily="18" charset="0"/>
              </a:rPr>
              <a:t>um</a:t>
            </a:r>
            <a:r>
              <a:rPr lang="cs-CZ" dirty="0" smtClean="0">
                <a:latin typeface="Cambria" panose="02040503050406030204" pitchFamily="18" charset="0"/>
              </a:rPr>
              <a:t>	&gt;	</a:t>
            </a:r>
            <a:r>
              <a:rPr lang="cs-CZ" i="1" dirty="0" err="1" smtClean="0">
                <a:latin typeface="Cambria" panose="02040503050406030204" pitchFamily="18" charset="0"/>
              </a:rPr>
              <a:t>lātior</a:t>
            </a:r>
            <a:r>
              <a:rPr lang="cs-CZ" i="1" dirty="0">
                <a:latin typeface="Cambria" panose="02040503050406030204" pitchFamily="18" charset="0"/>
              </a:rPr>
              <a:t>, </a:t>
            </a:r>
            <a:r>
              <a:rPr lang="cs-CZ" i="1" dirty="0" err="1">
                <a:latin typeface="Cambria" panose="02040503050406030204" pitchFamily="18" charset="0"/>
              </a:rPr>
              <a:t>lātius</a:t>
            </a:r>
            <a:endParaRPr lang="cs-CZ" dirty="0">
              <a:latin typeface="Cambria" panose="02040503050406030204" pitchFamily="18" charset="0"/>
            </a:endParaRPr>
          </a:p>
          <a:p>
            <a:pPr lvl="1"/>
            <a:r>
              <a:rPr lang="cs-CZ" dirty="0">
                <a:latin typeface="Cambria" panose="02040503050406030204" pitchFamily="18" charset="0"/>
              </a:rPr>
              <a:t>komparativy jsou </a:t>
            </a:r>
            <a:r>
              <a:rPr lang="cs-CZ" dirty="0" err="1">
                <a:latin typeface="Cambria" panose="02040503050406030204" pitchFamily="18" charset="0"/>
              </a:rPr>
              <a:t>dvojvýchodná</a:t>
            </a:r>
            <a:r>
              <a:rPr lang="cs-CZ" dirty="0">
                <a:latin typeface="Cambria" panose="02040503050406030204" pitchFamily="18" charset="0"/>
              </a:rPr>
              <a:t> adjektiva 3. deklinace a patří mezi souhláskové </a:t>
            </a:r>
            <a:r>
              <a:rPr lang="cs-CZ" dirty="0" smtClean="0">
                <a:latin typeface="Cambria" panose="02040503050406030204" pitchFamily="18" charset="0"/>
              </a:rPr>
              <a:t>kmeny</a:t>
            </a:r>
            <a:r>
              <a:rPr lang="cs-CZ" b="1" dirty="0">
                <a:latin typeface="Cambria" panose="02040503050406030204" pitchFamily="18" charset="0"/>
              </a:rPr>
              <a:t> 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s</a:t>
            </a:r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kloňování</a:t>
            </a:r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dirty="0">
                <a:latin typeface="Cambria" panose="02040503050406030204" pitchFamily="18" charset="0"/>
              </a:rPr>
              <a:t>tvary </a:t>
            </a:r>
            <a:r>
              <a:rPr lang="cs-CZ" dirty="0" smtClean="0">
                <a:latin typeface="Cambria" panose="02040503050406030204" pitchFamily="18" charset="0"/>
              </a:rPr>
              <a:t>s</a:t>
            </a:r>
            <a:r>
              <a:rPr lang="cs-CZ" dirty="0">
                <a:latin typeface="Cambria" panose="02040503050406030204" pitchFamily="18" charset="0"/>
              </a:rPr>
              <a:t> příponou </a:t>
            </a:r>
            <a:r>
              <a:rPr lang="cs-CZ" b="1" dirty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ior</a:t>
            </a:r>
            <a:r>
              <a:rPr lang="cs-CZ" b="1" dirty="0">
                <a:latin typeface="Cambria" panose="02040503050406030204" pitchFamily="18" charset="0"/>
              </a:rPr>
              <a:t> </a:t>
            </a:r>
            <a:r>
              <a:rPr lang="cs-CZ" dirty="0" smtClean="0">
                <a:latin typeface="Cambria" panose="02040503050406030204" pitchFamily="18" charset="0"/>
              </a:rPr>
              <a:t>podle </a:t>
            </a:r>
            <a:r>
              <a:rPr lang="cs-CZ" dirty="0">
                <a:latin typeface="Cambria" panose="02040503050406030204" pitchFamily="18" charset="0"/>
              </a:rPr>
              <a:t>vzoru </a:t>
            </a:r>
            <a:r>
              <a:rPr lang="cs-CZ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pulmō</a:t>
            </a:r>
            <a:endParaRPr lang="cs-CZ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r>
              <a:rPr lang="cs-CZ" dirty="0" smtClean="0">
                <a:latin typeface="Cambria" panose="02040503050406030204" pitchFamily="18" charset="0"/>
              </a:rPr>
              <a:t>tvary </a:t>
            </a:r>
            <a:r>
              <a:rPr lang="cs-CZ" dirty="0">
                <a:latin typeface="Cambria" panose="02040503050406030204" pitchFamily="18" charset="0"/>
              </a:rPr>
              <a:t>s příponou </a:t>
            </a:r>
            <a:r>
              <a:rPr lang="cs-CZ" b="1" dirty="0">
                <a:latin typeface="Cambria" panose="02040503050406030204" pitchFamily="18" charset="0"/>
              </a:rPr>
              <a:t>-ius </a:t>
            </a:r>
            <a:r>
              <a:rPr lang="cs-CZ" dirty="0">
                <a:latin typeface="Cambria" panose="02040503050406030204" pitchFamily="18" charset="0"/>
              </a:rPr>
              <a:t>podle vzoru </a:t>
            </a:r>
            <a:r>
              <a:rPr lang="cs-CZ" i="1" dirty="0">
                <a:solidFill>
                  <a:schemeClr val="tx1"/>
                </a:solidFill>
                <a:latin typeface="Cambria" panose="02040503050406030204" pitchFamily="18" charset="0"/>
              </a:rPr>
              <a:t>corpus</a:t>
            </a:r>
            <a:endParaRPr lang="cs-CZ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Skloňování komparativů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>
                <a:latin typeface="Cambria" panose="02040503050406030204" pitchFamily="18" charset="0"/>
              </a:rPr>
              <a:t>s</a:t>
            </a:r>
            <a:r>
              <a:rPr lang="cs-CZ" sz="2400" dirty="0" smtClean="0">
                <a:latin typeface="Cambria" panose="02040503050406030204" pitchFamily="18" charset="0"/>
              </a:rPr>
              <a:t>kloňování doplňujícího vzoru </a:t>
            </a:r>
            <a:r>
              <a:rPr lang="cs-CZ" sz="2400" b="1" dirty="0" err="1">
                <a:latin typeface="Cambria" panose="02040503050406030204" pitchFamily="18" charset="0"/>
              </a:rPr>
              <a:t>lātior</a:t>
            </a:r>
            <a:r>
              <a:rPr lang="cs-CZ" sz="2400" b="1" dirty="0">
                <a:latin typeface="Cambria" panose="02040503050406030204" pitchFamily="18" charset="0"/>
              </a:rPr>
              <a:t>, </a:t>
            </a:r>
            <a:r>
              <a:rPr lang="cs-CZ" sz="2400" b="1" dirty="0" smtClean="0">
                <a:latin typeface="Cambria" panose="02040503050406030204" pitchFamily="18" charset="0"/>
              </a:rPr>
              <a:t>ius</a:t>
            </a:r>
            <a:endParaRPr lang="cs-CZ" sz="24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411519"/>
              </p:ext>
            </p:extLst>
          </p:nvPr>
        </p:nvGraphicFramePr>
        <p:xfrm>
          <a:off x="539552" y="1700808"/>
          <a:ext cx="8229600" cy="45720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53092"/>
                <a:gridCol w="476922"/>
                <a:gridCol w="1714949"/>
                <a:gridCol w="572845"/>
                <a:gridCol w="1619026"/>
                <a:gridCol w="541468"/>
                <a:gridCol w="165129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ius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 smtClean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</a:t>
                      </a:r>
                      <a:r>
                        <a:rPr lang="cs-CZ" sz="20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ius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ēs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ior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ibus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32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Latinský superlativ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c</a:t>
            </a:r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harakteristika</a:t>
            </a:r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dirty="0" err="1">
                <a:latin typeface="Cambria" panose="02040503050406030204" pitchFamily="18" charset="0"/>
              </a:rPr>
              <a:t>n</a:t>
            </a:r>
            <a:r>
              <a:rPr lang="cs-CZ" dirty="0" err="1" smtClean="0">
                <a:latin typeface="Cambria" panose="02040503050406030204" pitchFamily="18" charset="0"/>
              </a:rPr>
              <a:t>om</a:t>
            </a:r>
            <a:r>
              <a:rPr lang="cs-CZ" dirty="0" smtClean="0">
                <a:latin typeface="Cambria" panose="02040503050406030204" pitchFamily="18" charset="0"/>
              </a:rPr>
              <a:t>. </a:t>
            </a:r>
            <a:r>
              <a:rPr lang="cs-CZ" dirty="0" err="1">
                <a:latin typeface="Cambria" panose="02040503050406030204" pitchFamily="18" charset="0"/>
              </a:rPr>
              <a:t>s</a:t>
            </a:r>
            <a:r>
              <a:rPr lang="cs-CZ" dirty="0" err="1" smtClean="0">
                <a:latin typeface="Cambria" panose="02040503050406030204" pitchFamily="18" charset="0"/>
              </a:rPr>
              <a:t>g</a:t>
            </a:r>
            <a:r>
              <a:rPr lang="cs-CZ" dirty="0" smtClean="0">
                <a:latin typeface="Cambria" panose="02040503050406030204" pitchFamily="18" charset="0"/>
              </a:rPr>
              <a:t>. </a:t>
            </a:r>
            <a:r>
              <a:rPr lang="cs-CZ" dirty="0">
                <a:latin typeface="Cambria" panose="02040503050406030204" pitchFamily="18" charset="0"/>
              </a:rPr>
              <a:t>je zakončen příponou </a:t>
            </a:r>
            <a:r>
              <a:rPr lang="cs-CZ" b="1" dirty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issimus</a:t>
            </a:r>
            <a:r>
              <a:rPr lang="cs-CZ" b="1" dirty="0">
                <a:latin typeface="Cambria" panose="02040503050406030204" pitchFamily="18" charset="0"/>
              </a:rPr>
              <a:t>, -</a:t>
            </a:r>
            <a:r>
              <a:rPr lang="cs-CZ" b="1" dirty="0" err="1">
                <a:latin typeface="Cambria" panose="02040503050406030204" pitchFamily="18" charset="0"/>
              </a:rPr>
              <a:t>issima</a:t>
            </a:r>
            <a:r>
              <a:rPr lang="cs-CZ" b="1" dirty="0">
                <a:latin typeface="Cambria" panose="02040503050406030204" pitchFamily="18" charset="0"/>
              </a:rPr>
              <a:t>, -</a:t>
            </a:r>
            <a:r>
              <a:rPr lang="cs-CZ" b="1" dirty="0" err="1">
                <a:latin typeface="Cambria" panose="02040503050406030204" pitchFamily="18" charset="0"/>
              </a:rPr>
              <a:t>issimum</a:t>
            </a:r>
            <a:endParaRPr lang="cs-CZ" dirty="0">
              <a:latin typeface="Cambria" panose="02040503050406030204" pitchFamily="18" charset="0"/>
            </a:endParaRPr>
          </a:p>
          <a:p>
            <a:pPr lvl="1"/>
            <a:r>
              <a:rPr lang="cs-CZ" dirty="0">
                <a:latin typeface="Cambria" panose="02040503050406030204" pitchFamily="18" charset="0"/>
              </a:rPr>
              <a:t>při pravidelném stupňování se superlativy tvoří připojením přípony </a:t>
            </a:r>
            <a:r>
              <a:rPr lang="cs-CZ" b="1" dirty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issimus</a:t>
            </a:r>
            <a:r>
              <a:rPr lang="cs-CZ" b="1" dirty="0">
                <a:latin typeface="Cambria" panose="02040503050406030204" pitchFamily="18" charset="0"/>
              </a:rPr>
              <a:t>, -</a:t>
            </a:r>
            <a:r>
              <a:rPr lang="cs-CZ" b="1" dirty="0" err="1">
                <a:latin typeface="Cambria" panose="02040503050406030204" pitchFamily="18" charset="0"/>
              </a:rPr>
              <a:t>issima</a:t>
            </a:r>
            <a:r>
              <a:rPr lang="cs-CZ" b="1" dirty="0">
                <a:latin typeface="Cambria" panose="02040503050406030204" pitchFamily="18" charset="0"/>
              </a:rPr>
              <a:t>, </a:t>
            </a:r>
            <a:r>
              <a:rPr lang="cs-CZ" b="1" dirty="0" smtClean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issimum</a:t>
            </a:r>
            <a:r>
              <a:rPr lang="cs-CZ" dirty="0">
                <a:latin typeface="Cambria" panose="02040503050406030204" pitchFamily="18" charset="0"/>
              </a:rPr>
              <a:t> ke genitivnímu kmeni adjektiva, např</a:t>
            </a:r>
            <a:r>
              <a:rPr lang="cs-CZ" dirty="0" smtClean="0">
                <a:latin typeface="Cambria" panose="02040503050406030204" pitchFamily="18" charset="0"/>
              </a:rPr>
              <a:t>.:</a:t>
            </a:r>
          </a:p>
          <a:p>
            <a:pPr lvl="2"/>
            <a:r>
              <a:rPr lang="cs-CZ" i="1" dirty="0" err="1" smtClean="0">
                <a:latin typeface="Cambria" panose="02040503050406030204" pitchFamily="18" charset="0"/>
              </a:rPr>
              <a:t>lātus</a:t>
            </a:r>
            <a:r>
              <a:rPr lang="cs-CZ" i="1" dirty="0">
                <a:latin typeface="Cambria" panose="02040503050406030204" pitchFamily="18" charset="0"/>
              </a:rPr>
              <a:t>, a, </a:t>
            </a:r>
            <a:r>
              <a:rPr lang="cs-CZ" i="1" dirty="0" smtClean="0">
                <a:latin typeface="Cambria" panose="02040503050406030204" pitchFamily="18" charset="0"/>
              </a:rPr>
              <a:t>um	</a:t>
            </a:r>
            <a:r>
              <a:rPr lang="cs-CZ" dirty="0" smtClean="0">
                <a:latin typeface="Cambria" panose="02040503050406030204" pitchFamily="18" charset="0"/>
              </a:rPr>
              <a:t>&gt;	</a:t>
            </a:r>
            <a:r>
              <a:rPr lang="cs-CZ" i="1" dirty="0" err="1" smtClean="0">
                <a:latin typeface="Cambria" panose="02040503050406030204" pitchFamily="18" charset="0"/>
              </a:rPr>
              <a:t>lātissimus</a:t>
            </a:r>
            <a:r>
              <a:rPr lang="cs-CZ" i="1" dirty="0">
                <a:latin typeface="Cambria" panose="02040503050406030204" pitchFamily="18" charset="0"/>
              </a:rPr>
              <a:t>, </a:t>
            </a:r>
            <a:r>
              <a:rPr lang="cs-CZ" i="1" dirty="0" err="1">
                <a:latin typeface="Cambria" panose="02040503050406030204" pitchFamily="18" charset="0"/>
              </a:rPr>
              <a:t>lātissima</a:t>
            </a:r>
            <a:r>
              <a:rPr lang="cs-CZ" i="1" dirty="0">
                <a:latin typeface="Cambria" panose="02040503050406030204" pitchFamily="18" charset="0"/>
              </a:rPr>
              <a:t>, </a:t>
            </a:r>
            <a:r>
              <a:rPr lang="cs-CZ" i="1" dirty="0" err="1">
                <a:latin typeface="Cambria" panose="02040503050406030204" pitchFamily="18" charset="0"/>
              </a:rPr>
              <a:t>lātissimum</a:t>
            </a:r>
            <a:endParaRPr lang="cs-CZ" dirty="0">
              <a:latin typeface="Cambria" panose="02040503050406030204" pitchFamily="18" charset="0"/>
            </a:endParaRPr>
          </a:p>
          <a:p>
            <a:pPr lvl="1"/>
            <a:r>
              <a:rPr lang="cs-CZ" dirty="0">
                <a:latin typeface="Cambria" panose="02040503050406030204" pitchFamily="18" charset="0"/>
              </a:rPr>
              <a:t>superlativy jsou trojvýchodná adjektiva 1. a 2. deklinace</a:t>
            </a:r>
          </a:p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s</a:t>
            </a:r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kloňování</a:t>
            </a:r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dirty="0" smtClean="0">
                <a:latin typeface="Cambria" panose="02040503050406030204" pitchFamily="18" charset="0"/>
              </a:rPr>
              <a:t>mužské </a:t>
            </a:r>
            <a:r>
              <a:rPr lang="cs-CZ" dirty="0">
                <a:latin typeface="Cambria" panose="02040503050406030204" pitchFamily="18" charset="0"/>
              </a:rPr>
              <a:t>tvary s příponou </a:t>
            </a:r>
            <a:r>
              <a:rPr lang="cs-CZ" b="1" dirty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issimus</a:t>
            </a:r>
            <a:r>
              <a:rPr lang="cs-CZ" b="1" dirty="0">
                <a:latin typeface="Cambria" panose="02040503050406030204" pitchFamily="18" charset="0"/>
              </a:rPr>
              <a:t> </a:t>
            </a:r>
            <a:r>
              <a:rPr lang="cs-CZ" dirty="0" smtClean="0">
                <a:latin typeface="Cambria" panose="02040503050406030204" pitchFamily="18" charset="0"/>
              </a:rPr>
              <a:t>podle </a:t>
            </a:r>
            <a:r>
              <a:rPr lang="cs-CZ" dirty="0">
                <a:latin typeface="Cambria" panose="02040503050406030204" pitchFamily="18" charset="0"/>
              </a:rPr>
              <a:t>vzoru </a:t>
            </a:r>
            <a:r>
              <a:rPr lang="cs-CZ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nervus</a:t>
            </a:r>
            <a:endParaRPr lang="cs-CZ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r>
              <a:rPr lang="cs-CZ" dirty="0" smtClean="0">
                <a:latin typeface="Cambria" panose="02040503050406030204" pitchFamily="18" charset="0"/>
              </a:rPr>
              <a:t>ženské </a:t>
            </a:r>
            <a:r>
              <a:rPr lang="cs-CZ" dirty="0">
                <a:latin typeface="Cambria" panose="02040503050406030204" pitchFamily="18" charset="0"/>
              </a:rPr>
              <a:t>tvary s příponou </a:t>
            </a:r>
            <a:r>
              <a:rPr lang="cs-CZ" b="1" dirty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issima</a:t>
            </a:r>
            <a:r>
              <a:rPr lang="cs-CZ" b="1" dirty="0">
                <a:latin typeface="Cambria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</a:rPr>
              <a:t>podle vzoru </a:t>
            </a:r>
            <a:r>
              <a:rPr lang="cs-CZ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vēna</a:t>
            </a:r>
            <a:endParaRPr lang="cs-CZ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r>
              <a:rPr lang="cs-CZ" dirty="0" smtClean="0">
                <a:latin typeface="Cambria" panose="02040503050406030204" pitchFamily="18" charset="0"/>
              </a:rPr>
              <a:t>střední </a:t>
            </a:r>
            <a:r>
              <a:rPr lang="cs-CZ" dirty="0">
                <a:latin typeface="Cambria" panose="02040503050406030204" pitchFamily="18" charset="0"/>
              </a:rPr>
              <a:t>tvary s příponou </a:t>
            </a:r>
            <a:r>
              <a:rPr lang="cs-CZ" b="1" dirty="0">
                <a:latin typeface="Cambria" panose="02040503050406030204" pitchFamily="18" charset="0"/>
              </a:rPr>
              <a:t>-</a:t>
            </a:r>
            <a:r>
              <a:rPr lang="cs-CZ" b="1" dirty="0" err="1">
                <a:latin typeface="Cambria" panose="02040503050406030204" pitchFamily="18" charset="0"/>
              </a:rPr>
              <a:t>issimum</a:t>
            </a:r>
            <a:r>
              <a:rPr lang="cs-CZ" b="1" dirty="0">
                <a:latin typeface="Cambria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</a:rPr>
              <a:t>podle vzoru </a:t>
            </a:r>
            <a:r>
              <a:rPr lang="cs-CZ" i="1" dirty="0" err="1">
                <a:solidFill>
                  <a:schemeClr val="tx1"/>
                </a:solidFill>
                <a:latin typeface="Cambria" panose="02040503050406030204" pitchFamily="18" charset="0"/>
              </a:rPr>
              <a:t>sēptum</a:t>
            </a:r>
            <a:endParaRPr lang="cs-CZ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Skloňování superlativů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</a:rPr>
              <a:t>s</a:t>
            </a:r>
            <a:r>
              <a:rPr lang="cs-CZ" sz="2400" dirty="0" smtClean="0">
                <a:latin typeface="Cambria" panose="02040503050406030204" pitchFamily="18" charset="0"/>
              </a:rPr>
              <a:t>kloňování doplňujícího vzoru </a:t>
            </a:r>
            <a:r>
              <a:rPr lang="cs-CZ" sz="2400" b="1" dirty="0" err="1">
                <a:latin typeface="Cambria" panose="02040503050406030204" pitchFamily="18" charset="0"/>
              </a:rPr>
              <a:t>lātissimus</a:t>
            </a:r>
            <a:r>
              <a:rPr lang="cs-CZ" sz="2400" b="1" dirty="0">
                <a:latin typeface="Cambria" panose="02040503050406030204" pitchFamily="18" charset="0"/>
              </a:rPr>
              <a:t>, a, </a:t>
            </a:r>
            <a:r>
              <a:rPr lang="cs-CZ" sz="2400" b="1" dirty="0" smtClean="0">
                <a:latin typeface="Cambria" panose="02040503050406030204" pitchFamily="18" charset="0"/>
              </a:rPr>
              <a:t>um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189347"/>
              </p:ext>
            </p:extLst>
          </p:nvPr>
        </p:nvGraphicFramePr>
        <p:xfrm>
          <a:off x="480726" y="1700808"/>
          <a:ext cx="8229600" cy="437883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53092"/>
                <a:gridCol w="349950"/>
                <a:gridCol w="1841921"/>
                <a:gridCol w="318319"/>
                <a:gridCol w="1873552"/>
                <a:gridCol w="286688"/>
                <a:gridCol w="190607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Cambria" panose="02040503050406030204" pitchFamily="18" charset="0"/>
                        </a:rPr>
                        <a:t>sg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F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Cambria" panose="02040503050406030204" pitchFamily="18" charset="0"/>
                        </a:rPr>
                        <a:t>pl</a:t>
                      </a:r>
                      <a:r>
                        <a:rPr lang="cs-CZ" sz="1800" dirty="0">
                          <a:effectLst/>
                          <a:latin typeface="Cambria" panose="02040503050406030204" pitchFamily="18" charset="0"/>
                        </a:rPr>
                        <a:t>.</a:t>
                      </a: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nom.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ae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gen.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ārum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ōrum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akuz.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ōs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ās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abl.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 smtClean="0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 smtClean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lāt-</a:t>
                      </a:r>
                      <a:r>
                        <a:rPr lang="cs-CZ" sz="2000" dirty="0" err="1">
                          <a:solidFill>
                            <a:srgbClr val="0070C0"/>
                          </a:solidFill>
                          <a:effectLst/>
                          <a:latin typeface="Cambria" panose="02040503050406030204" pitchFamily="18" charset="0"/>
                        </a:rPr>
                        <a:t>issim</a:t>
                      </a:r>
                      <a:r>
                        <a:rPr lang="cs-CZ" sz="2000" dirty="0" err="1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īs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65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dirty="0" smtClean="0">
                <a:latin typeface="Cambria" panose="02040503050406030204" pitchFamily="18" charset="0"/>
              </a:rPr>
              <a:t>Typy stupňování latinských adjektiv</a:t>
            </a:r>
            <a:endParaRPr lang="cs-CZ" sz="3600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0"/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pravidelné stupňování</a:t>
            </a:r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komparativ </a:t>
            </a:r>
            <a:r>
              <a:rPr lang="cs-CZ" sz="2400" dirty="0" smtClean="0">
                <a:latin typeface="Cambria" panose="02040503050406030204" pitchFamily="18" charset="0"/>
              </a:rPr>
              <a:t>se tvoří </a:t>
            </a:r>
            <a:r>
              <a:rPr lang="cs-CZ" sz="2400" dirty="0">
                <a:latin typeface="Cambria" panose="02040503050406030204" pitchFamily="18" charset="0"/>
              </a:rPr>
              <a:t>od genitivního kmene adjektiva připojením přípony </a:t>
            </a:r>
            <a:r>
              <a:rPr lang="pt-BR" sz="2400" b="1" dirty="0" smtClean="0">
                <a:latin typeface="Cambria" panose="02040503050406030204" pitchFamily="18" charset="0"/>
              </a:rPr>
              <a:t>-</a:t>
            </a:r>
            <a:r>
              <a:rPr lang="pt-BR" sz="2400" b="1" dirty="0">
                <a:latin typeface="Cambria" panose="02040503050406030204" pitchFamily="18" charset="0"/>
              </a:rPr>
              <a:t>ior</a:t>
            </a:r>
            <a:r>
              <a:rPr lang="pt-BR" sz="2400" i="1" dirty="0">
                <a:latin typeface="Cambria" panose="02040503050406030204" pitchFamily="18" charset="0"/>
              </a:rPr>
              <a:t> </a:t>
            </a:r>
            <a:r>
              <a:rPr lang="pt-BR" sz="2400" dirty="0" smtClean="0">
                <a:latin typeface="Cambria" panose="02040503050406030204" pitchFamily="18" charset="0"/>
              </a:rPr>
              <a:t>(M</a:t>
            </a:r>
            <a:r>
              <a:rPr lang="cs-CZ" sz="2400" dirty="0" smtClean="0">
                <a:latin typeface="Cambria" panose="02040503050406030204" pitchFamily="18" charset="0"/>
              </a:rPr>
              <a:t>,</a:t>
            </a:r>
            <a:r>
              <a:rPr lang="pt-BR" sz="2400" dirty="0" smtClean="0">
                <a:latin typeface="Cambria" panose="02040503050406030204" pitchFamily="18" charset="0"/>
              </a:rPr>
              <a:t> </a:t>
            </a:r>
            <a:r>
              <a:rPr lang="pt-BR" sz="2400" dirty="0">
                <a:latin typeface="Cambria" panose="02040503050406030204" pitchFamily="18" charset="0"/>
              </a:rPr>
              <a:t>F</a:t>
            </a:r>
            <a:r>
              <a:rPr lang="pt-BR" sz="2400" dirty="0" smtClean="0">
                <a:latin typeface="Cambria" panose="02040503050406030204" pitchFamily="18" charset="0"/>
              </a:rPr>
              <a:t>)</a:t>
            </a:r>
            <a:r>
              <a:rPr lang="cs-CZ" sz="2400" dirty="0" smtClean="0">
                <a:latin typeface="Cambria" panose="02040503050406030204" pitchFamily="18" charset="0"/>
              </a:rPr>
              <a:t> nebo</a:t>
            </a:r>
            <a:r>
              <a:rPr lang="pt-BR" sz="2400" dirty="0" smtClean="0">
                <a:latin typeface="Cambria" panose="02040503050406030204" pitchFamily="18" charset="0"/>
              </a:rPr>
              <a:t> </a:t>
            </a:r>
            <a:r>
              <a:rPr lang="pt-BR" sz="2400" b="1" dirty="0">
                <a:latin typeface="Cambria" panose="02040503050406030204" pitchFamily="18" charset="0"/>
              </a:rPr>
              <a:t>-ius</a:t>
            </a:r>
            <a:r>
              <a:rPr lang="pt-BR" sz="2400" i="1" dirty="0">
                <a:latin typeface="Cambria" panose="02040503050406030204" pitchFamily="18" charset="0"/>
              </a:rPr>
              <a:t> </a:t>
            </a:r>
            <a:r>
              <a:rPr lang="pt-BR" sz="2400" dirty="0">
                <a:latin typeface="Cambria" panose="02040503050406030204" pitchFamily="18" charset="0"/>
              </a:rPr>
              <a:t>(+ N) </a:t>
            </a:r>
          </a:p>
          <a:p>
            <a:pPr lvl="1"/>
            <a:r>
              <a:rPr lang="cs-CZ" sz="2400" dirty="0" smtClean="0">
                <a:latin typeface="Cambria" panose="02040503050406030204" pitchFamily="18" charset="0"/>
              </a:rPr>
              <a:t>superlativ </a:t>
            </a:r>
            <a:r>
              <a:rPr lang="cs-CZ" sz="2400" dirty="0">
                <a:latin typeface="Cambria" panose="02040503050406030204" pitchFamily="18" charset="0"/>
              </a:rPr>
              <a:t>se tvoří </a:t>
            </a:r>
            <a:r>
              <a:rPr lang="cs-CZ" sz="2400" dirty="0" smtClean="0">
                <a:latin typeface="Cambria" panose="02040503050406030204" pitchFamily="18" charset="0"/>
              </a:rPr>
              <a:t>od </a:t>
            </a:r>
            <a:r>
              <a:rPr lang="cs-CZ" sz="2400" dirty="0">
                <a:latin typeface="Cambria" panose="02040503050406030204" pitchFamily="18" charset="0"/>
              </a:rPr>
              <a:t>genitivního kmene připojením přípony </a:t>
            </a:r>
            <a:r>
              <a:rPr lang="pt-BR" sz="2400" b="1" dirty="0" smtClean="0">
                <a:latin typeface="Cambria" panose="02040503050406030204" pitchFamily="18" charset="0"/>
              </a:rPr>
              <a:t>-</a:t>
            </a:r>
            <a:r>
              <a:rPr lang="pt-BR" sz="2400" b="1" dirty="0">
                <a:latin typeface="Cambria" panose="02040503050406030204" pitchFamily="18" charset="0"/>
              </a:rPr>
              <a:t>issimus </a:t>
            </a:r>
            <a:r>
              <a:rPr lang="pt-BR" sz="2400" dirty="0">
                <a:latin typeface="Cambria" panose="02040503050406030204" pitchFamily="18" charset="0"/>
              </a:rPr>
              <a:t>(M), </a:t>
            </a:r>
            <a:r>
              <a:rPr lang="pt-BR" sz="2400" b="1" dirty="0">
                <a:latin typeface="Cambria" panose="02040503050406030204" pitchFamily="18" charset="0"/>
              </a:rPr>
              <a:t>-issima </a:t>
            </a:r>
            <a:r>
              <a:rPr lang="pt-BR" sz="2400" dirty="0">
                <a:latin typeface="Cambria" panose="02040503050406030204" pitchFamily="18" charset="0"/>
              </a:rPr>
              <a:t>(F), </a:t>
            </a:r>
            <a:r>
              <a:rPr lang="pt-BR" sz="2400" b="1" dirty="0">
                <a:latin typeface="Cambria" panose="02040503050406030204" pitchFamily="18" charset="0"/>
              </a:rPr>
              <a:t>-issimum</a:t>
            </a:r>
            <a:r>
              <a:rPr lang="pt-BR" sz="2400" i="1" dirty="0">
                <a:latin typeface="Cambria" panose="02040503050406030204" pitchFamily="18" charset="0"/>
              </a:rPr>
              <a:t> </a:t>
            </a:r>
            <a:r>
              <a:rPr lang="pt-BR" sz="2400" dirty="0">
                <a:latin typeface="Cambria" panose="02040503050406030204" pitchFamily="18" charset="0"/>
              </a:rPr>
              <a:t>(N) </a:t>
            </a:r>
          </a:p>
          <a:p>
            <a:pPr lvl="0"/>
            <a:endParaRPr lang="cs-CZ" sz="1100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0"/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nepravidelné stupňování</a:t>
            </a:r>
          </a:p>
          <a:p>
            <a:pPr lvl="1"/>
            <a:r>
              <a:rPr lang="cs-CZ" sz="2400" dirty="0" smtClean="0">
                <a:latin typeface="Cambria" panose="02040503050406030204" pitchFamily="18" charset="0"/>
              </a:rPr>
              <a:t>jednotlivé </a:t>
            </a:r>
            <a:r>
              <a:rPr lang="cs-CZ" sz="2400" dirty="0">
                <a:latin typeface="Cambria" panose="02040503050406030204" pitchFamily="18" charset="0"/>
              </a:rPr>
              <a:t>stupně </a:t>
            </a:r>
            <a:r>
              <a:rPr lang="cs-CZ" sz="2400" dirty="0" smtClean="0">
                <a:latin typeface="Cambria" panose="02040503050406030204" pitchFamily="18" charset="0"/>
              </a:rPr>
              <a:t>se tvoří </a:t>
            </a:r>
            <a:r>
              <a:rPr lang="cs-CZ" sz="2400" dirty="0">
                <a:latin typeface="Cambria" panose="02040503050406030204" pitchFamily="18" charset="0"/>
              </a:rPr>
              <a:t>od odlišných kmenů </a:t>
            </a:r>
            <a:r>
              <a:rPr lang="cs-CZ" sz="2400" dirty="0" smtClean="0">
                <a:latin typeface="Cambria" panose="02040503050406030204" pitchFamily="18" charset="0"/>
              </a:rPr>
              <a:t>adjektiva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578712"/>
              </p:ext>
            </p:extLst>
          </p:nvPr>
        </p:nvGraphicFramePr>
        <p:xfrm>
          <a:off x="611560" y="4509120"/>
          <a:ext cx="8075241" cy="162040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52328"/>
                <a:gridCol w="1728192"/>
                <a:gridCol w="3394721"/>
              </a:tblGrid>
              <a:tr h="5633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pozitiv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komparativ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superlativ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33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magnus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magna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magnum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major, </a:t>
                      </a:r>
                      <a:r>
                        <a:rPr lang="cs-CZ" sz="20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majus</a:t>
                      </a:r>
                      <a:endParaRPr lang="cs-CZ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maximus</a:t>
                      </a:r>
                      <a:r>
                        <a:rPr lang="cs-CZ" sz="20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maxima, maximum</a:t>
                      </a:r>
                      <a:endParaRPr lang="cs-CZ" sz="20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37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parvus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parva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parvum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minor, minus</a:t>
                      </a:r>
                      <a:endParaRPr lang="cs-CZ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minimus</a:t>
                      </a:r>
                      <a:r>
                        <a:rPr lang="cs-CZ" sz="20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minima, minimum</a:t>
                      </a:r>
                      <a:endParaRPr lang="cs-CZ" sz="20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1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Typy stupňování latinských adjektiv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n</a:t>
            </a:r>
            <a:r>
              <a:rPr lang="cs-CZ" dirty="0" smtClean="0">
                <a:solidFill>
                  <a:srgbClr val="C00000"/>
                </a:solidFill>
                <a:latin typeface="Cambria" panose="02040503050406030204" pitchFamily="18" charset="0"/>
              </a:rPr>
              <a:t>eúplné stupňování</a:t>
            </a:r>
            <a:endParaRPr lang="cs-CZ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400" dirty="0">
                <a:latin typeface="Cambria" panose="02040503050406030204" pitchFamily="18" charset="0"/>
              </a:rPr>
              <a:t>některé adjektivní tvary komparativu, resp. superlativu pocházejí z latinských předložek a chybí jim tvar v </a:t>
            </a:r>
            <a:r>
              <a:rPr lang="cs-CZ" sz="2400" dirty="0" smtClean="0">
                <a:latin typeface="Cambria" panose="02040503050406030204" pitchFamily="18" charset="0"/>
              </a:rPr>
              <a:t>pozitivu: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88427"/>
              </p:ext>
            </p:extLst>
          </p:nvPr>
        </p:nvGraphicFramePr>
        <p:xfrm>
          <a:off x="457200" y="3212976"/>
          <a:ext cx="8229600" cy="28083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54560"/>
                <a:gridCol w="2664296"/>
                <a:gridCol w="3610744"/>
              </a:tblGrid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předložka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komparativ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mbria" panose="02040503050406030204" pitchFamily="18" charset="0"/>
                        </a:rPr>
                        <a:t>superlativ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ante</a:t>
                      </a:r>
                      <a:endParaRPr lang="cs-CZ" sz="20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anterior</a:t>
                      </a:r>
                      <a:r>
                        <a:rPr lang="cs-CZ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anterius</a:t>
                      </a:r>
                      <a:endParaRPr lang="cs-CZ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post</a:t>
                      </a:r>
                      <a:endParaRPr lang="cs-CZ" sz="20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posterior</a:t>
                      </a:r>
                      <a:r>
                        <a:rPr lang="cs-CZ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posterius</a:t>
                      </a:r>
                      <a:endParaRPr lang="cs-CZ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īnfrā</a:t>
                      </a:r>
                      <a:endParaRPr lang="cs-CZ" sz="20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īnferior</a:t>
                      </a:r>
                      <a:r>
                        <a:rPr lang="cs-CZ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īnferius</a:t>
                      </a:r>
                      <a:endParaRPr lang="cs-CZ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intimus</a:t>
                      </a:r>
                      <a:r>
                        <a:rPr lang="cs-CZ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intima, </a:t>
                      </a: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intimum</a:t>
                      </a:r>
                      <a:endParaRPr lang="cs-CZ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supr</a:t>
                      </a:r>
                      <a:r>
                        <a:rPr lang="cs-CZ" sz="2000" b="0" i="1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ā</a:t>
                      </a:r>
                      <a:endParaRPr lang="cs-CZ" sz="2000" b="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superior, </a:t>
                      </a:r>
                      <a:r>
                        <a:rPr lang="cs-CZ" sz="2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superius</a:t>
                      </a:r>
                      <a:endParaRPr lang="cs-CZ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suprēmus</a:t>
                      </a:r>
                      <a:r>
                        <a:rPr lang="cs-CZ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suprēma</a:t>
                      </a:r>
                      <a:r>
                        <a:rPr lang="cs-CZ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suprēmum</a:t>
                      </a:r>
                      <a:endParaRPr lang="cs-CZ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4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Překlad komparativů a superlativů </a:t>
            </a:r>
            <a:br>
              <a:rPr lang="cs-CZ" dirty="0" smtClean="0">
                <a:latin typeface="Cambria" panose="02040503050406030204" pitchFamily="18" charset="0"/>
              </a:rPr>
            </a:br>
            <a:r>
              <a:rPr lang="cs-CZ" dirty="0" smtClean="0">
                <a:latin typeface="Cambria" panose="02040503050406030204" pitchFamily="18" charset="0"/>
              </a:rPr>
              <a:t>v anatomických termínech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latinské komparativy</a:t>
            </a:r>
          </a:p>
          <a:p>
            <a:pPr lvl="1"/>
            <a:r>
              <a:rPr lang="cs-CZ" sz="2200" dirty="0" smtClean="0">
                <a:latin typeface="Cambria" panose="02040503050406030204" pitchFamily="18" charset="0"/>
              </a:rPr>
              <a:t>používají se pro označení anatomické struktury, která se na lidském těle vyskytuje:</a:t>
            </a:r>
          </a:p>
          <a:p>
            <a:pPr lvl="2"/>
            <a:r>
              <a:rPr lang="cs-CZ" sz="2200" dirty="0" smtClean="0">
                <a:latin typeface="Cambria" panose="02040503050406030204" pitchFamily="18" charset="0"/>
              </a:rPr>
              <a:t> v</a:t>
            </a:r>
            <a:r>
              <a:rPr lang="cs-CZ" sz="2200" dirty="0">
                <a:latin typeface="Cambria" panose="02040503050406030204" pitchFamily="18" charset="0"/>
              </a:rPr>
              <a:t> protikladném </a:t>
            </a:r>
            <a:r>
              <a:rPr lang="cs-CZ" sz="2200" dirty="0" smtClean="0">
                <a:latin typeface="Cambria" panose="02040503050406030204" pitchFamily="18" charset="0"/>
              </a:rPr>
              <a:t>umístění:</a:t>
            </a:r>
          </a:p>
          <a:p>
            <a:pPr lvl="3"/>
            <a:r>
              <a:rPr lang="cs-CZ" sz="2200" i="1" dirty="0" smtClean="0">
                <a:latin typeface="Cambria" panose="02040503050406030204" pitchFamily="18" charset="0"/>
              </a:rPr>
              <a:t>labium </a:t>
            </a:r>
            <a:r>
              <a:rPr lang="cs-CZ" sz="2200" i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superius</a:t>
            </a:r>
            <a:r>
              <a:rPr lang="cs-CZ" sz="2200" i="1" dirty="0" smtClean="0">
                <a:latin typeface="Cambria" panose="02040503050406030204" pitchFamily="18" charset="0"/>
              </a:rPr>
              <a:t>		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horní</a:t>
            </a:r>
            <a:r>
              <a:rPr lang="cs-CZ" sz="2200" dirty="0" smtClean="0">
                <a:latin typeface="Cambria" panose="02040503050406030204" pitchFamily="18" charset="0"/>
              </a:rPr>
              <a:t> ret</a:t>
            </a:r>
          </a:p>
          <a:p>
            <a:pPr lvl="3"/>
            <a:r>
              <a:rPr lang="cs-CZ" sz="2200" i="1" dirty="0" smtClean="0">
                <a:latin typeface="Cambria" panose="02040503050406030204" pitchFamily="18" charset="0"/>
              </a:rPr>
              <a:t>labium </a:t>
            </a:r>
            <a:r>
              <a:rPr lang="cs-CZ" sz="2200" i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īnferius</a:t>
            </a:r>
            <a:r>
              <a:rPr lang="cs-CZ" sz="2200" i="1" dirty="0" smtClean="0">
                <a:latin typeface="Cambria" panose="02040503050406030204" pitchFamily="18" charset="0"/>
              </a:rPr>
              <a:t> 		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dolní</a:t>
            </a:r>
            <a:r>
              <a:rPr lang="cs-CZ" sz="2200" dirty="0" smtClean="0">
                <a:latin typeface="Cambria" panose="02040503050406030204" pitchFamily="18" charset="0"/>
              </a:rPr>
              <a:t> ret </a:t>
            </a:r>
          </a:p>
          <a:p>
            <a:pPr lvl="2"/>
            <a:r>
              <a:rPr lang="cs-CZ" sz="2200" dirty="0" smtClean="0">
                <a:latin typeface="Cambria" panose="02040503050406030204" pitchFamily="18" charset="0"/>
              </a:rPr>
              <a:t>s</a:t>
            </a:r>
            <a:r>
              <a:rPr lang="cs-CZ" sz="2200" dirty="0">
                <a:latin typeface="Cambria" panose="02040503050406030204" pitchFamily="18" charset="0"/>
              </a:rPr>
              <a:t> protikladnou mírou určité </a:t>
            </a:r>
            <a:r>
              <a:rPr lang="cs-CZ" sz="2200" dirty="0" smtClean="0">
                <a:latin typeface="Cambria" panose="02040503050406030204" pitchFamily="18" charset="0"/>
              </a:rPr>
              <a:t>vlastnosti</a:t>
            </a:r>
          </a:p>
          <a:p>
            <a:pPr lvl="3"/>
            <a:r>
              <a:rPr lang="cs-CZ" sz="2200" i="1" dirty="0" err="1" smtClean="0">
                <a:latin typeface="Cambria" panose="02040503050406030204" pitchFamily="18" charset="0"/>
              </a:rPr>
              <a:t>forāmen</a:t>
            </a:r>
            <a:r>
              <a:rPr lang="cs-CZ" sz="2200" dirty="0" smtClean="0">
                <a:latin typeface="Cambria" panose="02040503050406030204" pitchFamily="18" charset="0"/>
              </a:rPr>
              <a:t> </a:t>
            </a:r>
            <a:r>
              <a:rPr lang="cs-CZ" sz="2200" i="1" dirty="0" err="1">
                <a:latin typeface="Cambria" panose="02040503050406030204" pitchFamily="18" charset="0"/>
              </a:rPr>
              <a:t>palātīnum</a:t>
            </a:r>
            <a:r>
              <a:rPr lang="cs-CZ" sz="2200" i="1" dirty="0">
                <a:latin typeface="Cambria" panose="02040503050406030204" pitchFamily="18" charset="0"/>
              </a:rPr>
              <a:t> </a:t>
            </a:r>
            <a:r>
              <a:rPr lang="cs-CZ" sz="2200" i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majus</a:t>
            </a:r>
            <a:r>
              <a:rPr lang="cs-CZ" sz="2200" i="1" dirty="0" smtClean="0">
                <a:latin typeface="Cambria" panose="02040503050406030204" pitchFamily="18" charset="0"/>
              </a:rPr>
              <a:t>	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velký</a:t>
            </a:r>
            <a:r>
              <a:rPr lang="cs-CZ" sz="2200" dirty="0" smtClean="0">
                <a:latin typeface="Cambria" panose="02040503050406030204" pitchFamily="18" charset="0"/>
              </a:rPr>
              <a:t> patrový otvor</a:t>
            </a:r>
          </a:p>
          <a:p>
            <a:pPr lvl="3"/>
            <a:r>
              <a:rPr lang="cs-CZ" sz="2200" i="1" dirty="0" err="1">
                <a:latin typeface="Cambria" panose="02040503050406030204" pitchFamily="18" charset="0"/>
              </a:rPr>
              <a:t>forāmen</a:t>
            </a:r>
            <a:r>
              <a:rPr lang="cs-CZ" sz="2200" dirty="0">
                <a:latin typeface="Cambria" panose="02040503050406030204" pitchFamily="18" charset="0"/>
              </a:rPr>
              <a:t> </a:t>
            </a:r>
            <a:r>
              <a:rPr lang="cs-CZ" sz="2200" i="1" dirty="0" err="1">
                <a:latin typeface="Cambria" panose="02040503050406030204" pitchFamily="18" charset="0"/>
              </a:rPr>
              <a:t>palātīnum</a:t>
            </a:r>
            <a:r>
              <a:rPr lang="cs-CZ" sz="2200" i="1" dirty="0">
                <a:latin typeface="Cambria" panose="02040503050406030204" pitchFamily="18" charset="0"/>
              </a:rPr>
              <a:t> </a:t>
            </a:r>
            <a:r>
              <a:rPr lang="cs-CZ" sz="2200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minus</a:t>
            </a:r>
            <a:r>
              <a:rPr lang="cs-CZ" sz="2200" i="1" dirty="0" smtClean="0">
                <a:latin typeface="Cambria" panose="02040503050406030204" pitchFamily="18" charset="0"/>
              </a:rPr>
              <a:t> 	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malý</a:t>
            </a:r>
            <a:r>
              <a:rPr lang="cs-CZ" sz="2200" dirty="0" smtClean="0">
                <a:latin typeface="Cambria" panose="02040503050406030204" pitchFamily="18" charset="0"/>
              </a:rPr>
              <a:t> </a:t>
            </a:r>
            <a:r>
              <a:rPr lang="cs-CZ" sz="2200" dirty="0">
                <a:latin typeface="Cambria" panose="02040503050406030204" pitchFamily="18" charset="0"/>
              </a:rPr>
              <a:t>patrový </a:t>
            </a:r>
            <a:r>
              <a:rPr lang="cs-CZ" sz="2200" dirty="0" smtClean="0">
                <a:latin typeface="Cambria" panose="02040503050406030204" pitchFamily="18" charset="0"/>
              </a:rPr>
              <a:t>otvor </a:t>
            </a:r>
          </a:p>
          <a:p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l</a:t>
            </a:r>
            <a:r>
              <a:rPr lang="cs-CZ" sz="2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atinské superlativy</a:t>
            </a:r>
          </a:p>
          <a:p>
            <a:pPr lvl="1"/>
            <a:r>
              <a:rPr lang="cs-CZ" sz="2200" dirty="0" smtClean="0">
                <a:latin typeface="Cambria" panose="02040503050406030204" pitchFamily="18" charset="0"/>
              </a:rPr>
              <a:t>označují </a:t>
            </a:r>
            <a:r>
              <a:rPr lang="cs-CZ" sz="2200" dirty="0">
                <a:latin typeface="Cambria" panose="02040503050406030204" pitchFamily="18" charset="0"/>
              </a:rPr>
              <a:t>nejvyšší míru vlastnosti ve srovnání s obdobnými strukturami určité části lidského </a:t>
            </a:r>
            <a:r>
              <a:rPr lang="cs-CZ" sz="2200" dirty="0" smtClean="0">
                <a:latin typeface="Cambria" panose="02040503050406030204" pitchFamily="18" charset="0"/>
              </a:rPr>
              <a:t>těla:</a:t>
            </a:r>
          </a:p>
          <a:p>
            <a:pPr lvl="2"/>
            <a:r>
              <a:rPr lang="cs-CZ" sz="1900" i="1" dirty="0" err="1" smtClean="0">
                <a:latin typeface="Cambria" panose="02040503050406030204" pitchFamily="18" charset="0"/>
              </a:rPr>
              <a:t>mūsculus</a:t>
            </a:r>
            <a:r>
              <a:rPr lang="cs-CZ" sz="1900" i="1" dirty="0" smtClean="0">
                <a:latin typeface="Cambria" panose="02040503050406030204" pitchFamily="18" charset="0"/>
              </a:rPr>
              <a:t> </a:t>
            </a:r>
            <a:r>
              <a:rPr lang="cs-CZ" sz="1900" i="1" dirty="0" err="1">
                <a:solidFill>
                  <a:srgbClr val="FF0000"/>
                </a:solidFill>
                <a:latin typeface="Cambria" panose="02040503050406030204" pitchFamily="18" charset="0"/>
              </a:rPr>
              <a:t>lātissimus</a:t>
            </a:r>
            <a:r>
              <a:rPr lang="cs-CZ" sz="1900" i="1" dirty="0">
                <a:latin typeface="Cambria" panose="02040503050406030204" pitchFamily="18" charset="0"/>
              </a:rPr>
              <a:t> </a:t>
            </a:r>
            <a:r>
              <a:rPr lang="cs-CZ" sz="1900" i="1" dirty="0" err="1">
                <a:latin typeface="Cambria" panose="02040503050406030204" pitchFamily="18" charset="0"/>
              </a:rPr>
              <a:t>dorsī</a:t>
            </a:r>
            <a:r>
              <a:rPr lang="cs-CZ" sz="1900" dirty="0">
                <a:latin typeface="Cambria" panose="02040503050406030204" pitchFamily="18" charset="0"/>
              </a:rPr>
              <a:t> </a:t>
            </a:r>
            <a:r>
              <a:rPr lang="cs-CZ" sz="1900" dirty="0" smtClean="0">
                <a:latin typeface="Cambria" panose="02040503050406030204" pitchFamily="18" charset="0"/>
              </a:rPr>
              <a:t>	</a:t>
            </a:r>
            <a:r>
              <a:rPr lang="cs-CZ" sz="19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široký</a:t>
            </a:r>
            <a:r>
              <a:rPr lang="cs-CZ" sz="1900" dirty="0" smtClean="0">
                <a:latin typeface="Cambria" panose="02040503050406030204" pitchFamily="18" charset="0"/>
              </a:rPr>
              <a:t> zádový sval</a:t>
            </a:r>
            <a:endParaRPr lang="cs-CZ" sz="1900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23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2344</TotalTime>
  <Words>423</Words>
  <Application>Microsoft Office PowerPoint</Application>
  <PresentationFormat>Předvádění na obrazovce (4:3)</PresentationFormat>
  <Paragraphs>200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Původ</vt:lpstr>
      <vt:lpstr>Stupňování latinských adjektiv </vt:lpstr>
      <vt:lpstr>Stupňování adjektiv</vt:lpstr>
      <vt:lpstr>Latinský komparativ</vt:lpstr>
      <vt:lpstr>Skloňování komparativů</vt:lpstr>
      <vt:lpstr>Latinský superlativ</vt:lpstr>
      <vt:lpstr>Skloňování superlativů</vt:lpstr>
      <vt:lpstr> Typy stupňování latinských adjektiv</vt:lpstr>
      <vt:lpstr>Typy stupňování latinských adjektiv</vt:lpstr>
      <vt:lpstr>Překlad komparativů a superlativů  v anatomických termínech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Pořízková</dc:creator>
  <cp:lastModifiedBy>porizek</cp:lastModifiedBy>
  <cp:revision>159</cp:revision>
  <dcterms:created xsi:type="dcterms:W3CDTF">2013-09-10T06:45:42Z</dcterms:created>
  <dcterms:modified xsi:type="dcterms:W3CDTF">2015-10-06T11:29:19Z</dcterms:modified>
</cp:coreProperties>
</file>