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1" r:id="rId4"/>
    <p:sldId id="280" r:id="rId5"/>
    <p:sldId id="300" r:id="rId6"/>
    <p:sldId id="301" r:id="rId7"/>
    <p:sldId id="282" r:id="rId8"/>
    <p:sldId id="276" r:id="rId9"/>
    <p:sldId id="260" r:id="rId10"/>
    <p:sldId id="277" r:id="rId11"/>
    <p:sldId id="278" r:id="rId12"/>
    <p:sldId id="259" r:id="rId13"/>
    <p:sldId id="265" r:id="rId14"/>
    <p:sldId id="263" r:id="rId15"/>
    <p:sldId id="302" r:id="rId16"/>
    <p:sldId id="303" r:id="rId17"/>
    <p:sldId id="267" r:id="rId18"/>
    <p:sldId id="268" r:id="rId19"/>
    <p:sldId id="273" r:id="rId20"/>
    <p:sldId id="274" r:id="rId21"/>
    <p:sldId id="262" r:id="rId22"/>
    <p:sldId id="295" r:id="rId23"/>
    <p:sldId id="296" r:id="rId24"/>
    <p:sldId id="297" r:id="rId25"/>
    <p:sldId id="298" r:id="rId26"/>
    <p:sldId id="264" r:id="rId27"/>
    <p:sldId id="281" r:id="rId28"/>
    <p:sldId id="279" r:id="rId29"/>
    <p:sldId id="27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9120" autoAdjust="0"/>
  </p:normalViewPr>
  <p:slideViewPr>
    <p:cSldViewPr>
      <p:cViewPr>
        <p:scale>
          <a:sx n="70" d="100"/>
          <a:sy n="7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E39BF-B109-434E-A6C7-E564D3157807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NEŽÁDOUCÍ REAKCE NA POTRAVINY</a:t>
            </a:r>
            <a:endParaRPr lang="cs-CZ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200" y="5157192"/>
            <a:ext cx="6858000" cy="500658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Mgr. Jana Petrová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0" name="Picture 2" descr="http://4.bp.blogspot.com/_lHs-JGRviD4/TUwtTZKcGqI/AAAAAAAABDo/z1UQ040r-K4/s1600/Allergy_F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389245" cy="221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III. typ  </a:t>
            </a:r>
            <a:b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Imunokomplexy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zprostředkovaná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reakce</a:t>
            </a:r>
            <a:endParaRPr lang="cs-CZ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458" t="13407" r="30821" b="18672"/>
          <a:stretch>
            <a:fillRect/>
          </a:stretch>
        </p:blipFill>
        <p:spPr bwMode="auto">
          <a:xfrm>
            <a:off x="1570524" y="1219200"/>
            <a:ext cx="5827785" cy="50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IV. typ  </a:t>
            </a:r>
            <a:br>
              <a:rPr lang="cs-CZ" sz="2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Oddálený typ alergické reakce</a:t>
            </a:r>
            <a:endParaRPr lang="cs-CZ" sz="25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000" t="14838" r="29875" b="13573"/>
          <a:stretch>
            <a:fillRect/>
          </a:stretch>
        </p:blipFill>
        <p:spPr bwMode="auto">
          <a:xfrm>
            <a:off x="2123728" y="1340768"/>
            <a:ext cx="4968552" cy="486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MANIFESTACE A KLINICKÉ PROJEVY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50 - 80 %  v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GITu</a:t>
            </a: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Orální alergický syndrom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Akutní symptomy (zvracení, bolesti a průjem)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Eozinofilní ezofagitida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Eozinofilní gastritida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Protein indukované enterokolitidy, kolitidy, proktitida,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enteropatie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20 - 40 % na kůži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Kopřivka,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angioedém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(otok podkožní tkáně) 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exantém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(vyrážka)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Atopická dermatitida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Kontaktní dermatitida (expozice dotykem, např. při přípravě potravin)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Purpura, alergické vaskulitidy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10 - 25 % v respiračním ústrojí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Akutní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bronchospazmus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(atopické astma)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Akutní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rinokonjuktivitida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Postižení více systémů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Anafylaktická reakce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Život ohrožující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Nadměrné vyplavení histaminu,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vazodilatace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pokles krevního tlaku, otok,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bronchospazmus</a:t>
            </a:r>
            <a:endParaRPr lang="cs-CZ" sz="17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KOŽNÍ PROJEVY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angiooedem.net/typo3temp/pics/bc58c8b15f.jpg"/>
          <p:cNvPicPr>
            <a:picLocks noChangeAspect="1" noChangeArrowheads="1"/>
          </p:cNvPicPr>
          <p:nvPr/>
        </p:nvPicPr>
        <p:blipFill>
          <a:blip r:embed="rId2" cstate="print"/>
          <a:srcRect l="15120" t="6770" r="881" b="21016"/>
          <a:stretch>
            <a:fillRect/>
          </a:stretch>
        </p:blipFill>
        <p:spPr bwMode="auto">
          <a:xfrm>
            <a:off x="323528" y="1268760"/>
            <a:ext cx="3600400" cy="2304256"/>
          </a:xfrm>
          <a:prstGeom prst="rect">
            <a:avLst/>
          </a:prstGeom>
          <a:noFill/>
        </p:spPr>
      </p:pic>
      <p:pic>
        <p:nvPicPr>
          <p:cNvPr id="1028" name="Picture 4" descr="http://www.allergyclinic.co.uk/images/angioedema2.JPG"/>
          <p:cNvPicPr>
            <a:picLocks noChangeAspect="1" noChangeArrowheads="1"/>
          </p:cNvPicPr>
          <p:nvPr/>
        </p:nvPicPr>
        <p:blipFill>
          <a:blip r:embed="rId3" cstate="print"/>
          <a:srcRect t="48888"/>
          <a:stretch>
            <a:fillRect/>
          </a:stretch>
        </p:blipFill>
        <p:spPr bwMode="auto">
          <a:xfrm>
            <a:off x="323528" y="4149080"/>
            <a:ext cx="3705926" cy="1656184"/>
          </a:xfrm>
          <a:prstGeom prst="rect">
            <a:avLst/>
          </a:prstGeom>
          <a:noFill/>
        </p:spPr>
      </p:pic>
      <p:pic>
        <p:nvPicPr>
          <p:cNvPr id="1030" name="Picture 6" descr="http://img.mf.cz/213/725/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113654"/>
            <a:ext cx="4765285" cy="30180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475656" y="35010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Kopřivka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573325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Angioedém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508518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Atopická dermatitida (ekzém)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 (ZKŘÍŽENÁ) REAKTIVITA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Vzniká na základě strukturní podobnosti, podstatou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je vzájemná podobnost (homologie) alergenů – sekvence AMK-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epitopy</a:t>
            </a:r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Specifické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vytvořené proti takovéto sekvenci AMK pak mohou reagovat s obdobnou či identickou skupinou AMK obsaženou kdekoliv jinde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Nejčastěji u příbuzných druhů rostlin a živočichů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Klasickým příkladem zkřížené alergie jsou: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Pyly – rostlinné potraviny (ovoce, zelenina, ořechy)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Roztoči – korýši (mořské plody)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Peří – vaječné bílkoviny – drůbeží maso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Latex – ovoce – pyly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Mléko – mezidruhová zkřížená reaktivita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Panalergeny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– bílkoviny s univerzálním výskytem v rostlinné i živočišné říši, které jsou zároveň i definované alergeny</a:t>
            </a:r>
          </a:p>
          <a:p>
            <a:pPr lvl="1"/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Profilin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patatin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chitináza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parvalbumin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thaumatin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tropomyosin</a:t>
            </a:r>
            <a:endParaRPr lang="cs-CZ" sz="19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Př.: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panalergen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s označením Bet v 1 – hlavní alergen břízy, homologie – jablko, třešeň, lískový ořech</a:t>
            </a:r>
            <a:endParaRPr lang="cs-CZ" sz="19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proalergiky.cz/upload/obrazky/tabulka-zkrizene-alergie.gif"/>
          <p:cNvPicPr>
            <a:picLocks noChangeAspect="1" noChangeArrowheads="1"/>
          </p:cNvPicPr>
          <p:nvPr/>
        </p:nvPicPr>
        <p:blipFill>
          <a:blip r:embed="rId2" cstate="print"/>
          <a:srcRect b="4559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http://www.proalergiky.cz/upload/obrazky/tabulka-zkrizene-alergie.gif"/>
          <p:cNvPicPr>
            <a:picLocks noChangeAspect="1" noChangeArrowheads="1"/>
          </p:cNvPicPr>
          <p:nvPr/>
        </p:nvPicPr>
        <p:blipFill>
          <a:blip r:embed="rId2" cstate="print"/>
          <a:srcRect t="54606"/>
          <a:stretch>
            <a:fillRect/>
          </a:stretch>
        </p:blipFill>
        <p:spPr bwMode="auto">
          <a:xfrm>
            <a:off x="0" y="764704"/>
            <a:ext cx="9144000" cy="6381329"/>
          </a:xfrm>
          <a:prstGeom prst="rect">
            <a:avLst/>
          </a:prstGeom>
          <a:noFill/>
        </p:spPr>
      </p:pic>
      <p:pic>
        <p:nvPicPr>
          <p:cNvPr id="41988" name="Picture 4" descr="http://www.proalergiky.cz/upload/obrazky/tabulka-zkrizene-alergie.gif"/>
          <p:cNvPicPr>
            <a:picLocks noChangeAspect="1" noChangeArrowheads="1"/>
          </p:cNvPicPr>
          <p:nvPr/>
        </p:nvPicPr>
        <p:blipFill>
          <a:blip r:embed="rId2" cstate="print"/>
          <a:srcRect b="93589"/>
          <a:stretch>
            <a:fillRect/>
          </a:stretch>
        </p:blipFill>
        <p:spPr bwMode="auto">
          <a:xfrm>
            <a:off x="0" y="0"/>
            <a:ext cx="9144000" cy="82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Důkladná anamnéza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Kožní </a:t>
            </a: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prick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testy - bodové kožní testy (SPT)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Základní diagnostická metoda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Standardizovaný alergen, nativní potravina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 oblasti předloktí s odečtením reakce po 15-20 minutách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Nepřímý průkaz přítomnosti specifického imunoglobulinu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Nutná pozitivní (histamin) a negativní kontrola (fyziologický roztok)</a:t>
            </a:r>
          </a:p>
          <a:p>
            <a:pPr lvl="1"/>
            <a:endParaRPr lang="cs-CZ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Pomocí specifických </a:t>
            </a: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endParaRPr lang="cs-CZ" sz="2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Vyšetření specifických protilátek</a:t>
            </a:r>
          </a:p>
          <a:p>
            <a:pPr lvl="1"/>
            <a:endParaRPr lang="cs-CZ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Funkční testy 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Test  aktivace </a:t>
            </a:r>
            <a:r>
              <a:rPr lang="cs-CZ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bazofilů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lvl="1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Eliminačně - expoziční testy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Testy otevřené, jednoduše zaslepené, dvojitě zaslepené</a:t>
            </a:r>
            <a:r>
              <a:rPr lang="cs-CZ" sz="1800" dirty="0" smtClean="0"/>
              <a:t> 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Náplasťové testy </a:t>
            </a:r>
          </a:p>
          <a:p>
            <a:pPr lvl="1"/>
            <a:r>
              <a:rPr lang="pl-PL" sz="1700" dirty="0" smtClean="0"/>
              <a:t> 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Na zádech s odečítáním po 48 až 72 hodinách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lvl="1"/>
            <a:endParaRPr lang="cs-CZ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http://img.mf.cz/418/642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40768"/>
            <a:ext cx="1835696" cy="134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KOŽNÍ PRICK TESTY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3554" name="Picture 2" descr="http://2.bp.blogspot.com/-ap_LaQcNCu4/TlehGXEugQI/AAAAAAAAAIo/6dCL-acEzd4/s1600/allergy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27068" cy="538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http://img.mf.cz/420/642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12792" cy="541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6360" r="25014" b="6250"/>
          <a:stretch>
            <a:fillRect/>
          </a:stretch>
        </p:blipFill>
        <p:spPr bwMode="auto">
          <a:xfrm>
            <a:off x="1043608" y="1185618"/>
            <a:ext cx="6709915" cy="56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6565" t="9469" r="33588" b="85608"/>
          <a:stretch>
            <a:fillRect/>
          </a:stretch>
        </p:blipFill>
        <p:spPr bwMode="auto">
          <a:xfrm>
            <a:off x="539552" y="620688"/>
            <a:ext cx="725840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mf.cz/422/642/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984776" cy="607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80920" cy="990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PA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Eliminační dieta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Farmakologická léčba</a:t>
            </a:r>
          </a:p>
          <a:p>
            <a:pPr lvl="1"/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Antihistaminika</a:t>
            </a:r>
          </a:p>
          <a:p>
            <a:pPr lvl="1"/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Kortikosteroidy</a:t>
            </a:r>
          </a:p>
          <a:p>
            <a:pPr lvl="1"/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Antileukotrieny</a:t>
            </a:r>
            <a:endParaRPr lang="cs-CZ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Adrenalin u anafylaxí</a:t>
            </a:r>
            <a:endParaRPr lang="cs-CZ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 NA BÍLKOVINU KRAVSKÉHO MLÉKA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Imunologicky podmíněná reakce na některou z bílkovin kravského mléka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Touto alergií u nás trpí 3-5 % dětí, výskyt hlavně u dětí věku do 3 let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ABKM se může vyvinout jak u plně kojených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dětí (stopy bílkovin kravského mléka přecházejí do MM)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tak u dětí živených umělou kojeneckou výživou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GIT projevy má asi 60% dětí, u 50-60% nemocných projevy na kůži, 1/3 projevy respirační, (atopickým ekzémem, chronickými gastrointestinálními obtížemi a neprospíváním). </a:t>
            </a:r>
          </a:p>
          <a:p>
            <a:pPr lvl="1"/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Ve více než 80 % dochází do 3 let k nástupu tolerance kravského mléka.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Děti s alergií na kravské mléko zprostředkovanou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protilátkami mají větší riziko vývoje dalších potravinových alergií, průduškového astmatu, alergické rýmy a zánětu spojivek do věku 10 let. </a:t>
            </a:r>
            <a:endParaRPr lang="cs-CZ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 NA BÍLKOVINU KRAVSKÉHO MLÉKA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Bílkoviny syrovátky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alfa-laktalbumin, beta-laktoglobulin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podmínkách tepelného zpracování a enzymatického rozkladu snadno ztrácí chemickou stabilitu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dětí do tří let diagnostikujeme nejčastěji alergii na bílkoviny syrovátky</a:t>
            </a:r>
          </a:p>
          <a:p>
            <a:pPr lvl="1">
              <a:buNone/>
            </a:pPr>
            <a:endParaRPr lang="cs-CZ" sz="9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Bílkoviny kaseinu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malých dětí je alergie na bílkoviny kaseinu méně častá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kaseiny částečně odolávají  varu i proteolytickým enzymům trávicího traktu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alergie na bílkoviny kaseinu často bývá znamením pozdějšího nástupu alergie jiné, obvykle respirační</a:t>
            </a:r>
          </a:p>
          <a:p>
            <a:endParaRPr lang="cs-CZ" sz="9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Bílkoviny ostatní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gamaglobuliny,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laktoferin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mléčný sérový albumin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dospělých se</a:t>
            </a:r>
            <a:r>
              <a:rPr lang="cs-CZ" sz="1800" dirty="0" smtClean="0"/>
              <a:t> 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častěji setkáme s alergií na bílkoviny sérové např. na hovězí sérový albumin, tyto bílkoviny mohou svou podstatou původu nést otisk zkřížené alergie, postižený může zareagovat nejen na kravské mléko, ale i na hovězí steak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 NA BÍLKOVINU KRAVSKÉHO MLÉKA   - LÉČBA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endParaRPr lang="cs-CZ" sz="2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Dospělí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eliminační dieta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nutno zvážit možný nedostatek vápníku</a:t>
            </a:r>
          </a:p>
          <a:p>
            <a:pPr lvl="1"/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Děti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plně kojených dětí – pokračovat v kojení, pokud nejsou přítomny varovné známky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Eliminace mléka a mléčných výrobků ze stravy matky (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dgn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perioda minimálně 2 týdny)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Kompletní eliminace preparátů s kravským mlékem z výživy dítěte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Není vhodné používat jako náhradu kozí a ovčí mléko, protože existuje podobná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antigenicita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a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alergenicita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Alergie na sójové preparáty u 17 - 47 % kojenců s ABKM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Výživa extenzivními hydrolyzáty</a:t>
            </a:r>
          </a:p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SENZIBILIZACE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BÍLKOVINĚ KRAVSKÉHO MLÉKA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 krvi  vyšetřovaného jedince nacházíme zvýšené alergické protilátky (specifický imunoglobulin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izotypu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E - 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) proti jedné či více BKM</a:t>
            </a:r>
          </a:p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nález pouhé senzibilizace k BKM rozhodně diagnózu pravé ABKM nedělá a ordinovat eliminační dietu jen na základě vyšší hladiny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cs-CZ" sz="200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je chyba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 definitivní diagnóze alergie musíme důkladně zhodnotit anamnestické údaje, obtíže případně eliminačně-expoziční testy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ALERGENY V POTRAVINÁCH - označování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20000"/>
          </a:bodyPr>
          <a:lstStyle/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NAŘÍZENÍ EVROPSKÉHO PARLAMENTU A RADY (EU) č. 1169/2011 z 25. října 2011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Povinnost uvést každou látku nebo pomocnou látku uvedenou na seznamu </a:t>
            </a:r>
            <a:b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příloze II nebo odvozenou z látky či produktu uvedených na tomto seznamu </a:t>
            </a:r>
            <a:r>
              <a:rPr lang="cs-CZ" sz="19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způsobující alergie nebo nesnášenlivost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která byla použita při výrobě nebo přípravě potraviny, a je v konečném výrobku stále přítomna, byť  v pozměněné podobě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Obiloviny obsahující lepek a výrobky z nich, kromě… 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Korýši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Vejce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Ryby a výrobky z nich, kromě…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Jádra podzemnice olejné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Sójové boby a výrobky z nich, kromě…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Mléko a výrobky z něj (včetně laktózy), kromě…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Skořápkové plody (mandle , lískové ořechy, vlašské ořechy , kešu ořechy, pekanové ořechy, para ořechy,  pistácie, </a:t>
            </a:r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makadamie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nich)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Celer a výrobky z něj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Hořčice a výrobky z ní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Sezamová semena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Oxid siřičitý a siřičitany v koncentracích vyšších než 10 mg/kg  nebo 10 mg/l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Vlčí bob (lupina) a výrobky z něj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Měkkýši a výrobky z nich</a:t>
            </a:r>
            <a:endParaRPr lang="cs-CZ" sz="15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ALERGENY V POTRAVINÁCH - označování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NAŘÍZENÍ EVROPSKÉHO PARLAMENTU A RADY (EU) č. 1169/2011 z 25. října 2011</a:t>
            </a:r>
          </a:p>
          <a:p>
            <a:endParaRPr lang="cs-CZ" sz="19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1"/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 13.12.2014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(účinnost nařízení) - povinnost stravovacích provozů uvádět alergeny obsažené v nabízených pokrmech</a:t>
            </a:r>
          </a:p>
          <a:p>
            <a:pPr lvl="1"/>
            <a:endParaRPr lang="cs-CZ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algn="just">
              <a:buNone/>
            </a:pPr>
            <a:endParaRPr lang="cs-CZ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Nařízení ukládá povinnost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vyznačit u nebalených potravin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(mezi které, </a:t>
            </a:r>
            <a:r>
              <a:rPr lang="cs-CZ" sz="1600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dle článku 1 odst. 3 nařízení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patří i pokrmy)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na viditelném místě písemný výčet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stanovených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alergenů obsažených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 nabízených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pokrmech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.</a:t>
            </a:r>
          </a:p>
          <a:p>
            <a:pPr lvl="1"/>
            <a:endParaRPr lang="cs-CZ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Kojení ve srovnání s kojenci živenými přípravky umělé kojenecké výživy je považováno za nejlepší prevenci rozvoje alergického onemocnění je považováno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Rozsah preventivního účinku je však sporný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současnosti se doporučuje kojence s rizikem rozvoje alergie kojit nejméně 1 rok a déle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Časné zavádění nemléčných příkrmů v prvních 4 měsících je spojeno s větším rizikem atopické dermatitidy až do 10-ti let věku dítěte (zařazení až po ukončeném šestém měsíci)</a:t>
            </a:r>
          </a:p>
          <a:p>
            <a:endParaRPr lang="cs-CZ" sz="11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Není-li kojení možné, u dětí s vysokým rizikem rozvoje alergie, lze použít preparát se sníženou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antigenicitou</a:t>
            </a: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11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Kravské mléko zařadit až po 1. roce života, vajíčka po 2. roce, arašídy, ořechy a ryby až po 3. roce života.</a:t>
            </a:r>
            <a:endParaRPr lang="cs-CZ" sz="2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2" name="Picture 4" descr="http://i.iinfo.cz/rs2/164/kojen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5650" cy="127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r>
              <a:rPr lang="cs-CZ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přeji příjemný zbytek dne.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POTRAVINOVÁ  INTOLERANCE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11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Potravinová nesnášenlivost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Nežádoucí reakce na potraviny, které nejsou vyvolány imunitními mechanizmy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Mechanizmem může být: 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metabolický defekt </a:t>
            </a:r>
          </a:p>
          <a:p>
            <a:pPr lvl="1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nedostatečnost enzymů odbourávajících jednotlivé složky potraviny - intolerance laktózy</a:t>
            </a:r>
            <a:r>
              <a:rPr lang="cs-CZ" sz="180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fenylketonurie</a:t>
            </a:r>
            <a:endParaRPr lang="cs-CZ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nadměrná reaktivita na látky s farmakologickým účinkem, které se přirozeně vyskytují v potravině</a:t>
            </a:r>
          </a:p>
          <a:p>
            <a:pPr lvl="1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biogenní aminy - histamin, tyramin,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fenyletylamin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serotonin, dopamin</a:t>
            </a:r>
          </a:p>
          <a:p>
            <a:pPr lvl="1"/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metylxantiny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- kofein, teobromin, teofylin</a:t>
            </a:r>
          </a:p>
          <a:p>
            <a:pPr lvl="1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aspirin senzitivita 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568952" cy="9906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HISTAMINOLIBERAČNÍ REAKCE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62500" lnSpcReduction="20000"/>
          </a:bodyPr>
          <a:lstStyle/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Jeden z typů potravinové intolerance, nejedná se tedy o imunologický typ reakce.</a:t>
            </a:r>
          </a:p>
          <a:p>
            <a:endParaRPr lang="cs-CZ" sz="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Potravina sama obsahuje látku s určitou schopností dráždit, popřípadě je schopna takové látky uvolnit v organismu konzumenta.</a:t>
            </a:r>
          </a:p>
          <a:p>
            <a:endParaRPr lang="cs-CZ" sz="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Obvykle to bývají budivé aminy (histamin, tyramin, atd.)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Chemické reakce probíhající většinou ve sliznici tenkého střeva, důsledkem je pak např. svědivá vyrážka, zčervenání kůže, otoky, dušnost, atd. 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Příznaky se objevují v bezprostřední vazbě na požitou potravinu.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Od podobně časné alergické reakce nám v odlišení pomáhá množství požité potraviny - zatímco u alergie bývá časná reakce i po minimálním množství, tato farmakologická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histaminoliberační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intolerance předpokládá většinou nadměrnou konzumaci podezřelé potraviny.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Budivé aminy nalezneme v uzených, zrajících a kvašených potravinách, rybách (uzená makrela či tuňák), aromatickém koření, v zelenině (kyselé okurky, velmi zralá rajčata, papriky, atd.), kyselém ovoci (hlavně citrusy, jimž často bývají neprávem připisovány alergické reakce, přitom se většinou jedná právě o tento typ intolerance), jahodách, alkoholu, kávě, čokoládě a kakau, zrajících sýrech.</a:t>
            </a:r>
            <a:endParaRPr lang="cs-CZ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POTRAVINOVÁ ALERGIE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Nežádoucí reakce na potraviny vyvolaná  neadekvátní imunitní reakcí 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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imunitní systém přehnaně reaguje proti látkám z potravy, které za normálních okolností nepředstavují pro jedince žádné nebezpečí. 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Klinicky reprodukovatelná reakce na dotyčnou potravinu nebo její součást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Postihuje 2-3 % celosvětové populace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2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Podstatně častější u dětí, postihují asi 6-8 % dětí během prvního roku života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 střední Evropu je typická alergie na mléko, vajíčko, ovoce mírného pásma, ořechy, mák, kořenovou zeleninu</a:t>
            </a:r>
            <a:endParaRPr lang="cs-CZ" dirty="0" smtClean="0">
              <a:latin typeface="Georgia" pitchFamily="18" charset="0"/>
            </a:endParaRPr>
          </a:p>
        </p:txBody>
      </p:sp>
      <p:pic>
        <p:nvPicPr>
          <p:cNvPr id="4" name="Picture 2" descr="http://www.mimi-klub.cz/cs/images/resize/tema-mesice/potravinova-alergie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140968"/>
            <a:ext cx="205457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POTRAVINOVÁ ALERGIE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Prokázaná patologická imunitní reakce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potravinová alergie zprostředkovaná protilátkami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– atopie, 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(I. typ reakce)</a:t>
            </a:r>
          </a:p>
          <a:p>
            <a:pPr lvl="2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atopie -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vrozená tendence k nadměrné produkci protilátek třídy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jako odpověď na nízké dávky alergenů, obvykle proteinů. Výsledkem je vznik alergického zánětu s rozvojem typických atopických onemocnění (např. průduškové astma, alergická rýma a zánět spojivek nebo atopický ekzém)</a:t>
            </a:r>
          </a:p>
          <a:p>
            <a:pPr lvl="2"/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„non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“ potravinová alergie</a:t>
            </a:r>
          </a:p>
          <a:p>
            <a:pPr lvl="2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pozdní, buňkami zprostředkovaná alergie, vyznačuje se pozvolným nástupem reakce po požití potraviny (jedná se o hodiny až dny) a pravděpodobně má význam u chronických obtíží, hlavně kožních a zažívacích</a:t>
            </a:r>
          </a:p>
          <a:p>
            <a:pPr lvl="2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nositeli non-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alergické odpovědi jsou nejčastěji antigen specifické lymfocyty (T-lymfocyty)</a:t>
            </a:r>
          </a:p>
          <a:p>
            <a:pPr lvl="2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endParaRPr lang="cs-CZ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POTRAVINOVÉ ALERGENY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Antigeny, spouštěče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alergické reakce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Jakákoliv bílkovina rostlinného či živočišného původu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Potravinové proteiny, glykoproteiny se svou přirozeně antigenní povahou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Potravinově senzibilizovat dokáže celkem 41 bílkovinných rodin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 reálné alergii se podílí jak samotná sekvence AMK, tak i jejich prostorové uspořádání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Klíčovou roli v senzibilizaci mají pouze malé úseky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polypeptického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řetězce – sekvence jen několika málo AMK (obvykle 5-10 AMK) –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epitopy</a:t>
            </a:r>
            <a:endParaRPr lang="cs-CZ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Epitopy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jsou zodpovědné za fenomén zkřížené alergie</a:t>
            </a:r>
            <a:endParaRPr lang="cs-CZ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PATOGENEZE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 PA se podílí několik typů alergické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reakce, které se mohou i vzájemně 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kombinovat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I. typ – okamžitá reakce</a:t>
            </a:r>
            <a:endParaRPr lang="cs-CZ" sz="2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Výrazná dědičná vazba</a:t>
            </a: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Po 1. styku s alergenem se tvoří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specifické protilátky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/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 tzv.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Wingdings 3"/>
              </a:rPr>
              <a:t>senzibilizace </a:t>
            </a: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Při 2. nebo opakovaném kontaktu</a:t>
            </a:r>
          </a:p>
          <a:p>
            <a:pPr lvl="2">
              <a:lnSpc>
                <a:spcPct val="90000"/>
              </a:lnSpc>
            </a:pP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Degranulace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mastocytů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2">
              <a:lnSpc>
                <a:spcPct val="90000"/>
              </a:lnSpc>
            </a:pP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Vyplavení histaminu, dalších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působků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2">
              <a:lnSpc>
                <a:spcPct val="90000"/>
              </a:lnSpc>
            </a:pP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Zánět</a:t>
            </a:r>
          </a:p>
          <a:p>
            <a:pPr lvl="2">
              <a:lnSpc>
                <a:spcPct val="90000"/>
              </a:lnSpc>
            </a:pP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Klinické projevy</a:t>
            </a:r>
            <a:endParaRPr lang="cs-CZ" sz="17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http://www.stefajir.cz/files/AlergickaReak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166" y="380368"/>
            <a:ext cx="3751322" cy="58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PATOGENEZE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sz="9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3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III. typ – </a:t>
            </a:r>
            <a:r>
              <a:rPr lang="cs-CZ" sz="35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imunokomplexy</a:t>
            </a:r>
            <a:r>
              <a:rPr lang="cs-CZ" sz="3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zprostředkovaná alergická reakce</a:t>
            </a:r>
            <a:endParaRPr lang="cs-CZ" sz="35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Podmíněna převážně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IgG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protilátkami. 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Vytvořené komplexy antigenů s protilátkou se usazují v jednotlivých tkáních a orgánech. </a:t>
            </a:r>
            <a:b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</a:b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Aktivací komplementu, agregací trombocytů a akumulací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neutrofilů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se rozvíjí zánět, který vede k poškození cílových struktur.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Reakce se objevují obvykle za 4-12 hodin po požití alergenu</a:t>
            </a:r>
          </a:p>
          <a:p>
            <a:endParaRPr lang="cs-CZ" sz="2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>
              <a:lnSpc>
                <a:spcPct val="110000"/>
              </a:lnSpc>
            </a:pPr>
            <a:r>
              <a:rPr lang="cs-CZ" sz="3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IV. typ - oddálený typ alergické reakce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Zprostředkován buněčnou imunitou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Reakce se objevují až po uplynutí několika dnů (v některých případech hodin) po opakovaném setkání senzibilizovaného jedince s antigenem. 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Reakce pozdní přecitlivělosti je spuštěna T buňkami, které reagují s antigenem a produkují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cytokiny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. Tyto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cytokiny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přitahují další buňky, zejména makrofágy, které uvolňují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lyzosomální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enzymy. Histologicky se tato reakce prokáže přítomností infiltrujících lymfocytů, makrofágů a ojediněle eozinofilními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polymorfonukleárními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leukocyty. 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K této reakci dochází především v kůži, příkladem mohou být kontaktní dermatitidy.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799</TotalTime>
  <Words>1228</Words>
  <Application>Microsoft Office PowerPoint</Application>
  <PresentationFormat>Předvádění na obrazovce (4:3)</PresentationFormat>
  <Paragraphs>250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Původ</vt:lpstr>
      <vt:lpstr>NEŽÁDOUCÍ REAKCE NA POTRAVINY</vt:lpstr>
      <vt:lpstr>Snímek 2</vt:lpstr>
      <vt:lpstr>POTRAVINOVÁ  INTOLERANCE</vt:lpstr>
      <vt:lpstr>HISTAMINOLIBERAČNÍ REAKCE</vt:lpstr>
      <vt:lpstr>POTRAVINOVÁ ALERGIE</vt:lpstr>
      <vt:lpstr>POTRAVINOVÁ ALERGIE</vt:lpstr>
      <vt:lpstr>POTRAVINOVÉ ALERGENY</vt:lpstr>
      <vt:lpstr>PATOGENEZE PA</vt:lpstr>
      <vt:lpstr>PATOGENEZE PA</vt:lpstr>
      <vt:lpstr>III. typ   Imunokomplexy zprostředkovaná al. reakce</vt:lpstr>
      <vt:lpstr>IV. typ    Oddálený typ alergické reakce</vt:lpstr>
      <vt:lpstr>MANIFESTACE A KLINICKÉ PROJEVY PA</vt:lpstr>
      <vt:lpstr>KOŽNÍ PROJEVY PA</vt:lpstr>
      <vt:lpstr>CROSS  (ZKŘÍŽENÁ) REAKTIVITA</vt:lpstr>
      <vt:lpstr>Snímek 15</vt:lpstr>
      <vt:lpstr>Snímek 16</vt:lpstr>
      <vt:lpstr>DIAGNOSTIKA PA</vt:lpstr>
      <vt:lpstr>KOŽNÍ PRICK TESTY</vt:lpstr>
      <vt:lpstr>Snímek 19</vt:lpstr>
      <vt:lpstr>Snímek 20</vt:lpstr>
      <vt:lpstr>LÉČBA PA</vt:lpstr>
      <vt:lpstr>ALERGIE NA BÍLKOVINU KRAVSKÉHO MLÉKA</vt:lpstr>
      <vt:lpstr>ALERGIE NA BÍLKOVINU KRAVSKÉHO MLÉKA</vt:lpstr>
      <vt:lpstr>ALERGIE NA BÍLKOVINU KRAVSKÉHO MLÉKA   - LÉČBA</vt:lpstr>
      <vt:lpstr>SENZIBILIZACE  K BÍLKOVINĚ KRAVSKÉHO MLÉKA</vt:lpstr>
      <vt:lpstr>ALERGENY V POTRAVINÁCH - označování</vt:lpstr>
      <vt:lpstr>ALERGENY V POTRAVINÁCH - označování</vt:lpstr>
      <vt:lpstr>PREVENCE PA</vt:lpstr>
      <vt:lpstr>Děkuji za pozornost, přeji příjemný zbytek dne.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POTRAVINOVÉ ALERGIE</dc:title>
  <dc:creator>Janča</dc:creator>
  <cp:lastModifiedBy>JP</cp:lastModifiedBy>
  <cp:revision>81</cp:revision>
  <dcterms:created xsi:type="dcterms:W3CDTF">2011-12-27T17:12:15Z</dcterms:created>
  <dcterms:modified xsi:type="dcterms:W3CDTF">2015-12-09T20:28:26Z</dcterms:modified>
</cp:coreProperties>
</file>