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6" r:id="rId7"/>
    <p:sldId id="260" r:id="rId8"/>
    <p:sldId id="261" r:id="rId9"/>
    <p:sldId id="267" r:id="rId10"/>
    <p:sldId id="262" r:id="rId11"/>
    <p:sldId id="268" r:id="rId12"/>
    <p:sldId id="263" r:id="rId13"/>
    <p:sldId id="269" r:id="rId14"/>
    <p:sldId id="270" r:id="rId15"/>
    <p:sldId id="264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339752" y="2060848"/>
            <a:ext cx="4608512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C00000"/>
                </a:solidFill>
              </a:rPr>
              <a:t>Nutriční aspekty stáří</a:t>
            </a:r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99992" y="5301208"/>
            <a:ext cx="3744416" cy="72008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Petra </a:t>
            </a:r>
            <a:r>
              <a:rPr lang="cs-CZ" dirty="0" err="1" smtClean="0"/>
              <a:t>Hýsková</a:t>
            </a:r>
            <a:r>
              <a:rPr lang="cs-CZ" dirty="0" smtClean="0"/>
              <a:t>  20. 10. 2015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60648"/>
            <a:ext cx="8568952" cy="6264696"/>
          </a:xfrm>
        </p:spPr>
        <p:txBody>
          <a:bodyPr>
            <a:normAutofit/>
          </a:bodyPr>
          <a:lstStyle/>
          <a:p>
            <a:endParaRPr lang="cs-CZ" sz="1800" dirty="0" smtClean="0"/>
          </a:p>
          <a:p>
            <a:r>
              <a:rPr lang="cs-CZ" sz="2000" b="1" u="sng" dirty="0" smtClean="0"/>
              <a:t>Vláknina:</a:t>
            </a:r>
          </a:p>
          <a:p>
            <a:pPr lvl="1"/>
            <a:r>
              <a:rPr lang="cs-CZ" sz="2000" dirty="0" smtClean="0"/>
              <a:t>prevence zácpy, 5% energetické potřeby z rozpustné vlákniny</a:t>
            </a:r>
          </a:p>
          <a:p>
            <a:pPr lvl="1"/>
            <a:r>
              <a:rPr lang="cs-CZ" sz="2000" dirty="0" smtClean="0"/>
              <a:t>celozrnné výrobky, ovoce, zelenina: 30 g/ den po 50 roce</a:t>
            </a:r>
          </a:p>
          <a:p>
            <a:endParaRPr lang="cs-CZ" sz="2000" u="sng" dirty="0" smtClean="0"/>
          </a:p>
          <a:p>
            <a:r>
              <a:rPr lang="cs-CZ" sz="2000" b="1" u="sng" dirty="0" smtClean="0"/>
              <a:t>Tekutiny:</a:t>
            </a:r>
          </a:p>
          <a:p>
            <a:pPr lvl="1"/>
            <a:r>
              <a:rPr lang="cs-CZ" sz="2000" dirty="0" smtClean="0"/>
              <a:t>1 ml.</a:t>
            </a:r>
            <a:r>
              <a:rPr lang="cs-CZ" sz="2000" dirty="0" err="1" smtClean="0"/>
              <a:t>kcal</a:t>
            </a:r>
            <a:r>
              <a:rPr lang="cs-CZ" sz="2000" dirty="0" smtClean="0"/>
              <a:t> n. 30 ml.kg, nespecifické obtíže + kognitivní změny při dehydrataci</a:t>
            </a:r>
          </a:p>
          <a:p>
            <a:endParaRPr lang="cs-CZ" sz="2000" u="sng" dirty="0" smtClean="0"/>
          </a:p>
          <a:p>
            <a:r>
              <a:rPr lang="cs-CZ" sz="2000" b="1" u="sng" dirty="0" smtClean="0"/>
              <a:t>Vitaminy</a:t>
            </a:r>
            <a:r>
              <a:rPr lang="cs-CZ" sz="2000" b="1" dirty="0" smtClean="0"/>
              <a:t>: </a:t>
            </a:r>
          </a:p>
          <a:p>
            <a:pPr lvl="1"/>
            <a:r>
              <a:rPr lang="cs-CZ" sz="2000" dirty="0" smtClean="0"/>
              <a:t>zejm. vit D (nedostatek slunečního záření, </a:t>
            </a:r>
            <a:r>
              <a:rPr lang="cs-CZ" sz="2000" dirty="0" smtClean="0">
                <a:latin typeface="Times New Roman"/>
                <a:cs typeface="Times New Roman"/>
              </a:rPr>
              <a:t>↓ konzumace ml.výrobků – prevence pádů a zlomenin)</a:t>
            </a:r>
          </a:p>
          <a:p>
            <a:r>
              <a:rPr lang="cs-CZ" sz="2000" b="1" u="sng" dirty="0" smtClean="0">
                <a:latin typeface="Times New Roman"/>
                <a:cs typeface="Times New Roman"/>
              </a:rPr>
              <a:t>Minerální látky:</a:t>
            </a:r>
          </a:p>
          <a:p>
            <a:pPr lvl="1"/>
            <a:r>
              <a:rPr lang="cs-CZ" sz="2000" dirty="0" err="1" smtClean="0">
                <a:latin typeface="Times New Roman"/>
                <a:cs typeface="Times New Roman"/>
              </a:rPr>
              <a:t>Fe</a:t>
            </a:r>
            <a:r>
              <a:rPr lang="cs-CZ" sz="2000" dirty="0" smtClean="0">
                <a:latin typeface="Times New Roman"/>
                <a:cs typeface="Times New Roman"/>
              </a:rPr>
              <a:t> (anémie) + Ca (osteoporóza)</a:t>
            </a:r>
            <a:endParaRPr lang="cs-CZ" sz="2000" dirty="0" smtClean="0"/>
          </a:p>
          <a:p>
            <a:r>
              <a:rPr lang="cs-CZ" sz="2000" dirty="0" smtClean="0"/>
              <a:t>Ca + vit. D 3 porce/ den: mléko, mléčné výrobky, fortifikované cereálie, džusy, tmavě zelená listová zelenina, rybičky, multivitaminy lépe Ca + vit. D v komb.</a:t>
            </a:r>
          </a:p>
          <a:p>
            <a:r>
              <a:rPr lang="cs-CZ" sz="2000" dirty="0" smtClean="0"/>
              <a:t>Draslík: </a:t>
            </a:r>
            <a:r>
              <a:rPr lang="cs-CZ" sz="2000" dirty="0" smtClean="0">
                <a:latin typeface="Times New Roman"/>
                <a:cs typeface="Times New Roman"/>
              </a:rPr>
              <a:t>↑ K ↓ Na korekce TK (zelenina, ovoce, ml.výrobky)</a:t>
            </a:r>
            <a:endParaRPr 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Udržení svalové hmoty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endParaRPr lang="cs-CZ" sz="2000" smtClean="0"/>
          </a:p>
          <a:p>
            <a:r>
              <a:rPr lang="cs-CZ" sz="2000" smtClean="0"/>
              <a:t>Svaly </a:t>
            </a:r>
            <a:r>
              <a:rPr lang="cs-CZ" sz="2000" dirty="0" smtClean="0"/>
              <a:t>– klíčová role v udržení zdraví mužů i žen</a:t>
            </a:r>
          </a:p>
          <a:p>
            <a:r>
              <a:rPr lang="cs-CZ" sz="2000" dirty="0" smtClean="0"/>
              <a:t>Cvičení proti odporu – významné v prevenci </a:t>
            </a:r>
            <a:r>
              <a:rPr lang="cs-CZ" sz="2000" dirty="0" err="1" smtClean="0"/>
              <a:t>sarkopenie</a:t>
            </a:r>
            <a:r>
              <a:rPr lang="cs-CZ" sz="2000" dirty="0" smtClean="0"/>
              <a:t> a osteoporózy</a:t>
            </a:r>
          </a:p>
          <a:p>
            <a:r>
              <a:rPr lang="cs-CZ" sz="2000" dirty="0" err="1" smtClean="0"/>
              <a:t>Sarcopenia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aging</a:t>
            </a:r>
            <a:r>
              <a:rPr lang="cs-CZ" sz="2000" dirty="0" smtClean="0"/>
              <a:t>- po 30 roce úbytek 3 – 8 % svalu v závislosti na výživě a pohybu</a:t>
            </a:r>
          </a:p>
          <a:p>
            <a:r>
              <a:rPr lang="cs-CZ" sz="2000" dirty="0" smtClean="0"/>
              <a:t>Cvičení 2-3x týdně 20´ + kvalitní bílkoviny</a:t>
            </a:r>
          </a:p>
          <a:p>
            <a:r>
              <a:rPr lang="cs-CZ" sz="2000" dirty="0" smtClean="0"/>
              <a:t>Největší riziko ve stáří – pády - zlomeniny </a:t>
            </a:r>
          </a:p>
          <a:p>
            <a:r>
              <a:rPr lang="cs-CZ" sz="2000" dirty="0" smtClean="0"/>
              <a:t>Využití vlastní tělesné hmotnosti</a:t>
            </a:r>
            <a:endParaRPr lang="cs-CZ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5040560" cy="562074"/>
          </a:xfr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Autofit/>
          </a:bodyPr>
          <a:lstStyle/>
          <a:p>
            <a:r>
              <a:rPr lang="cs-CZ" sz="3200" dirty="0" smtClean="0"/>
              <a:t>Nutriční intervence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většina geriatrických pac. v rámci hospitalizace zhubne – nedostatečný příjem stravy (40 -60 % porce zůstává)</a:t>
            </a:r>
          </a:p>
          <a:p>
            <a:pPr>
              <a:buNone/>
            </a:pPr>
            <a:r>
              <a:rPr lang="cs-CZ" sz="2000" dirty="0" smtClean="0"/>
              <a:t>	===</a:t>
            </a:r>
            <a:r>
              <a:rPr lang="cs-CZ" sz="2000" dirty="0" smtClean="0">
                <a:latin typeface="Times New Roman"/>
                <a:cs typeface="Times New Roman"/>
              </a:rPr>
              <a:t>˃ snížit porci a zvýšit </a:t>
            </a:r>
            <a:r>
              <a:rPr lang="cs-CZ" sz="2000" dirty="0" err="1" smtClean="0">
                <a:latin typeface="Times New Roman"/>
                <a:cs typeface="Times New Roman"/>
              </a:rPr>
              <a:t>denzitu</a:t>
            </a:r>
            <a:r>
              <a:rPr lang="cs-CZ" sz="2000" dirty="0" smtClean="0">
                <a:latin typeface="Times New Roman"/>
                <a:cs typeface="Times New Roman"/>
              </a:rPr>
              <a:t> stravy (</a:t>
            </a:r>
            <a:r>
              <a:rPr lang="cs-CZ" sz="2000" dirty="0" err="1" smtClean="0">
                <a:latin typeface="Times New Roman"/>
                <a:cs typeface="Times New Roman"/>
              </a:rPr>
              <a:t>ev</a:t>
            </a:r>
            <a:r>
              <a:rPr lang="cs-CZ" sz="2000" dirty="0" smtClean="0">
                <a:latin typeface="Times New Roman"/>
                <a:cs typeface="Times New Roman"/>
              </a:rPr>
              <a:t>. fortifikace bílkovin)</a:t>
            </a:r>
          </a:p>
          <a:p>
            <a:endParaRPr lang="cs-CZ" sz="2000" dirty="0" smtClean="0">
              <a:latin typeface="Times New Roman"/>
              <a:cs typeface="Times New Roman"/>
            </a:endParaRPr>
          </a:p>
          <a:p>
            <a:r>
              <a:rPr lang="cs-CZ" sz="2000" dirty="0" smtClean="0">
                <a:latin typeface="Times New Roman"/>
                <a:cs typeface="Times New Roman"/>
              </a:rPr>
              <a:t>adekvátní menu,  menší porce častěji (svačiny mezi jídly)</a:t>
            </a:r>
          </a:p>
          <a:p>
            <a:r>
              <a:rPr lang="cs-CZ" sz="2000" dirty="0" smtClean="0">
                <a:latin typeface="Times New Roman"/>
                <a:cs typeface="Times New Roman"/>
              </a:rPr>
              <a:t>pomoc při jídle</a:t>
            </a:r>
          </a:p>
          <a:p>
            <a:r>
              <a:rPr lang="cs-CZ" sz="2000" dirty="0" smtClean="0">
                <a:latin typeface="Times New Roman"/>
                <a:cs typeface="Times New Roman"/>
              </a:rPr>
              <a:t>plán péče: preferován </a:t>
            </a:r>
            <a:r>
              <a:rPr lang="cs-CZ" sz="2000" dirty="0" err="1" smtClean="0">
                <a:latin typeface="Times New Roman"/>
                <a:cs typeface="Times New Roman"/>
              </a:rPr>
              <a:t>p.o.příjem</a:t>
            </a:r>
            <a:endParaRPr lang="cs-CZ" sz="2000" dirty="0" smtClean="0">
              <a:latin typeface="Times New Roman"/>
              <a:cs typeface="Times New Roman"/>
            </a:endParaRPr>
          </a:p>
          <a:p>
            <a:r>
              <a:rPr lang="cs-CZ" sz="2000" dirty="0" smtClean="0">
                <a:latin typeface="Times New Roman"/>
                <a:cs typeface="Times New Roman"/>
              </a:rPr>
              <a:t>tolerance PND : motivovaný </a:t>
            </a:r>
            <a:r>
              <a:rPr lang="cs-CZ" sz="2000" dirty="0" err="1" smtClean="0">
                <a:latin typeface="Times New Roman"/>
                <a:cs typeface="Times New Roman"/>
              </a:rPr>
              <a:t>sipping</a:t>
            </a:r>
            <a:endParaRPr lang="cs-CZ" sz="2000" dirty="0" smtClean="0"/>
          </a:p>
          <a:p>
            <a:endParaRPr lang="cs-CZ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3600" dirty="0" smtClean="0"/>
              <a:t>Časná nutriční podpora a rehabilitace</a:t>
            </a:r>
          </a:p>
          <a:p>
            <a:pPr algn="ctr">
              <a:buNone/>
            </a:pPr>
            <a:r>
              <a:rPr lang="cs-CZ" dirty="0" smtClean="0"/>
              <a:t>	</a:t>
            </a:r>
            <a:r>
              <a:rPr lang="cs-CZ" i="1" dirty="0" smtClean="0"/>
              <a:t>z nutriční podpory (</a:t>
            </a:r>
            <a:r>
              <a:rPr lang="cs-CZ" i="1" dirty="0" err="1" smtClean="0"/>
              <a:t>sipping</a:t>
            </a:r>
            <a:r>
              <a:rPr lang="cs-CZ" i="1" dirty="0" smtClean="0"/>
              <a:t> 600 </a:t>
            </a:r>
            <a:r>
              <a:rPr lang="cs-CZ" i="1" dirty="0" err="1" smtClean="0"/>
              <a:t>kcal</a:t>
            </a:r>
            <a:r>
              <a:rPr lang="cs-CZ" i="1" dirty="0" smtClean="0"/>
              <a:t>/ 24g B/d) + rehabilitace (i při zápalu plic) prvních 10 dní hospitalizace profituje senior dalších 6 měsíců  </a:t>
            </a:r>
          </a:p>
          <a:p>
            <a:pPr>
              <a:buNone/>
            </a:pPr>
            <a:r>
              <a:rPr lang="cs-CZ" i="1" dirty="0" smtClean="0"/>
              <a:t> </a:t>
            </a:r>
          </a:p>
          <a:p>
            <a:pPr>
              <a:buNone/>
            </a:pPr>
            <a:r>
              <a:rPr lang="cs-CZ" i="1" dirty="0" smtClean="0"/>
              <a:t>Zabrání kritickému úbytku svalové hmoty a ztrátě soběstačnosti v časné fázi akutního onemocnění.</a:t>
            </a:r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r>
              <a:rPr lang="cs-CZ" i="1" dirty="0" smtClean="0"/>
              <a:t>Jako nejvíce účinné pro zachování nebo tvorbu svalové hmoty se uplatňuje zejména odporové cvičení a to nejlépe 12 týdnů.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hlink"/>
                </a:solidFill>
              </a:rPr>
              <a:t>Empty Refrigerators Predict Poor Health of Older</a:t>
            </a:r>
            <a:endParaRPr lang="cs-CZ" sz="2800" dirty="0"/>
          </a:p>
        </p:txBody>
      </p:sp>
      <p:pic>
        <p:nvPicPr>
          <p:cNvPr id="4" name="Picture 13" descr="3106-a-man-looking-inside-an-empty-refrigerator-royalty-free-clipart-picture-090912-179092-44805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780928"/>
            <a:ext cx="4576508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2286000" y="1916832"/>
            <a:ext cx="6678488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“Elderly people with empty refrigerators are more likely to be readmitted to the hospital after assessment compared with patients with adequate refrigerator content.” </a:t>
            </a:r>
            <a:r>
              <a:rPr lang="cs-CZ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cs-CZ" b="1" i="1" dirty="0" err="1" smtClean="0"/>
              <a:t>Sieber</a:t>
            </a:r>
            <a:r>
              <a:rPr lang="cs-CZ" b="1" i="1" dirty="0" smtClean="0"/>
              <a:t> </a:t>
            </a:r>
            <a:r>
              <a:rPr lang="cs-CZ" b="1" i="1" dirty="0" err="1" smtClean="0"/>
              <a:t>at</a:t>
            </a:r>
            <a:r>
              <a:rPr lang="cs-CZ" b="1" i="1" dirty="0" smtClean="0"/>
              <a:t> </a:t>
            </a:r>
            <a:r>
              <a:rPr lang="cs-CZ" b="1" i="1" dirty="0" err="1" smtClean="0"/>
              <a:t>al</a:t>
            </a:r>
            <a:r>
              <a:rPr lang="cs-CZ" b="1" i="1" dirty="0" smtClean="0"/>
              <a:t> 2002</a:t>
            </a:r>
            <a:r>
              <a:rPr lang="en-US" b="1" i="1" dirty="0" smtClean="0"/>
              <a:t>Geneva University Hospital in Switzerland</a:t>
            </a:r>
            <a:endParaRPr lang="cs-CZ" b="1" i="1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pokračování = </a:t>
            </a:r>
            <a:r>
              <a:rPr lang="cs-CZ" dirty="0" smtClean="0">
                <a:latin typeface="Times New Roman"/>
                <a:cs typeface="Times New Roman"/>
              </a:rPr>
              <a:t>˃ akutní geriatrický pacient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5904656" cy="70609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3200" dirty="0" smtClean="0"/>
              <a:t>Nutriční stav ve stáří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800" i="1" dirty="0" smtClean="0">
                <a:solidFill>
                  <a:srgbClr val="0070C0"/>
                </a:solidFill>
              </a:rPr>
              <a:t>gerontologičtí „ zdraví x  nemocní“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b="1" dirty="0" smtClean="0"/>
              <a:t>Příčiny váhového úbytku ve stáří:</a:t>
            </a:r>
            <a:r>
              <a:rPr lang="cs-CZ" sz="1800" dirty="0" smtClean="0"/>
              <a:t> kombinace fyzických, sociálních a psychických problémů</a:t>
            </a:r>
          </a:p>
          <a:p>
            <a:r>
              <a:rPr lang="cs-CZ" sz="1800" dirty="0" err="1" smtClean="0"/>
              <a:t>meals</a:t>
            </a:r>
            <a:r>
              <a:rPr lang="cs-CZ" sz="1800" dirty="0" smtClean="0"/>
              <a:t> on </a:t>
            </a:r>
            <a:r>
              <a:rPr lang="cs-CZ" sz="1800" dirty="0" err="1" smtClean="0"/>
              <a:t>wheels</a:t>
            </a:r>
            <a:r>
              <a:rPr lang="cs-CZ" sz="1800" dirty="0" smtClean="0"/>
              <a:t> – dysfagie, dentice (kvalita chrupu, parodontóza, zubní náhrady), zhoršení chuti a čichu, snížení pocitu hladu a žízně, tvorby slin, </a:t>
            </a:r>
            <a:r>
              <a:rPr lang="cs-CZ" sz="1800" dirty="0" err="1" smtClean="0"/>
              <a:t>malabsorbce</a:t>
            </a:r>
            <a:r>
              <a:rPr lang="cs-CZ" sz="1800" dirty="0" smtClean="0"/>
              <a:t>, restriktivní diety, léky, demence, deprese, chudoba, sociální izolace.</a:t>
            </a:r>
          </a:p>
          <a:p>
            <a:r>
              <a:rPr lang="cs-CZ" sz="1800" dirty="0" smtClean="0"/>
              <a:t>stárnutí (f-ční rezervy- kardiovaskulární, respirační) + </a:t>
            </a:r>
            <a:r>
              <a:rPr lang="cs-CZ" sz="1800" dirty="0" smtClean="0">
                <a:cs typeface="Times New Roman"/>
              </a:rPr>
              <a:t>↓ celkové svalové a kostní hmoty – </a:t>
            </a:r>
            <a:r>
              <a:rPr lang="cs-CZ" sz="1800" dirty="0" smtClean="0">
                <a:latin typeface="Times New Roman"/>
                <a:cs typeface="Times New Roman"/>
              </a:rPr>
              <a:t>˃ </a:t>
            </a:r>
            <a:r>
              <a:rPr lang="cs-CZ" sz="1800" dirty="0" smtClean="0">
                <a:cs typeface="Times New Roman"/>
              </a:rPr>
              <a:t>největší vliv na </a:t>
            </a:r>
            <a:r>
              <a:rPr lang="cs-CZ" sz="1800" b="1" dirty="0" smtClean="0">
                <a:cs typeface="Times New Roman"/>
              </a:rPr>
              <a:t>↑ morbidity a mortality</a:t>
            </a:r>
          </a:p>
          <a:p>
            <a:r>
              <a:rPr lang="cs-CZ" sz="1800" dirty="0" smtClean="0">
                <a:cs typeface="Times New Roman"/>
              </a:rPr>
              <a:t>deficity </a:t>
            </a:r>
            <a:r>
              <a:rPr lang="cs-CZ" sz="1800" dirty="0" err="1" smtClean="0">
                <a:cs typeface="Times New Roman"/>
              </a:rPr>
              <a:t>mikronutrientů</a:t>
            </a:r>
            <a:r>
              <a:rPr lang="cs-CZ" sz="1800" dirty="0" smtClean="0">
                <a:cs typeface="Times New Roman"/>
              </a:rPr>
              <a:t> – následek spíše akutního nebo chronického onemocnění</a:t>
            </a:r>
          </a:p>
          <a:p>
            <a:pPr>
              <a:buNone/>
            </a:pPr>
            <a:endParaRPr lang="cs-CZ" sz="1800" dirty="0" smtClean="0">
              <a:cs typeface="Times New Roman"/>
            </a:endParaRPr>
          </a:p>
          <a:p>
            <a:pPr>
              <a:buNone/>
            </a:pPr>
            <a:r>
              <a:rPr lang="cs-CZ" sz="1800" b="1" dirty="0" smtClean="0">
                <a:cs typeface="Times New Roman"/>
              </a:rPr>
              <a:t>Velká náchylnost k malnutrici při akutním onemocnění:</a:t>
            </a:r>
          </a:p>
          <a:p>
            <a:pPr>
              <a:buNone/>
            </a:pPr>
            <a:r>
              <a:rPr lang="cs-CZ" sz="1800" dirty="0" smtClean="0">
                <a:cs typeface="Times New Roman"/>
              </a:rPr>
              <a:t>	- nižší rezervy</a:t>
            </a:r>
          </a:p>
          <a:p>
            <a:pPr>
              <a:buNone/>
            </a:pPr>
            <a:r>
              <a:rPr lang="cs-CZ" sz="1800" dirty="0" smtClean="0">
                <a:cs typeface="Times New Roman"/>
              </a:rPr>
              <a:t>	- pomalejší návrat chuti k jídlu </a:t>
            </a:r>
          </a:p>
          <a:p>
            <a:pPr>
              <a:buNone/>
            </a:pPr>
            <a:r>
              <a:rPr lang="cs-CZ" sz="1800" dirty="0" smtClean="0">
                <a:cs typeface="Times New Roman"/>
              </a:rPr>
              <a:t>	- pomalejší návrat mobility</a:t>
            </a:r>
          </a:p>
          <a:p>
            <a:pPr>
              <a:buNone/>
            </a:pPr>
            <a:endParaRPr lang="cs-CZ" sz="1800" dirty="0" smtClean="0">
              <a:cs typeface="Times New Roman"/>
            </a:endParaRPr>
          </a:p>
          <a:p>
            <a:pPr>
              <a:buNone/>
            </a:pPr>
            <a:r>
              <a:rPr lang="cs-CZ" sz="1800" b="1" dirty="0" smtClean="0">
                <a:cs typeface="Times New Roman"/>
              </a:rPr>
              <a:t>→ nutriční intervence má význam v péči o geriatrického pacienta</a:t>
            </a:r>
            <a:endParaRPr lang="cs-CZ" sz="1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056784" cy="706090"/>
          </a:xfr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r>
              <a:rPr lang="cs-CZ" sz="3200" dirty="0" smtClean="0"/>
              <a:t>Změny ve složení těla + f-ční změny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000" u="sng" dirty="0" smtClean="0"/>
          </a:p>
          <a:p>
            <a:pPr>
              <a:buNone/>
            </a:pPr>
            <a:r>
              <a:rPr lang="cs-CZ" sz="2000" u="sng" dirty="0" smtClean="0"/>
              <a:t>4 stadia vývoje</a:t>
            </a:r>
            <a:r>
              <a:rPr lang="cs-CZ" sz="2000" dirty="0" smtClean="0"/>
              <a:t>: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1800" dirty="0" smtClean="0"/>
              <a:t>1.st. růst a vývoj v dětství 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2. st. 20 – 30 let, vrchol fyzické zdatnosti, maximum svalové a kostní hmoty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3. st. postupný úbytek svalů + nárůst tukové hmoty (především abdominálně, infiltrace svalů tukem a vazivem) – závislé na dietě a pohybu</a:t>
            </a:r>
          </a:p>
          <a:p>
            <a:pPr>
              <a:buNone/>
            </a:pPr>
            <a:r>
              <a:rPr lang="cs-CZ" sz="1800" dirty="0" smtClean="0"/>
              <a:t>	</a:t>
            </a:r>
            <a:r>
              <a:rPr lang="cs-CZ" sz="1800" b="1" dirty="0" smtClean="0"/>
              <a:t>=</a:t>
            </a:r>
            <a:r>
              <a:rPr lang="cs-CZ" sz="1800" b="1" dirty="0" smtClean="0">
                <a:latin typeface="Times New Roman"/>
                <a:cs typeface="Times New Roman"/>
              </a:rPr>
              <a:t>˃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sarcopenia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of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aging</a:t>
            </a:r>
            <a:endParaRPr lang="cs-CZ" sz="1800" b="1" dirty="0" smtClean="0"/>
          </a:p>
          <a:p>
            <a:pPr>
              <a:buNone/>
            </a:pPr>
            <a:r>
              <a:rPr lang="cs-CZ" sz="2000" u="sng" dirty="0" smtClean="0"/>
              <a:t>Příčiny: </a:t>
            </a:r>
            <a:r>
              <a:rPr lang="cs-CZ" sz="1800" dirty="0" smtClean="0"/>
              <a:t>hormonální změny, chronický zánět, </a:t>
            </a:r>
            <a:r>
              <a:rPr lang="cs-CZ" sz="1800" dirty="0" smtClean="0">
                <a:latin typeface="Times New Roman"/>
                <a:cs typeface="Times New Roman"/>
              </a:rPr>
              <a:t>↓ anabolické schopnosti AMK</a:t>
            </a:r>
          </a:p>
          <a:p>
            <a:pPr>
              <a:buNone/>
            </a:pPr>
            <a:endParaRPr lang="cs-CZ" sz="1800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1800" dirty="0" smtClean="0">
                <a:latin typeface="Times New Roman"/>
                <a:cs typeface="Times New Roman"/>
              </a:rPr>
              <a:t>4. st. ˃ 80 let progrese úbytku fyzické zdatnosti, ↑ závislosti na druhé osobě</a:t>
            </a:r>
          </a:p>
          <a:p>
            <a:pPr>
              <a:buNone/>
            </a:pPr>
            <a:endParaRPr lang="cs-CZ" sz="1800" dirty="0" smtClean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000" u="sng" dirty="0" smtClean="0">
                <a:latin typeface="Times New Roman"/>
                <a:cs typeface="Times New Roman"/>
              </a:rPr>
              <a:t>Diagnostika </a:t>
            </a:r>
            <a:r>
              <a:rPr lang="cs-CZ" sz="2000" u="sng" dirty="0" err="1" smtClean="0">
                <a:latin typeface="Times New Roman"/>
                <a:cs typeface="Times New Roman"/>
              </a:rPr>
              <a:t>sarkopenie</a:t>
            </a:r>
            <a:r>
              <a:rPr lang="cs-CZ" sz="2000" u="sng" dirty="0" smtClean="0">
                <a:latin typeface="Times New Roman"/>
                <a:cs typeface="Times New Roman"/>
              </a:rPr>
              <a:t>:</a:t>
            </a:r>
          </a:p>
          <a:p>
            <a:pPr>
              <a:buFontTx/>
              <a:buChar char="-"/>
            </a:pPr>
            <a:r>
              <a:rPr lang="cs-CZ" sz="1800" dirty="0" smtClean="0">
                <a:latin typeface="Times New Roman"/>
                <a:cs typeface="Times New Roman"/>
              </a:rPr>
              <a:t>Vyšetření svalové hmoty + úbytku svalové síly (</a:t>
            </a:r>
            <a:r>
              <a:rPr lang="cs-CZ" sz="1800" dirty="0" err="1" smtClean="0">
                <a:latin typeface="Times New Roman"/>
                <a:cs typeface="Times New Roman"/>
              </a:rPr>
              <a:t>handgrip</a:t>
            </a:r>
            <a:r>
              <a:rPr lang="cs-CZ" sz="1800" dirty="0" smtClean="0">
                <a:latin typeface="Times New Roman"/>
                <a:cs typeface="Times New Roman"/>
              </a:rPr>
              <a:t>) a f-</a:t>
            </a:r>
            <a:r>
              <a:rPr lang="cs-CZ" sz="1800" dirty="0" err="1" smtClean="0">
                <a:latin typeface="Times New Roman"/>
                <a:cs typeface="Times New Roman"/>
              </a:rPr>
              <a:t>ce</a:t>
            </a:r>
            <a:r>
              <a:rPr lang="cs-CZ" sz="1800" dirty="0" smtClean="0">
                <a:latin typeface="Times New Roman"/>
                <a:cs typeface="Times New Roman"/>
              </a:rPr>
              <a:t> (</a:t>
            </a:r>
            <a:r>
              <a:rPr lang="cs-CZ" sz="1800" dirty="0" err="1" smtClean="0">
                <a:latin typeface="Times New Roman"/>
                <a:cs typeface="Times New Roman"/>
              </a:rPr>
              <a:t>peak</a:t>
            </a:r>
            <a:r>
              <a:rPr lang="cs-CZ" sz="1800" dirty="0" smtClean="0">
                <a:latin typeface="Times New Roman"/>
                <a:cs typeface="Times New Roman"/>
              </a:rPr>
              <a:t> </a:t>
            </a:r>
            <a:r>
              <a:rPr lang="cs-CZ" sz="1800" dirty="0" err="1" smtClean="0">
                <a:latin typeface="Times New Roman"/>
                <a:cs typeface="Times New Roman"/>
              </a:rPr>
              <a:t>flow</a:t>
            </a:r>
            <a:r>
              <a:rPr lang="cs-CZ" sz="1800" dirty="0" smtClean="0">
                <a:latin typeface="Times New Roman"/>
                <a:cs typeface="Times New Roman"/>
              </a:rPr>
              <a:t>)</a:t>
            </a:r>
          </a:p>
          <a:p>
            <a:pPr lvl="1">
              <a:buFontTx/>
              <a:buChar char="-"/>
            </a:pPr>
            <a:r>
              <a:rPr lang="cs-CZ" sz="1600" dirty="0" smtClean="0">
                <a:latin typeface="Times New Roman"/>
                <a:cs typeface="Times New Roman"/>
              </a:rPr>
              <a:t>výrazně se zhoršuje při akutním a chronickém onemocnění</a:t>
            </a:r>
          </a:p>
          <a:p>
            <a:pPr>
              <a:buNone/>
            </a:pPr>
            <a:endParaRPr lang="cs-CZ" sz="2000" u="sng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2000" u="sng" dirty="0" smtClean="0">
                <a:latin typeface="Times New Roman"/>
                <a:cs typeface="Times New Roman"/>
              </a:rPr>
              <a:t>Důsledky </a:t>
            </a:r>
            <a:r>
              <a:rPr lang="cs-CZ" sz="2000" u="sng" dirty="0" err="1" smtClean="0">
                <a:latin typeface="Times New Roman"/>
                <a:cs typeface="Times New Roman"/>
              </a:rPr>
              <a:t>sarkopenie</a:t>
            </a:r>
            <a:r>
              <a:rPr lang="cs-CZ" sz="1400" dirty="0" smtClean="0"/>
              <a:t>: </a:t>
            </a:r>
            <a:r>
              <a:rPr lang="cs-CZ" sz="1600" dirty="0" smtClean="0"/>
              <a:t>pády a následné zlomeniny, </a:t>
            </a:r>
            <a:r>
              <a:rPr lang="cs-CZ" sz="1600" dirty="0" smtClean="0">
                <a:latin typeface="Times New Roman"/>
                <a:cs typeface="Times New Roman"/>
              </a:rPr>
              <a:t>↓ respirační f-</a:t>
            </a:r>
            <a:r>
              <a:rPr lang="cs-CZ" sz="1600" dirty="0" err="1" smtClean="0">
                <a:latin typeface="Times New Roman"/>
                <a:cs typeface="Times New Roman"/>
              </a:rPr>
              <a:t>ce</a:t>
            </a:r>
            <a:r>
              <a:rPr lang="cs-CZ" sz="1600" dirty="0" smtClean="0">
                <a:latin typeface="Times New Roman"/>
                <a:cs typeface="Times New Roman"/>
              </a:rPr>
              <a:t>, ↑ morbidita a zdravotní postižení,  ↓ odolnost vůči onemocnění</a:t>
            </a:r>
          </a:p>
          <a:p>
            <a:pPr>
              <a:buNone/>
            </a:pPr>
            <a:endParaRPr lang="cs-CZ" sz="1800" b="1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1800" b="1" dirty="0" smtClean="0">
                <a:latin typeface="Times New Roman"/>
                <a:cs typeface="Times New Roman"/>
              </a:rPr>
              <a:t>Svaly</a:t>
            </a:r>
            <a:r>
              <a:rPr lang="cs-CZ" sz="1800" dirty="0" smtClean="0">
                <a:latin typeface="Times New Roman"/>
                <a:cs typeface="Times New Roman"/>
              </a:rPr>
              <a:t> = zásobárna AMK : </a:t>
            </a:r>
            <a:r>
              <a:rPr lang="cs-CZ" sz="1800" dirty="0" err="1" smtClean="0">
                <a:latin typeface="Times New Roman"/>
                <a:cs typeface="Times New Roman"/>
              </a:rPr>
              <a:t>glutamin</a:t>
            </a:r>
            <a:r>
              <a:rPr lang="cs-CZ" sz="1800" dirty="0" smtClean="0">
                <a:latin typeface="Times New Roman"/>
                <a:cs typeface="Times New Roman"/>
              </a:rPr>
              <a:t> (obnova poškozených tkání a imunitní f-</a:t>
            </a:r>
            <a:r>
              <a:rPr lang="cs-CZ" sz="1800" dirty="0" err="1" smtClean="0">
                <a:latin typeface="Times New Roman"/>
                <a:cs typeface="Times New Roman"/>
              </a:rPr>
              <a:t>ce</a:t>
            </a:r>
            <a:r>
              <a:rPr lang="cs-CZ" sz="1800" dirty="0" smtClean="0">
                <a:latin typeface="Times New Roman"/>
                <a:cs typeface="Times New Roman"/>
              </a:rPr>
              <a:t>)</a:t>
            </a:r>
          </a:p>
          <a:p>
            <a:pPr>
              <a:buNone/>
            </a:pPr>
            <a:endParaRPr lang="cs-CZ" sz="1800" b="1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1800" b="1" dirty="0" smtClean="0">
                <a:latin typeface="Times New Roman"/>
                <a:cs typeface="Times New Roman"/>
              </a:rPr>
              <a:t>Prevence a léčba </a:t>
            </a:r>
            <a:r>
              <a:rPr lang="cs-CZ" sz="1800" b="1" dirty="0" err="1" smtClean="0">
                <a:latin typeface="Times New Roman"/>
                <a:cs typeface="Times New Roman"/>
              </a:rPr>
              <a:t>sarkopenie</a:t>
            </a:r>
            <a:r>
              <a:rPr lang="cs-CZ" sz="1600" dirty="0" smtClean="0">
                <a:latin typeface="Times New Roman"/>
                <a:cs typeface="Times New Roman"/>
              </a:rPr>
              <a:t> je složitá (stagnuje pouze po dobu cvičení), dieta: bílkoviny 1 g.kg.d a během nemoci 1,5 g.kg.d</a:t>
            </a:r>
          </a:p>
          <a:p>
            <a:pPr>
              <a:buNone/>
            </a:pPr>
            <a:r>
              <a:rPr lang="cs-CZ" sz="1600" dirty="0" smtClean="0">
                <a:latin typeface="Times New Roman"/>
                <a:cs typeface="Times New Roman"/>
              </a:rPr>
              <a:t>	</a:t>
            </a:r>
            <a:r>
              <a:rPr lang="cs-CZ" sz="1600" b="1" i="1" dirty="0" smtClean="0">
                <a:latin typeface="Times New Roman"/>
                <a:cs typeface="Times New Roman"/>
              </a:rPr>
              <a:t>Akutní stav: časná mobilizace (fyzioterapie) + mentální stav + ochota spolupracovat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>
            <a:normAutofit/>
          </a:bodyPr>
          <a:lstStyle/>
          <a:p>
            <a:endParaRPr lang="cs-CZ" sz="1800" u="sng" dirty="0" smtClean="0"/>
          </a:p>
          <a:p>
            <a:r>
              <a:rPr lang="cs-CZ" sz="1800" b="1" u="sng" dirty="0" smtClean="0"/>
              <a:t>Ostatní netuková hmota:</a:t>
            </a:r>
            <a:r>
              <a:rPr lang="cs-CZ" sz="1800" b="1" dirty="0" smtClean="0"/>
              <a:t> </a:t>
            </a:r>
            <a:r>
              <a:rPr lang="cs-CZ" sz="1800" dirty="0" smtClean="0"/>
              <a:t>kolagen, vazivo, imunitní </a:t>
            </a:r>
            <a:r>
              <a:rPr lang="cs-CZ" sz="1800" dirty="0" err="1" smtClean="0"/>
              <a:t>bb</a:t>
            </a:r>
            <a:r>
              <a:rPr lang="cs-CZ" sz="1800" dirty="0" smtClean="0"/>
              <a:t>., nosiče léků + další</a:t>
            </a:r>
          </a:p>
          <a:p>
            <a:pPr>
              <a:buNone/>
            </a:pPr>
            <a:r>
              <a:rPr lang="cs-CZ" sz="1800" dirty="0" smtClean="0">
                <a:cs typeface="Times New Roman"/>
              </a:rPr>
              <a:t>	</a:t>
            </a:r>
          </a:p>
          <a:p>
            <a:pPr>
              <a:buNone/>
            </a:pPr>
            <a:r>
              <a:rPr lang="cs-CZ" sz="1800" dirty="0" smtClean="0">
                <a:cs typeface="Times New Roman"/>
              </a:rPr>
              <a:t>	↓ buněčné hmoty ↓ rezervy odpovědi v nemoci</a:t>
            </a:r>
          </a:p>
          <a:p>
            <a:pPr>
              <a:buNone/>
            </a:pPr>
            <a:r>
              <a:rPr lang="cs-CZ" sz="1800" dirty="0" smtClean="0">
                <a:cs typeface="Times New Roman"/>
              </a:rPr>
              <a:t>	↓↓↓ buněčného draslíku (nejvíce K je ve svalech kosterních)</a:t>
            </a:r>
          </a:p>
          <a:p>
            <a:endParaRPr lang="cs-CZ" sz="1800" u="sng" dirty="0" smtClean="0">
              <a:cs typeface="Times New Roman"/>
            </a:endParaRPr>
          </a:p>
          <a:p>
            <a:r>
              <a:rPr lang="cs-CZ" sz="1800" b="1" u="sng" dirty="0" smtClean="0">
                <a:cs typeface="Times New Roman"/>
              </a:rPr>
              <a:t>Tuková hmota</a:t>
            </a:r>
            <a:r>
              <a:rPr lang="cs-CZ" sz="1800" u="sng" dirty="0" smtClean="0">
                <a:cs typeface="Times New Roman"/>
              </a:rPr>
              <a:t>: </a:t>
            </a:r>
            <a:r>
              <a:rPr lang="cs-CZ" sz="1800" dirty="0" smtClean="0">
                <a:cs typeface="Times New Roman"/>
              </a:rPr>
              <a:t>distribuce centrálně, po 75 roku se celkové množství tuku snižuje</a:t>
            </a:r>
          </a:p>
          <a:p>
            <a:endParaRPr lang="cs-CZ" sz="1800" u="sng" dirty="0" smtClean="0">
              <a:cs typeface="Times New Roman"/>
            </a:endParaRPr>
          </a:p>
          <a:p>
            <a:r>
              <a:rPr lang="cs-CZ" sz="1800" b="1" u="sng" dirty="0" smtClean="0">
                <a:cs typeface="Times New Roman"/>
              </a:rPr>
              <a:t>Kosti:</a:t>
            </a:r>
            <a:r>
              <a:rPr lang="cs-CZ" sz="1800" u="sng" dirty="0" smtClean="0">
                <a:cs typeface="Times New Roman"/>
              </a:rPr>
              <a:t> </a:t>
            </a:r>
            <a:r>
              <a:rPr lang="cs-CZ" sz="1800" dirty="0" smtClean="0">
                <a:cs typeface="Times New Roman"/>
              </a:rPr>
              <a:t>úbytek už po 30 roce života, u žen vystupňován po menopauze, PEM, nízkou tělesnou hmotností, ↓ příjem vit. D a Ca, nedostatkem fyzické aktivity</a:t>
            </a:r>
          </a:p>
          <a:p>
            <a:endParaRPr lang="cs-CZ" sz="1800" u="sng" dirty="0" smtClean="0">
              <a:cs typeface="Times New Roman"/>
            </a:endParaRPr>
          </a:p>
          <a:p>
            <a:r>
              <a:rPr lang="cs-CZ" sz="1800" b="1" u="sng" dirty="0" smtClean="0">
                <a:cs typeface="Times New Roman"/>
              </a:rPr>
              <a:t>Termoregulace:</a:t>
            </a:r>
          </a:p>
          <a:p>
            <a:pPr>
              <a:buNone/>
            </a:pPr>
            <a:r>
              <a:rPr lang="cs-CZ" sz="1800" dirty="0" smtClean="0">
                <a:cs typeface="Times New Roman"/>
              </a:rPr>
              <a:t>	poškození termoregulace vystupňováno PEM, nízká TH snižuje vnímavost k teplotním změnám =</a:t>
            </a:r>
            <a:r>
              <a:rPr lang="cs-CZ" sz="1800" dirty="0" smtClean="0">
                <a:latin typeface="Times New Roman"/>
                <a:cs typeface="Times New Roman"/>
              </a:rPr>
              <a:t>˃ </a:t>
            </a:r>
            <a:r>
              <a:rPr lang="cs-CZ" sz="1800" dirty="0" smtClean="0">
                <a:cs typeface="Times New Roman"/>
              </a:rPr>
              <a:t> zvýšené riziko hypotermie</a:t>
            </a:r>
          </a:p>
          <a:p>
            <a:pPr>
              <a:buNone/>
            </a:pPr>
            <a:r>
              <a:rPr lang="cs-CZ" sz="1800" dirty="0" smtClean="0">
                <a:cs typeface="Times New Roman"/>
              </a:rPr>
              <a:t>	snížení o 1 – 2°C v korové oblasti – poškození kognitivních f-</a:t>
            </a:r>
            <a:r>
              <a:rPr lang="cs-CZ" sz="1800" dirty="0" err="1" smtClean="0">
                <a:cs typeface="Times New Roman"/>
              </a:rPr>
              <a:t>cí</a:t>
            </a:r>
            <a:r>
              <a:rPr lang="cs-CZ" sz="1800" dirty="0" smtClean="0">
                <a:cs typeface="Times New Roman"/>
              </a:rPr>
              <a:t>, koordinace + svalové síly --- </a:t>
            </a:r>
            <a:r>
              <a:rPr lang="cs-CZ" sz="1800" dirty="0" smtClean="0">
                <a:latin typeface="Times New Roman"/>
                <a:cs typeface="Times New Roman"/>
              </a:rPr>
              <a:t>˃ ú</a:t>
            </a:r>
            <a:r>
              <a:rPr lang="cs-CZ" sz="1800" dirty="0" smtClean="0">
                <a:cs typeface="Times New Roman"/>
              </a:rPr>
              <a:t>razy a pády</a:t>
            </a:r>
          </a:p>
          <a:p>
            <a:endParaRPr lang="cs-CZ" sz="1800" dirty="0" smtClean="0">
              <a:cs typeface="Times New Roman"/>
            </a:endParaRPr>
          </a:p>
          <a:p>
            <a:endParaRPr lang="cs-CZ" sz="1800" dirty="0" smtClean="0">
              <a:latin typeface="Times New Roman"/>
              <a:cs typeface="Times New Roman"/>
            </a:endParaRPr>
          </a:p>
          <a:p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5184576"/>
          </a:xfrm>
        </p:spPr>
        <p:txBody>
          <a:bodyPr>
            <a:normAutofit/>
          </a:bodyPr>
          <a:lstStyle/>
          <a:p>
            <a:r>
              <a:rPr lang="cs-CZ" sz="2000" b="1" u="sng" dirty="0" smtClean="0">
                <a:cs typeface="Times New Roman"/>
              </a:rPr>
              <a:t>Energetická bilance: </a:t>
            </a:r>
            <a:r>
              <a:rPr lang="cs-CZ" sz="2000" dirty="0" smtClean="0">
                <a:cs typeface="Times New Roman"/>
              </a:rPr>
              <a:t>redukce BMR o 10 -20% mezi 30 -75 lety</a:t>
            </a:r>
          </a:p>
          <a:p>
            <a:pPr>
              <a:buNone/>
            </a:pPr>
            <a:r>
              <a:rPr lang="cs-CZ" sz="2000" dirty="0" smtClean="0">
                <a:cs typeface="Times New Roman"/>
              </a:rPr>
              <a:t>	zpočátku to vede k pozitivní energetické bilanci, poté – anorexie ve stáří – negativní energetická bilance + úbytek svalové i tukové hmoty</a:t>
            </a:r>
          </a:p>
          <a:p>
            <a:pPr>
              <a:buNone/>
            </a:pPr>
            <a:endParaRPr lang="cs-CZ" sz="2000" dirty="0" smtClean="0">
              <a:cs typeface="Times New Roman"/>
            </a:endParaRPr>
          </a:p>
          <a:p>
            <a:r>
              <a:rPr lang="cs-CZ" sz="2000" b="1" u="sng" dirty="0" smtClean="0">
                <a:cs typeface="Times New Roman"/>
              </a:rPr>
              <a:t>Apetit</a:t>
            </a:r>
            <a:r>
              <a:rPr lang="cs-CZ" sz="2000" u="sng" dirty="0" smtClean="0">
                <a:cs typeface="Times New Roman"/>
              </a:rPr>
              <a:t>:</a:t>
            </a:r>
            <a:r>
              <a:rPr lang="cs-CZ" sz="2000" dirty="0" smtClean="0">
                <a:cs typeface="Times New Roman"/>
              </a:rPr>
              <a:t> ↓ vnímání chuti jídla, mírné zvýšení chuťového prahu – potřebují bohatší chuť jídla, + také časná sytost (aperitiv 60 min. před jídlem)</a:t>
            </a:r>
          </a:p>
          <a:p>
            <a:endParaRPr lang="cs-CZ" sz="2000" dirty="0" smtClean="0">
              <a:cs typeface="Times New Roman"/>
            </a:endParaRPr>
          </a:p>
          <a:p>
            <a:r>
              <a:rPr lang="cs-CZ" sz="2000" b="1" u="sng" dirty="0" smtClean="0">
                <a:cs typeface="Times New Roman"/>
              </a:rPr>
              <a:t>Bakteriální přerůstání v tenkém střevě</a:t>
            </a:r>
            <a:r>
              <a:rPr lang="cs-CZ" sz="2000" u="sng" dirty="0" smtClean="0">
                <a:cs typeface="Times New Roman"/>
              </a:rPr>
              <a:t>: </a:t>
            </a:r>
            <a:r>
              <a:rPr lang="cs-CZ" sz="2000" dirty="0" smtClean="0">
                <a:cs typeface="Times New Roman"/>
              </a:rPr>
              <a:t>i bez anatomických defektů, příčina malabsorpce a podvýživy, významný vliv ATB léčba (historie)</a:t>
            </a:r>
          </a:p>
          <a:p>
            <a:endParaRPr lang="cs-CZ" sz="2000" b="1" u="sng" dirty="0" smtClean="0">
              <a:cs typeface="Times New Roman"/>
            </a:endParaRPr>
          </a:p>
          <a:p>
            <a:r>
              <a:rPr lang="cs-CZ" sz="2000" b="1" u="sng" dirty="0" smtClean="0">
                <a:cs typeface="Times New Roman"/>
              </a:rPr>
              <a:t>Imunitní systém:</a:t>
            </a:r>
          </a:p>
          <a:p>
            <a:pPr>
              <a:buNone/>
            </a:pPr>
            <a:r>
              <a:rPr lang="cs-CZ" sz="1800" dirty="0" smtClean="0"/>
              <a:t>	- ovlivněn dietními vlivy – tuky (</a:t>
            </a:r>
            <a:r>
              <a:rPr lang="cs-CZ" sz="1800" dirty="0" err="1" smtClean="0"/>
              <a:t>prekurzory</a:t>
            </a:r>
            <a:r>
              <a:rPr lang="cs-CZ" sz="1800" dirty="0" smtClean="0"/>
              <a:t> </a:t>
            </a:r>
            <a:r>
              <a:rPr lang="cs-CZ" sz="1800" dirty="0" err="1" smtClean="0"/>
              <a:t>eikosanoidů</a:t>
            </a:r>
            <a:r>
              <a:rPr lang="cs-CZ" sz="1800" dirty="0" smtClean="0"/>
              <a:t>, prostaglandinů a </a:t>
            </a:r>
            <a:r>
              <a:rPr lang="cs-CZ" sz="1800" dirty="0" err="1" smtClean="0"/>
              <a:t>leukotrienů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dirty="0" smtClean="0"/>
              <a:t>modifikovatelné antioxidanty (vit. C, E, Se, </a:t>
            </a:r>
            <a:r>
              <a:rPr lang="cs-CZ" sz="1800" dirty="0" err="1" smtClean="0"/>
              <a:t>Cu</a:t>
            </a:r>
            <a:r>
              <a:rPr lang="cs-CZ" sz="1800" dirty="0" smtClean="0"/>
              <a:t>, </a:t>
            </a:r>
            <a:r>
              <a:rPr lang="cs-CZ" sz="1800" dirty="0" err="1" smtClean="0"/>
              <a:t>Zn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dirty="0" smtClean="0"/>
              <a:t>korekce nutričních deficitů může ovlivnit imunitní odpověď ve stáří </a:t>
            </a:r>
            <a:r>
              <a:rPr lang="cs-CZ" sz="1800" b="1" dirty="0" smtClean="0"/>
              <a:t>(snížení počtu respiračních infekcí)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63367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sz="1800" dirty="0" smtClean="0"/>
          </a:p>
          <a:p>
            <a:pPr marL="342900" lvl="1" indent="-342900">
              <a:buNone/>
            </a:pPr>
            <a:r>
              <a:rPr lang="cs-CZ" sz="1800" b="1" u="sng" dirty="0" smtClean="0"/>
              <a:t>Interakce léků ve stáří:</a:t>
            </a:r>
          </a:p>
          <a:p>
            <a:pPr marL="342900" lvl="1" indent="-342900">
              <a:buNone/>
            </a:pPr>
            <a:r>
              <a:rPr lang="cs-CZ" sz="1800" dirty="0" smtClean="0"/>
              <a:t>	- ovlivňují chuť k jídlu, vstřebávání, metabolismus a vylučování, interakce potraviny x léky, </a:t>
            </a:r>
            <a:r>
              <a:rPr lang="cs-CZ" sz="1800" dirty="0" err="1" smtClean="0"/>
              <a:t>hypoalbuminémie</a:t>
            </a:r>
            <a:r>
              <a:rPr lang="cs-CZ" sz="1800" dirty="0" smtClean="0"/>
              <a:t> – vyšší koncentrace volné nevázané formy – potenciální toxicita léku</a:t>
            </a:r>
          </a:p>
          <a:p>
            <a:pPr marL="342900" lvl="1" indent="-342900">
              <a:buNone/>
            </a:pPr>
            <a:r>
              <a:rPr lang="cs-CZ" sz="1800" dirty="0" smtClean="0"/>
              <a:t>	- </a:t>
            </a:r>
            <a:r>
              <a:rPr lang="cs-CZ" sz="1800" dirty="0" err="1" smtClean="0"/>
              <a:t>grepová</a:t>
            </a:r>
            <a:r>
              <a:rPr lang="cs-CZ" sz="1800" dirty="0" smtClean="0"/>
              <a:t> </a:t>
            </a:r>
            <a:r>
              <a:rPr lang="cs-CZ" sz="1800" dirty="0" err="1" smtClean="0"/>
              <a:t>štáva</a:t>
            </a:r>
            <a:r>
              <a:rPr lang="cs-CZ" sz="1800" dirty="0" smtClean="0"/>
              <a:t> (</a:t>
            </a:r>
            <a:r>
              <a:rPr lang="cs-CZ" sz="1800" dirty="0" err="1" smtClean="0"/>
              <a:t>furanokumariny</a:t>
            </a:r>
            <a:r>
              <a:rPr lang="cs-CZ" sz="1800" dirty="0" smtClean="0"/>
              <a:t>): </a:t>
            </a:r>
            <a:r>
              <a:rPr lang="cs-CZ" sz="1800" dirty="0" err="1" smtClean="0"/>
              <a:t>statiny</a:t>
            </a:r>
            <a:r>
              <a:rPr lang="cs-CZ" sz="1800" dirty="0" smtClean="0"/>
              <a:t> (</a:t>
            </a:r>
            <a:r>
              <a:rPr lang="cs-CZ" sz="1800" dirty="0" smtClean="0">
                <a:latin typeface="Times New Roman"/>
                <a:cs typeface="Times New Roman"/>
              </a:rPr>
              <a:t>↓ cholesterolu), antihistaminika, léky na TK, </a:t>
            </a:r>
            <a:r>
              <a:rPr lang="cs-CZ" sz="1800" dirty="0" err="1" smtClean="0">
                <a:latin typeface="Times New Roman"/>
                <a:cs typeface="Times New Roman"/>
              </a:rPr>
              <a:t>sbs</a:t>
            </a:r>
            <a:r>
              <a:rPr lang="cs-CZ" sz="1800" dirty="0" smtClean="0">
                <a:latin typeface="Times New Roman"/>
                <a:cs typeface="Times New Roman"/>
              </a:rPr>
              <a:t>. </a:t>
            </a:r>
            <a:r>
              <a:rPr lang="cs-CZ" sz="1800" dirty="0" err="1" smtClean="0">
                <a:latin typeface="Times New Roman"/>
                <a:cs typeface="Times New Roman"/>
              </a:rPr>
              <a:t>horm</a:t>
            </a:r>
            <a:r>
              <a:rPr lang="cs-CZ" sz="1800" dirty="0" smtClean="0">
                <a:latin typeface="Times New Roman"/>
                <a:cs typeface="Times New Roman"/>
              </a:rPr>
              <a:t>. štítné žlázy, antikoncepce, </a:t>
            </a:r>
            <a:r>
              <a:rPr lang="cs-CZ" sz="1800" dirty="0" err="1" smtClean="0">
                <a:latin typeface="Times New Roman"/>
                <a:cs typeface="Times New Roman"/>
              </a:rPr>
              <a:t>antacida</a:t>
            </a:r>
            <a:r>
              <a:rPr lang="cs-CZ" sz="1800" dirty="0" smtClean="0">
                <a:latin typeface="Times New Roman"/>
                <a:cs typeface="Times New Roman"/>
              </a:rPr>
              <a:t>, léky proti kašli</a:t>
            </a:r>
          </a:p>
          <a:p>
            <a:pPr marL="342900" lvl="1" indent="-342900">
              <a:buNone/>
            </a:pPr>
            <a:r>
              <a:rPr lang="cs-CZ" sz="1800" dirty="0" smtClean="0">
                <a:latin typeface="Times New Roman"/>
                <a:cs typeface="Times New Roman"/>
              </a:rPr>
              <a:t>	- vit.K: </a:t>
            </a:r>
            <a:r>
              <a:rPr lang="cs-CZ" sz="1800" dirty="0" err="1" smtClean="0">
                <a:latin typeface="Times New Roman"/>
                <a:cs typeface="Times New Roman"/>
              </a:rPr>
              <a:t>warfarin</a:t>
            </a:r>
            <a:r>
              <a:rPr lang="cs-CZ" sz="1800" dirty="0" smtClean="0">
                <a:latin typeface="Times New Roman"/>
                <a:cs typeface="Times New Roman"/>
              </a:rPr>
              <a:t>, vyrovnaný příjem vit. K</a:t>
            </a:r>
          </a:p>
          <a:p>
            <a:pPr marL="342900" lvl="1" indent="-342900">
              <a:buNone/>
            </a:pPr>
            <a:r>
              <a:rPr lang="cs-CZ" sz="1800" dirty="0" smtClean="0">
                <a:latin typeface="Times New Roman"/>
                <a:cs typeface="Times New Roman"/>
              </a:rPr>
              <a:t>	- lékořice: deplece K + retence Na (srdeční selhání), </a:t>
            </a:r>
            <a:r>
              <a:rPr lang="cs-CZ" sz="1800" dirty="0" err="1" smtClean="0">
                <a:latin typeface="Times New Roman"/>
                <a:cs typeface="Times New Roman"/>
              </a:rPr>
              <a:t>warfarin</a:t>
            </a:r>
            <a:r>
              <a:rPr lang="cs-CZ" sz="1800" dirty="0" smtClean="0">
                <a:latin typeface="Times New Roman"/>
                <a:cs typeface="Times New Roman"/>
              </a:rPr>
              <a:t> (↓ účinku)</a:t>
            </a:r>
          </a:p>
          <a:p>
            <a:pPr marL="342900" lvl="1" indent="-342900">
              <a:buNone/>
            </a:pPr>
            <a:r>
              <a:rPr lang="cs-CZ" sz="1800" dirty="0" smtClean="0">
                <a:latin typeface="Times New Roman"/>
                <a:cs typeface="Times New Roman"/>
              </a:rPr>
              <a:t>	- náhražky soli: </a:t>
            </a:r>
            <a:r>
              <a:rPr lang="cs-CZ" sz="1800" dirty="0" err="1" smtClean="0">
                <a:latin typeface="Times New Roman"/>
                <a:cs typeface="Times New Roman"/>
              </a:rPr>
              <a:t>digoxin</a:t>
            </a:r>
            <a:r>
              <a:rPr lang="cs-CZ" sz="1800" dirty="0" smtClean="0">
                <a:latin typeface="Times New Roman"/>
                <a:cs typeface="Times New Roman"/>
              </a:rPr>
              <a:t> (↓ srdeční selhávání), ACE inhibitory (↑</a:t>
            </a:r>
            <a:r>
              <a:rPr lang="cs-CZ" sz="1800" dirty="0" err="1" smtClean="0">
                <a:latin typeface="Times New Roman"/>
                <a:cs typeface="Times New Roman"/>
              </a:rPr>
              <a:t>kalémie</a:t>
            </a:r>
            <a:r>
              <a:rPr lang="cs-CZ" sz="1800" dirty="0" smtClean="0">
                <a:latin typeface="Times New Roman"/>
                <a:cs typeface="Times New Roman"/>
              </a:rPr>
              <a:t>)</a:t>
            </a:r>
          </a:p>
          <a:p>
            <a:pPr marL="342900" lvl="1" indent="-342900">
              <a:buNone/>
            </a:pPr>
            <a:r>
              <a:rPr lang="cs-CZ" sz="1800" dirty="0" smtClean="0">
                <a:latin typeface="Times New Roman"/>
                <a:cs typeface="Times New Roman"/>
              </a:rPr>
              <a:t>	- tyramin: MAOI (antidepresiva), léky na Parkinsonovu chorobu</a:t>
            </a:r>
            <a:endParaRPr lang="cs-CZ" sz="1800" dirty="0" smtClean="0"/>
          </a:p>
          <a:p>
            <a:pPr marL="342900" lvl="1" indent="-342900">
              <a:buNone/>
            </a:pPr>
            <a:endParaRPr lang="cs-CZ" sz="1800" dirty="0" smtClean="0"/>
          </a:p>
          <a:p>
            <a:pPr marL="342900" lvl="1" indent="-342900">
              <a:buNone/>
            </a:pPr>
            <a:r>
              <a:rPr lang="cs-CZ" sz="1800" b="1" u="sng" dirty="0" smtClean="0"/>
              <a:t>PEM </a:t>
            </a:r>
            <a:r>
              <a:rPr lang="cs-CZ" sz="1800" u="sng" dirty="0" smtClean="0"/>
              <a:t>: souvislost mezi BMI a mortalitou</a:t>
            </a:r>
          </a:p>
          <a:p>
            <a:pPr lvl="1">
              <a:buFontTx/>
              <a:buChar char="-"/>
            </a:pPr>
            <a:r>
              <a:rPr lang="cs-CZ" sz="1800" dirty="0" smtClean="0"/>
              <a:t>V mládí riziková nadváha, ve stáří podváha</a:t>
            </a:r>
          </a:p>
          <a:p>
            <a:pPr lvl="1">
              <a:buFontTx/>
              <a:buChar char="-"/>
            </a:pPr>
            <a:r>
              <a:rPr lang="cs-CZ" sz="1800" dirty="0" smtClean="0"/>
              <a:t>ve věku </a:t>
            </a:r>
            <a:r>
              <a:rPr lang="cs-CZ" sz="1800" dirty="0" smtClean="0">
                <a:cs typeface="Times New Roman"/>
              </a:rPr>
              <a:t>˃ 75 let n</a:t>
            </a:r>
            <a:r>
              <a:rPr lang="cs-CZ" sz="1800" dirty="0" smtClean="0"/>
              <a:t>ejlepší </a:t>
            </a:r>
            <a:r>
              <a:rPr lang="cs-CZ" sz="1800" dirty="0" err="1" smtClean="0"/>
              <a:t>prediktor</a:t>
            </a:r>
            <a:r>
              <a:rPr lang="cs-CZ" sz="1800" dirty="0" smtClean="0"/>
              <a:t> MAC (antropometrie paže, </a:t>
            </a:r>
            <a:r>
              <a:rPr lang="cs-CZ" sz="1800" dirty="0" smtClean="0">
                <a:cs typeface="Times New Roman"/>
              </a:rPr>
              <a:t>výška se s věkem snižuje)</a:t>
            </a:r>
          </a:p>
          <a:p>
            <a:pPr lvl="1">
              <a:buFontTx/>
              <a:buChar char="-"/>
            </a:pPr>
            <a:r>
              <a:rPr lang="cs-CZ" sz="1800" dirty="0" smtClean="0">
                <a:cs typeface="Times New Roman"/>
              </a:rPr>
              <a:t>měření svalové síly</a:t>
            </a:r>
          </a:p>
          <a:p>
            <a:pPr lvl="1">
              <a:buFontTx/>
              <a:buChar char="-"/>
            </a:pPr>
            <a:r>
              <a:rPr lang="cs-CZ" sz="1800" dirty="0" smtClean="0">
                <a:cs typeface="Times New Roman"/>
              </a:rPr>
              <a:t>doplňkové vyšetření: ADL, IADL, fyzické zdraví, kognitivní a mentální f-</a:t>
            </a:r>
            <a:r>
              <a:rPr lang="cs-CZ" sz="1800" dirty="0" err="1" smtClean="0">
                <a:cs typeface="Times New Roman"/>
              </a:rPr>
              <a:t>ce</a:t>
            </a:r>
            <a:r>
              <a:rPr lang="cs-CZ" sz="1800" dirty="0" smtClean="0">
                <a:cs typeface="Times New Roman"/>
              </a:rPr>
              <a:t>, socioekonomické prostředí</a:t>
            </a:r>
            <a:endParaRPr lang="cs-CZ" sz="1800" dirty="0" smtClean="0"/>
          </a:p>
          <a:p>
            <a:pPr marL="342900" lvl="1" indent="-342900"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b="1" dirty="0" smtClean="0"/>
              <a:t>Lékařské vyšetření: ztráta více než 5 % za 6 – 12 měsíců, zejména ve stáří</a:t>
            </a:r>
          </a:p>
          <a:p>
            <a:pPr>
              <a:buNone/>
            </a:pPr>
            <a:endParaRPr lang="cs-CZ" sz="1800" dirty="0" smtClean="0"/>
          </a:p>
          <a:p>
            <a:pPr lvl="1">
              <a:buFontTx/>
              <a:buChar char="-"/>
            </a:pPr>
            <a:endParaRPr lang="cs-CZ" sz="2000" dirty="0" smtClean="0"/>
          </a:p>
          <a:p>
            <a:pPr lvl="1">
              <a:buNone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4608512" cy="562074"/>
          </a:xfr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Autofit/>
          </a:bodyPr>
          <a:lstStyle/>
          <a:p>
            <a:r>
              <a:rPr lang="cs-CZ" sz="3200" dirty="0" smtClean="0"/>
              <a:t>Potřeba živin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688632"/>
          </a:xfrm>
        </p:spPr>
        <p:txBody>
          <a:bodyPr>
            <a:normAutofit fontScale="85000" lnSpcReduction="10000"/>
          </a:bodyPr>
          <a:lstStyle/>
          <a:p>
            <a:r>
              <a:rPr lang="cs-CZ" sz="2800" b="1" u="sng" dirty="0" smtClean="0"/>
              <a:t>Energie: </a:t>
            </a:r>
          </a:p>
          <a:p>
            <a:pPr lvl="1"/>
            <a:r>
              <a:rPr lang="cs-CZ" sz="2400" dirty="0" smtClean="0"/>
              <a:t>BMR x 1,3 pro udržení tělesné hmotnosti</a:t>
            </a:r>
          </a:p>
          <a:p>
            <a:pPr lvl="1"/>
            <a:r>
              <a:rPr lang="cs-CZ" sz="2400" dirty="0" smtClean="0"/>
              <a:t>BMR x 1,5 -1,7 pro nárůst tělesné hmotnosti</a:t>
            </a:r>
          </a:p>
          <a:p>
            <a:pPr lvl="1"/>
            <a:r>
              <a:rPr lang="cs-CZ" sz="2400" dirty="0" smtClean="0"/>
              <a:t>30 – 35 </a:t>
            </a:r>
            <a:r>
              <a:rPr lang="cs-CZ" sz="2400" dirty="0" err="1" smtClean="0"/>
              <a:t>kcal.kg.d</a:t>
            </a:r>
            <a:r>
              <a:rPr lang="cs-CZ" sz="2400" dirty="0" smtClean="0"/>
              <a:t>.</a:t>
            </a:r>
          </a:p>
          <a:p>
            <a:pPr lvl="1">
              <a:buNone/>
            </a:pPr>
            <a:endParaRPr lang="cs-CZ" sz="1600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pPr algn="ctr">
              <a:buNone/>
            </a:pPr>
            <a:r>
              <a:rPr lang="cs-CZ" b="1" i="1" dirty="0" smtClean="0">
                <a:solidFill>
                  <a:srgbClr val="00B050"/>
                </a:solidFill>
              </a:rPr>
              <a:t>CALORIES per DAY FOR:</a:t>
            </a:r>
          </a:p>
          <a:p>
            <a:r>
              <a:rPr lang="cs-CZ" b="1" dirty="0" err="1" smtClean="0"/>
              <a:t>Activity</a:t>
            </a:r>
            <a:r>
              <a:rPr lang="cs-CZ" b="1" dirty="0" smtClean="0"/>
              <a:t> </a:t>
            </a:r>
            <a:r>
              <a:rPr lang="cs-CZ" b="1" dirty="0" err="1" smtClean="0"/>
              <a:t>Level</a:t>
            </a:r>
            <a:r>
              <a:rPr lang="cs-CZ" b="1" dirty="0" smtClean="0"/>
              <a:t> 		</a:t>
            </a:r>
            <a:r>
              <a:rPr lang="cs-CZ" b="1" dirty="0" err="1" smtClean="0"/>
              <a:t>Women</a:t>
            </a:r>
            <a:r>
              <a:rPr lang="cs-CZ" b="1" dirty="0" smtClean="0"/>
              <a:t> </a:t>
            </a:r>
            <a:r>
              <a:rPr lang="cs-CZ" b="1" dirty="0" err="1" smtClean="0"/>
              <a:t>aged</a:t>
            </a:r>
            <a:r>
              <a:rPr lang="cs-CZ" b="1" dirty="0" smtClean="0"/>
              <a:t> 51+	</a:t>
            </a:r>
            <a:r>
              <a:rPr lang="cs-CZ" b="1" dirty="0" err="1" smtClean="0"/>
              <a:t>Men</a:t>
            </a:r>
            <a:r>
              <a:rPr lang="cs-CZ" b="1" dirty="0" smtClean="0"/>
              <a:t> </a:t>
            </a:r>
            <a:r>
              <a:rPr lang="cs-CZ" b="1" dirty="0" err="1" smtClean="0"/>
              <a:t>aged</a:t>
            </a:r>
            <a:r>
              <a:rPr lang="cs-CZ" b="1" dirty="0" smtClean="0"/>
              <a:t> 51+</a:t>
            </a:r>
            <a:endParaRPr lang="cs-CZ" sz="2000" b="1" dirty="0" smtClean="0"/>
          </a:p>
          <a:p>
            <a:r>
              <a:rPr lang="cs-CZ" dirty="0" smtClean="0"/>
              <a:t> </a:t>
            </a:r>
          </a:p>
          <a:p>
            <a:r>
              <a:rPr lang="cs-CZ" sz="2800" dirty="0" err="1" smtClean="0"/>
              <a:t>Sedentary</a:t>
            </a:r>
            <a:r>
              <a:rPr lang="cs-CZ" sz="2800" dirty="0" smtClean="0"/>
              <a:t> (not </a:t>
            </a:r>
            <a:r>
              <a:rPr lang="cs-CZ" sz="2800" dirty="0" err="1" smtClean="0"/>
              <a:t>active</a:t>
            </a:r>
            <a:r>
              <a:rPr lang="cs-CZ" sz="2800" dirty="0" smtClean="0"/>
              <a:t>)	1,600			2,000</a:t>
            </a:r>
          </a:p>
          <a:p>
            <a:r>
              <a:rPr lang="cs-CZ" sz="2800" dirty="0" err="1" smtClean="0"/>
              <a:t>Moderately</a:t>
            </a:r>
            <a:r>
              <a:rPr lang="cs-CZ" sz="2800" dirty="0" smtClean="0"/>
              <a:t> </a:t>
            </a:r>
            <a:r>
              <a:rPr lang="cs-CZ" sz="2800" dirty="0" err="1" smtClean="0"/>
              <a:t>active</a:t>
            </a:r>
            <a:r>
              <a:rPr lang="cs-CZ" sz="2800" dirty="0" smtClean="0"/>
              <a:t>		1,800			2,200 to 2,400</a:t>
            </a:r>
          </a:p>
          <a:p>
            <a:r>
              <a:rPr lang="cs-CZ" sz="2800" dirty="0" err="1" smtClean="0"/>
              <a:t>Active</a:t>
            </a:r>
            <a:r>
              <a:rPr lang="cs-CZ" dirty="0" smtClean="0"/>
              <a:t>			2,000 to 2,200	2,400 to 2,800</a:t>
            </a:r>
          </a:p>
          <a:p>
            <a:endParaRPr lang="cs-CZ" i="1" dirty="0" smtClean="0"/>
          </a:p>
          <a:p>
            <a:r>
              <a:rPr lang="cs-CZ" sz="2100" i="1" dirty="0" err="1" smtClean="0"/>
              <a:t>Reviewed</a:t>
            </a:r>
            <a:r>
              <a:rPr lang="cs-CZ" sz="2100" i="1" dirty="0" smtClean="0"/>
              <a:t> </a:t>
            </a:r>
            <a:r>
              <a:rPr lang="cs-CZ" sz="2100" i="1" dirty="0" err="1" smtClean="0"/>
              <a:t>December</a:t>
            </a:r>
            <a:r>
              <a:rPr lang="cs-CZ" sz="2100" i="1" dirty="0" smtClean="0"/>
              <a:t> 2012</a:t>
            </a:r>
            <a:endParaRPr lang="cs-CZ" sz="2100" dirty="0" smtClean="0"/>
          </a:p>
          <a:p>
            <a:pPr fontAlgn="base">
              <a:buNone/>
            </a:pPr>
            <a:endParaRPr lang="cs-CZ" sz="3600" dirty="0" smtClean="0"/>
          </a:p>
          <a:p>
            <a:pPr lvl="1">
              <a:buNone/>
            </a:pPr>
            <a:endParaRPr lang="cs-CZ" sz="16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0640"/>
          </a:xfrm>
        </p:spPr>
        <p:txBody>
          <a:bodyPr>
            <a:normAutofit lnSpcReduction="10000"/>
          </a:bodyPr>
          <a:lstStyle/>
          <a:p>
            <a:r>
              <a:rPr lang="cs-CZ" sz="2000" b="1" u="sng" dirty="0" smtClean="0"/>
              <a:t>Bílkoviny: </a:t>
            </a:r>
          </a:p>
          <a:p>
            <a:pPr>
              <a:buNone/>
            </a:pPr>
            <a:endParaRPr lang="cs-CZ" sz="2000" b="1" u="sng" dirty="0" smtClean="0"/>
          </a:p>
          <a:p>
            <a:pPr lvl="1"/>
            <a:r>
              <a:rPr lang="cs-CZ" sz="1600" dirty="0" smtClean="0"/>
              <a:t>u zdravých 0,8 g.kg.d, lépe 1 g.kg.d</a:t>
            </a:r>
          </a:p>
          <a:p>
            <a:pPr lvl="1"/>
            <a:r>
              <a:rPr lang="cs-CZ" sz="1600" dirty="0" smtClean="0"/>
              <a:t>nemocní  1,0-1,5 g.kg.d</a:t>
            </a:r>
          </a:p>
          <a:p>
            <a:pPr lvl="1"/>
            <a:r>
              <a:rPr lang="cs-CZ" sz="1600" dirty="0" smtClean="0"/>
              <a:t>konzumace více než 30g v rámci jednoho jídla nevede ke zvýšení syntézy svalového proteinu – nejen množství ale i rozložení má vliv !!!</a:t>
            </a:r>
          </a:p>
          <a:p>
            <a:pPr lvl="1"/>
            <a:r>
              <a:rPr lang="cs-CZ" sz="1600" dirty="0" smtClean="0"/>
              <a:t>Imobilita: nutná rehabilitace, ani </a:t>
            </a:r>
            <a:r>
              <a:rPr lang="cs-CZ" sz="1600" dirty="0" smtClean="0">
                <a:latin typeface="Times New Roman"/>
                <a:cs typeface="Times New Roman"/>
              </a:rPr>
              <a:t>↑ příjem nevede ke zlepšení stavu</a:t>
            </a:r>
          </a:p>
          <a:p>
            <a:pPr lvl="1"/>
            <a:endParaRPr lang="cs-CZ" sz="1600" dirty="0" smtClean="0"/>
          </a:p>
          <a:p>
            <a:r>
              <a:rPr lang="cs-CZ" sz="2000" b="1" u="sng" dirty="0" smtClean="0"/>
              <a:t>Tuky:</a:t>
            </a:r>
          </a:p>
          <a:p>
            <a:endParaRPr lang="cs-CZ" sz="2000" b="1" u="sng" dirty="0" smtClean="0"/>
          </a:p>
          <a:p>
            <a:pPr lvl="1"/>
            <a:r>
              <a:rPr lang="cs-CZ" sz="1600" dirty="0" smtClean="0"/>
              <a:t>do 30 % CEP, 9 – 10 g EPA </a:t>
            </a:r>
            <a:r>
              <a:rPr lang="cs-CZ" sz="1600" dirty="0" err="1" smtClean="0"/>
              <a:t>kys</a:t>
            </a:r>
            <a:r>
              <a:rPr lang="cs-CZ" sz="1600" dirty="0" smtClean="0"/>
              <a:t>. </a:t>
            </a:r>
            <a:r>
              <a:rPr lang="cs-CZ" sz="1600" dirty="0" err="1" smtClean="0"/>
              <a:t>linolová</a:t>
            </a:r>
            <a:r>
              <a:rPr lang="cs-CZ" sz="1600" dirty="0" smtClean="0"/>
              <a:t> a </a:t>
            </a:r>
            <a:r>
              <a:rPr lang="cs-CZ" sz="1600" dirty="0" err="1" smtClean="0"/>
              <a:t>linolenová</a:t>
            </a:r>
            <a:endParaRPr lang="cs-CZ" sz="1600" dirty="0" smtClean="0"/>
          </a:p>
          <a:p>
            <a:pPr lvl="1"/>
            <a:r>
              <a:rPr lang="cs-CZ" sz="1600" dirty="0" smtClean="0"/>
              <a:t>celkový sérový cholesterol + LDL lineárně stoupá s věkem, plato 60 – 70 let, snižuje se v 70 a více letech</a:t>
            </a:r>
          </a:p>
          <a:p>
            <a:pPr lvl="1"/>
            <a:r>
              <a:rPr lang="cs-CZ" sz="1600" dirty="0" smtClean="0"/>
              <a:t>HDL konstantní po celý život  </a:t>
            </a:r>
          </a:p>
          <a:p>
            <a:pPr lvl="1"/>
            <a:endParaRPr lang="cs-CZ" sz="1600" dirty="0" smtClean="0"/>
          </a:p>
          <a:p>
            <a:r>
              <a:rPr lang="cs-CZ" sz="2000" b="1" u="sng" dirty="0" smtClean="0"/>
              <a:t>Sacharidy:</a:t>
            </a:r>
          </a:p>
          <a:p>
            <a:endParaRPr lang="cs-CZ" sz="2000" b="1" u="sng" dirty="0" smtClean="0"/>
          </a:p>
          <a:p>
            <a:pPr lvl="1"/>
            <a:r>
              <a:rPr lang="cs-CZ" sz="1600" dirty="0" smtClean="0"/>
              <a:t> škroby 55 -60 %</a:t>
            </a:r>
          </a:p>
          <a:p>
            <a:pPr lvl="1"/>
            <a:r>
              <a:rPr lang="cs-CZ" sz="1600" dirty="0" smtClean="0"/>
              <a:t>deficit laktázy      </a:t>
            </a:r>
            <a:r>
              <a:rPr lang="cs-CZ" sz="1800" dirty="0" smtClean="0"/>
              <a:t> 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2674</TotalTime>
  <Words>695</Words>
  <Application>Microsoft Office PowerPoint</Application>
  <PresentationFormat>Předvádění na obrazovce (4:3)</PresentationFormat>
  <Paragraphs>157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Motiv sady Office</vt:lpstr>
      <vt:lpstr>Nutriční aspekty stáří</vt:lpstr>
      <vt:lpstr>Nutriční stav ve stáří</vt:lpstr>
      <vt:lpstr>Změny ve složení těla + f-ční změny</vt:lpstr>
      <vt:lpstr>Prezentace aplikace PowerPoint</vt:lpstr>
      <vt:lpstr>Prezentace aplikace PowerPoint</vt:lpstr>
      <vt:lpstr>Prezentace aplikace PowerPoint</vt:lpstr>
      <vt:lpstr>Prezentace aplikace PowerPoint</vt:lpstr>
      <vt:lpstr>Potřeba živin</vt:lpstr>
      <vt:lpstr>Prezentace aplikace PowerPoint</vt:lpstr>
      <vt:lpstr>Prezentace aplikace PowerPoint</vt:lpstr>
      <vt:lpstr>Udržení svalové hmoty</vt:lpstr>
      <vt:lpstr>Nutriční intervence</vt:lpstr>
      <vt:lpstr>Prezentace aplikace PowerPoint</vt:lpstr>
      <vt:lpstr>Empty Refrigerators Predict Poor Health of Older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Výživa geriatrických pacientů</dc:title>
  <dc:creator>Petra</dc:creator>
  <cp:lastModifiedBy>Jana Stávková</cp:lastModifiedBy>
  <cp:revision>91</cp:revision>
  <dcterms:created xsi:type="dcterms:W3CDTF">2014-10-13T08:49:57Z</dcterms:created>
  <dcterms:modified xsi:type="dcterms:W3CDTF">2015-12-09T11:28:20Z</dcterms:modified>
</cp:coreProperties>
</file>